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278"/>
  </p:notesMasterIdLst>
  <p:sldIdLst>
    <p:sldId id="574" r:id="rId2"/>
    <p:sldId id="273" r:id="rId3"/>
    <p:sldId id="458" r:id="rId4"/>
    <p:sldId id="274" r:id="rId5"/>
    <p:sldId id="275" r:id="rId6"/>
    <p:sldId id="365" r:id="rId7"/>
    <p:sldId id="575" r:id="rId8"/>
    <p:sldId id="276" r:id="rId9"/>
    <p:sldId id="277" r:id="rId10"/>
    <p:sldId id="278" r:id="rId11"/>
    <p:sldId id="459" r:id="rId12"/>
    <p:sldId id="343" r:id="rId13"/>
    <p:sldId id="345" r:id="rId14"/>
    <p:sldId id="346" r:id="rId15"/>
    <p:sldId id="347" r:id="rId16"/>
    <p:sldId id="505" r:id="rId17"/>
    <p:sldId id="344" r:id="rId18"/>
    <p:sldId id="406" r:id="rId19"/>
    <p:sldId id="407" r:id="rId20"/>
    <p:sldId id="348" r:id="rId21"/>
    <p:sldId id="415" r:id="rId22"/>
    <p:sldId id="349" r:id="rId23"/>
    <p:sldId id="350" r:id="rId24"/>
    <p:sldId id="352" r:id="rId25"/>
    <p:sldId id="353" r:id="rId26"/>
    <p:sldId id="354" r:id="rId27"/>
    <p:sldId id="355" r:id="rId28"/>
    <p:sldId id="356" r:id="rId29"/>
    <p:sldId id="357" r:id="rId30"/>
    <p:sldId id="358" r:id="rId31"/>
    <p:sldId id="360" r:id="rId32"/>
    <p:sldId id="359" r:id="rId33"/>
    <p:sldId id="361" r:id="rId34"/>
    <p:sldId id="272" r:id="rId35"/>
    <p:sldId id="364" r:id="rId36"/>
    <p:sldId id="362" r:id="rId37"/>
    <p:sldId id="363" r:id="rId38"/>
    <p:sldId id="399" r:id="rId39"/>
    <p:sldId id="400" r:id="rId40"/>
    <p:sldId id="401" r:id="rId41"/>
    <p:sldId id="460" r:id="rId42"/>
    <p:sldId id="402" r:id="rId43"/>
    <p:sldId id="408" r:id="rId44"/>
    <p:sldId id="409" r:id="rId45"/>
    <p:sldId id="410" r:id="rId46"/>
    <p:sldId id="411" r:id="rId47"/>
    <p:sldId id="412" r:id="rId48"/>
    <p:sldId id="413" r:id="rId49"/>
    <p:sldId id="414" r:id="rId50"/>
    <p:sldId id="418" r:id="rId51"/>
    <p:sldId id="506" r:id="rId52"/>
    <p:sldId id="420" r:id="rId53"/>
    <p:sldId id="567" r:id="rId54"/>
    <p:sldId id="419" r:id="rId55"/>
    <p:sldId id="422" r:id="rId56"/>
    <p:sldId id="423" r:id="rId57"/>
    <p:sldId id="461" r:id="rId58"/>
    <p:sldId id="424" r:id="rId59"/>
    <p:sldId id="425" r:id="rId60"/>
    <p:sldId id="426" r:id="rId61"/>
    <p:sldId id="427" r:id="rId62"/>
    <p:sldId id="428" r:id="rId63"/>
    <p:sldId id="429" r:id="rId64"/>
    <p:sldId id="430" r:id="rId65"/>
    <p:sldId id="431" r:id="rId66"/>
    <p:sldId id="432" r:id="rId67"/>
    <p:sldId id="433" r:id="rId68"/>
    <p:sldId id="568" r:id="rId69"/>
    <p:sldId id="569" r:id="rId70"/>
    <p:sldId id="434" r:id="rId71"/>
    <p:sldId id="435" r:id="rId72"/>
    <p:sldId id="437" r:id="rId73"/>
    <p:sldId id="438" r:id="rId74"/>
    <p:sldId id="439" r:id="rId75"/>
    <p:sldId id="446" r:id="rId76"/>
    <p:sldId id="440" r:id="rId77"/>
    <p:sldId id="441" r:id="rId78"/>
    <p:sldId id="442" r:id="rId79"/>
    <p:sldId id="443" r:id="rId80"/>
    <p:sldId id="444" r:id="rId81"/>
    <p:sldId id="445" r:id="rId82"/>
    <p:sldId id="447" r:id="rId83"/>
    <p:sldId id="448" r:id="rId84"/>
    <p:sldId id="450" r:id="rId85"/>
    <p:sldId id="452" r:id="rId86"/>
    <p:sldId id="453" r:id="rId87"/>
    <p:sldId id="451" r:id="rId88"/>
    <p:sldId id="449" r:id="rId89"/>
    <p:sldId id="454" r:id="rId90"/>
    <p:sldId id="416" r:id="rId91"/>
    <p:sldId id="417" r:id="rId92"/>
    <p:sldId id="483" r:id="rId93"/>
    <p:sldId id="462" r:id="rId94"/>
    <p:sldId id="455" r:id="rId95"/>
    <p:sldId id="456" r:id="rId96"/>
    <p:sldId id="457" r:id="rId97"/>
    <p:sldId id="463" r:id="rId98"/>
    <p:sldId id="259" r:id="rId99"/>
    <p:sldId id="285" r:id="rId100"/>
    <p:sldId id="302" r:id="rId101"/>
    <p:sldId id="303" r:id="rId102"/>
    <p:sldId id="271" r:id="rId103"/>
    <p:sldId id="310" r:id="rId104"/>
    <p:sldId id="311" r:id="rId105"/>
    <p:sldId id="304" r:id="rId106"/>
    <p:sldId id="305" r:id="rId107"/>
    <p:sldId id="306" r:id="rId108"/>
    <p:sldId id="307" r:id="rId109"/>
    <p:sldId id="308" r:id="rId110"/>
    <p:sldId id="309" r:id="rId111"/>
    <p:sldId id="514" r:id="rId112"/>
    <p:sldId id="312" r:id="rId113"/>
    <p:sldId id="313" r:id="rId114"/>
    <p:sldId id="314" r:id="rId115"/>
    <p:sldId id="315" r:id="rId116"/>
    <p:sldId id="464"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465" r:id="rId148"/>
    <p:sldId id="515" r:id="rId149"/>
    <p:sldId id="516" r:id="rId150"/>
    <p:sldId id="517" r:id="rId151"/>
    <p:sldId id="518" r:id="rId152"/>
    <p:sldId id="519" r:id="rId153"/>
    <p:sldId id="520" r:id="rId154"/>
    <p:sldId id="521" r:id="rId155"/>
    <p:sldId id="522" r:id="rId156"/>
    <p:sldId id="523" r:id="rId157"/>
    <p:sldId id="525" r:id="rId158"/>
    <p:sldId id="526" r:id="rId159"/>
    <p:sldId id="527" r:id="rId160"/>
    <p:sldId id="528" r:id="rId161"/>
    <p:sldId id="466" r:id="rId162"/>
    <p:sldId id="321" r:id="rId163"/>
    <p:sldId id="316" r:id="rId164"/>
    <p:sldId id="317" r:id="rId165"/>
    <p:sldId id="318" r:id="rId166"/>
    <p:sldId id="319" r:id="rId167"/>
    <p:sldId id="320" r:id="rId168"/>
    <p:sldId id="467" r:id="rId169"/>
    <p:sldId id="324" r:id="rId170"/>
    <p:sldId id="325" r:id="rId171"/>
    <p:sldId id="323" r:id="rId172"/>
    <p:sldId id="326" r:id="rId173"/>
    <p:sldId id="327" r:id="rId174"/>
    <p:sldId id="396" r:id="rId175"/>
    <p:sldId id="397" r:id="rId176"/>
    <p:sldId id="488" r:id="rId177"/>
    <p:sldId id="489" r:id="rId178"/>
    <p:sldId id="468" r:id="rId179"/>
    <p:sldId id="328" r:id="rId180"/>
    <p:sldId id="329" r:id="rId181"/>
    <p:sldId id="330" r:id="rId182"/>
    <p:sldId id="469" r:id="rId183"/>
    <p:sldId id="332" r:id="rId184"/>
    <p:sldId id="333" r:id="rId185"/>
    <p:sldId id="336" r:id="rId186"/>
    <p:sldId id="334" r:id="rId187"/>
    <p:sldId id="335" r:id="rId188"/>
    <p:sldId id="337" r:id="rId189"/>
    <p:sldId id="331" r:id="rId190"/>
    <p:sldId id="338" r:id="rId191"/>
    <p:sldId id="339" r:id="rId192"/>
    <p:sldId id="340" r:id="rId193"/>
    <p:sldId id="341" r:id="rId194"/>
    <p:sldId id="342" r:id="rId195"/>
    <p:sldId id="470" r:id="rId196"/>
    <p:sldId id="481" r:id="rId197"/>
    <p:sldId id="482" r:id="rId198"/>
    <p:sldId id="485" r:id="rId199"/>
    <p:sldId id="570" r:id="rId200"/>
    <p:sldId id="571" r:id="rId201"/>
    <p:sldId id="491" r:id="rId202"/>
    <p:sldId id="492" r:id="rId203"/>
    <p:sldId id="493" r:id="rId204"/>
    <p:sldId id="494" r:id="rId205"/>
    <p:sldId id="495" r:id="rId206"/>
    <p:sldId id="496" r:id="rId207"/>
    <p:sldId id="497" r:id="rId208"/>
    <p:sldId id="498" r:id="rId209"/>
    <p:sldId id="499" r:id="rId210"/>
    <p:sldId id="500" r:id="rId211"/>
    <p:sldId id="297" r:id="rId212"/>
    <p:sldId id="501" r:id="rId213"/>
    <p:sldId id="502" r:id="rId214"/>
    <p:sldId id="503" r:id="rId215"/>
    <p:sldId id="504" r:id="rId216"/>
    <p:sldId id="484" r:id="rId217"/>
    <p:sldId id="508" r:id="rId218"/>
    <p:sldId id="509" r:id="rId219"/>
    <p:sldId id="298" r:id="rId220"/>
    <p:sldId id="510" r:id="rId221"/>
    <p:sldId id="511" r:id="rId222"/>
    <p:sldId id="512" r:id="rId223"/>
    <p:sldId id="513" r:id="rId224"/>
    <p:sldId id="573" r:id="rId225"/>
    <p:sldId id="576" r:id="rId226"/>
    <p:sldId id="572" r:id="rId227"/>
    <p:sldId id="529" r:id="rId228"/>
    <p:sldId id="530" r:id="rId229"/>
    <p:sldId id="531" r:id="rId230"/>
    <p:sldId id="532" r:id="rId231"/>
    <p:sldId id="533" r:id="rId232"/>
    <p:sldId id="534" r:id="rId233"/>
    <p:sldId id="535" r:id="rId234"/>
    <p:sldId id="536" r:id="rId235"/>
    <p:sldId id="537" r:id="rId236"/>
    <p:sldId id="538" r:id="rId237"/>
    <p:sldId id="539" r:id="rId238"/>
    <p:sldId id="540" r:id="rId239"/>
    <p:sldId id="541" r:id="rId240"/>
    <p:sldId id="542" r:id="rId241"/>
    <p:sldId id="300" r:id="rId242"/>
    <p:sldId id="471" r:id="rId243"/>
    <p:sldId id="474" r:id="rId244"/>
    <p:sldId id="472" r:id="rId245"/>
    <p:sldId id="473" r:id="rId246"/>
    <p:sldId id="299" r:id="rId247"/>
    <p:sldId id="475" r:id="rId248"/>
    <p:sldId id="477" r:id="rId249"/>
    <p:sldId id="476" r:id="rId250"/>
    <p:sldId id="301" r:id="rId251"/>
    <p:sldId id="478" r:id="rId252"/>
    <p:sldId id="479" r:id="rId253"/>
    <p:sldId id="480" r:id="rId254"/>
    <p:sldId id="554" r:id="rId255"/>
    <p:sldId id="555" r:id="rId256"/>
    <p:sldId id="556" r:id="rId257"/>
    <p:sldId id="557" r:id="rId258"/>
    <p:sldId id="558" r:id="rId259"/>
    <p:sldId id="562" r:id="rId260"/>
    <p:sldId id="563" r:id="rId261"/>
    <p:sldId id="559" r:id="rId262"/>
    <p:sldId id="560" r:id="rId263"/>
    <p:sldId id="561" r:id="rId264"/>
    <p:sldId id="564" r:id="rId265"/>
    <p:sldId id="565" r:id="rId266"/>
    <p:sldId id="566" r:id="rId267"/>
    <p:sldId id="544" r:id="rId268"/>
    <p:sldId id="545" r:id="rId269"/>
    <p:sldId id="546" r:id="rId270"/>
    <p:sldId id="547" r:id="rId271"/>
    <p:sldId id="548" r:id="rId272"/>
    <p:sldId id="549" r:id="rId273"/>
    <p:sldId id="550" r:id="rId274"/>
    <p:sldId id="551" r:id="rId275"/>
    <p:sldId id="552" r:id="rId276"/>
    <p:sldId id="553" r:id="rId27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5" autoAdjust="0"/>
    <p:restoredTop sz="94660"/>
  </p:normalViewPr>
  <p:slideViewPr>
    <p:cSldViewPr>
      <p:cViewPr>
        <p:scale>
          <a:sx n="90" d="100"/>
          <a:sy n="90" d="100"/>
        </p:scale>
        <p:origin x="-366" y="-294"/>
      </p:cViewPr>
      <p:guideLst>
        <p:guide orient="horz" pos="2160"/>
        <p:guide pos="2880"/>
      </p:guideLst>
    </p:cSldViewPr>
  </p:slideViewPr>
  <p:notesTextViewPr>
    <p:cViewPr>
      <p:scale>
        <a:sx n="1" d="1"/>
        <a:sy n="1" d="1"/>
      </p:scale>
      <p:origin x="0" y="0"/>
    </p:cViewPr>
  </p:notesTextViewPr>
  <p:sorterViewPr>
    <p:cViewPr>
      <p:scale>
        <a:sx n="160" d="100"/>
        <a:sy n="160" d="100"/>
      </p:scale>
      <p:origin x="0" y="4878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viewProps" Target="viewProp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281"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notesMaster" Target="notesMasters/notesMaster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6967"/>
          </a:xfrm>
          <a:prstGeom prst="rect">
            <a:avLst/>
          </a:prstGeom>
        </p:spPr>
        <p:txBody>
          <a:bodyPr vert="horz" lIns="92229" tIns="46115" rIns="92229" bIns="461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6967"/>
          </a:xfrm>
          <a:prstGeom prst="rect">
            <a:avLst/>
          </a:prstGeom>
        </p:spPr>
        <p:txBody>
          <a:bodyPr vert="horz" lIns="92229" tIns="46115" rIns="92229" bIns="46115" rtlCol="0"/>
          <a:lstStyle>
            <a:lvl1pPr algn="r">
              <a:defRPr sz="1200"/>
            </a:lvl1pPr>
          </a:lstStyle>
          <a:p>
            <a:fld id="{6C1D0174-CBB6-4EAA-8216-1CD09C2A47A4}" type="datetimeFigureOut">
              <a:rPr kumimoji="1" lang="ja-JP" altLang="en-US" smtClean="0"/>
              <a:t>2014/3/6</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29" tIns="46115" rIns="92229" bIns="46115" rtlCol="0" anchor="ctr"/>
          <a:lstStyle/>
          <a:p>
            <a:endParaRPr lang="ja-JP" altLang="en-US"/>
          </a:p>
        </p:txBody>
      </p:sp>
      <p:sp>
        <p:nvSpPr>
          <p:cNvPr id="5" name="ノート プレースホルダー 4"/>
          <p:cNvSpPr>
            <a:spLocks noGrp="1"/>
          </p:cNvSpPr>
          <p:nvPr>
            <p:ph type="body" sz="quarter" idx="3"/>
          </p:nvPr>
        </p:nvSpPr>
        <p:spPr>
          <a:xfrm>
            <a:off x="680721" y="4721188"/>
            <a:ext cx="5445760" cy="4472702"/>
          </a:xfrm>
          <a:prstGeom prst="rect">
            <a:avLst/>
          </a:prstGeom>
        </p:spPr>
        <p:txBody>
          <a:bodyPr vert="horz" lIns="92229" tIns="46115" rIns="92229" bIns="4611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46"/>
            <a:ext cx="2949787" cy="496967"/>
          </a:xfrm>
          <a:prstGeom prst="rect">
            <a:avLst/>
          </a:prstGeom>
        </p:spPr>
        <p:txBody>
          <a:bodyPr vert="horz" lIns="92229" tIns="46115" rIns="92229" bIns="461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6"/>
            <a:ext cx="2949787" cy="496967"/>
          </a:xfrm>
          <a:prstGeom prst="rect">
            <a:avLst/>
          </a:prstGeom>
        </p:spPr>
        <p:txBody>
          <a:bodyPr vert="horz" lIns="92229" tIns="46115" rIns="92229" bIns="46115" rtlCol="0" anchor="b"/>
          <a:lstStyle>
            <a:lvl1pPr algn="r">
              <a:defRPr sz="1200"/>
            </a:lvl1pPr>
          </a:lstStyle>
          <a:p>
            <a:fld id="{DDF1E286-E959-4E3F-833C-2C4CCAA834E0}" type="slidenum">
              <a:rPr kumimoji="1" lang="ja-JP" altLang="en-US" smtClean="0"/>
              <a:t>‹#›</a:t>
            </a:fld>
            <a:endParaRPr kumimoji="1" lang="ja-JP" altLang="en-US"/>
          </a:p>
        </p:txBody>
      </p:sp>
    </p:spTree>
    <p:extLst>
      <p:ext uri="{BB962C8B-B14F-4D97-AF65-F5344CB8AC3E}">
        <p14:creationId xmlns:p14="http://schemas.microsoft.com/office/powerpoint/2010/main" val="25350498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F1E286-E959-4E3F-833C-2C4CCAA834E0}" type="slidenum">
              <a:rPr kumimoji="1" lang="ja-JP" altLang="en-US" smtClean="0"/>
              <a:t>7</a:t>
            </a:fld>
            <a:endParaRPr kumimoji="1" lang="ja-JP" altLang="en-US"/>
          </a:p>
        </p:txBody>
      </p:sp>
    </p:spTree>
    <p:extLst>
      <p:ext uri="{BB962C8B-B14F-4D97-AF65-F5344CB8AC3E}">
        <p14:creationId xmlns:p14="http://schemas.microsoft.com/office/powerpoint/2010/main" val="2958458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6AC9331-FD0E-4D84-8757-073662E1CEDF}" type="slidenum">
              <a:rPr kumimoji="1" lang="ja-JP" altLang="en-US" smtClean="0"/>
              <a:t>111</a:t>
            </a:fld>
            <a:endParaRPr kumimoji="1" lang="ja-JP" altLang="en-US"/>
          </a:p>
        </p:txBody>
      </p:sp>
    </p:spTree>
    <p:extLst>
      <p:ext uri="{BB962C8B-B14F-4D97-AF65-F5344CB8AC3E}">
        <p14:creationId xmlns:p14="http://schemas.microsoft.com/office/powerpoint/2010/main" val="706814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597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06876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597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30302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8B54C20-B7CA-4B86-B292-146C23E64A7A}" type="datetime1">
              <a:rPr kumimoji="1" lang="ja-JP" altLang="en-US" smtClean="0"/>
              <a:t>2014/3/6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75CF25-C892-45B0-9DA5-4799EFE48217}" type="slidenum">
              <a:rPr kumimoji="1" lang="ja-JP" altLang="en-US" smtClean="0"/>
              <a:t>‹#›</a:t>
            </a:fld>
            <a:endParaRPr kumimoji="1" lang="ja-JP" altLang="en-US"/>
          </a:p>
        </p:txBody>
      </p:sp>
    </p:spTree>
    <p:extLst>
      <p:ext uri="{BB962C8B-B14F-4D97-AF65-F5344CB8AC3E}">
        <p14:creationId xmlns:p14="http://schemas.microsoft.com/office/powerpoint/2010/main" val="2365947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6808B9B-380B-4D9B-B210-7E9737D9BA36}" type="datetime1">
              <a:rPr kumimoji="1" lang="ja-JP" altLang="en-US" smtClean="0"/>
              <a:t>2014/3/6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475CF25-C892-45B0-9DA5-4799EFE48217}" type="slidenum">
              <a:rPr kumimoji="1" lang="ja-JP" altLang="en-US" smtClean="0"/>
              <a:t>‹#›</a:t>
            </a:fld>
            <a:endParaRPr kumimoji="1" lang="ja-JP" altLang="en-US"/>
          </a:p>
        </p:txBody>
      </p:sp>
    </p:spTree>
    <p:extLst>
      <p:ext uri="{BB962C8B-B14F-4D97-AF65-F5344CB8AC3E}">
        <p14:creationId xmlns:p14="http://schemas.microsoft.com/office/powerpoint/2010/main" val="383478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25567-1FB3-4E92-9072-03F18F05D92B}" type="datetime1">
              <a:rPr kumimoji="1" lang="ja-JP" altLang="en-US" smtClean="0"/>
              <a:t>2014/3/6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75CF25-C892-45B0-9DA5-4799EFE48217}" type="slidenum">
              <a:rPr kumimoji="1" lang="ja-JP" altLang="en-US" smtClean="0"/>
              <a:t>‹#›</a:t>
            </a:fld>
            <a:endParaRPr kumimoji="1" lang="ja-JP" altLang="en-US"/>
          </a:p>
        </p:txBody>
      </p:sp>
    </p:spTree>
    <p:extLst>
      <p:ext uri="{BB962C8B-B14F-4D97-AF65-F5344CB8AC3E}">
        <p14:creationId xmlns:p14="http://schemas.microsoft.com/office/powerpoint/2010/main" val="3496169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B25B07-4F16-4A7B-ABFB-02BF0811BA38}" type="datetime1">
              <a:rPr kumimoji="1" lang="ja-JP" altLang="en-US" smtClean="0"/>
              <a:t>2014/3/6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75CF25-C892-45B0-9DA5-4799EFE48217}" type="slidenum">
              <a:rPr kumimoji="1" lang="ja-JP" altLang="en-US" smtClean="0"/>
              <a:t>‹#›</a:t>
            </a:fld>
            <a:endParaRPr kumimoji="1" lang="ja-JP" altLang="en-US"/>
          </a:p>
        </p:txBody>
      </p:sp>
    </p:spTree>
    <p:extLst>
      <p:ext uri="{BB962C8B-B14F-4D97-AF65-F5344CB8AC3E}">
        <p14:creationId xmlns:p14="http://schemas.microsoft.com/office/powerpoint/2010/main" val="168186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8C28369-5FD0-44D1-9B8A-E7B9988A0D67}" type="datetime1">
              <a:rPr kumimoji="1" lang="ja-JP" altLang="en-US" smtClean="0"/>
              <a:t>2014/3/6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75CF25-C892-45B0-9DA5-4799EFE48217}" type="slidenum">
              <a:rPr kumimoji="1" lang="ja-JP" altLang="en-US" smtClean="0"/>
              <a:t>‹#›</a:t>
            </a:fld>
            <a:endParaRPr kumimoji="1" lang="ja-JP" altLang="en-US"/>
          </a:p>
        </p:txBody>
      </p:sp>
    </p:spTree>
    <p:extLst>
      <p:ext uri="{BB962C8B-B14F-4D97-AF65-F5344CB8AC3E}">
        <p14:creationId xmlns:p14="http://schemas.microsoft.com/office/powerpoint/2010/main" val="3774777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3D0CAA6-875E-4DFE-8B50-3FB17DB42254}" type="datetime1">
              <a:rPr kumimoji="1" lang="ja-JP" altLang="en-US" smtClean="0"/>
              <a:t>2014/3/6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475CF25-C892-45B0-9DA5-4799EFE48217}" type="slidenum">
              <a:rPr kumimoji="1" lang="ja-JP" altLang="en-US" smtClean="0"/>
              <a:t>‹#›</a:t>
            </a:fld>
            <a:endParaRPr kumimoji="1" lang="ja-JP" altLang="en-US"/>
          </a:p>
        </p:txBody>
      </p:sp>
    </p:spTree>
    <p:extLst>
      <p:ext uri="{BB962C8B-B14F-4D97-AF65-F5344CB8AC3E}">
        <p14:creationId xmlns:p14="http://schemas.microsoft.com/office/powerpoint/2010/main" val="3612433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C551FEB-8339-4C3E-8182-A1BE8A37F62D}" type="datetime1">
              <a:rPr kumimoji="1" lang="ja-JP" altLang="en-US" smtClean="0"/>
              <a:t>2014/3/6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475CF25-C892-45B0-9DA5-4799EFE48217}" type="slidenum">
              <a:rPr kumimoji="1" lang="ja-JP" altLang="en-US" smtClean="0"/>
              <a:t>‹#›</a:t>
            </a:fld>
            <a:endParaRPr kumimoji="1" lang="ja-JP" altLang="en-US"/>
          </a:p>
        </p:txBody>
      </p:sp>
    </p:spTree>
    <p:extLst>
      <p:ext uri="{BB962C8B-B14F-4D97-AF65-F5344CB8AC3E}">
        <p14:creationId xmlns:p14="http://schemas.microsoft.com/office/powerpoint/2010/main" val="4068761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8B355C1-4867-4D75-9868-26978CA62D3A}" type="datetime1">
              <a:rPr kumimoji="1" lang="ja-JP" altLang="en-US" smtClean="0"/>
              <a:t>2014/3/6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475CF25-C892-45B0-9DA5-4799EFE48217}" type="slidenum">
              <a:rPr kumimoji="1" lang="ja-JP" altLang="en-US" smtClean="0"/>
              <a:t>‹#›</a:t>
            </a:fld>
            <a:endParaRPr kumimoji="1" lang="ja-JP" altLang="en-US"/>
          </a:p>
        </p:txBody>
      </p:sp>
    </p:spTree>
    <p:extLst>
      <p:ext uri="{BB962C8B-B14F-4D97-AF65-F5344CB8AC3E}">
        <p14:creationId xmlns:p14="http://schemas.microsoft.com/office/powerpoint/2010/main" val="258991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1580158-567C-44E8-9AF5-83DD911A145B}" type="datetime1">
              <a:rPr kumimoji="1" lang="ja-JP" altLang="en-US" smtClean="0"/>
              <a:t>2014/3/6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475CF25-C892-45B0-9DA5-4799EFE48217}" type="slidenum">
              <a:rPr kumimoji="1" lang="ja-JP" altLang="en-US" smtClean="0"/>
              <a:t>‹#›</a:t>
            </a:fld>
            <a:endParaRPr kumimoji="1" lang="ja-JP" altLang="en-US"/>
          </a:p>
        </p:txBody>
      </p:sp>
    </p:spTree>
    <p:extLst>
      <p:ext uri="{BB962C8B-B14F-4D97-AF65-F5344CB8AC3E}">
        <p14:creationId xmlns:p14="http://schemas.microsoft.com/office/powerpoint/2010/main" val="432517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9D6BA9E-425D-4B4B-B9AD-D20B1357AE3C}" type="datetime1">
              <a:rPr kumimoji="1" lang="ja-JP" altLang="en-US" smtClean="0"/>
              <a:t>2014/3/6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475CF25-C892-45B0-9DA5-4799EFE48217}" type="slidenum">
              <a:rPr kumimoji="1" lang="ja-JP" altLang="en-US" smtClean="0"/>
              <a:t>‹#›</a:t>
            </a:fld>
            <a:endParaRPr kumimoji="1" lang="ja-JP" altLang="en-US"/>
          </a:p>
        </p:txBody>
      </p:sp>
    </p:spTree>
    <p:extLst>
      <p:ext uri="{BB962C8B-B14F-4D97-AF65-F5344CB8AC3E}">
        <p14:creationId xmlns:p14="http://schemas.microsoft.com/office/powerpoint/2010/main" val="199599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2896177-02D3-4973-AD78-2E8D9FED88DF}" type="datetime1">
              <a:rPr kumimoji="1" lang="ja-JP" altLang="en-US" smtClean="0"/>
              <a:t>2014/3/6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475CF25-C892-45B0-9DA5-4799EFE48217}" type="slidenum">
              <a:rPr kumimoji="1" lang="ja-JP" altLang="en-US" smtClean="0"/>
              <a:t>‹#›</a:t>
            </a:fld>
            <a:endParaRPr kumimoji="1" lang="ja-JP" altLang="en-US"/>
          </a:p>
        </p:txBody>
      </p:sp>
    </p:spTree>
    <p:extLst>
      <p:ext uri="{BB962C8B-B14F-4D97-AF65-F5344CB8AC3E}">
        <p14:creationId xmlns:p14="http://schemas.microsoft.com/office/powerpoint/2010/main" val="249481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317DFCA-98D8-42CF-8A23-7BB2520661C0}" type="datetime1">
              <a:rPr kumimoji="1" lang="ja-JP" altLang="en-US" smtClean="0"/>
              <a:t>2014/3/6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475CF25-C892-45B0-9DA5-4799EFE48217}" type="slidenum">
              <a:rPr kumimoji="1" lang="ja-JP" altLang="en-US" smtClean="0"/>
              <a:t>‹#›</a:t>
            </a:fld>
            <a:endParaRPr kumimoji="1" lang="ja-JP" altLang="en-US"/>
          </a:p>
        </p:txBody>
      </p:sp>
    </p:spTree>
    <p:extLst>
      <p:ext uri="{BB962C8B-B14F-4D97-AF65-F5344CB8AC3E}">
        <p14:creationId xmlns:p14="http://schemas.microsoft.com/office/powerpoint/2010/main" val="109999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accent6">
            <a:lumMod val="20000"/>
            <a:lumOff val="80000"/>
            <a:alpha val="7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0CAA6-875E-4DFE-8B50-3FB17DB42254}" type="datetime1">
              <a:rPr kumimoji="1" lang="ja-JP" altLang="en-US" smtClean="0"/>
              <a:t>2014/3/6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5CF25-C892-45B0-9DA5-4799EFE48217}" type="slidenum">
              <a:rPr kumimoji="1" lang="ja-JP" altLang="en-US" smtClean="0"/>
              <a:t>‹#›</a:t>
            </a:fld>
            <a:endParaRPr kumimoji="1" lang="ja-JP" altLang="en-US"/>
          </a:p>
        </p:txBody>
      </p:sp>
    </p:spTree>
    <p:extLst>
      <p:ext uri="{BB962C8B-B14F-4D97-AF65-F5344CB8AC3E}">
        <p14:creationId xmlns:p14="http://schemas.microsoft.com/office/powerpoint/2010/main" val="35509671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8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med.or.jp/"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324106" y="1341438"/>
            <a:ext cx="8497661" cy="1827212"/>
          </a:xfrm>
          <a:effectLst>
            <a:innerShdw blurRad="63500" dist="50800" dir="189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altLang="ja-JP" sz="3200" dirty="0" smtClean="0">
                <a:latin typeface="HG丸ｺﾞｼｯｸM-PRO" panose="020F0600000000000000" pitchFamily="50" charset="-128"/>
                <a:ea typeface="HG丸ｺﾞｼｯｸM-PRO" panose="020F0600000000000000" pitchFamily="50" charset="-128"/>
              </a:rPr>
              <a:t>《</a:t>
            </a:r>
            <a:r>
              <a:rPr lang="ja-JP" altLang="en-US" sz="3200" dirty="0">
                <a:latin typeface="HG丸ｺﾞｼｯｸM-PRO" panose="020F0600000000000000" pitchFamily="50" charset="-128"/>
                <a:ea typeface="HG丸ｺﾞｼｯｸM-PRO" panose="020F0600000000000000" pitchFamily="50" charset="-128"/>
              </a:rPr>
              <a:t>都道府県医師会</a:t>
            </a:r>
            <a:r>
              <a:rPr lang="ja-JP" altLang="en-US" sz="3200" dirty="0" smtClean="0">
                <a:latin typeface="HG丸ｺﾞｼｯｸM-PRO" panose="020F0600000000000000" pitchFamily="50" charset="-128"/>
                <a:ea typeface="HG丸ｺﾞｼｯｸM-PRO" panose="020F0600000000000000" pitchFamily="50" charset="-128"/>
              </a:rPr>
              <a:t> 社会保険担当理事連絡協議会</a:t>
            </a:r>
            <a:r>
              <a:rPr lang="en-US" altLang="ja-JP" sz="3200" dirty="0" smtClean="0">
                <a:latin typeface="HG丸ｺﾞｼｯｸM-PRO" panose="020F0600000000000000" pitchFamily="50" charset="-128"/>
                <a:ea typeface="HG丸ｺﾞｼｯｸM-PRO" panose="020F0600000000000000" pitchFamily="50" charset="-128"/>
              </a:rPr>
              <a:t>》</a:t>
            </a:r>
            <a:br>
              <a:rPr lang="en-US" altLang="ja-JP" sz="3200" dirty="0" smtClean="0">
                <a:latin typeface="HG丸ｺﾞｼｯｸM-PRO" panose="020F0600000000000000" pitchFamily="50" charset="-128"/>
                <a:ea typeface="HG丸ｺﾞｼｯｸM-PRO" panose="020F0600000000000000" pitchFamily="50" charset="-128"/>
              </a:rPr>
            </a:br>
            <a:r>
              <a:rPr lang="ja-JP" altLang="en-US" dirty="0" smtClean="0">
                <a:latin typeface="HG丸ｺﾞｼｯｸM-PRO" panose="020F0600000000000000" pitchFamily="50" charset="-128"/>
                <a:ea typeface="HG丸ｺﾞｼｯｸM-PRO" panose="020F0600000000000000" pitchFamily="50" charset="-128"/>
              </a:rPr>
              <a:t>平成２６年度診療報酬改定について</a:t>
            </a:r>
            <a:r>
              <a:rPr lang="en-US" altLang="ja-JP" dirty="0" smtClean="0">
                <a:latin typeface="HG丸ｺﾞｼｯｸM-PRO" panose="020F0600000000000000" pitchFamily="50" charset="-128"/>
                <a:ea typeface="HG丸ｺﾞｼｯｸM-PRO" panose="020F0600000000000000" pitchFamily="50" charset="-128"/>
              </a:rPr>
              <a:t/>
            </a:r>
            <a:br>
              <a:rPr lang="en-US" altLang="ja-JP" dirty="0" smtClean="0">
                <a:latin typeface="HG丸ｺﾞｼｯｸM-PRO" panose="020F0600000000000000" pitchFamily="50" charset="-128"/>
                <a:ea typeface="HG丸ｺﾞｼｯｸM-PRO" panose="020F0600000000000000" pitchFamily="50" charset="-128"/>
              </a:rPr>
            </a:br>
            <a:r>
              <a:rPr lang="en-US" altLang="ja-JP" dirty="0" smtClean="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具体的改定項目</a:t>
            </a:r>
            <a:r>
              <a:rPr lang="en-US" altLang="ja-JP" dirty="0" smtClean="0">
                <a:latin typeface="HG丸ｺﾞｼｯｸM-PRO" panose="020F0600000000000000" pitchFamily="50" charset="-128"/>
                <a:ea typeface="HG丸ｺﾞｼｯｸM-PRO" panose="020F0600000000000000" pitchFamily="50" charset="-128"/>
              </a:rPr>
              <a:t>〕</a:t>
            </a:r>
            <a:endParaRPr lang="ja-JP" altLang="en-US" sz="3600" dirty="0">
              <a:latin typeface="HG丸ｺﾞｼｯｸM-PRO" panose="020F0600000000000000" pitchFamily="50" charset="-128"/>
              <a:ea typeface="HG丸ｺﾞｼｯｸM-PRO" panose="020F0600000000000000" pitchFamily="50" charset="-128"/>
            </a:endParaRPr>
          </a:p>
        </p:txBody>
      </p:sp>
      <p:sp>
        <p:nvSpPr>
          <p:cNvPr id="7" name="サブタイトル 2"/>
          <p:cNvSpPr>
            <a:spLocks noGrp="1"/>
          </p:cNvSpPr>
          <p:nvPr>
            <p:ph type="subTitle" idx="1"/>
          </p:nvPr>
        </p:nvSpPr>
        <p:spPr>
          <a:xfrm>
            <a:off x="1332274" y="4221163"/>
            <a:ext cx="6400360" cy="1657350"/>
          </a:xfrm>
        </p:spPr>
        <p:txBody>
          <a:bodyPr>
            <a:normAutofit fontScale="92500"/>
          </a:bodyPr>
          <a:lstStyle/>
          <a:p>
            <a:pPr eaLnBrk="1" hangingPunct="1">
              <a:spcBef>
                <a:spcPct val="0"/>
              </a:spcBef>
            </a:pPr>
            <a:r>
              <a:rPr lang="ja-JP" altLang="en-US" dirty="0" smtClean="0">
                <a:solidFill>
                  <a:schemeClr val="tx1"/>
                </a:solidFill>
                <a:latin typeface="HG丸ｺﾞｼｯｸM-PRO" panose="020F0600000000000000" pitchFamily="50" charset="-128"/>
                <a:ea typeface="HG丸ｺﾞｼｯｸM-PRO" panose="020F0600000000000000" pitchFamily="50" charset="-128"/>
              </a:rPr>
              <a:t>平成２６年３月５日</a:t>
            </a:r>
          </a:p>
          <a:p>
            <a:pPr eaLnBrk="1" hangingPunct="1">
              <a:spcBef>
                <a:spcPct val="0"/>
              </a:spcBef>
            </a:pPr>
            <a:r>
              <a:rPr lang="ja-JP" altLang="en-US" dirty="0" smtClean="0">
                <a:solidFill>
                  <a:schemeClr val="tx1"/>
                </a:solidFill>
                <a:latin typeface="HG丸ｺﾞｼｯｸM-PRO" panose="020F0600000000000000" pitchFamily="50" charset="-128"/>
                <a:ea typeface="HG丸ｺﾞｼｯｸM-PRO" panose="020F0600000000000000" pitchFamily="50" charset="-128"/>
              </a:rPr>
              <a:t>公益社団法人 日本医師会 常任</a:t>
            </a:r>
            <a:r>
              <a:rPr lang="ja-JP" altLang="en-US" dirty="0">
                <a:solidFill>
                  <a:schemeClr val="tx1"/>
                </a:solidFill>
                <a:latin typeface="HG丸ｺﾞｼｯｸM-PRO" panose="020F0600000000000000" pitchFamily="50" charset="-128"/>
                <a:ea typeface="HG丸ｺﾞｼｯｸM-PRO" panose="020F0600000000000000" pitchFamily="50" charset="-128"/>
              </a:rPr>
              <a:t>理事</a:t>
            </a:r>
            <a:endParaRPr lang="ja-JP" altLang="en-US" dirty="0" smtClean="0">
              <a:solidFill>
                <a:schemeClr val="tx1"/>
              </a:solidFill>
              <a:latin typeface="HG丸ｺﾞｼｯｸM-PRO" panose="020F0600000000000000" pitchFamily="50" charset="-128"/>
              <a:ea typeface="HG丸ｺﾞｼｯｸM-PRO" panose="020F0600000000000000" pitchFamily="50" charset="-128"/>
            </a:endParaRPr>
          </a:p>
          <a:p>
            <a:pPr eaLnBrk="1" hangingPunct="1">
              <a:spcBef>
                <a:spcPct val="0"/>
              </a:spcBef>
            </a:pPr>
            <a:r>
              <a:rPr lang="ja-JP" altLang="en-US" dirty="0" smtClean="0">
                <a:solidFill>
                  <a:schemeClr val="tx1"/>
                </a:solidFill>
                <a:latin typeface="HG丸ｺﾞｼｯｸM-PRO" panose="020F0600000000000000" pitchFamily="50" charset="-128"/>
                <a:ea typeface="HG丸ｺﾞｼｯｸM-PRO" panose="020F0600000000000000" pitchFamily="50" charset="-128"/>
              </a:rPr>
              <a:t>鈴 木 邦 彦</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1026" name="Picture 2" descr="日本医師会 Japan Medical Associ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6276876"/>
            <a:ext cx="20955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3636" y="5372333"/>
            <a:ext cx="1547664" cy="148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369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対角する 2 つの角を切り取った四角形 3"/>
          <p:cNvSpPr/>
          <p:nvPr/>
        </p:nvSpPr>
        <p:spPr>
          <a:xfrm>
            <a:off x="251520" y="116632"/>
            <a:ext cx="8640960" cy="6669360"/>
          </a:xfrm>
          <a:prstGeom prst="snip2DiagRect">
            <a:avLst>
              <a:gd name="adj1" fmla="val 0"/>
              <a:gd name="adj2" fmla="val 997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5536" y="188640"/>
            <a:ext cx="8352928" cy="6552728"/>
          </a:xfrm>
        </p:spPr>
        <p:txBody>
          <a:bodyPr anchor="ctr">
            <a:normAutofit/>
          </a:bodyPr>
          <a:lstStyle/>
          <a:p>
            <a:pPr marL="0" indent="0">
              <a:buNone/>
            </a:pPr>
            <a:r>
              <a:rPr lang="ja-JP" altLang="en-US" sz="2000" dirty="0" smtClean="0">
                <a:latin typeface="HG丸ｺﾞｼｯｸM-PRO" panose="020F0600000000000000" pitchFamily="50" charset="-128"/>
                <a:ea typeface="HG丸ｺﾞｼｯｸM-PRO" panose="020F0600000000000000" pitchFamily="50" charset="-128"/>
              </a:rPr>
              <a:t>［健康管理等］</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542925">
              <a:buNone/>
            </a:pPr>
            <a:r>
              <a:rPr lang="ja-JP" altLang="en-US" sz="2000" dirty="0" smtClean="0">
                <a:latin typeface="HG丸ｺﾞｼｯｸM-PRO" panose="020F0600000000000000" pitchFamily="50" charset="-128"/>
                <a:ea typeface="HG丸ｺﾞｼｯｸM-PRO" panose="020F0600000000000000" pitchFamily="50" charset="-128"/>
              </a:rPr>
              <a:t>　①　健康診断・検診の受診勧奨を行い、その結果等をカルテに記載するとともに、患者に渡し、評価結果をもとに</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患者の健康状態を管理</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②　</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健康相談</a:t>
            </a:r>
            <a:r>
              <a:rPr lang="ja-JP" altLang="en-US" sz="2000" dirty="0" smtClean="0">
                <a:latin typeface="HG丸ｺﾞｼｯｸM-PRO" panose="020F0600000000000000" pitchFamily="50" charset="-128"/>
                <a:ea typeface="HG丸ｺﾞｼｯｸM-PRO" panose="020F0600000000000000" pitchFamily="50" charset="-128"/>
              </a:rPr>
              <a:t>を行っている旨を院内掲示</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542925">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③　</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敷地内禁煙</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0" indent="-3600000">
              <a:spcBef>
                <a:spcPts val="1800"/>
              </a:spcBef>
              <a:buNone/>
            </a:pPr>
            <a:r>
              <a:rPr lang="ja-JP" altLang="en-US" sz="2000" dirty="0" smtClean="0">
                <a:latin typeface="HG丸ｺﾞｼｯｸM-PRO" panose="020F0600000000000000" pitchFamily="50" charset="-128"/>
                <a:ea typeface="HG丸ｺﾞｼｯｸM-PRO" panose="020F0600000000000000" pitchFamily="50" charset="-128"/>
              </a:rPr>
              <a:t>［その他］</a:t>
            </a:r>
            <a:endParaRPr lang="en-US" altLang="ja-JP" sz="2000" dirty="0" smtClean="0">
              <a:latin typeface="HG丸ｺﾞｼｯｸM-PRO" panose="020F0600000000000000" pitchFamily="50" charset="-128"/>
              <a:ea typeface="HG丸ｺﾞｼｯｸM-PRO" panose="020F0600000000000000" pitchFamily="50" charset="-128"/>
            </a:endParaRPr>
          </a:p>
          <a:p>
            <a:pPr marL="446088" indent="-446088">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介護保険に係る相談</a:t>
            </a:r>
            <a:r>
              <a:rPr lang="ja-JP" altLang="en-US" sz="2000" dirty="0" smtClean="0">
                <a:latin typeface="HG丸ｺﾞｼｯｸM-PRO" panose="020F0600000000000000" pitchFamily="50" charset="-128"/>
                <a:ea typeface="HG丸ｺﾞｼｯｸM-PRO" panose="020F0600000000000000" pitchFamily="50" charset="-128"/>
              </a:rPr>
              <a:t>を行っている旨を院内掲示し、要介護認定に係る</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主治医意見書を作成</a:t>
            </a:r>
            <a:r>
              <a:rPr lang="ja-JP" altLang="en-US" sz="2000" dirty="0" smtClean="0">
                <a:latin typeface="HG丸ｺﾞｼｯｸM-PRO" panose="020F0600000000000000" pitchFamily="50" charset="-128"/>
                <a:ea typeface="HG丸ｺﾞｼｯｸM-PRO" panose="020F0600000000000000" pitchFamily="50" charset="-128"/>
              </a:rPr>
              <a:t>しているとともに、</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次のいずれか１つに該当</a:t>
            </a:r>
            <a:endParaRPr lang="en-US" altLang="ja-JP" sz="2000" u="sng" dirty="0" smtClean="0">
              <a:solidFill>
                <a:srgbClr val="FF0000"/>
              </a:solidFill>
              <a:latin typeface="HG丸ｺﾞｼｯｸM-PRO" panose="020F0600000000000000" pitchFamily="50" charset="-128"/>
              <a:ea typeface="HG丸ｺﾞｼｯｸM-PRO" panose="020F0600000000000000" pitchFamily="50" charset="-128"/>
            </a:endParaRPr>
          </a:p>
          <a:p>
            <a:pPr marL="809625" indent="-266700">
              <a:buNone/>
            </a:pPr>
            <a:r>
              <a:rPr lang="ja-JP" altLang="en-US" sz="2000" dirty="0">
                <a:latin typeface="HG丸ｺﾞｼｯｸM-PRO" panose="020F0600000000000000" pitchFamily="50" charset="-128"/>
                <a:ea typeface="HG丸ｺﾞｼｯｸM-PRO" panose="020F0600000000000000" pitchFamily="50" charset="-128"/>
              </a:rPr>
              <a:t>①　居宅介護支援事業所の指定を</a:t>
            </a:r>
            <a:r>
              <a:rPr lang="ja-JP" altLang="en-US" sz="2000" dirty="0" smtClean="0">
                <a:latin typeface="HG丸ｺﾞｼｯｸM-PRO" panose="020F0600000000000000" pitchFamily="50" charset="-128"/>
                <a:ea typeface="HG丸ｺﾞｼｯｸM-PRO" panose="020F0600000000000000" pitchFamily="50" charset="-128"/>
              </a:rPr>
              <a:t>受け、かつ、常勤のケアマネージャーを配置して</a:t>
            </a:r>
            <a:r>
              <a:rPr lang="ja-JP" altLang="en-US" sz="2000" dirty="0">
                <a:latin typeface="HG丸ｺﾞｼｯｸM-PRO" panose="020F0600000000000000" pitchFamily="50" charset="-128"/>
                <a:ea typeface="HG丸ｺﾞｼｯｸM-PRO" panose="020F0600000000000000" pitchFamily="50" charset="-128"/>
              </a:rPr>
              <a:t>いる</a:t>
            </a:r>
            <a:endParaRPr lang="en-US" altLang="ja-JP" sz="2000" dirty="0">
              <a:latin typeface="HG丸ｺﾞｼｯｸM-PRO" panose="020F0600000000000000" pitchFamily="50" charset="-128"/>
              <a:ea typeface="HG丸ｺﾞｼｯｸM-PRO" panose="020F0600000000000000" pitchFamily="50" charset="-128"/>
            </a:endParaRPr>
          </a:p>
          <a:p>
            <a:pPr marL="809625" indent="-266700">
              <a:buNone/>
            </a:pPr>
            <a:r>
              <a:rPr lang="ja-JP" altLang="en-US" sz="2000" dirty="0" smtClean="0">
                <a:latin typeface="HG丸ｺﾞｼｯｸM-PRO" panose="020F0600000000000000" pitchFamily="50" charset="-128"/>
                <a:ea typeface="HG丸ｺﾞｼｯｸM-PRO" panose="020F0600000000000000" pitchFamily="50" charset="-128"/>
              </a:rPr>
              <a:t>②　居宅療養管理指導又は短期入所療養介護を提供した実績</a:t>
            </a:r>
            <a:endParaRPr lang="en-US" altLang="ja-JP" sz="2000" dirty="0" smtClean="0">
              <a:latin typeface="HG丸ｺﾞｼｯｸM-PRO" panose="020F0600000000000000" pitchFamily="50" charset="-128"/>
              <a:ea typeface="HG丸ｺﾞｼｯｸM-PRO" panose="020F0600000000000000" pitchFamily="50" charset="-128"/>
            </a:endParaRPr>
          </a:p>
          <a:p>
            <a:pPr marL="809625" indent="-266700">
              <a:buNone/>
            </a:pPr>
            <a:r>
              <a:rPr lang="ja-JP" altLang="en-US" sz="2000" dirty="0" smtClean="0">
                <a:latin typeface="HG丸ｺﾞｼｯｸM-PRO" panose="020F0600000000000000" pitchFamily="50" charset="-128"/>
                <a:ea typeface="HG丸ｺﾞｼｯｸM-PRO" panose="020F0600000000000000" pitchFamily="50" charset="-128"/>
              </a:rPr>
              <a:t>③</a:t>
            </a:r>
            <a:r>
              <a:rPr lang="ja-JP" altLang="en-US" sz="2000" dirty="0">
                <a:latin typeface="HG丸ｺﾞｼｯｸM-PRO" panose="020F0600000000000000" pitchFamily="50" charset="-128"/>
                <a:ea typeface="HG丸ｺﾞｼｯｸM-PRO" panose="020F0600000000000000" pitchFamily="50" charset="-128"/>
              </a:rPr>
              <a:t>　当該医療機関の同一敷地内に介護サービス事業所を</a:t>
            </a:r>
            <a:r>
              <a:rPr lang="ja-JP" altLang="en-US" sz="2000" dirty="0" smtClean="0">
                <a:latin typeface="HG丸ｺﾞｼｯｸM-PRO" panose="020F0600000000000000" pitchFamily="50" charset="-128"/>
                <a:ea typeface="HG丸ｺﾞｼｯｸM-PRO" panose="020F0600000000000000" pitchFamily="50" charset="-128"/>
              </a:rPr>
              <a:t>併設</a:t>
            </a:r>
            <a:endParaRPr lang="en-US" altLang="ja-JP" sz="2000" dirty="0" smtClean="0">
              <a:latin typeface="HG丸ｺﾞｼｯｸM-PRO" panose="020F0600000000000000" pitchFamily="50" charset="-128"/>
              <a:ea typeface="HG丸ｺﾞｼｯｸM-PRO" panose="020F0600000000000000" pitchFamily="50" charset="-128"/>
            </a:endParaRPr>
          </a:p>
          <a:p>
            <a:pPr marL="809625" indent="-266700">
              <a:buNone/>
            </a:pPr>
            <a:r>
              <a:rPr lang="ja-JP" altLang="en-US" sz="2000" dirty="0" smtClean="0">
                <a:latin typeface="HG丸ｺﾞｼｯｸM-PRO" panose="020F0600000000000000" pitchFamily="50" charset="-128"/>
                <a:ea typeface="HG丸ｺﾞｼｯｸM-PRO" panose="020F0600000000000000" pitchFamily="50" charset="-128"/>
              </a:rPr>
              <a:t>④　担当医が地域ケア会議に年１回以上出席</a:t>
            </a:r>
            <a:endParaRPr lang="en-US" altLang="ja-JP" sz="2000" dirty="0" smtClean="0">
              <a:latin typeface="HG丸ｺﾞｼｯｸM-PRO" panose="020F0600000000000000" pitchFamily="50" charset="-128"/>
              <a:ea typeface="HG丸ｺﾞｼｯｸM-PRO" panose="020F0600000000000000" pitchFamily="50" charset="-128"/>
            </a:endParaRPr>
          </a:p>
          <a:p>
            <a:pPr marL="809625" indent="-266700">
              <a:buNone/>
            </a:pPr>
            <a:r>
              <a:rPr lang="ja-JP" altLang="en-US" sz="2000" dirty="0" smtClean="0">
                <a:latin typeface="HG丸ｺﾞｼｯｸM-PRO" panose="020F0600000000000000" pitchFamily="50" charset="-128"/>
                <a:ea typeface="HG丸ｺﾞｼｯｸM-PRO" panose="020F0600000000000000" pitchFamily="50" charset="-128"/>
              </a:rPr>
              <a:t>⑤　介護保険の生活期リハを提供（要介護被保険者等への維持期の運動器、脳血管疾患等リハビリテーション料は原則算定不可）</a:t>
            </a:r>
            <a:endParaRPr lang="en-US" altLang="ja-JP" sz="2000" dirty="0" smtClean="0">
              <a:latin typeface="HG丸ｺﾞｼｯｸM-PRO" panose="020F0600000000000000" pitchFamily="50" charset="-128"/>
              <a:ea typeface="HG丸ｺﾞｼｯｸM-PRO" panose="020F0600000000000000" pitchFamily="50" charset="-128"/>
            </a:endParaRPr>
          </a:p>
          <a:p>
            <a:pPr marL="809625" indent="-266700">
              <a:buNone/>
            </a:pPr>
            <a:r>
              <a:rPr lang="ja-JP" altLang="en-US" sz="2000" dirty="0" smtClean="0">
                <a:latin typeface="HG丸ｺﾞｼｯｸM-PRO" panose="020F0600000000000000" pitchFamily="50" charset="-128"/>
                <a:ea typeface="HG丸ｺﾞｼｯｸM-PRO" panose="020F0600000000000000" pitchFamily="50" charset="-128"/>
              </a:rPr>
              <a:t>⑥　担当医が介護認定審査会の委員の経験を有する</a:t>
            </a:r>
            <a:endParaRPr lang="en-US" altLang="ja-JP" sz="2000" dirty="0" smtClean="0">
              <a:latin typeface="HG丸ｺﾞｼｯｸM-PRO" panose="020F0600000000000000" pitchFamily="50" charset="-128"/>
              <a:ea typeface="HG丸ｺﾞｼｯｸM-PRO" panose="020F0600000000000000" pitchFamily="50" charset="-128"/>
            </a:endParaRPr>
          </a:p>
          <a:p>
            <a:pPr marL="809625" indent="-266700">
              <a:buNone/>
            </a:pPr>
            <a:r>
              <a:rPr lang="ja-JP" altLang="en-US" sz="2000" dirty="0" smtClean="0">
                <a:latin typeface="HG丸ｺﾞｼｯｸM-PRO" panose="020F0600000000000000" pitchFamily="50" charset="-128"/>
                <a:ea typeface="HG丸ｺﾞｼｯｸM-PRO" panose="020F0600000000000000" pitchFamily="50" charset="-128"/>
              </a:rPr>
              <a:t>⑦　担当医が都道府県等実施の主治医意見書に関する研修会受講</a:t>
            </a:r>
            <a:endParaRPr lang="en-US" altLang="ja-JP" sz="2000" dirty="0" smtClean="0">
              <a:latin typeface="HG丸ｺﾞｼｯｸM-PRO" panose="020F0600000000000000" pitchFamily="50" charset="-128"/>
              <a:ea typeface="HG丸ｺﾞｼｯｸM-PRO" panose="020F0600000000000000" pitchFamily="50" charset="-128"/>
            </a:endParaRPr>
          </a:p>
          <a:p>
            <a:pPr marL="809625" indent="-266700">
              <a:buNone/>
            </a:pPr>
            <a:r>
              <a:rPr lang="ja-JP" altLang="en-US" sz="2000" dirty="0" smtClean="0">
                <a:latin typeface="HG丸ｺﾞｼｯｸM-PRO" panose="020F0600000000000000" pitchFamily="50" charset="-128"/>
                <a:ea typeface="HG丸ｺﾞｼｯｸM-PRO" panose="020F0600000000000000" pitchFamily="50" charset="-128"/>
              </a:rPr>
              <a:t>⑧　担当医がケアマネージャーの資格を有している</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6876256" y="645333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9136036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55556" y="1484784"/>
            <a:ext cx="8564916" cy="4968552"/>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 5"/>
          <p:cNvSpPr/>
          <p:nvPr/>
        </p:nvSpPr>
        <p:spPr>
          <a:xfrm>
            <a:off x="255556" y="404664"/>
            <a:ext cx="8636923" cy="14401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5536" y="620688"/>
            <a:ext cx="8352928" cy="6120680"/>
          </a:xfrm>
        </p:spPr>
        <p:txBody>
          <a:bodyPr>
            <a:normAutofit/>
          </a:bodyPr>
          <a:lstStyle/>
          <a:p>
            <a:pPr marL="0" indent="0">
              <a:buNone/>
            </a:pPr>
            <a:r>
              <a:rPr kumimoji="1" lang="en-US" altLang="ja-JP" sz="2800" dirty="0" smtClean="0">
                <a:latin typeface="HG丸ｺﾞｼｯｸM-PRO" panose="020F0600000000000000" pitchFamily="50" charset="-128"/>
                <a:ea typeface="HG丸ｺﾞｼｯｸM-PRO" panose="020F0600000000000000" pitchFamily="50" charset="-128"/>
              </a:rPr>
              <a:t>B001</a:t>
            </a:r>
            <a:r>
              <a:rPr kumimoji="1" lang="ja-JP" altLang="en-US" sz="2800" dirty="0" smtClean="0">
                <a:latin typeface="HG丸ｺﾞｼｯｸM-PRO" panose="020F0600000000000000" pitchFamily="50" charset="-128"/>
                <a:ea typeface="HG丸ｺﾞｼｯｸM-PRO" panose="020F0600000000000000" pitchFamily="50" charset="-128"/>
              </a:rPr>
              <a:t>　</a:t>
            </a:r>
            <a:r>
              <a:rPr kumimoji="1" lang="en-US" altLang="ja-JP" sz="2800" dirty="0" smtClean="0">
                <a:latin typeface="HG丸ｺﾞｼｯｸM-PRO" panose="020F0600000000000000" pitchFamily="50" charset="-128"/>
                <a:ea typeface="HG丸ｺﾞｼｯｸM-PRO" panose="020F0600000000000000" pitchFamily="50" charset="-128"/>
              </a:rPr>
              <a:t>15</a:t>
            </a:r>
            <a:r>
              <a:rPr kumimoji="1" lang="ja-JP" altLang="en-US" sz="2800" dirty="0" smtClean="0">
                <a:latin typeface="HG丸ｺﾞｼｯｸM-PRO" panose="020F0600000000000000" pitchFamily="50" charset="-128"/>
                <a:ea typeface="HG丸ｺﾞｼｯｸM-PRO" panose="020F0600000000000000" pitchFamily="50" charset="-128"/>
              </a:rPr>
              <a:t>　慢性維持透析患者外来医学管理料</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0" indent="0" algn="ctr">
              <a:buNone/>
            </a:pPr>
            <a:r>
              <a:rPr lang="ja-JP" altLang="en-US" sz="2800" dirty="0" smtClean="0">
                <a:latin typeface="HG丸ｺﾞｼｯｸM-PRO" panose="020F0600000000000000" pitchFamily="50" charset="-128"/>
                <a:ea typeface="HG丸ｺﾞｼｯｸM-PRO" panose="020F0600000000000000" pitchFamily="50" charset="-128"/>
              </a:rPr>
              <a:t>　　　　　　　　 </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２</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３０５点　→　２</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２５０点</a:t>
            </a:r>
            <a:endParaRPr kumimoji="1"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包括されている検査項目の評価見直しを反映</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◆別</a:t>
            </a:r>
            <a:r>
              <a:rPr lang="ja-JP" altLang="en-US" sz="2400" dirty="0">
                <a:solidFill>
                  <a:srgbClr val="0000FF"/>
                </a:solidFill>
                <a:latin typeface="HG丸ｺﾞｼｯｸM-PRO" panose="020F0600000000000000" pitchFamily="50" charset="-128"/>
                <a:ea typeface="HG丸ｺﾞｼｯｸM-PRO" panose="020F0600000000000000" pitchFamily="50" charset="-128"/>
              </a:rPr>
              <a:t>に算定できない検査の</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追加</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血液形態・機能</a:t>
            </a:r>
            <a:r>
              <a:rPr lang="ja-JP" altLang="en-US" sz="2400" dirty="0" smtClean="0">
                <a:latin typeface="HG丸ｺﾞｼｯｸM-PRO" panose="020F0600000000000000" pitchFamily="50" charset="-128"/>
                <a:ea typeface="HG丸ｺﾞｼｯｸM-PRO" panose="020F0600000000000000" pitchFamily="50" charset="-128"/>
              </a:rPr>
              <a:t>検査</a:t>
            </a:r>
            <a:r>
              <a:rPr lang="en-US" altLang="ja-JP" sz="2400" dirty="0" smtClean="0">
                <a:latin typeface="HG丸ｺﾞｼｯｸM-PRO" panose="020F0600000000000000" pitchFamily="50" charset="-128"/>
                <a:ea typeface="HG丸ｺﾞｼｯｸM-PRO" panose="020F0600000000000000" pitchFamily="50" charset="-128"/>
              </a:rPr>
              <a:t>】</a:t>
            </a:r>
          </a:p>
          <a:p>
            <a:pPr marL="361950" indent="-361950">
              <a:buNone/>
            </a:pPr>
            <a:r>
              <a:rPr kumimoji="1"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　　　赤血球沈降速度（ＥＳＲ）</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361950" indent="-36195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網赤血球数</a:t>
            </a:r>
            <a:endParaRPr lang="en-US" altLang="ja-JP" sz="2400" dirty="0" smtClean="0">
              <a:latin typeface="HG丸ｺﾞｼｯｸM-PRO" panose="020F0600000000000000" pitchFamily="50" charset="-128"/>
              <a:ea typeface="HG丸ｺﾞｼｯｸM-PRO" panose="020F0600000000000000" pitchFamily="50" charset="-128"/>
            </a:endParaRPr>
          </a:p>
          <a:p>
            <a:pPr marL="361950" indent="-361950">
              <a:buNone/>
            </a:pPr>
            <a:r>
              <a:rPr kumimoji="1"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　　　末梢血液一般検査</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361950" indent="-36195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末梢血液像（自動機械法）</a:t>
            </a:r>
            <a:endParaRPr lang="en-US" altLang="ja-JP" sz="2400" dirty="0" smtClean="0">
              <a:latin typeface="HG丸ｺﾞｼｯｸM-PRO" panose="020F0600000000000000" pitchFamily="50" charset="-128"/>
              <a:ea typeface="HG丸ｺﾞｼｯｸM-PRO" panose="020F0600000000000000" pitchFamily="50" charset="-128"/>
            </a:endParaRPr>
          </a:p>
          <a:p>
            <a:pPr marL="361950" indent="-361950">
              <a:buNone/>
            </a:pPr>
            <a:r>
              <a:rPr kumimoji="1"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　　　末梢血液像（鏡検法）</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361950" indent="-36195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u="sng" dirty="0" smtClean="0">
                <a:solidFill>
                  <a:srgbClr val="FF0000"/>
                </a:solidFill>
                <a:latin typeface="HG丸ｺﾞｼｯｸM-PRO" panose="020F0600000000000000" pitchFamily="50" charset="-128"/>
                <a:ea typeface="HG丸ｺﾞｼｯｸM-PRO" panose="020F0600000000000000" pitchFamily="50" charset="-128"/>
              </a:rPr>
              <a:t>ヘモグロビンＡ</a:t>
            </a:r>
            <a:r>
              <a:rPr lang="en-US" altLang="ja-JP" sz="2400" u="sng" dirty="0" smtClean="0">
                <a:solidFill>
                  <a:srgbClr val="FF0000"/>
                </a:solidFill>
                <a:latin typeface="HG丸ｺﾞｼｯｸM-PRO" panose="020F0600000000000000" pitchFamily="50" charset="-128"/>
                <a:ea typeface="HG丸ｺﾞｼｯｸM-PRO" panose="020F0600000000000000" pitchFamily="50" charset="-128"/>
              </a:rPr>
              <a:t>1</a:t>
            </a:r>
            <a:r>
              <a:rPr lang="ja-JP" altLang="en-US" sz="2400" u="sng" dirty="0" smtClean="0">
                <a:solidFill>
                  <a:srgbClr val="FF0000"/>
                </a:solidFill>
                <a:latin typeface="HG丸ｺﾞｼｯｸM-PRO" panose="020F0600000000000000" pitchFamily="50" charset="-128"/>
                <a:ea typeface="HG丸ｺﾞｼｯｸM-PRO" panose="020F0600000000000000" pitchFamily="50" charset="-128"/>
              </a:rPr>
              <a:t>ｃ（ＨｂＡ</a:t>
            </a:r>
            <a:r>
              <a:rPr lang="en-US" altLang="ja-JP" sz="2400" u="sng" dirty="0" smtClean="0">
                <a:solidFill>
                  <a:srgbClr val="FF0000"/>
                </a:solidFill>
                <a:latin typeface="HG丸ｺﾞｼｯｸM-PRO" panose="020F0600000000000000" pitchFamily="50" charset="-128"/>
                <a:ea typeface="HG丸ｺﾞｼｯｸM-PRO" panose="020F0600000000000000" pitchFamily="50" charset="-128"/>
              </a:rPr>
              <a:t>1</a:t>
            </a:r>
            <a:r>
              <a:rPr lang="ja-JP" altLang="en-US" sz="2400" u="sng" dirty="0" smtClean="0">
                <a:solidFill>
                  <a:srgbClr val="FF0000"/>
                </a:solidFill>
                <a:latin typeface="HG丸ｺﾞｼｯｸM-PRO" panose="020F0600000000000000" pitchFamily="50" charset="-128"/>
                <a:ea typeface="HG丸ｺﾞｼｯｸM-PRO" panose="020F0600000000000000" pitchFamily="50" charset="-128"/>
              </a:rPr>
              <a:t>ｃ）</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（追加）</a:t>
            </a:r>
            <a:endParaRPr kumimoji="1"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100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3923898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対角する 2 つの角を切り取った四角形 4"/>
          <p:cNvSpPr/>
          <p:nvPr/>
        </p:nvSpPr>
        <p:spPr>
          <a:xfrm>
            <a:off x="267217" y="2708920"/>
            <a:ext cx="8636923" cy="4032448"/>
          </a:xfrm>
          <a:prstGeom prst="snip2DiagRect">
            <a:avLst>
              <a:gd name="adj1" fmla="val 0"/>
              <a:gd name="adj2" fmla="val 955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 5"/>
          <p:cNvSpPr/>
          <p:nvPr/>
        </p:nvSpPr>
        <p:spPr>
          <a:xfrm>
            <a:off x="267217" y="188640"/>
            <a:ext cx="8636923" cy="2808312"/>
          </a:xfrm>
          <a:prstGeom prst="roundRect">
            <a:avLst>
              <a:gd name="adj" fmla="val 942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5536" y="260648"/>
            <a:ext cx="8352928" cy="6480720"/>
          </a:xfrm>
        </p:spPr>
        <p:txBody>
          <a:bodyPr>
            <a:normAutofit lnSpcReduction="10000"/>
          </a:bodyPr>
          <a:lstStyle/>
          <a:p>
            <a:pPr marL="0" indent="0">
              <a:buNone/>
            </a:pPr>
            <a:r>
              <a:rPr kumimoji="1" lang="en-US" altLang="ja-JP" sz="1800" dirty="0" smtClean="0">
                <a:latin typeface="HG丸ｺﾞｼｯｸM-PRO" panose="020F0600000000000000" pitchFamily="50" charset="-128"/>
                <a:ea typeface="HG丸ｺﾞｼｯｸM-PRO" panose="020F0600000000000000" pitchFamily="50" charset="-128"/>
              </a:rPr>
              <a:t>B001</a:t>
            </a:r>
            <a:r>
              <a:rPr kumimoji="1" lang="ja-JP" altLang="en-US" sz="1800" dirty="0" smtClean="0">
                <a:latin typeface="HG丸ｺﾞｼｯｸM-PRO" panose="020F0600000000000000" pitchFamily="50" charset="-128"/>
                <a:ea typeface="HG丸ｺﾞｼｯｸM-PRO" panose="020F0600000000000000" pitchFamily="50" charset="-128"/>
              </a:rPr>
              <a:t>　</a:t>
            </a:r>
            <a:r>
              <a:rPr kumimoji="1" lang="en-US" altLang="ja-JP" sz="1800" dirty="0" smtClean="0">
                <a:latin typeface="HG丸ｺﾞｼｯｸM-PRO" panose="020F0600000000000000" pitchFamily="50" charset="-128"/>
                <a:ea typeface="HG丸ｺﾞｼｯｸM-PRO" panose="020F0600000000000000" pitchFamily="50" charset="-128"/>
              </a:rPr>
              <a:t>23</a:t>
            </a:r>
          </a:p>
          <a:p>
            <a:pPr marL="0" indent="0">
              <a:buNone/>
            </a:pPr>
            <a:r>
              <a:rPr kumimoji="1" lang="ja-JP" altLang="en-US" sz="1800" dirty="0" smtClean="0">
                <a:latin typeface="HG丸ｺﾞｼｯｸM-PRO" panose="020F0600000000000000" pitchFamily="50" charset="-128"/>
                <a:ea typeface="HG丸ｺﾞｼｯｸM-PRO" panose="020F0600000000000000" pitchFamily="50" charset="-128"/>
              </a:rPr>
              <a:t>　がん患者カウンセリング料</a:t>
            </a:r>
            <a:r>
              <a:rPr lang="ja-JP" altLang="en-US" sz="1800" dirty="0" smtClean="0">
                <a:latin typeface="HG丸ｺﾞｼｯｸM-PRO" panose="020F0600000000000000" pitchFamily="50" charset="-128"/>
                <a:ea typeface="HG丸ｺﾞｼｯｸM-PRO" panose="020F0600000000000000" pitchFamily="50" charset="-128"/>
              </a:rPr>
              <a:t>　　　　</a:t>
            </a:r>
            <a:r>
              <a:rPr kumimoji="1" lang="ja-JP" altLang="en-US" sz="1800" dirty="0" smtClean="0">
                <a:latin typeface="HG丸ｺﾞｼｯｸM-PRO" panose="020F0600000000000000" pitchFamily="50" charset="-128"/>
                <a:ea typeface="HG丸ｺﾞｼｯｸM-PRO" panose="020F0600000000000000" pitchFamily="50" charset="-128"/>
              </a:rPr>
              <a:t>５００点</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r>
              <a:rPr kumimoji="1" lang="ja-JP" altLang="en-US" sz="1800" dirty="0" smtClean="0">
                <a:latin typeface="HG丸ｺﾞｼｯｸM-PRO" panose="020F0600000000000000" pitchFamily="50" charset="-128"/>
                <a:ea typeface="HG丸ｺﾞｼｯｸM-PRO" panose="020F0600000000000000" pitchFamily="50" charset="-128"/>
              </a:rPr>
              <a:t>　</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0" indent="0">
              <a:spcBef>
                <a:spcPts val="100"/>
              </a:spcBef>
              <a:buNone/>
            </a:pPr>
            <a:r>
              <a:rPr lang="ja-JP" altLang="en-US" sz="1800" dirty="0">
                <a:latin typeface="HG丸ｺﾞｼｯｸM-PRO" panose="020F0600000000000000" pitchFamily="50" charset="-128"/>
                <a:ea typeface="HG丸ｺﾞｼｯｸM-PRO" panose="020F0600000000000000" pitchFamily="50" charset="-128"/>
              </a:rPr>
              <a:t>　</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がん患者指導管理料</a:t>
            </a:r>
            <a:r>
              <a:rPr lang="ja-JP" altLang="en-US" sz="1800" dirty="0">
                <a:latin typeface="HG丸ｺﾞｼｯｸM-PRO" panose="020F0600000000000000" pitchFamily="50" charset="-128"/>
                <a:ea typeface="HG丸ｺﾞｼｯｸM-PRO" panose="020F0600000000000000" pitchFamily="50" charset="-128"/>
              </a:rPr>
              <a:t>　</a:t>
            </a:r>
            <a:r>
              <a:rPr lang="en-US" altLang="ja-JP" sz="16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名称変更</a:t>
            </a:r>
            <a:endParaRPr lang="en-US" altLang="ja-JP" sz="1600" dirty="0">
              <a:solidFill>
                <a:srgbClr val="0000FF"/>
              </a:solidFill>
              <a:latin typeface="HG丸ｺﾞｼｯｸM-PRO" panose="020F0600000000000000" pitchFamily="50" charset="-128"/>
              <a:ea typeface="HG丸ｺﾞｼｯｸM-PRO" panose="020F0600000000000000" pitchFamily="50" charset="-128"/>
            </a:endParaRPr>
          </a:p>
          <a:p>
            <a:pPr marL="712788" indent="-712788">
              <a:spcBef>
                <a:spcPts val="50"/>
              </a:spcBef>
              <a:buNone/>
            </a:pP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800" dirty="0" smtClean="0">
                <a:latin typeface="HG丸ｺﾞｼｯｸM-PRO" panose="020F0600000000000000" pitchFamily="50" charset="-128"/>
                <a:ea typeface="HG丸ｺﾞｼｯｸM-PRO" panose="020F0600000000000000" pitchFamily="50" charset="-128"/>
              </a:rPr>
              <a:t>１　医師が看護師と共同して診療方針等について話し合い、</a:t>
            </a:r>
            <a:r>
              <a:rPr kumimoji="1" lang="en-US" altLang="ja-JP" sz="1800" dirty="0" smtClean="0">
                <a:latin typeface="HG丸ｺﾞｼｯｸM-PRO" panose="020F0600000000000000" pitchFamily="50" charset="-128"/>
                <a:ea typeface="HG丸ｺﾞｼｯｸM-PRO" panose="020F0600000000000000" pitchFamily="50" charset="-128"/>
              </a:rPr>
              <a:t/>
            </a:r>
            <a:br>
              <a:rPr kumimoji="1" lang="en-US" altLang="ja-JP" sz="1800" dirty="0" smtClean="0">
                <a:latin typeface="HG丸ｺﾞｼｯｸM-PRO" panose="020F0600000000000000" pitchFamily="50" charset="-128"/>
                <a:ea typeface="HG丸ｺﾞｼｯｸM-PRO" panose="020F0600000000000000" pitchFamily="50" charset="-128"/>
              </a:rPr>
            </a:br>
            <a:r>
              <a:rPr kumimoji="1" lang="ja-JP" altLang="en-US" sz="1800" dirty="0" smtClean="0">
                <a:latin typeface="HG丸ｺﾞｼｯｸM-PRO" panose="020F0600000000000000" pitchFamily="50" charset="-128"/>
                <a:ea typeface="HG丸ｺﾞｼｯｸM-PRO" panose="020F0600000000000000" pitchFamily="50" charset="-128"/>
              </a:rPr>
              <a:t>その内容を文書等により提供した場合　　　　　　　　  ５００点</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808038" indent="-808038">
              <a:spcBef>
                <a:spcPts val="50"/>
              </a:spcBef>
              <a:buNone/>
            </a:pPr>
            <a:r>
              <a:rPr lang="ja-JP" altLang="en-US" sz="1800" dirty="0">
                <a:solidFill>
                  <a:srgbClr val="FF0000"/>
                </a:solidFill>
                <a:latin typeface="HG丸ｺﾞｼｯｸM-PRO" panose="020F0600000000000000" pitchFamily="50" charset="-128"/>
                <a:ea typeface="HG丸ｺﾞｼｯｸM-PRO" panose="020F0600000000000000" pitchFamily="50" charset="-128"/>
              </a:rPr>
              <a:t>　</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　２　医師又は看護師が心理的不安を軽減するための面接を行った場合</a:t>
            </a:r>
            <a:endParaRPr lang="en-US" altLang="ja-JP" sz="1800" dirty="0" smtClean="0">
              <a:solidFill>
                <a:srgbClr val="FF0000"/>
              </a:solidFill>
              <a:latin typeface="HG丸ｺﾞｼｯｸM-PRO" panose="020F0600000000000000" pitchFamily="50" charset="-128"/>
              <a:ea typeface="HG丸ｺﾞｼｯｸM-PRO" panose="020F0600000000000000" pitchFamily="50" charset="-128"/>
            </a:endParaRPr>
          </a:p>
          <a:p>
            <a:pPr marL="712788" indent="-712788">
              <a:spcBef>
                <a:spcPts val="50"/>
              </a:spcBef>
              <a:buNone/>
            </a:pPr>
            <a:r>
              <a:rPr lang="ja-JP" altLang="en-US" sz="1800" dirty="0">
                <a:solidFill>
                  <a:srgbClr val="FF0000"/>
                </a:solidFill>
                <a:latin typeface="HG丸ｺﾞｼｯｸM-PRO" panose="020F0600000000000000" pitchFamily="50" charset="-128"/>
                <a:ea typeface="HG丸ｺﾞｼｯｸM-PRO" panose="020F0600000000000000" pitchFamily="50" charset="-128"/>
              </a:rPr>
              <a:t>　</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　　　　　　　　　　　　  　　　　　　　　　　　　　　   ２００点（新）</a:t>
            </a:r>
            <a:endParaRPr lang="en-US" altLang="ja-JP" sz="1800" dirty="0" smtClean="0">
              <a:solidFill>
                <a:srgbClr val="FF0000"/>
              </a:solidFill>
              <a:latin typeface="HG丸ｺﾞｼｯｸM-PRO" panose="020F0600000000000000" pitchFamily="50" charset="-128"/>
              <a:ea typeface="HG丸ｺﾞｼｯｸM-PRO" panose="020F0600000000000000" pitchFamily="50" charset="-128"/>
            </a:endParaRPr>
          </a:p>
          <a:p>
            <a:pPr marL="712788" indent="-712788">
              <a:spcBef>
                <a:spcPts val="50"/>
              </a:spcBef>
              <a:buNone/>
            </a:pPr>
            <a:r>
              <a:rPr kumimoji="1" lang="ja-JP" altLang="en-US" sz="1800"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　３　医師又は薬剤師が抗悪性腫瘍剤の投薬又は注射の必要性等について</a:t>
            </a:r>
            <a:r>
              <a:rPr kumimoji="1" lang="en-US" altLang="ja-JP" sz="1800" dirty="0" smtClean="0">
                <a:solidFill>
                  <a:srgbClr val="FF0000"/>
                </a:solidFill>
                <a:latin typeface="HG丸ｺﾞｼｯｸM-PRO" panose="020F0600000000000000" pitchFamily="50" charset="-128"/>
                <a:ea typeface="HG丸ｺﾞｼｯｸM-PRO" panose="020F0600000000000000" pitchFamily="50" charset="-128"/>
              </a:rPr>
              <a:t/>
            </a:r>
            <a:br>
              <a:rPr kumimoji="1" lang="en-US" altLang="ja-JP" sz="1800" dirty="0" smtClean="0">
                <a:solidFill>
                  <a:srgbClr val="FF0000"/>
                </a:solidFill>
                <a:latin typeface="HG丸ｺﾞｼｯｸM-PRO" panose="020F0600000000000000" pitchFamily="50" charset="-128"/>
                <a:ea typeface="HG丸ｺﾞｼｯｸM-PRO" panose="020F0600000000000000" pitchFamily="50" charset="-128"/>
              </a:rPr>
            </a:b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文書により説明を行った場合　　　　　　　　　　　　 ２００点（新）</a:t>
            </a:r>
            <a:endParaRPr kumimoji="1" lang="en-US" altLang="ja-JP" sz="18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1050" dirty="0" smtClean="0">
              <a:latin typeface="HG丸ｺﾞｼｯｸM-PRO" panose="020F0600000000000000" pitchFamily="50" charset="-128"/>
              <a:ea typeface="HG丸ｺﾞｼｯｸM-PRO" panose="020F0600000000000000" pitchFamily="50" charset="-128"/>
            </a:endParaRPr>
          </a:p>
          <a:p>
            <a:pPr marL="0" indent="0">
              <a:spcBef>
                <a:spcPts val="50"/>
              </a:spcBef>
              <a:buNone/>
            </a:pPr>
            <a:r>
              <a:rPr lang="en-US" altLang="ja-JP" sz="1600" dirty="0" smtClean="0">
                <a:latin typeface="HG丸ｺﾞｼｯｸM-PRO" panose="020F0600000000000000" pitchFamily="50" charset="-128"/>
                <a:ea typeface="HG丸ｺﾞｼｯｸM-PRO" panose="020F0600000000000000"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rPr>
              <a:t>算定要件</a:t>
            </a:r>
            <a:r>
              <a:rPr lang="en-US" altLang="ja-JP" sz="1600" dirty="0" smtClean="0">
                <a:latin typeface="HG丸ｺﾞｼｯｸM-PRO" panose="020F0600000000000000" pitchFamily="50" charset="-128"/>
                <a:ea typeface="HG丸ｺﾞｼｯｸM-PRO" panose="020F0600000000000000" pitchFamily="50" charset="-128"/>
              </a:rPr>
              <a:t>】</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627063" indent="-627063">
              <a:spcBef>
                <a:spcPts val="50"/>
              </a:spcBef>
              <a:buNone/>
            </a:pPr>
            <a:r>
              <a:rPr lang="ja-JP" altLang="en-US" sz="1600" dirty="0" smtClean="0">
                <a:latin typeface="HG丸ｺﾞｼｯｸM-PRO" panose="020F0600000000000000" pitchFamily="50" charset="-128"/>
                <a:ea typeface="HG丸ｺﾞｼｯｸM-PRO" panose="020F0600000000000000" pitchFamily="50" charset="-128"/>
              </a:rPr>
              <a:t>「２」　がんと診断され継続して治療を行う患者に対し、患者の同意を得て、医師又は医師の指示に基づき看護師が、</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患者の心理的不安を軽減するための面接を行った場合に患者１人につき６回に限り</a:t>
            </a:r>
            <a:r>
              <a:rPr lang="ja-JP" altLang="en-US" sz="1600" dirty="0" smtClean="0">
                <a:latin typeface="HG丸ｺﾞｼｯｸM-PRO" panose="020F0600000000000000" pitchFamily="50" charset="-128"/>
                <a:ea typeface="HG丸ｺﾞｼｯｸM-PRO" panose="020F0600000000000000" pitchFamily="50" charset="-128"/>
              </a:rPr>
              <a:t>算定</a:t>
            </a:r>
            <a:endParaRPr lang="en-US" altLang="ja-JP" sz="1600" dirty="0" smtClean="0">
              <a:latin typeface="HG丸ｺﾞｼｯｸM-PRO" panose="020F0600000000000000" pitchFamily="50" charset="-128"/>
              <a:ea typeface="HG丸ｺﾞｼｯｸM-PRO" panose="020F0600000000000000" pitchFamily="50" charset="-128"/>
            </a:endParaRPr>
          </a:p>
          <a:p>
            <a:pPr marL="627063" indent="-627063">
              <a:spcBef>
                <a:spcPts val="50"/>
              </a:spcBef>
              <a:buNone/>
            </a:pPr>
            <a:r>
              <a:rPr kumimoji="1" lang="ja-JP" altLang="en-US" sz="1600" dirty="0" smtClean="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３</a:t>
            </a:r>
            <a:r>
              <a:rPr kumimoji="1" lang="ja-JP" altLang="en-US" sz="1600" dirty="0" smtClean="0">
                <a:latin typeface="HG丸ｺﾞｼｯｸM-PRO" panose="020F0600000000000000" pitchFamily="50" charset="-128"/>
                <a:ea typeface="HG丸ｺﾞｼｯｸM-PRO" panose="020F0600000000000000" pitchFamily="50" charset="-128"/>
              </a:rPr>
              <a:t>」　がんと診断され継続して抗悪性腫瘍剤の投薬又は注射を受けている患者に対して、患者の同意を得て、医師又は医師の指示に基づき薬剤師が、</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投薬又は注射の前後にその必要性について文書により説明した場合に患者１人につき６回に限り</a:t>
            </a:r>
            <a:r>
              <a:rPr kumimoji="1" lang="ja-JP" altLang="en-US" sz="1600" dirty="0" smtClean="0">
                <a:latin typeface="HG丸ｺﾞｼｯｸM-PRO" panose="020F0600000000000000" pitchFamily="50" charset="-128"/>
                <a:ea typeface="HG丸ｺﾞｼｯｸM-PRO" panose="020F0600000000000000" pitchFamily="50" charset="-128"/>
              </a:rPr>
              <a:t>算定</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627063" indent="-627063">
              <a:spcBef>
                <a:spcPts val="50"/>
              </a:spcBef>
              <a:buNone/>
            </a:pPr>
            <a:endParaRPr kumimoji="1" lang="en-US" altLang="ja-JP" sz="1050" dirty="0" smtClean="0">
              <a:latin typeface="HG丸ｺﾞｼｯｸM-PRO" panose="020F0600000000000000" pitchFamily="50" charset="-128"/>
              <a:ea typeface="HG丸ｺﾞｼｯｸM-PRO" panose="020F0600000000000000" pitchFamily="50" charset="-128"/>
            </a:endParaRPr>
          </a:p>
          <a:p>
            <a:pPr marL="627063" indent="-627063">
              <a:spcBef>
                <a:spcPts val="50"/>
              </a:spcBef>
              <a:buNone/>
            </a:pPr>
            <a:r>
              <a:rPr kumimoji="1" lang="en-US" altLang="ja-JP" sz="1600" dirty="0" smtClean="0">
                <a:latin typeface="HG丸ｺﾞｼｯｸM-PRO" panose="020F0600000000000000" pitchFamily="50" charset="-128"/>
                <a:ea typeface="HG丸ｺﾞｼｯｸM-PRO" panose="020F0600000000000000"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rPr>
              <a:t>施設基準</a:t>
            </a:r>
            <a:r>
              <a:rPr kumimoji="1" lang="en-US" altLang="ja-JP" sz="1600" dirty="0" smtClean="0">
                <a:latin typeface="HG丸ｺﾞｼｯｸM-PRO" panose="020F0600000000000000" pitchFamily="50" charset="-128"/>
                <a:ea typeface="HG丸ｺﾞｼｯｸM-PRO" panose="020F0600000000000000" pitchFamily="50" charset="-128"/>
              </a:rPr>
              <a:t>】</a:t>
            </a:r>
          </a:p>
          <a:p>
            <a:pPr marL="627063" indent="-627063">
              <a:spcBef>
                <a:spcPts val="50"/>
              </a:spcBef>
              <a:buNone/>
            </a:pPr>
            <a:r>
              <a:rPr lang="ja-JP" altLang="en-US" sz="1600" dirty="0">
                <a:latin typeface="HG丸ｺﾞｼｯｸM-PRO" panose="020F0600000000000000" pitchFamily="50" charset="-128"/>
                <a:ea typeface="HG丸ｺﾞｼｯｸM-PRO" panose="020F0600000000000000" pitchFamily="50" charset="-128"/>
              </a:rPr>
              <a:t>「２</a:t>
            </a:r>
            <a:r>
              <a:rPr lang="ja-JP" altLang="en-US" sz="1600" dirty="0" smtClean="0">
                <a:latin typeface="HG丸ｺﾞｼｯｸM-PRO" panose="020F0600000000000000" pitchFamily="50" charset="-128"/>
                <a:ea typeface="HG丸ｺﾞｼｯｸM-PRO" panose="020F0600000000000000" pitchFamily="50" charset="-128"/>
              </a:rPr>
              <a:t>」　緩和ケアの研修を終了した医師及び専任の看護師（５年以上がん患者の看護に従事した経験を有し、がん患者へのカウンセリング等に係る適切な研修を終了）がそれぞれ１名以上配置</a:t>
            </a:r>
            <a:endParaRPr lang="en-US" altLang="ja-JP" sz="1600" dirty="0" smtClean="0">
              <a:latin typeface="HG丸ｺﾞｼｯｸM-PRO" panose="020F0600000000000000" pitchFamily="50" charset="-128"/>
              <a:ea typeface="HG丸ｺﾞｼｯｸM-PRO" panose="020F0600000000000000" pitchFamily="50" charset="-128"/>
            </a:endParaRPr>
          </a:p>
          <a:p>
            <a:pPr marL="627063" indent="-627063">
              <a:spcBef>
                <a:spcPts val="50"/>
              </a:spcBef>
              <a:buNone/>
            </a:pPr>
            <a:r>
              <a:rPr lang="ja-JP" altLang="en-US" sz="1600" dirty="0">
                <a:latin typeface="HG丸ｺﾞｼｯｸM-PRO" panose="020F0600000000000000" pitchFamily="50" charset="-128"/>
                <a:ea typeface="HG丸ｺﾞｼｯｸM-PRO" panose="020F0600000000000000" pitchFamily="50" charset="-128"/>
              </a:rPr>
              <a:t>「３</a:t>
            </a:r>
            <a:r>
              <a:rPr lang="ja-JP" altLang="en-US" sz="1600" dirty="0" smtClean="0">
                <a:latin typeface="HG丸ｺﾞｼｯｸM-PRO" panose="020F0600000000000000" pitchFamily="50" charset="-128"/>
                <a:ea typeface="HG丸ｺﾞｼｯｸM-PRO" panose="020F0600000000000000" pitchFamily="50" charset="-128"/>
              </a:rPr>
              <a:t>」　化学療法の経験を５年以上有する医師及び専任の薬剤師（３年以上化学療法に係る業務に従事した経験を有し、がん患者に対する薬剤管理指導の十分な実績を有する）がそれぞれ１名以上配置</a:t>
            </a:r>
            <a:endParaRPr lang="en-US" altLang="ja-JP" sz="1600" dirty="0" smtClean="0">
              <a:latin typeface="HG丸ｺﾞｼｯｸM-PRO" panose="020F0600000000000000" pitchFamily="50" charset="-128"/>
              <a:ea typeface="HG丸ｺﾞｼｯｸM-PRO" panose="020F0600000000000000" pitchFamily="50" charset="-128"/>
            </a:endParaRPr>
          </a:p>
          <a:p>
            <a:pPr marL="627063" indent="-627063">
              <a:spcBef>
                <a:spcPts val="50"/>
              </a:spcBef>
              <a:buNone/>
            </a:pPr>
            <a:r>
              <a:rPr lang="ja-JP" altLang="en-US" sz="1600" dirty="0" smtClean="0">
                <a:latin typeface="HG丸ｺﾞｼｯｸM-PRO" panose="020F0600000000000000" pitchFamily="50" charset="-128"/>
                <a:ea typeface="HG丸ｺﾞｼｯｸM-PRO" panose="020F0600000000000000" pitchFamily="50" charset="-128"/>
              </a:rPr>
              <a:t>「共通」　患者の希望に応じて、心理状況及びプライバシーに十分配慮した</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個室を使用可</a:t>
            </a:r>
            <a:endPar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101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下矢印 1"/>
          <p:cNvSpPr/>
          <p:nvPr/>
        </p:nvSpPr>
        <p:spPr>
          <a:xfrm>
            <a:off x="3489699" y="908720"/>
            <a:ext cx="578245" cy="188084"/>
          </a:xfrm>
          <a:prstGeom prst="downArrow">
            <a:avLst>
              <a:gd name="adj1" fmla="val 50000"/>
              <a:gd name="adj2" fmla="val 736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60475033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95536" y="4221088"/>
            <a:ext cx="8496944" cy="2448272"/>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251520" y="260648"/>
            <a:ext cx="8640960" cy="42484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5536" y="476672"/>
            <a:ext cx="8352928" cy="6264696"/>
          </a:xfrm>
        </p:spPr>
        <p:txBody>
          <a:bodyPr>
            <a:normAutofit lnSpcReduction="10000"/>
          </a:bodyPr>
          <a:lstStyle/>
          <a:p>
            <a:pPr marL="0" indent="0">
              <a:buNone/>
            </a:pPr>
            <a:r>
              <a:rPr kumimoji="1" lang="en-US" altLang="ja-JP" sz="2800" dirty="0" smtClean="0">
                <a:latin typeface="HG丸ｺﾞｼｯｸM-PRO" panose="020F0600000000000000" pitchFamily="50" charset="-128"/>
                <a:ea typeface="HG丸ｺﾞｼｯｸM-PRO" panose="020F0600000000000000" pitchFamily="50" charset="-128"/>
              </a:rPr>
              <a:t>B001-2</a:t>
            </a:r>
            <a:r>
              <a:rPr kumimoji="1" lang="ja-JP" altLang="en-US" sz="2800" dirty="0" smtClean="0">
                <a:latin typeface="HG丸ｺﾞｼｯｸM-PRO" panose="020F0600000000000000" pitchFamily="50" charset="-128"/>
                <a:ea typeface="HG丸ｺﾞｼｯｸM-PRO" panose="020F0600000000000000" pitchFamily="50" charset="-128"/>
              </a:rPr>
              <a:t>　小児科外来診療料（１日につき）</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800" dirty="0" smtClean="0">
                <a:latin typeface="HG丸ｺﾞｼｯｸM-PRO" panose="020F0600000000000000" pitchFamily="50" charset="-128"/>
                <a:ea typeface="HG丸ｺﾞｼｯｸM-PRO" panose="020F0600000000000000" pitchFamily="50" charset="-128"/>
              </a:rPr>
              <a:t>　１　院外処方の場合</a:t>
            </a: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800" dirty="0">
                <a:solidFill>
                  <a:srgbClr val="FF0000"/>
                </a:solidFill>
                <a:latin typeface="HG丸ｺﾞｼｯｸM-PRO" panose="020F0600000000000000" pitchFamily="50" charset="-128"/>
                <a:ea typeface="HG丸ｺﾞｼｯｸM-PRO" panose="020F0600000000000000" pitchFamily="50" charset="-128"/>
              </a:rPr>
              <a:t>　</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イ　初診時</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５６０点 → ５７２点（</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+12</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800" dirty="0">
                <a:solidFill>
                  <a:srgbClr val="FF0000"/>
                </a:solidFill>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ロ　再診時</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３８０点 → ３８３点（</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3</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800" dirty="0" smtClean="0">
                <a:latin typeface="HG丸ｺﾞｼｯｸM-PRO" panose="020F0600000000000000" pitchFamily="50" charset="-128"/>
                <a:ea typeface="HG丸ｺﾞｼｯｸM-PRO" panose="020F0600000000000000" pitchFamily="50" charset="-128"/>
              </a:rPr>
              <a:t>　２　院内処方の場合</a:t>
            </a: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800" dirty="0">
                <a:solidFill>
                  <a:srgbClr val="FF0000"/>
                </a:solidFill>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イ　初診時</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６７０点 → ６８２点（</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+12</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800" dirty="0">
                <a:solidFill>
                  <a:srgbClr val="FF0000"/>
                </a:solidFill>
                <a:latin typeface="HG丸ｺﾞｼｯｸM-PRO" panose="020F0600000000000000" pitchFamily="50" charset="-128"/>
                <a:ea typeface="HG丸ｺﾞｼｯｸM-PRO" panose="020F0600000000000000" pitchFamily="50" charset="-128"/>
              </a:rPr>
              <a:t>　</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ロ　再診時</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４９０点 → ４９３点（</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3</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15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　）内は、消費税率８％への引き上げ対応分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19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　　　◆対象外となる患者の要件拡大</a:t>
            </a:r>
            <a:endParaRPr kumimoji="1" lang="en-US" altLang="ja-JP" sz="28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　</a:t>
            </a:r>
            <a:r>
              <a:rPr lang="ja-JP" altLang="en-US" sz="2800" dirty="0">
                <a:solidFill>
                  <a:srgbClr val="0000FF"/>
                </a:solidFill>
                <a:latin typeface="HG丸ｺﾞｼｯｸM-PRO" panose="020F0600000000000000" pitchFamily="50" charset="-128"/>
                <a:ea typeface="HG丸ｺﾞｼｯｸM-PRO" panose="020F0600000000000000" pitchFamily="50" charset="-128"/>
              </a:rPr>
              <a:t>　</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・在宅</a:t>
            </a:r>
            <a:r>
              <a:rPr lang="ja-JP" altLang="en-US" sz="2800" dirty="0">
                <a:latin typeface="HG丸ｺﾞｼｯｸM-PRO" panose="020F0600000000000000" pitchFamily="50" charset="-128"/>
                <a:ea typeface="HG丸ｺﾞｼｯｸM-PRO" panose="020F0600000000000000" pitchFamily="50" charset="-128"/>
              </a:rPr>
              <a:t>療養指導管理料の算定</a:t>
            </a:r>
            <a:r>
              <a:rPr lang="ja-JP" altLang="en-US" sz="2800" dirty="0" smtClean="0">
                <a:latin typeface="HG丸ｺﾞｼｯｸM-PRO" panose="020F0600000000000000" pitchFamily="50" charset="-128"/>
                <a:ea typeface="HG丸ｺﾞｼｯｸM-PRO" panose="020F0600000000000000" pitchFamily="50" charset="-128"/>
              </a:rPr>
              <a:t>患者</a:t>
            </a: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（追加）</a:t>
            </a:r>
            <a:r>
              <a:rPr lang="ja-JP" altLang="en-US" sz="2800" u="sng" dirty="0" smtClean="0">
                <a:solidFill>
                  <a:srgbClr val="FF0000"/>
                </a:solidFill>
                <a:latin typeface="HG丸ｺﾞｼｯｸM-PRO" panose="020F0600000000000000" pitchFamily="50" charset="-128"/>
                <a:ea typeface="HG丸ｺﾞｼｯｸM-PRO" panose="020F0600000000000000" pitchFamily="50" charset="-128"/>
              </a:rPr>
              <a:t>・パリビズマブ</a:t>
            </a:r>
            <a:r>
              <a:rPr lang="ja-JP" altLang="en-US" sz="2800" u="sng" dirty="0">
                <a:solidFill>
                  <a:srgbClr val="FF0000"/>
                </a:solidFill>
                <a:latin typeface="HG丸ｺﾞｼｯｸM-PRO" panose="020F0600000000000000" pitchFamily="50" charset="-128"/>
                <a:ea typeface="HG丸ｺﾞｼｯｸM-PRO" panose="020F0600000000000000" pitchFamily="50" charset="-128"/>
              </a:rPr>
              <a:t>を投与している</a:t>
            </a:r>
            <a:r>
              <a:rPr lang="ja-JP" altLang="en-US" sz="2800" u="sng" dirty="0" smtClean="0">
                <a:solidFill>
                  <a:srgbClr val="FF0000"/>
                </a:solidFill>
                <a:latin typeface="HG丸ｺﾞｼｯｸM-PRO" panose="020F0600000000000000" pitchFamily="50" charset="-128"/>
                <a:ea typeface="HG丸ｺﾞｼｯｸM-PRO" panose="020F0600000000000000" pitchFamily="50" charset="-128"/>
              </a:rPr>
              <a:t>患者</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
            </a:r>
            <a:b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b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800" u="sng" dirty="0" smtClean="0">
                <a:solidFill>
                  <a:srgbClr val="FF0000"/>
                </a:solidFill>
                <a:latin typeface="HG丸ｺﾞｼｯｸM-PRO" panose="020F0600000000000000" pitchFamily="50" charset="-128"/>
                <a:ea typeface="HG丸ｺﾞｼｯｸM-PRO" panose="020F0600000000000000" pitchFamily="50" charset="-128"/>
              </a:rPr>
              <a:t>（投与</a:t>
            </a:r>
            <a:r>
              <a:rPr lang="ja-JP" altLang="en-US" sz="2800" u="sng" dirty="0">
                <a:solidFill>
                  <a:srgbClr val="FF0000"/>
                </a:solidFill>
                <a:latin typeface="HG丸ｺﾞｼｯｸM-PRO" panose="020F0600000000000000" pitchFamily="50" charset="-128"/>
                <a:ea typeface="HG丸ｺﾞｼｯｸM-PRO" panose="020F0600000000000000" pitchFamily="50" charset="-128"/>
              </a:rPr>
              <a:t>当日に限る</a:t>
            </a:r>
            <a:r>
              <a:rPr lang="ja-JP" altLang="en-US" sz="2800" u="sng" dirty="0" smtClean="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2800" u="sng" dirty="0">
              <a:solidFill>
                <a:srgbClr val="0000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102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1420774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23528" y="1628800"/>
            <a:ext cx="8496944" cy="4968552"/>
          </a:xfrm>
          <a:prstGeom prst="snip2DiagRect">
            <a:avLst>
              <a:gd name="adj1" fmla="val 0"/>
              <a:gd name="adj2" fmla="val 1286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 5"/>
          <p:cNvSpPr/>
          <p:nvPr/>
        </p:nvSpPr>
        <p:spPr>
          <a:xfrm>
            <a:off x="323528" y="332656"/>
            <a:ext cx="8496944" cy="15841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400" dirty="0"/>
          </a:p>
        </p:txBody>
      </p:sp>
      <p:sp>
        <p:nvSpPr>
          <p:cNvPr id="3" name="コンテンツ プレースホルダー 2"/>
          <p:cNvSpPr>
            <a:spLocks noGrp="1"/>
          </p:cNvSpPr>
          <p:nvPr>
            <p:ph idx="1"/>
          </p:nvPr>
        </p:nvSpPr>
        <p:spPr>
          <a:xfrm>
            <a:off x="395536" y="476672"/>
            <a:ext cx="8352928" cy="6264696"/>
          </a:xfrm>
        </p:spPr>
        <p:txBody>
          <a:bodyPr>
            <a:normAutofit lnSpcReduction="10000"/>
          </a:bodyPr>
          <a:lstStyle/>
          <a:p>
            <a:pPr marL="0" indent="0">
              <a:buNone/>
            </a:pPr>
            <a:r>
              <a:rPr lang="ja-JP" altLang="en-US" sz="2800" dirty="0" smtClean="0">
                <a:latin typeface="HG丸ｺﾞｼｯｸM-PRO" panose="020F0600000000000000" pitchFamily="50" charset="-128"/>
                <a:ea typeface="HG丸ｺﾞｼｯｸM-PRO" panose="020F0600000000000000" pitchFamily="50" charset="-128"/>
              </a:rPr>
              <a:t>Ｂ</a:t>
            </a:r>
            <a:r>
              <a:rPr lang="en-US" altLang="ja-JP" sz="2800" dirty="0" smtClean="0">
                <a:latin typeface="HG丸ｺﾞｼｯｸM-PRO" panose="020F0600000000000000" pitchFamily="50" charset="-128"/>
                <a:ea typeface="HG丸ｺﾞｼｯｸM-PRO" panose="020F0600000000000000" pitchFamily="50" charset="-128"/>
              </a:rPr>
              <a:t>001-2-6</a:t>
            </a:r>
            <a:r>
              <a:rPr lang="ja-JP" altLang="en-US" sz="2800" dirty="0" smtClean="0">
                <a:latin typeface="HG丸ｺﾞｼｯｸM-PRO" panose="020F0600000000000000" pitchFamily="50" charset="-128"/>
                <a:ea typeface="HG丸ｺﾞｼｯｸM-PRO" panose="020F0600000000000000" pitchFamily="50" charset="-128"/>
              </a:rPr>
              <a:t>　夜間休日救急搬送</a:t>
            </a:r>
            <a:r>
              <a:rPr lang="ja-JP" altLang="en-US" sz="2800" dirty="0">
                <a:latin typeface="HG丸ｺﾞｼｯｸM-PRO" panose="020F0600000000000000" pitchFamily="50" charset="-128"/>
                <a:ea typeface="HG丸ｺﾞｼｯｸM-PRO" panose="020F0600000000000000" pitchFamily="50" charset="-128"/>
              </a:rPr>
              <a:t>医学</a:t>
            </a:r>
            <a:r>
              <a:rPr lang="ja-JP" altLang="en-US" sz="2800" dirty="0" smtClean="0">
                <a:latin typeface="HG丸ｺﾞｼｯｸM-PRO" panose="020F0600000000000000" pitchFamily="50" charset="-128"/>
                <a:ea typeface="HG丸ｺﾞｼｯｸM-PRO" panose="020F0600000000000000" pitchFamily="50" charset="-128"/>
              </a:rPr>
              <a:t>管理料</a:t>
            </a:r>
            <a:r>
              <a:rPr lang="en-US" altLang="ja-JP" sz="2800" dirty="0" smtClean="0">
                <a:latin typeface="HG丸ｺﾞｼｯｸM-PRO" panose="020F0600000000000000" pitchFamily="50" charset="-128"/>
                <a:ea typeface="HG丸ｺﾞｼｯｸM-PRO" panose="020F0600000000000000" pitchFamily="50" charset="-128"/>
              </a:rPr>
              <a:t/>
            </a:r>
            <a:br>
              <a:rPr lang="en-US" altLang="ja-JP" sz="2800" dirty="0" smtClean="0">
                <a:latin typeface="HG丸ｺﾞｼｯｸM-PRO" panose="020F0600000000000000" pitchFamily="50" charset="-128"/>
                <a:ea typeface="HG丸ｺﾞｼｯｸM-PRO" panose="020F0600000000000000" pitchFamily="50" charset="-128"/>
              </a:rPr>
            </a:br>
            <a:r>
              <a:rPr lang="ja-JP" altLang="en-US" sz="2800" dirty="0" smtClean="0">
                <a:latin typeface="HG丸ｺﾞｼｯｸM-PRO" panose="020F0600000000000000" pitchFamily="50" charset="-128"/>
                <a:ea typeface="HG丸ｺﾞｼｯｸM-PRO" panose="020F0600000000000000" pitchFamily="50" charset="-128"/>
              </a:rPr>
              <a:t>　　　　　　　　　　　　　　　　　　２００点</a:t>
            </a: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注２  精神科</a:t>
            </a:r>
            <a:r>
              <a:rPr lang="ja-JP" altLang="en-US" sz="2800" dirty="0">
                <a:solidFill>
                  <a:srgbClr val="FF0000"/>
                </a:solidFill>
                <a:latin typeface="HG丸ｺﾞｼｯｸM-PRO" panose="020F0600000000000000" pitchFamily="50" charset="-128"/>
                <a:ea typeface="HG丸ｺﾞｼｯｸM-PRO" panose="020F0600000000000000" pitchFamily="50" charset="-128"/>
              </a:rPr>
              <a:t>疾患</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患者等受入加算  ４００点（新）</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400" dirty="0" smtClean="0">
              <a:solidFill>
                <a:srgbClr val="0000FF"/>
              </a:solidFill>
              <a:latin typeface="HG丸ｺﾞｼｯｸM-PRO" panose="020F0600000000000000" pitchFamily="50" charset="-128"/>
              <a:ea typeface="HG丸ｺﾞｼｯｸM-PRO" panose="020F0600000000000000" pitchFamily="50" charset="-128"/>
            </a:endParaRPr>
          </a:p>
          <a:p>
            <a:pPr marL="361950" indent="-361950">
              <a:buNone/>
            </a:pP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◆精神疾患の既往がある患者又は急性薬毒物中毒の患者について評価を新設</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1800"/>
              </a:spcBef>
              <a:buNone/>
            </a:pP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算定要件</a:t>
            </a:r>
            <a:r>
              <a:rPr lang="en-US" altLang="ja-JP" sz="2400" dirty="0" smtClean="0">
                <a:latin typeface="HG丸ｺﾞｼｯｸM-PRO" panose="020F0600000000000000" pitchFamily="50" charset="-128"/>
                <a:ea typeface="HG丸ｺﾞｼｯｸM-PRO" panose="020F0600000000000000" pitchFamily="50" charset="-128"/>
              </a:rPr>
              <a:t>】</a:t>
            </a:r>
          </a:p>
          <a:p>
            <a:pPr marL="627063" indent="-627063">
              <a:buNone/>
            </a:pPr>
            <a:r>
              <a:rPr lang="ja-JP" altLang="en-US" sz="2400" dirty="0" smtClean="0">
                <a:latin typeface="HG丸ｺﾞｼｯｸM-PRO" panose="020F0600000000000000" pitchFamily="50" charset="-128"/>
                <a:ea typeface="HG丸ｺﾞｼｯｸM-PRO" panose="020F0600000000000000" pitchFamily="50" charset="-128"/>
              </a:rPr>
              <a:t>注１　施設基準の届出を行った医療機関において、診療時間以外の時間（土曜日に限る）、休日又は深夜において、救急用自動車及び救急医療用ヘリコプターにより緊急搬送された患者に対して必要な医学管理を行った場合に、初診料を算定する初診の日に算定</a:t>
            </a:r>
            <a:endParaRPr lang="en-US" altLang="ja-JP" sz="2400" dirty="0" smtClean="0">
              <a:latin typeface="HG丸ｺﾞｼｯｸM-PRO" panose="020F0600000000000000" pitchFamily="50" charset="-128"/>
              <a:ea typeface="HG丸ｺﾞｼｯｸM-PRO" panose="020F0600000000000000" pitchFamily="50" charset="-128"/>
            </a:endParaRPr>
          </a:p>
          <a:p>
            <a:pPr marL="627063" indent="-627063">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u="sng" dirty="0" smtClean="0">
                <a:solidFill>
                  <a:srgbClr val="0000FF"/>
                </a:solidFill>
                <a:latin typeface="HG丸ｺﾞｼｯｸM-PRO" panose="020F0600000000000000" pitchFamily="50" charset="-128"/>
                <a:ea typeface="HG丸ｺﾞｼｯｸM-PRO" panose="020F0600000000000000" pitchFamily="50" charset="-128"/>
              </a:rPr>
              <a:t>２　急性薬毒物中毒（アルコール中毒を除く。）と診断された患者又は過去６か月以内に精神科受診の既往がある患者に対して必要な医学管理を行った場合は、精神科疾患患者等受入加算として所定点数に加算</a:t>
            </a:r>
            <a:endParaRPr kumimoji="1" lang="ja-JP" altLang="en-US" sz="2400" u="sng" dirty="0">
              <a:solidFill>
                <a:srgbClr val="0000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103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068979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15904" y="3861048"/>
            <a:ext cx="8504567" cy="15121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400" dirty="0"/>
          </a:p>
        </p:txBody>
      </p:sp>
      <p:sp>
        <p:nvSpPr>
          <p:cNvPr id="6" name="角丸四角形 5"/>
          <p:cNvSpPr/>
          <p:nvPr/>
        </p:nvSpPr>
        <p:spPr>
          <a:xfrm>
            <a:off x="323528" y="332656"/>
            <a:ext cx="8496944" cy="28083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400" dirty="0"/>
          </a:p>
        </p:txBody>
      </p:sp>
      <p:sp>
        <p:nvSpPr>
          <p:cNvPr id="3" name="コンテンツ プレースホルダー 2"/>
          <p:cNvSpPr>
            <a:spLocks noGrp="1"/>
          </p:cNvSpPr>
          <p:nvPr>
            <p:ph idx="1"/>
          </p:nvPr>
        </p:nvSpPr>
        <p:spPr>
          <a:xfrm>
            <a:off x="395536" y="476672"/>
            <a:ext cx="8352928" cy="6264696"/>
          </a:xfrm>
        </p:spPr>
        <p:txBody>
          <a:bodyPr>
            <a:normAutofit/>
          </a:bodyPr>
          <a:lstStyle/>
          <a:p>
            <a:pPr marL="0" indent="0">
              <a:buNone/>
            </a:pPr>
            <a:r>
              <a:rPr lang="ja-JP" altLang="en-US" sz="2800" dirty="0" smtClean="0">
                <a:latin typeface="HG丸ｺﾞｼｯｸM-PRO" panose="020F0600000000000000" pitchFamily="50" charset="-128"/>
                <a:ea typeface="HG丸ｺﾞｼｯｸM-PRO" panose="020F0600000000000000" pitchFamily="50" charset="-128"/>
              </a:rPr>
              <a:t>Ｂ</a:t>
            </a:r>
            <a:r>
              <a:rPr lang="en-US" altLang="ja-JP" sz="2800" dirty="0" smtClean="0">
                <a:latin typeface="HG丸ｺﾞｼｯｸM-PRO" panose="020F0600000000000000" pitchFamily="50" charset="-128"/>
                <a:ea typeface="HG丸ｺﾞｼｯｸM-PRO" panose="020F0600000000000000" pitchFamily="50" charset="-128"/>
              </a:rPr>
              <a:t>001-2-7</a:t>
            </a:r>
            <a:r>
              <a:rPr lang="ja-JP" altLang="en-US" sz="2800" dirty="0" smtClean="0">
                <a:latin typeface="HG丸ｺﾞｼｯｸM-PRO" panose="020F0600000000000000" pitchFamily="50" charset="-128"/>
                <a:ea typeface="HG丸ｺﾞｼｯｸM-PRO" panose="020F0600000000000000" pitchFamily="50" charset="-128"/>
              </a:rPr>
              <a:t>　外来リハビリテーション診療料</a:t>
            </a: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１　外来リハビリテーション診療料１</a:t>
            </a: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800" dirty="0" smtClean="0">
                <a:latin typeface="HG丸ｺﾞｼｯｸM-PRO" panose="020F0600000000000000" pitchFamily="50" charset="-128"/>
                <a:ea typeface="HG丸ｺﾞｼｯｸM-PRO" panose="020F0600000000000000" pitchFamily="50" charset="-128"/>
              </a:rPr>
              <a:t>　　　　　　　　　　　</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６９点 → 　７２点（</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+3</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２　外来リハビリテーション診療料２</a:t>
            </a: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800" dirty="0" smtClean="0">
                <a:latin typeface="HG丸ｺﾞｼｯｸM-PRO" panose="020F0600000000000000" pitchFamily="50" charset="-128"/>
                <a:ea typeface="HG丸ｺﾞｼｯｸM-PRO" panose="020F0600000000000000" pitchFamily="50" charset="-128"/>
              </a:rPr>
              <a:t>　　　　　　　　　　</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１０４点 → １０９点（</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+5</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2800" dirty="0">
              <a:latin typeface="HG丸ｺﾞｼｯｸM-PRO" panose="020F0600000000000000" pitchFamily="50" charset="-128"/>
              <a:ea typeface="HG丸ｺﾞｼｯｸM-PRO" panose="020F0600000000000000" pitchFamily="50" charset="-128"/>
            </a:endParaRPr>
          </a:p>
          <a:p>
            <a:pPr marL="0" indent="0">
              <a:buNone/>
            </a:pPr>
            <a:r>
              <a:rPr lang="ja-JP" altLang="en-US" sz="2800" dirty="0" smtClean="0">
                <a:latin typeface="HG丸ｺﾞｼｯｸM-PRO" panose="020F0600000000000000" pitchFamily="50" charset="-128"/>
                <a:ea typeface="HG丸ｺﾞｼｯｸM-PRO" panose="020F0600000000000000" pitchFamily="50" charset="-128"/>
              </a:rPr>
              <a:t>Ｂ</a:t>
            </a:r>
            <a:r>
              <a:rPr lang="en-US" altLang="ja-JP" sz="2800" dirty="0" smtClean="0">
                <a:latin typeface="HG丸ｺﾞｼｯｸM-PRO" panose="020F0600000000000000" pitchFamily="50" charset="-128"/>
                <a:ea typeface="HG丸ｺﾞｼｯｸM-PRO" panose="020F0600000000000000" pitchFamily="50" charset="-128"/>
              </a:rPr>
              <a:t>001-2-8</a:t>
            </a:r>
            <a:r>
              <a:rPr lang="ja-JP" altLang="en-US" sz="2800" dirty="0" smtClean="0">
                <a:latin typeface="HG丸ｺﾞｼｯｸM-PRO" panose="020F0600000000000000" pitchFamily="50" charset="-128"/>
                <a:ea typeface="HG丸ｺﾞｼｯｸM-PRO" panose="020F0600000000000000" pitchFamily="50" charset="-128"/>
              </a:rPr>
              <a:t>　外来放射線照射診療料</a:t>
            </a: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800" dirty="0" smtClean="0">
                <a:latin typeface="HG丸ｺﾞｼｯｸM-PRO" panose="020F0600000000000000" pitchFamily="50" charset="-128"/>
                <a:ea typeface="HG丸ｺﾞｼｯｸM-PRO" panose="020F0600000000000000" pitchFamily="50" charset="-128"/>
              </a:rPr>
              <a:t>　　　　　　　　　 </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２８０点 → ２９２点（</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+12</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800" dirty="0">
                <a:latin typeface="HG丸ｺﾞｼｯｸM-PRO" panose="020F0600000000000000" pitchFamily="50" charset="-128"/>
                <a:ea typeface="HG丸ｺﾞｼｯｸM-PRO" panose="020F0600000000000000" pitchFamily="50" charset="-128"/>
              </a:rPr>
              <a:t>　</a:t>
            </a: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05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　）内は、消費税率８％への引き上げ対応分</a:t>
            </a:r>
            <a:endParaRPr kumimoji="1" lang="ja-JP" altLang="en-US" sz="24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104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3393936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251520" y="2780928"/>
            <a:ext cx="8640960" cy="3960440"/>
          </a:xfrm>
          <a:prstGeom prst="snip2DiagRect">
            <a:avLst>
              <a:gd name="adj1" fmla="val 0"/>
              <a:gd name="adj2" fmla="val 1559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角丸四角形 4"/>
          <p:cNvSpPr/>
          <p:nvPr/>
        </p:nvSpPr>
        <p:spPr>
          <a:xfrm>
            <a:off x="251520" y="1052736"/>
            <a:ext cx="8640960" cy="2088232"/>
          </a:xfrm>
          <a:prstGeom prst="roundRect">
            <a:avLst>
              <a:gd name="adj" fmla="val 1208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a:xfrm>
            <a:off x="457200" y="188640"/>
            <a:ext cx="8229600" cy="720080"/>
          </a:xfrm>
          <a:prstGeom prst="flowChartAlternateProcess">
            <a:avLst/>
          </a:prstGeom>
          <a:solidFill>
            <a:srgbClr val="FFFFCC"/>
          </a:solidFill>
          <a:ln w="28575">
            <a:solidFill>
              <a:schemeClr val="tx1"/>
            </a:solidFill>
          </a:ln>
          <a:effectLst>
            <a:outerShdw blurRad="50800" dist="38100" algn="l" rotWithShape="0">
              <a:prstClr val="black">
                <a:alpha val="40000"/>
              </a:prstClr>
            </a:outerShdw>
          </a:effectLst>
        </p:spPr>
        <p:txBody>
          <a:bodyPr>
            <a:noAutofit/>
          </a:bodyPr>
          <a:lstStyle/>
          <a:p>
            <a:r>
              <a:rPr lang="ja-JP" altLang="en-US" sz="3600" dirty="0">
                <a:solidFill>
                  <a:srgbClr val="002060"/>
                </a:solidFill>
                <a:effectLst>
                  <a:outerShdw blurRad="38100" dist="38100" dir="2700000" algn="tl">
                    <a:srgbClr val="000000">
                      <a:alpha val="43137"/>
                    </a:srgbClr>
                  </a:outerShdw>
                </a:effectLst>
                <a:latin typeface="+mj-ea"/>
              </a:rPr>
              <a:t>主治医機能の</a:t>
            </a:r>
            <a:r>
              <a:rPr lang="ja-JP" altLang="en-US" sz="3600" dirty="0" smtClean="0">
                <a:solidFill>
                  <a:srgbClr val="002060"/>
                </a:solidFill>
                <a:effectLst>
                  <a:outerShdw blurRad="38100" dist="38100" dir="2700000" algn="tl">
                    <a:srgbClr val="000000">
                      <a:alpha val="43137"/>
                    </a:srgbClr>
                  </a:outerShdw>
                </a:effectLst>
                <a:latin typeface="+mj-ea"/>
              </a:rPr>
              <a:t>評価</a:t>
            </a:r>
            <a:r>
              <a:rPr lang="ja-JP" altLang="en-US" sz="3200" dirty="0" smtClean="0">
                <a:solidFill>
                  <a:srgbClr val="002060"/>
                </a:solidFill>
                <a:effectLst>
                  <a:outerShdw blurRad="38100" dist="38100" dir="2700000" algn="tl">
                    <a:srgbClr val="000000">
                      <a:alpha val="43137"/>
                    </a:srgbClr>
                  </a:outerShdw>
                </a:effectLst>
                <a:latin typeface="+mj-ea"/>
              </a:rPr>
              <a:t>（包括評価）</a:t>
            </a:r>
            <a:endParaRPr kumimoji="1" lang="ja-JP" altLang="en-US" sz="3200" dirty="0">
              <a:solidFill>
                <a:srgbClr val="002060"/>
              </a:solidFill>
              <a:effectLst>
                <a:outerShdw blurRad="38100" dist="38100" dir="2700000" algn="tl">
                  <a:srgbClr val="000000">
                    <a:alpha val="43137"/>
                  </a:srgbClr>
                </a:outerShdw>
              </a:effectLst>
              <a:latin typeface="+mj-ea"/>
            </a:endParaRPr>
          </a:p>
        </p:txBody>
      </p:sp>
      <p:sp>
        <p:nvSpPr>
          <p:cNvPr id="3" name="コンテンツ プレースホルダー 2"/>
          <p:cNvSpPr>
            <a:spLocks noGrp="1"/>
          </p:cNvSpPr>
          <p:nvPr>
            <p:ph idx="1"/>
          </p:nvPr>
        </p:nvSpPr>
        <p:spPr>
          <a:xfrm>
            <a:off x="395536" y="980728"/>
            <a:ext cx="8352928" cy="5877272"/>
          </a:xfrm>
        </p:spPr>
        <p:txBody>
          <a:bodyPr anchor="ctr">
            <a:normAutofit lnSpcReduction="10000"/>
          </a:bodyPr>
          <a:lstStyle/>
          <a:p>
            <a:pPr marL="0" indent="0">
              <a:buNone/>
            </a:pPr>
            <a:r>
              <a:rPr lang="en-US" altLang="ja-JP" sz="3000" dirty="0" smtClean="0">
                <a:solidFill>
                  <a:srgbClr val="FF0000"/>
                </a:solidFill>
                <a:latin typeface="HG丸ｺﾞｼｯｸM-PRO" panose="020F0600000000000000" pitchFamily="50" charset="-128"/>
                <a:ea typeface="HG丸ｺﾞｼｯｸM-PRO" panose="020F0600000000000000" pitchFamily="50" charset="-128"/>
              </a:rPr>
              <a:t>B001-2-9</a:t>
            </a:r>
            <a:r>
              <a:rPr lang="ja-JP" altLang="en-US" sz="3000" dirty="0" smtClean="0">
                <a:solidFill>
                  <a:srgbClr val="FF0000"/>
                </a:solidFill>
                <a:latin typeface="HG丸ｺﾞｼｯｸM-PRO" panose="020F0600000000000000" pitchFamily="50" charset="-128"/>
                <a:ea typeface="HG丸ｺﾞｼｯｸM-PRO" panose="020F0600000000000000" pitchFamily="50" charset="-128"/>
              </a:rPr>
              <a:t>　地域</a:t>
            </a:r>
            <a:r>
              <a:rPr lang="ja-JP" altLang="en-US" sz="3000" dirty="0">
                <a:solidFill>
                  <a:srgbClr val="FF0000"/>
                </a:solidFill>
                <a:latin typeface="HG丸ｺﾞｼｯｸM-PRO" panose="020F0600000000000000" pitchFamily="50" charset="-128"/>
                <a:ea typeface="HG丸ｺﾞｼｯｸM-PRO" panose="020F0600000000000000" pitchFamily="50" charset="-128"/>
              </a:rPr>
              <a:t>包括診療料</a:t>
            </a:r>
            <a:endParaRPr lang="en-US" altLang="ja-JP" sz="30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lgn="r">
              <a:buNone/>
            </a:pPr>
            <a:r>
              <a:rPr lang="ja-JP" altLang="en-US" sz="3000" dirty="0" smtClean="0">
                <a:solidFill>
                  <a:srgbClr val="FF0000"/>
                </a:solidFill>
                <a:latin typeface="HG丸ｺﾞｼｯｸM-PRO" panose="020F0600000000000000" pitchFamily="50" charset="-128"/>
                <a:ea typeface="HG丸ｺﾞｼｯｸM-PRO" panose="020F0600000000000000" pitchFamily="50" charset="-128"/>
              </a:rPr>
              <a:t>　　　１</a:t>
            </a:r>
            <a:r>
              <a:rPr lang="en-US" altLang="ja-JP" sz="3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3000" dirty="0" smtClean="0">
                <a:solidFill>
                  <a:srgbClr val="FF0000"/>
                </a:solidFill>
                <a:latin typeface="HG丸ｺﾞｼｯｸM-PRO" panose="020F0600000000000000" pitchFamily="50" charset="-128"/>
                <a:ea typeface="HG丸ｺﾞｼｯｸM-PRO" panose="020F0600000000000000" pitchFamily="50" charset="-128"/>
              </a:rPr>
              <a:t>５０３点（月</a:t>
            </a:r>
            <a:r>
              <a:rPr lang="en-US" altLang="ja-JP" sz="3000" dirty="0" smtClean="0">
                <a:solidFill>
                  <a:srgbClr val="FF0000"/>
                </a:solidFill>
                <a:latin typeface="HG丸ｺﾞｼｯｸM-PRO" panose="020F0600000000000000" pitchFamily="50" charset="-128"/>
                <a:ea typeface="HG丸ｺﾞｼｯｸM-PRO" panose="020F0600000000000000" pitchFamily="50" charset="-128"/>
              </a:rPr>
              <a:t>1</a:t>
            </a:r>
            <a:r>
              <a:rPr lang="ja-JP" altLang="en-US" sz="3000" dirty="0" smtClean="0">
                <a:solidFill>
                  <a:srgbClr val="FF0000"/>
                </a:solidFill>
                <a:latin typeface="HG丸ｺﾞｼｯｸM-PRO" panose="020F0600000000000000" pitchFamily="50" charset="-128"/>
                <a:ea typeface="HG丸ｺﾞｼｯｸM-PRO" panose="020F0600000000000000" pitchFamily="50" charset="-128"/>
              </a:rPr>
              <a:t>回</a:t>
            </a:r>
            <a:r>
              <a:rPr lang="ja-JP" altLang="en-US" sz="3000" dirty="0">
                <a:solidFill>
                  <a:srgbClr val="FF0000"/>
                </a:solidFill>
                <a:latin typeface="HG丸ｺﾞｼｯｸM-PRO" panose="020F0600000000000000" pitchFamily="50" charset="-128"/>
                <a:ea typeface="HG丸ｺﾞｼｯｸM-PRO" panose="020F0600000000000000" pitchFamily="50" charset="-128"/>
              </a:rPr>
              <a:t>）（</a:t>
            </a:r>
            <a:r>
              <a:rPr lang="ja-JP" altLang="en-US" sz="3000" dirty="0" smtClean="0">
                <a:solidFill>
                  <a:srgbClr val="FF0000"/>
                </a:solidFill>
                <a:latin typeface="HG丸ｺﾞｼｯｸM-PRO" panose="020F0600000000000000" pitchFamily="50" charset="-128"/>
                <a:ea typeface="HG丸ｺﾞｼｯｸM-PRO" panose="020F0600000000000000" pitchFamily="50" charset="-128"/>
              </a:rPr>
              <a:t>新）</a:t>
            </a:r>
            <a:endParaRPr lang="en-US" altLang="ja-JP" sz="30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診療所及び許可病床数</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200</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床未満の中小病院</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r>
              <a:rPr lang="en-US" altLang="ja-JP" sz="2400" u="sng" dirty="0" smtClean="0">
                <a:latin typeface="HG丸ｺﾞｼｯｸM-PRO" panose="020F0600000000000000" pitchFamily="50" charset="-128"/>
                <a:ea typeface="HG丸ｺﾞｼｯｸM-PRO" panose="020F0600000000000000" pitchFamily="50" charset="-128"/>
              </a:rPr>
              <a:t>※</a:t>
            </a:r>
            <a:r>
              <a:rPr lang="ja-JP" altLang="en-US" sz="2400" u="sng" dirty="0">
                <a:latin typeface="HG丸ｺﾞｼｯｸM-PRO" panose="020F0600000000000000" pitchFamily="50" charset="-128"/>
                <a:ea typeface="HG丸ｺﾞｼｯｸM-PRO" panose="020F0600000000000000" pitchFamily="50" charset="-128"/>
              </a:rPr>
              <a:t>消費税率</a:t>
            </a:r>
            <a:r>
              <a:rPr lang="en-US" altLang="ja-JP" sz="2400" u="sng" dirty="0">
                <a:latin typeface="HG丸ｺﾞｼｯｸM-PRO" panose="020F0600000000000000" pitchFamily="50" charset="-128"/>
                <a:ea typeface="HG丸ｺﾞｼｯｸM-PRO" panose="020F0600000000000000" pitchFamily="50" charset="-128"/>
              </a:rPr>
              <a:t>8</a:t>
            </a:r>
            <a:r>
              <a:rPr lang="ja-JP" altLang="en-US" sz="2400" u="sng" dirty="0">
                <a:latin typeface="HG丸ｺﾞｼｯｸM-PRO" panose="020F0600000000000000" pitchFamily="50" charset="-128"/>
                <a:ea typeface="HG丸ｺﾞｼｯｸM-PRO" panose="020F0600000000000000" pitchFamily="50" charset="-128"/>
              </a:rPr>
              <a:t>％への引き上げに伴う</a:t>
            </a:r>
            <a:r>
              <a:rPr lang="ja-JP" altLang="en-US" sz="2400" u="sng" dirty="0" smtClean="0">
                <a:latin typeface="HG丸ｺﾞｼｯｸM-PRO" panose="020F0600000000000000" pitchFamily="50" charset="-128"/>
                <a:ea typeface="HG丸ｺﾞｼｯｸM-PRO" panose="020F0600000000000000" pitchFamily="50" charset="-128"/>
              </a:rPr>
              <a:t>対応</a:t>
            </a:r>
            <a:r>
              <a:rPr lang="ja-JP" altLang="en-US" sz="2400" u="sng" dirty="0" smtClean="0">
                <a:solidFill>
                  <a:srgbClr val="0000FF"/>
                </a:solidFill>
                <a:latin typeface="HG丸ｺﾞｼｯｸM-PRO" panose="020F0600000000000000" pitchFamily="50" charset="-128"/>
                <a:ea typeface="HG丸ｺﾞｼｯｸM-PRO" panose="020F0600000000000000" pitchFamily="50" charset="-128"/>
              </a:rPr>
              <a:t>３点</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0"/>
              </a:spcBef>
              <a:buNone/>
            </a:pPr>
            <a:endParaRPr lang="en-US" altLang="ja-JP" sz="22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包括範囲</a:t>
            </a:r>
            <a:r>
              <a:rPr lang="ja-JP" altLang="en-US" sz="2400" u="sng" dirty="0" smtClean="0">
                <a:solidFill>
                  <a:srgbClr val="FF0000"/>
                </a:solidFill>
                <a:latin typeface="HG丸ｺﾞｼｯｸM-PRO" panose="020F0600000000000000" pitchFamily="50" charset="-128"/>
                <a:ea typeface="HG丸ｺﾞｼｯｸM-PRO" panose="020F0600000000000000" pitchFamily="50" charset="-128"/>
              </a:rPr>
              <a:t>（下記以外は包括）</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a:p>
            <a:pPr marL="895350" indent="-352425">
              <a:buNone/>
            </a:pPr>
            <a:r>
              <a:rPr lang="ja-JP" altLang="en-US" sz="2400" dirty="0" smtClean="0">
                <a:latin typeface="HG丸ｺﾞｼｯｸM-PRO" panose="020F0600000000000000" pitchFamily="50" charset="-128"/>
                <a:ea typeface="HG丸ｺﾞｼｯｸM-PRO" panose="020F0600000000000000" pitchFamily="50" charset="-128"/>
              </a:rPr>
              <a:t>・再診料の時間外加算、休日加算、深夜加算及び</a:t>
            </a:r>
            <a:r>
              <a:rPr lang="en-US" altLang="ja-JP" sz="2400" dirty="0" smtClean="0">
                <a:latin typeface="HG丸ｺﾞｼｯｸM-PRO" panose="020F0600000000000000" pitchFamily="50" charset="-128"/>
                <a:ea typeface="HG丸ｺﾞｼｯｸM-PRO" panose="020F0600000000000000" pitchFamily="50" charset="-128"/>
              </a:rPr>
              <a:t/>
            </a:r>
            <a:br>
              <a:rPr lang="en-US" altLang="ja-JP" sz="2400" dirty="0" smtClean="0">
                <a:latin typeface="HG丸ｺﾞｼｯｸM-PRO" panose="020F0600000000000000" pitchFamily="50" charset="-128"/>
                <a:ea typeface="HG丸ｺﾞｼｯｸM-PRO" panose="020F0600000000000000" pitchFamily="50" charset="-128"/>
              </a:rPr>
            </a:br>
            <a:r>
              <a:rPr lang="ja-JP" altLang="en-US" sz="2400" dirty="0" smtClean="0">
                <a:latin typeface="HG丸ｺﾞｼｯｸM-PRO" panose="020F0600000000000000" pitchFamily="50" charset="-128"/>
                <a:ea typeface="HG丸ｺﾞｼｯｸM-PRO" panose="020F0600000000000000" pitchFamily="50" charset="-128"/>
              </a:rPr>
              <a:t>小児科特例加算</a:t>
            </a:r>
            <a:endParaRPr lang="en-US" altLang="ja-JP" sz="2400" dirty="0" smtClean="0">
              <a:latin typeface="HG丸ｺﾞｼｯｸM-PRO" panose="020F0600000000000000" pitchFamily="50" charset="-128"/>
              <a:ea typeface="HG丸ｺﾞｼｯｸM-PRO" panose="020F0600000000000000" pitchFamily="50" charset="-128"/>
            </a:endParaRPr>
          </a:p>
          <a:p>
            <a:pPr marL="895350" indent="-352425">
              <a:buNone/>
            </a:pPr>
            <a:r>
              <a:rPr lang="ja-JP" altLang="en-US" sz="2400" dirty="0" smtClean="0">
                <a:latin typeface="HG丸ｺﾞｼｯｸM-PRO" panose="020F0600000000000000" pitchFamily="50" charset="-128"/>
                <a:ea typeface="HG丸ｺﾞｼｯｸM-PRO" panose="020F0600000000000000" pitchFamily="50" charset="-128"/>
              </a:rPr>
              <a:t>・地域連携小児夜間・休日診療料、</a:t>
            </a:r>
            <a:r>
              <a:rPr lang="en-US" altLang="ja-JP" sz="2400" dirty="0" smtClean="0">
                <a:latin typeface="HG丸ｺﾞｼｯｸM-PRO" panose="020F0600000000000000" pitchFamily="50" charset="-128"/>
                <a:ea typeface="HG丸ｺﾞｼｯｸM-PRO" panose="020F0600000000000000" pitchFamily="50" charset="-128"/>
              </a:rPr>
              <a:t/>
            </a:r>
            <a:br>
              <a:rPr lang="en-US" altLang="ja-JP" sz="2400" dirty="0" smtClean="0">
                <a:latin typeface="HG丸ｺﾞｼｯｸM-PRO" panose="020F0600000000000000" pitchFamily="50" charset="-128"/>
                <a:ea typeface="HG丸ｺﾞｼｯｸM-PRO" panose="020F0600000000000000" pitchFamily="50" charset="-128"/>
              </a:rPr>
            </a:br>
            <a:r>
              <a:rPr lang="ja-JP" altLang="en-US" sz="2400" dirty="0" smtClean="0">
                <a:latin typeface="HG丸ｺﾞｼｯｸM-PRO" panose="020F0600000000000000" pitchFamily="50" charset="-128"/>
                <a:ea typeface="HG丸ｺﾞｼｯｸM-PRO" panose="020F0600000000000000" pitchFamily="50" charset="-128"/>
              </a:rPr>
              <a:t>診療情報提供料（</a:t>
            </a:r>
            <a:r>
              <a:rPr lang="en-US" altLang="ja-JP" sz="2400" dirty="0" smtClean="0">
                <a:latin typeface="HG丸ｺﾞｼｯｸM-PRO" panose="020F0600000000000000" pitchFamily="50" charset="-128"/>
                <a:ea typeface="HG丸ｺﾞｼｯｸM-PRO" panose="020F0600000000000000" pitchFamily="50" charset="-128"/>
              </a:rPr>
              <a:t>Ⅱ</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a:p>
            <a:pPr marL="895350" indent="-352425">
              <a:buNone/>
            </a:pPr>
            <a:r>
              <a:rPr lang="ja-JP" altLang="en-US" sz="2400" dirty="0" smtClean="0">
                <a:latin typeface="HG丸ｺﾞｼｯｸM-PRO" panose="020F0600000000000000" pitchFamily="50" charset="-128"/>
                <a:ea typeface="HG丸ｺﾞｼｯｸM-PRO" panose="020F0600000000000000" pitchFamily="50" charset="-128"/>
              </a:rPr>
              <a:t>・在宅医療に係る点数（在宅患者訪問診療料を除く）</a:t>
            </a:r>
            <a:endParaRPr lang="en-US" altLang="ja-JP" sz="2400" dirty="0" smtClean="0">
              <a:latin typeface="HG丸ｺﾞｼｯｸM-PRO" panose="020F0600000000000000" pitchFamily="50" charset="-128"/>
              <a:ea typeface="HG丸ｺﾞｼｯｸM-PRO" panose="020F0600000000000000" pitchFamily="50" charset="-128"/>
            </a:endParaRPr>
          </a:p>
          <a:p>
            <a:pPr marL="895350" indent="-352425">
              <a:buNone/>
            </a:pPr>
            <a:r>
              <a:rPr lang="ja-JP" altLang="en-US" sz="2400" dirty="0" smtClean="0">
                <a:latin typeface="HG丸ｺﾞｼｯｸM-PRO" panose="020F0600000000000000" pitchFamily="50" charset="-128"/>
                <a:ea typeface="HG丸ｺﾞｼｯｸM-PRO" panose="020F0600000000000000" pitchFamily="50" charset="-128"/>
              </a:rPr>
              <a:t>・薬剤料（処方料、処方せん料を除く）</a:t>
            </a:r>
            <a:endParaRPr lang="en-US" altLang="ja-JP" sz="2400" dirty="0" smtClean="0">
              <a:latin typeface="HG丸ｺﾞｼｯｸM-PRO" panose="020F0600000000000000" pitchFamily="50" charset="-128"/>
              <a:ea typeface="HG丸ｺﾞｼｯｸM-PRO" panose="020F0600000000000000" pitchFamily="50" charset="-128"/>
            </a:endParaRPr>
          </a:p>
          <a:p>
            <a:pPr marL="895350" indent="-352425">
              <a:buNone/>
            </a:pPr>
            <a:r>
              <a:rPr lang="ja-JP" altLang="en-US" sz="2400" dirty="0" smtClean="0">
                <a:latin typeface="HG丸ｺﾞｼｯｸM-PRO" panose="020F0600000000000000" pitchFamily="50" charset="-128"/>
                <a:ea typeface="HG丸ｺﾞｼｯｸM-PRO" panose="020F0600000000000000" pitchFamily="50" charset="-128"/>
              </a:rPr>
              <a:t>・急性増悪時に実施した検査、画像診断及び処置に</a:t>
            </a:r>
            <a:r>
              <a:rPr lang="en-US" altLang="ja-JP" sz="2400" dirty="0" smtClean="0">
                <a:latin typeface="HG丸ｺﾞｼｯｸM-PRO" panose="020F0600000000000000" pitchFamily="50" charset="-128"/>
                <a:ea typeface="HG丸ｺﾞｼｯｸM-PRO" panose="020F0600000000000000" pitchFamily="50" charset="-128"/>
              </a:rPr>
              <a:t/>
            </a:r>
            <a:br>
              <a:rPr lang="en-US" altLang="ja-JP" sz="2400" dirty="0" smtClean="0">
                <a:latin typeface="HG丸ｺﾞｼｯｸM-PRO" panose="020F0600000000000000" pitchFamily="50" charset="-128"/>
                <a:ea typeface="HG丸ｺﾞｼｯｸM-PRO" panose="020F0600000000000000" pitchFamily="50" charset="-128"/>
              </a:rPr>
            </a:br>
            <a:r>
              <a:rPr lang="ja-JP" altLang="en-US" sz="2400" dirty="0" smtClean="0">
                <a:latin typeface="HG丸ｺﾞｼｯｸM-PRO" panose="020F0600000000000000" pitchFamily="50" charset="-128"/>
                <a:ea typeface="HG丸ｺﾞｼｯｸM-PRO" panose="020F0600000000000000" pitchFamily="50" charset="-128"/>
              </a:rPr>
              <a:t>係る費用</a:t>
            </a:r>
            <a:r>
              <a:rPr lang="ja-JP" altLang="en-US" sz="2400" dirty="0">
                <a:latin typeface="HG丸ｺﾞｼｯｸM-PRO" panose="020F0600000000000000" pitchFamily="50" charset="-128"/>
                <a:ea typeface="HG丸ｺﾞｼｯｸM-PRO" panose="020F0600000000000000" pitchFamily="50" charset="-128"/>
              </a:rPr>
              <a:t>の</a:t>
            </a:r>
            <a:r>
              <a:rPr lang="ja-JP" altLang="en-US" sz="2400" dirty="0" smtClean="0">
                <a:latin typeface="HG丸ｺﾞｼｯｸM-PRO" panose="020F0600000000000000" pitchFamily="50" charset="-128"/>
                <a:ea typeface="HG丸ｺﾞｼｯｸM-PRO" panose="020F0600000000000000" pitchFamily="50" charset="-128"/>
              </a:rPr>
              <a:t>うち、所定点数が</a:t>
            </a:r>
            <a:r>
              <a:rPr lang="en-US" altLang="ja-JP" sz="2400" dirty="0" smtClean="0">
                <a:latin typeface="HG丸ｺﾞｼｯｸM-PRO" panose="020F0600000000000000" pitchFamily="50" charset="-128"/>
                <a:ea typeface="HG丸ｺﾞｼｯｸM-PRO" panose="020F0600000000000000" pitchFamily="50" charset="-128"/>
              </a:rPr>
              <a:t>550</a:t>
            </a:r>
            <a:r>
              <a:rPr lang="ja-JP" altLang="en-US" sz="2400" dirty="0" smtClean="0">
                <a:latin typeface="HG丸ｺﾞｼｯｸM-PRO" panose="020F0600000000000000" pitchFamily="50" charset="-128"/>
                <a:ea typeface="HG丸ｺﾞｼｯｸM-PRO" panose="020F0600000000000000" pitchFamily="50" charset="-128"/>
              </a:rPr>
              <a:t>点以上のもの</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588224" y="6453336"/>
            <a:ext cx="2448272"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105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1055415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95536" y="332656"/>
            <a:ext cx="8424936" cy="6408712"/>
          </a:xfrm>
          <a:prstGeom prst="snip2DiagRect">
            <a:avLst>
              <a:gd name="adj1" fmla="val 0"/>
              <a:gd name="adj2" fmla="val 886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5536" y="260648"/>
            <a:ext cx="8352928" cy="6408712"/>
          </a:xfrm>
        </p:spPr>
        <p:txBody>
          <a:bodyPr anchor="ctr">
            <a:normAutofit/>
          </a:bodyPr>
          <a:lstStyle/>
          <a:p>
            <a:pPr marL="0" indent="0">
              <a:buNone/>
            </a:pPr>
            <a:r>
              <a:rPr lang="ja-JP" altLang="en-US" sz="2400" dirty="0" smtClean="0">
                <a:latin typeface="HG丸ｺﾞｼｯｸM-PRO" panose="020F0600000000000000" pitchFamily="50" charset="-128"/>
                <a:ea typeface="HG丸ｺﾞｼｯｸM-PRO" panose="020F0600000000000000" pitchFamily="50" charset="-128"/>
              </a:rPr>
              <a:t>［算定</a:t>
            </a:r>
            <a:r>
              <a:rPr lang="ja-JP" altLang="en-US" sz="2400" dirty="0">
                <a:latin typeface="HG丸ｺﾞｼｯｸM-PRO" panose="020F0600000000000000" pitchFamily="50" charset="-128"/>
                <a:ea typeface="HG丸ｺﾞｼｯｸM-PRO" panose="020F0600000000000000" pitchFamily="50" charset="-128"/>
              </a:rPr>
              <a:t>要件</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a:p>
            <a:pPr marL="628650" indent="-266700">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・患者の状態に応じて</a:t>
            </a:r>
            <a:r>
              <a:rPr lang="ja-JP" altLang="en-US" sz="2400" u="sng" dirty="0" smtClean="0">
                <a:solidFill>
                  <a:srgbClr val="FF0000"/>
                </a:solidFill>
                <a:latin typeface="HG丸ｺﾞｼｯｸM-PRO" panose="020F0600000000000000" pitchFamily="50" charset="-128"/>
                <a:ea typeface="HG丸ｺﾞｼｯｸM-PRO" panose="020F0600000000000000" pitchFamily="50" charset="-128"/>
              </a:rPr>
              <a:t>月ごとに算定の有無を決定</a:t>
            </a:r>
            <a:endParaRPr lang="en-US" altLang="ja-JP" sz="2400" u="sng" dirty="0" smtClean="0">
              <a:solidFill>
                <a:srgbClr val="FF0000"/>
              </a:solidFill>
              <a:latin typeface="HG丸ｺﾞｼｯｸM-PRO" panose="020F0600000000000000" pitchFamily="50" charset="-128"/>
              <a:ea typeface="HG丸ｺﾞｼｯｸM-PRO" panose="020F0600000000000000" pitchFamily="50" charset="-128"/>
            </a:endParaRPr>
          </a:p>
          <a:p>
            <a:pPr marL="628650" indent="-266700">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・届出医療機関において、</a:t>
            </a:r>
            <a:r>
              <a:rPr lang="ja-JP" altLang="en-US" sz="2400" u="sng" dirty="0" smtClean="0">
                <a:solidFill>
                  <a:srgbClr val="FF0000"/>
                </a:solidFill>
                <a:latin typeface="HG丸ｺﾞｼｯｸM-PRO" panose="020F0600000000000000" pitchFamily="50" charset="-128"/>
                <a:ea typeface="HG丸ｺﾞｼｯｸM-PRO" panose="020F0600000000000000" pitchFamily="50" charset="-128"/>
              </a:rPr>
              <a:t>患者ごとに算定の有無を選択</a:t>
            </a:r>
            <a:endParaRPr lang="en-US" altLang="ja-JP" sz="2400" u="sng" dirty="0" smtClean="0">
              <a:solidFill>
                <a:srgbClr val="FF0000"/>
              </a:solidFill>
              <a:latin typeface="HG丸ｺﾞｼｯｸM-PRO" panose="020F0600000000000000" pitchFamily="50" charset="-128"/>
              <a:ea typeface="HG丸ｺﾞｼｯｸM-PRO" panose="020F0600000000000000" pitchFamily="50" charset="-128"/>
            </a:endParaRPr>
          </a:p>
          <a:p>
            <a:pPr marL="628650" indent="-266700">
              <a:buNone/>
            </a:pPr>
            <a:r>
              <a:rPr lang="ja-JP" altLang="en-US" sz="2400" dirty="0" smtClean="0">
                <a:latin typeface="HG丸ｺﾞｼｯｸM-PRO" panose="020F0600000000000000" pitchFamily="50" charset="-128"/>
                <a:ea typeface="HG丸ｺﾞｼｯｸM-PRO" panose="020F0600000000000000" pitchFamily="50" charset="-128"/>
              </a:rPr>
              <a:t>・対象患者は、</a:t>
            </a:r>
            <a:r>
              <a:rPr lang="ja-JP" altLang="en-US" sz="2400" u="sng" dirty="0" smtClean="0">
                <a:solidFill>
                  <a:srgbClr val="0000FF"/>
                </a:solidFill>
                <a:latin typeface="HG丸ｺﾞｼｯｸM-PRO" panose="020F0600000000000000" pitchFamily="50" charset="-128"/>
                <a:ea typeface="HG丸ｺﾞｼｯｸM-PRO" panose="020F0600000000000000" pitchFamily="50" charset="-128"/>
              </a:rPr>
              <a:t>高血圧症、糖尿病、脂質異常症、認知症のうち</a:t>
            </a:r>
            <a:r>
              <a:rPr lang="en-US" altLang="ja-JP" sz="2400" u="sng" dirty="0" smtClean="0">
                <a:solidFill>
                  <a:srgbClr val="0000FF"/>
                </a:solidFill>
                <a:latin typeface="HG丸ｺﾞｼｯｸM-PRO" panose="020F0600000000000000" pitchFamily="50" charset="-128"/>
                <a:ea typeface="HG丸ｺﾞｼｯｸM-PRO" panose="020F0600000000000000" pitchFamily="50" charset="-128"/>
              </a:rPr>
              <a:t>2</a:t>
            </a:r>
            <a:r>
              <a:rPr lang="ja-JP" altLang="en-US" sz="2400" u="sng" dirty="0" smtClean="0">
                <a:solidFill>
                  <a:srgbClr val="0000FF"/>
                </a:solidFill>
                <a:latin typeface="HG丸ｺﾞｼｯｸM-PRO" panose="020F0600000000000000" pitchFamily="50" charset="-128"/>
                <a:ea typeface="HG丸ｺﾞｼｯｸM-PRO" panose="020F0600000000000000" pitchFamily="50" charset="-128"/>
              </a:rPr>
              <a:t>つ以上（疑いは除く）を有する患者</a:t>
            </a:r>
            <a:endParaRPr lang="en-US" altLang="ja-JP" sz="2400" u="sng" dirty="0" smtClean="0">
              <a:solidFill>
                <a:srgbClr val="0000FF"/>
              </a:solidFill>
              <a:latin typeface="HG丸ｺﾞｼｯｸM-PRO" panose="020F0600000000000000" pitchFamily="50" charset="-128"/>
              <a:ea typeface="HG丸ｺﾞｼｯｸM-PRO" panose="020F0600000000000000" pitchFamily="50" charset="-128"/>
            </a:endParaRPr>
          </a:p>
          <a:p>
            <a:pPr marL="628650" indent="-266700">
              <a:buNone/>
            </a:pPr>
            <a:r>
              <a:rPr lang="ja-JP" altLang="en-US" sz="2400" dirty="0" smtClean="0">
                <a:latin typeface="HG丸ｺﾞｼｯｸM-PRO" panose="020F0600000000000000" pitchFamily="50" charset="-128"/>
                <a:ea typeface="HG丸ｺﾞｼｯｸM-PRO" panose="020F0600000000000000" pitchFamily="50" charset="-128"/>
              </a:rPr>
              <a:t>・対象４疾病のうち当該医療機関で診療を行う</a:t>
            </a:r>
            <a:r>
              <a:rPr lang="en-US" altLang="ja-JP" sz="2400" dirty="0" smtClean="0">
                <a:latin typeface="HG丸ｺﾞｼｯｸM-PRO" panose="020F0600000000000000" pitchFamily="50" charset="-128"/>
                <a:ea typeface="HG丸ｺﾞｼｯｸM-PRO" panose="020F0600000000000000" pitchFamily="50" charset="-128"/>
              </a:rPr>
              <a:t>2</a:t>
            </a:r>
            <a:r>
              <a:rPr lang="ja-JP" altLang="en-US" sz="2400" dirty="0" smtClean="0">
                <a:latin typeface="HG丸ｺﾞｼｯｸM-PRO" panose="020F0600000000000000" pitchFamily="50" charset="-128"/>
                <a:ea typeface="HG丸ｺﾞｼｯｸM-PRO" panose="020F0600000000000000" pitchFamily="50" charset="-128"/>
              </a:rPr>
              <a:t>疾病と</a:t>
            </a:r>
            <a:r>
              <a:rPr lang="ja-JP" altLang="en-US" sz="2400" u="sng" dirty="0" smtClean="0">
                <a:solidFill>
                  <a:srgbClr val="0000FF"/>
                </a:solidFill>
                <a:latin typeface="HG丸ｺﾞｼｯｸM-PRO" panose="020F0600000000000000" pitchFamily="50" charset="-128"/>
                <a:ea typeface="HG丸ｺﾞｼｯｸM-PRO" panose="020F0600000000000000" pitchFamily="50" charset="-128"/>
              </a:rPr>
              <a:t>重複しない</a:t>
            </a:r>
            <a:r>
              <a:rPr lang="en-US" altLang="ja-JP" sz="2400" u="sng" dirty="0" smtClean="0">
                <a:solidFill>
                  <a:srgbClr val="0000FF"/>
                </a:solidFill>
                <a:latin typeface="HG丸ｺﾞｼｯｸM-PRO" panose="020F0600000000000000" pitchFamily="50" charset="-128"/>
                <a:ea typeface="HG丸ｺﾞｼｯｸM-PRO" panose="020F0600000000000000" pitchFamily="50" charset="-128"/>
              </a:rPr>
              <a:t>2</a:t>
            </a:r>
            <a:r>
              <a:rPr lang="ja-JP" altLang="en-US" sz="2400" u="sng" dirty="0" smtClean="0">
                <a:solidFill>
                  <a:srgbClr val="0000FF"/>
                </a:solidFill>
                <a:latin typeface="HG丸ｺﾞｼｯｸM-PRO" panose="020F0600000000000000" pitchFamily="50" charset="-128"/>
                <a:ea typeface="HG丸ｺﾞｼｯｸM-PRO" panose="020F0600000000000000" pitchFamily="50" charset="-128"/>
              </a:rPr>
              <a:t>疾病について他医療機関で地域包括診療加算又は地域包括診療料を算定可</a:t>
            </a:r>
            <a:endParaRPr lang="en-US" altLang="ja-JP" sz="2400" u="sng" dirty="0" smtClean="0">
              <a:solidFill>
                <a:srgbClr val="0000FF"/>
              </a:solidFill>
              <a:latin typeface="HG丸ｺﾞｼｯｸM-PRO" panose="020F0600000000000000" pitchFamily="50" charset="-128"/>
              <a:ea typeface="HG丸ｺﾞｼｯｸM-PRO" panose="020F0600000000000000" pitchFamily="50" charset="-128"/>
            </a:endParaRPr>
          </a:p>
          <a:p>
            <a:pPr marL="628650" indent="-266700">
              <a:buNone/>
            </a:pPr>
            <a:r>
              <a:rPr lang="ja-JP" altLang="en-US" sz="2400" dirty="0" smtClean="0">
                <a:latin typeface="HG丸ｺﾞｼｯｸM-PRO" panose="020F0600000000000000" pitchFamily="50" charset="-128"/>
                <a:ea typeface="HG丸ｺﾞｼｯｸM-PRO" panose="020F0600000000000000" pitchFamily="50" charset="-128"/>
              </a:rPr>
              <a:t>・担当医を決める</a:t>
            </a:r>
            <a:r>
              <a:rPr lang="en-US" altLang="ja-JP" sz="2400" dirty="0" smtClean="0">
                <a:latin typeface="HG丸ｺﾞｼｯｸM-PRO" panose="020F0600000000000000" pitchFamily="50" charset="-128"/>
                <a:ea typeface="HG丸ｺﾞｼｯｸM-PRO" panose="020F0600000000000000" pitchFamily="50" charset="-128"/>
              </a:rPr>
              <a:t/>
            </a:r>
            <a:br>
              <a:rPr lang="en-US" altLang="ja-JP" sz="2400" dirty="0" smtClean="0">
                <a:latin typeface="HG丸ｺﾞｼｯｸM-PRO" panose="020F0600000000000000" pitchFamily="50" charset="-128"/>
                <a:ea typeface="HG丸ｺﾞｼｯｸM-PRO" panose="020F0600000000000000" pitchFamily="50" charset="-128"/>
              </a:rPr>
            </a:b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当該医師は</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関係団体主催の研修を終了</a:t>
            </a:r>
            <a:r>
              <a:rPr lang="en-US" altLang="ja-JP" sz="2400" dirty="0" smtClean="0">
                <a:latin typeface="HG丸ｺﾞｼｯｸM-PRO" panose="020F0600000000000000" pitchFamily="50" charset="-128"/>
                <a:ea typeface="HG丸ｺﾞｼｯｸM-PRO" panose="020F0600000000000000" pitchFamily="50" charset="-128"/>
              </a:rPr>
              <a:t/>
            </a:r>
            <a:br>
              <a:rPr lang="en-US" altLang="ja-JP" sz="2400" dirty="0" smtClean="0">
                <a:latin typeface="HG丸ｺﾞｼｯｸM-PRO" panose="020F0600000000000000" pitchFamily="50" charset="-128"/>
                <a:ea typeface="HG丸ｺﾞｼｯｸM-PRO" panose="020F0600000000000000" pitchFamily="50" charset="-128"/>
              </a:rPr>
            </a:br>
            <a:r>
              <a:rPr lang="ja-JP" altLang="en-US" sz="2400" dirty="0" smtClean="0">
                <a:latin typeface="HG丸ｺﾞｼｯｸM-PRO" panose="020F0600000000000000" pitchFamily="50" charset="-128"/>
                <a:ea typeface="HG丸ｺﾞｼｯｸM-PRO" panose="020F0600000000000000" pitchFamily="50" charset="-128"/>
              </a:rPr>
              <a:t>　（この取扱いは、</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平成</a:t>
            </a:r>
            <a:r>
              <a:rPr lang="en-US" altLang="ja-JP" sz="2400" dirty="0" smtClean="0">
                <a:solidFill>
                  <a:srgbClr val="0000FF"/>
                </a:solidFill>
                <a:latin typeface="HG丸ｺﾞｼｯｸM-PRO" panose="020F0600000000000000" pitchFamily="50" charset="-128"/>
                <a:ea typeface="HG丸ｺﾞｼｯｸM-PRO" panose="020F0600000000000000" pitchFamily="50" charset="-128"/>
              </a:rPr>
              <a:t>27</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年</a:t>
            </a:r>
            <a:r>
              <a:rPr lang="en-US" altLang="ja-JP" sz="2400" dirty="0" smtClean="0">
                <a:solidFill>
                  <a:srgbClr val="0000FF"/>
                </a:solidFill>
                <a:latin typeface="HG丸ｺﾞｼｯｸM-PRO" panose="020F0600000000000000" pitchFamily="50" charset="-128"/>
                <a:ea typeface="HG丸ｺﾞｼｯｸM-PRO" panose="020F0600000000000000" pitchFamily="50" charset="-128"/>
              </a:rPr>
              <a:t>4</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月</a:t>
            </a:r>
            <a:r>
              <a:rPr lang="en-US" altLang="ja-JP" sz="2400" dirty="0" smtClean="0">
                <a:solidFill>
                  <a:srgbClr val="0000FF"/>
                </a:solidFill>
                <a:latin typeface="HG丸ｺﾞｼｯｸM-PRO" panose="020F0600000000000000" pitchFamily="50" charset="-128"/>
                <a:ea typeface="HG丸ｺﾞｼｯｸM-PRO" panose="020F0600000000000000" pitchFamily="50" charset="-128"/>
              </a:rPr>
              <a:t>1</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日より適用</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a:p>
            <a:pPr marL="628650" indent="-266700">
              <a:buNone/>
            </a:pPr>
            <a:r>
              <a:rPr lang="ja-JP" altLang="en-US" sz="2400" dirty="0" smtClean="0">
                <a:latin typeface="HG丸ｺﾞｼｯｸM-PRO" panose="020F0600000000000000" pitchFamily="50" charset="-128"/>
                <a:ea typeface="HG丸ｺﾞｼｯｸM-PRO" panose="020F0600000000000000" pitchFamily="50" charset="-128"/>
              </a:rPr>
              <a:t>・指導、服薬管理等、健康管理等を行っている</a:t>
            </a:r>
            <a:endParaRPr lang="en-US" altLang="ja-JP" sz="2400" dirty="0" smtClean="0">
              <a:latin typeface="HG丸ｺﾞｼｯｸM-PRO" panose="020F0600000000000000" pitchFamily="50" charset="-128"/>
              <a:ea typeface="HG丸ｺﾞｼｯｸM-PRO" panose="020F0600000000000000" pitchFamily="50" charset="-128"/>
            </a:endParaRPr>
          </a:p>
          <a:p>
            <a:pPr marL="628650" indent="-266700">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u="sng" dirty="0" smtClean="0">
                <a:solidFill>
                  <a:srgbClr val="FF0000"/>
                </a:solidFill>
                <a:latin typeface="HG丸ｺﾞｼｯｸM-PRO" panose="020F0600000000000000" pitchFamily="50" charset="-128"/>
                <a:ea typeface="HG丸ｺﾞｼｯｸM-PRO" panose="020F0600000000000000" pitchFamily="50" charset="-128"/>
              </a:rPr>
              <a:t>地域包括診療加算と地域包括診療料は、どちらか一方に限り届出可</a:t>
            </a:r>
            <a:endParaRPr lang="en-US" altLang="ja-JP" sz="2400" u="sng" dirty="0" smtClean="0">
              <a:solidFill>
                <a:srgbClr val="FF0000"/>
              </a:solidFill>
              <a:latin typeface="HG丸ｺﾞｼｯｸM-PRO" panose="020F0600000000000000" pitchFamily="50" charset="-128"/>
              <a:ea typeface="HG丸ｺﾞｼｯｸM-PRO" panose="020F0600000000000000" pitchFamily="50" charset="-128"/>
            </a:endParaRPr>
          </a:p>
          <a:p>
            <a:pPr marL="628650" indent="-266700">
              <a:buNone/>
            </a:pPr>
            <a:r>
              <a:rPr lang="ja-JP" altLang="en-US" sz="2400" dirty="0" smtClean="0">
                <a:latin typeface="HG丸ｺﾞｼｯｸM-PRO" panose="020F0600000000000000" pitchFamily="50" charset="-128"/>
                <a:ea typeface="HG丸ｺﾞｼｯｸM-PRO" panose="020F0600000000000000" pitchFamily="50" charset="-128"/>
              </a:rPr>
              <a:t>・初診時には算定不可</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588224" y="6453336"/>
            <a:ext cx="2448272"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106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7070939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23528" y="260648"/>
            <a:ext cx="8496944" cy="6480720"/>
          </a:xfrm>
          <a:prstGeom prst="snip2DiagRect">
            <a:avLst>
              <a:gd name="adj1" fmla="val 0"/>
              <a:gd name="adj2" fmla="val 928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5536" y="188640"/>
            <a:ext cx="8352928" cy="6552728"/>
          </a:xfrm>
        </p:spPr>
        <p:txBody>
          <a:bodyPr anchor="ctr">
            <a:normAutofit/>
          </a:bodyPr>
          <a:lstStyle/>
          <a:p>
            <a:pPr marL="0" indent="0">
              <a:buNone/>
            </a:pPr>
            <a:r>
              <a:rPr lang="ja-JP" altLang="en-US" sz="2000" dirty="0" smtClean="0">
                <a:latin typeface="HG丸ｺﾞｼｯｸM-PRO" panose="020F0600000000000000" pitchFamily="50" charset="-128"/>
                <a:ea typeface="HG丸ｺﾞｼｯｸM-PRO" panose="020F0600000000000000" pitchFamily="50" charset="-128"/>
              </a:rPr>
              <a:t>［指導、服薬管理等］</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下線部は、地域包括診療加算と異なる点</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276225">
              <a:buNone/>
            </a:pPr>
            <a:r>
              <a:rPr lang="ja-JP" altLang="en-US" sz="2000" dirty="0" smtClean="0">
                <a:latin typeface="HG丸ｺﾞｼｯｸM-PRO" panose="020F0600000000000000" pitchFamily="50" charset="-128"/>
                <a:ea typeface="HG丸ｺﾞｼｯｸM-PRO" panose="020F0600000000000000" pitchFamily="50" charset="-128"/>
              </a:rPr>
              <a:t>①　</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患者の同意を得て</a:t>
            </a:r>
            <a:r>
              <a:rPr lang="ja-JP" altLang="en-US" sz="2000" dirty="0" smtClean="0">
                <a:latin typeface="HG丸ｺﾞｼｯｸM-PRO" panose="020F0600000000000000" pitchFamily="50" charset="-128"/>
                <a:ea typeface="HG丸ｺﾞｼｯｸM-PRO" panose="020F0600000000000000" pitchFamily="50" charset="-128"/>
              </a:rPr>
              <a:t>、計画的な医学管理の下に療養上必要な指導及び診療を行う</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276225">
              <a:buNone/>
            </a:pPr>
            <a:r>
              <a:rPr lang="ja-JP" altLang="en-US" sz="2000" dirty="0" smtClean="0">
                <a:latin typeface="HG丸ｺﾞｼｯｸM-PRO" panose="020F0600000000000000" pitchFamily="50" charset="-128"/>
                <a:ea typeface="HG丸ｺﾞｼｯｸM-PRO" panose="020F0600000000000000" pitchFamily="50" charset="-128"/>
              </a:rPr>
              <a:t>②　他の医療機関と連携のうえ、患者がかかっている医療機関をすべて把握するとともに、</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処方されている医薬品をすべて管理し、カルテに記載する</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276225">
              <a:buNone/>
            </a:pPr>
            <a:r>
              <a:rPr lang="ja-JP" altLang="en-US" sz="2000" dirty="0" smtClean="0">
                <a:latin typeface="HG丸ｺﾞｼｯｸM-PRO" panose="020F0600000000000000" pitchFamily="50" charset="-128"/>
                <a:ea typeface="HG丸ｺﾞｼｯｸM-PRO" panose="020F0600000000000000" pitchFamily="50" charset="-128"/>
              </a:rPr>
              <a:t>③　</a:t>
            </a:r>
            <a:r>
              <a:rPr lang="ja-JP" altLang="en-US" sz="2000" u="heavy"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診療所において、</a:t>
            </a:r>
            <a:r>
              <a:rPr lang="ja-JP" altLang="en-US" sz="2000" dirty="0" smtClean="0">
                <a:latin typeface="HG丸ｺﾞｼｯｸM-PRO" panose="020F0600000000000000" pitchFamily="50" charset="-128"/>
                <a:ea typeface="HG丸ｺﾞｼｯｸM-PRO" panose="020F0600000000000000" pitchFamily="50" charset="-128"/>
              </a:rPr>
              <a:t>当該患者について</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原則として院内処方</a:t>
            </a:r>
            <a:r>
              <a:rPr lang="ja-JP" altLang="en-US" sz="2000" dirty="0" smtClean="0">
                <a:latin typeface="HG丸ｺﾞｼｯｸM-PRO" panose="020F0600000000000000" pitchFamily="50" charset="-128"/>
                <a:ea typeface="HG丸ｺﾞｼｯｸM-PRO" panose="020F0600000000000000" pitchFamily="50" charset="-128"/>
              </a:rPr>
              <a:t>を行うこととするが、</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④の場合に限り院外処方は可能</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276225">
              <a:buNone/>
            </a:pPr>
            <a:r>
              <a:rPr lang="ja-JP" altLang="en-US" sz="2000" dirty="0" smtClean="0">
                <a:latin typeface="HG丸ｺﾞｼｯｸM-PRO" panose="020F0600000000000000" pitchFamily="50" charset="-128"/>
                <a:ea typeface="HG丸ｺﾞｼｯｸM-PRO" panose="020F0600000000000000" pitchFamily="50" charset="-128"/>
              </a:rPr>
              <a:t>④　</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院外処方を行う場合</a:t>
            </a:r>
            <a:r>
              <a:rPr lang="ja-JP" altLang="en-US" sz="2000" dirty="0" smtClean="0">
                <a:latin typeface="HG丸ｺﾞｼｯｸM-PRO" panose="020F0600000000000000" pitchFamily="50" charset="-128"/>
                <a:ea typeface="HG丸ｺﾞｼｯｸM-PRO" panose="020F0600000000000000" pitchFamily="50" charset="-128"/>
              </a:rPr>
              <a:t>は、次の通りとする</a:t>
            </a:r>
            <a:endParaRPr lang="en-US" altLang="ja-JP" sz="2000" dirty="0" smtClean="0">
              <a:latin typeface="HG丸ｺﾞｼｯｸM-PRO" panose="020F0600000000000000" pitchFamily="50" charset="-128"/>
              <a:ea typeface="HG丸ｺﾞｼｯｸM-PRO" panose="020F0600000000000000" pitchFamily="50" charset="-128"/>
            </a:endParaRPr>
          </a:p>
          <a:p>
            <a:pPr marL="809625" indent="-266700">
              <a:buNone/>
            </a:pPr>
            <a:r>
              <a:rPr lang="ja-JP" altLang="en-US" sz="2000" dirty="0" smtClean="0">
                <a:latin typeface="HG丸ｺﾞｼｯｸM-PRO" panose="020F0600000000000000" pitchFamily="50" charset="-128"/>
                <a:ea typeface="HG丸ｺﾞｼｯｸM-PRO" panose="020F0600000000000000" pitchFamily="50" charset="-128"/>
              </a:rPr>
              <a:t>ア　</a:t>
            </a:r>
            <a:r>
              <a:rPr lang="en-US" altLang="ja-JP" sz="2000" dirty="0" smtClean="0">
                <a:latin typeface="HG丸ｺﾞｼｯｸM-PRO" panose="020F0600000000000000" pitchFamily="50" charset="-128"/>
                <a:ea typeface="HG丸ｺﾞｼｯｸM-PRO" panose="020F0600000000000000" pitchFamily="50" charset="-128"/>
              </a:rPr>
              <a:t>24</a:t>
            </a:r>
            <a:r>
              <a:rPr lang="ja-JP" altLang="en-US" sz="2000" dirty="0" smtClean="0">
                <a:latin typeface="HG丸ｺﾞｼｯｸM-PRO" panose="020F0600000000000000" pitchFamily="50" charset="-128"/>
                <a:ea typeface="HG丸ｺﾞｼｯｸM-PRO" panose="020F0600000000000000" pitchFamily="50" charset="-128"/>
              </a:rPr>
              <a:t>時間対応をしている薬局と連携</a:t>
            </a:r>
            <a:endParaRPr lang="en-US" altLang="ja-JP" sz="2000" dirty="0" smtClean="0">
              <a:latin typeface="HG丸ｺﾞｼｯｸM-PRO" panose="020F0600000000000000" pitchFamily="50" charset="-128"/>
              <a:ea typeface="HG丸ｺﾞｼｯｸM-PRO" panose="020F0600000000000000" pitchFamily="50" charset="-128"/>
            </a:endParaRPr>
          </a:p>
          <a:p>
            <a:pPr marL="809625" indent="-266700">
              <a:buNone/>
            </a:pPr>
            <a:r>
              <a:rPr lang="ja-JP" altLang="en-US" sz="2000" dirty="0" smtClean="0">
                <a:latin typeface="HG丸ｺﾞｼｯｸM-PRO" panose="020F0600000000000000" pitchFamily="50" charset="-128"/>
                <a:ea typeface="HG丸ｺﾞｼｯｸM-PRO" panose="020F0600000000000000" pitchFamily="50" charset="-128"/>
              </a:rPr>
              <a:t>イ　原則として院外処方を行う場合は上記アの薬局を対象とするが、患者の同意がある場合に限り、その他の薬局での処方も可能</a:t>
            </a:r>
            <a:r>
              <a:rPr lang="en-US" altLang="ja-JP" sz="2000" dirty="0" smtClean="0">
                <a:latin typeface="HG丸ｺﾞｼｯｸM-PRO" panose="020F0600000000000000" pitchFamily="50" charset="-128"/>
                <a:ea typeface="HG丸ｺﾞｼｯｸM-PRO" panose="020F0600000000000000" pitchFamily="50" charset="-128"/>
              </a:rPr>
              <a:t/>
            </a:r>
            <a:br>
              <a:rPr lang="en-US" altLang="ja-JP" sz="2000" dirty="0" smtClean="0">
                <a:latin typeface="HG丸ｺﾞｼｯｸM-PRO" panose="020F0600000000000000" pitchFamily="50" charset="-128"/>
                <a:ea typeface="HG丸ｺﾞｼｯｸM-PRO" panose="020F0600000000000000" pitchFamily="50" charset="-128"/>
              </a:rPr>
            </a:br>
            <a:r>
              <a:rPr lang="ja-JP" altLang="en-US" sz="2000" dirty="0" smtClean="0">
                <a:latin typeface="HG丸ｺﾞｼｯｸM-PRO" panose="020F0600000000000000" pitchFamily="50" charset="-128"/>
                <a:ea typeface="HG丸ｺﾞｼｯｸM-PRO" panose="020F0600000000000000" pitchFamily="50" charset="-128"/>
              </a:rPr>
              <a:t>　この場合、夜間・休日等の時間外に対応できる薬局のリストを患者に説明し、文書で渡す</a:t>
            </a:r>
            <a:endParaRPr lang="en-US" altLang="ja-JP" sz="2000" dirty="0" smtClean="0">
              <a:latin typeface="HG丸ｺﾞｼｯｸM-PRO" panose="020F0600000000000000" pitchFamily="50" charset="-128"/>
              <a:ea typeface="HG丸ｺﾞｼｯｸM-PRO" panose="020F0600000000000000" pitchFamily="50" charset="-128"/>
            </a:endParaRPr>
          </a:p>
          <a:p>
            <a:pPr marL="809625" indent="-266700">
              <a:buNone/>
            </a:pPr>
            <a:r>
              <a:rPr lang="ja-JP" altLang="en-US" sz="2000" dirty="0" smtClean="0">
                <a:latin typeface="HG丸ｺﾞｼｯｸM-PRO" panose="020F0600000000000000" pitchFamily="50" charset="-128"/>
                <a:ea typeface="HG丸ｺﾞｼｯｸM-PRO" panose="020F0600000000000000" pitchFamily="50" charset="-128"/>
              </a:rPr>
              <a:t>ウ　当該薬局に患者がかかっている医療機関のリストを渡す</a:t>
            </a:r>
            <a:endParaRPr lang="en-US" altLang="ja-JP" sz="2000" dirty="0" smtClean="0">
              <a:latin typeface="HG丸ｺﾞｼｯｸM-PRO" panose="020F0600000000000000" pitchFamily="50" charset="-128"/>
              <a:ea typeface="HG丸ｺﾞｼｯｸM-PRO" panose="020F0600000000000000" pitchFamily="50" charset="-128"/>
            </a:endParaRPr>
          </a:p>
          <a:p>
            <a:pPr marL="809625" indent="-266700">
              <a:buNone/>
            </a:pPr>
            <a:r>
              <a:rPr lang="ja-JP" altLang="en-US" sz="2000" dirty="0" smtClean="0">
                <a:latin typeface="HG丸ｺﾞｼｯｸM-PRO" panose="020F0600000000000000" pitchFamily="50" charset="-128"/>
                <a:ea typeface="HG丸ｺﾞｼｯｸM-PRO" panose="020F0600000000000000" pitchFamily="50" charset="-128"/>
              </a:rPr>
              <a:t>エ　患者は受診時に薬局の発行するお薬手帳、又は当該医療機関発行のお薬手帳を持参する</a:t>
            </a:r>
            <a:endParaRPr lang="en-US" altLang="ja-JP" sz="2000" dirty="0" smtClean="0">
              <a:latin typeface="HG丸ｺﾞｼｯｸM-PRO" panose="020F0600000000000000" pitchFamily="50" charset="-128"/>
              <a:ea typeface="HG丸ｺﾞｼｯｸM-PRO" panose="020F0600000000000000" pitchFamily="50" charset="-128"/>
            </a:endParaRPr>
          </a:p>
          <a:p>
            <a:pPr marL="809625" indent="-266700">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その際、</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医師はお薬手帳のコピーをカルテに貼付等する</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12"/>
          </p:nvPr>
        </p:nvSpPr>
        <p:spPr>
          <a:xfrm>
            <a:off x="6876256" y="6476040"/>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107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0694598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23528" y="260648"/>
            <a:ext cx="8496944" cy="6480720"/>
          </a:xfrm>
          <a:prstGeom prst="snip2DiagRect">
            <a:avLst>
              <a:gd name="adj1" fmla="val 0"/>
              <a:gd name="adj2" fmla="val 862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5536" y="188640"/>
            <a:ext cx="8352928" cy="6552728"/>
          </a:xfrm>
        </p:spPr>
        <p:txBody>
          <a:bodyPr anchor="ctr">
            <a:normAutofit/>
          </a:bodyPr>
          <a:lstStyle/>
          <a:p>
            <a:pPr marL="0" indent="0">
              <a:buNone/>
            </a:pPr>
            <a:r>
              <a:rPr lang="ja-JP" altLang="en-US" sz="2000" dirty="0" smtClean="0">
                <a:latin typeface="HG丸ｺﾞｼｯｸM-PRO" panose="020F0600000000000000" pitchFamily="50" charset="-128"/>
                <a:ea typeface="HG丸ｺﾞｼｯｸM-PRO" panose="020F0600000000000000" pitchFamily="50" charset="-128"/>
              </a:rPr>
              <a:t>［指導、服薬管理等］</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下線部は、地域包括診療加算と異なる点</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276225">
              <a:buNone/>
            </a:pPr>
            <a:r>
              <a:rPr lang="ja-JP" altLang="en-US" sz="2000" dirty="0" smtClean="0">
                <a:latin typeface="HG丸ｺﾞｼｯｸM-PRO" panose="020F0600000000000000" pitchFamily="50" charset="-128"/>
                <a:ea typeface="HG丸ｺﾞｼｯｸM-PRO" panose="020F0600000000000000" pitchFamily="50" charset="-128"/>
              </a:rPr>
              <a:t>⑤　</a:t>
            </a:r>
            <a:r>
              <a:rPr lang="ja-JP" altLang="en-US" sz="2000" u="heavy"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病院において、</a:t>
            </a:r>
            <a:r>
              <a:rPr lang="ja-JP" altLang="en-US" sz="2000" u="heavy" dirty="0" smtClean="0">
                <a:uFill>
                  <a:solidFill>
                    <a:srgbClr val="0000FF"/>
                  </a:solidFill>
                </a:uFill>
                <a:latin typeface="HG丸ｺﾞｼｯｸM-PRO" panose="020F0600000000000000" pitchFamily="50" charset="-128"/>
                <a:ea typeface="HG丸ｺﾞｼｯｸM-PRO" panose="020F0600000000000000" pitchFamily="50" charset="-128"/>
              </a:rPr>
              <a:t>患者の同意が得られた場合は、下記のすべてを満たす薬局に対して院外処方を行うことが可能</a:t>
            </a:r>
            <a:endParaRPr lang="en-US" altLang="ja-JP" sz="2000" u="heavy"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809625" indent="-266700">
              <a:buNone/>
            </a:pPr>
            <a:r>
              <a:rPr lang="ja-JP" altLang="en-US" sz="2000" u="heavy" dirty="0" smtClean="0">
                <a:uFill>
                  <a:solidFill>
                    <a:srgbClr val="0000FF"/>
                  </a:solidFill>
                </a:uFill>
                <a:latin typeface="HG丸ｺﾞｼｯｸM-PRO" panose="020F0600000000000000" pitchFamily="50" charset="-128"/>
                <a:ea typeface="HG丸ｺﾞｼｯｸM-PRO" panose="020F0600000000000000" pitchFamily="50" charset="-128"/>
              </a:rPr>
              <a:t>ア　</a:t>
            </a:r>
            <a:r>
              <a:rPr lang="en-US" altLang="ja-JP" sz="2000" u="heavy" dirty="0" smtClean="0">
                <a:uFill>
                  <a:solidFill>
                    <a:srgbClr val="0000FF"/>
                  </a:solidFill>
                </a:uFill>
                <a:latin typeface="HG丸ｺﾞｼｯｸM-PRO" panose="020F0600000000000000" pitchFamily="50" charset="-128"/>
                <a:ea typeface="HG丸ｺﾞｼｯｸM-PRO" panose="020F0600000000000000" pitchFamily="50" charset="-128"/>
              </a:rPr>
              <a:t>24</a:t>
            </a:r>
            <a:r>
              <a:rPr lang="ja-JP" altLang="en-US" sz="2000" u="heavy" dirty="0" smtClean="0">
                <a:uFill>
                  <a:solidFill>
                    <a:srgbClr val="0000FF"/>
                  </a:solidFill>
                </a:uFill>
                <a:latin typeface="HG丸ｺﾞｼｯｸM-PRO" panose="020F0600000000000000" pitchFamily="50" charset="-128"/>
                <a:ea typeface="HG丸ｺﾞｼｯｸM-PRO" panose="020F0600000000000000" pitchFamily="50" charset="-128"/>
              </a:rPr>
              <a:t>時間開局している薬局である</a:t>
            </a:r>
            <a:r>
              <a:rPr lang="en-US" altLang="ja-JP" sz="2000" dirty="0">
                <a:latin typeface="HG丸ｺﾞｼｯｸM-PRO" panose="020F0600000000000000" pitchFamily="50" charset="-128"/>
                <a:ea typeface="HG丸ｺﾞｼｯｸM-PRO" panose="020F0600000000000000" pitchFamily="50" charset="-128"/>
              </a:rPr>
              <a:t/>
            </a:r>
            <a:br>
              <a:rPr lang="en-US" altLang="ja-JP" sz="2000" dirty="0">
                <a:latin typeface="HG丸ｺﾞｼｯｸM-PRO" panose="020F0600000000000000" pitchFamily="50" charset="-128"/>
                <a:ea typeface="HG丸ｺﾞｼｯｸM-PRO" panose="020F0600000000000000" pitchFamily="50" charset="-128"/>
              </a:rPr>
            </a:b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u="heavy" dirty="0" smtClean="0">
                <a:uFill>
                  <a:solidFill>
                    <a:srgbClr val="0000FF"/>
                  </a:solidFill>
                </a:uFill>
                <a:latin typeface="HG丸ｺﾞｼｯｸM-PRO" panose="020F0600000000000000" pitchFamily="50" charset="-128"/>
                <a:ea typeface="HG丸ｺﾞｼｯｸM-PRO" panose="020F0600000000000000" pitchFamily="50" charset="-128"/>
              </a:rPr>
              <a:t>24</a:t>
            </a:r>
            <a:r>
              <a:rPr lang="ja-JP" altLang="en-US" sz="2000" u="heavy" dirty="0" smtClean="0">
                <a:uFill>
                  <a:solidFill>
                    <a:srgbClr val="0000FF"/>
                  </a:solidFill>
                </a:uFill>
                <a:latin typeface="HG丸ｺﾞｼｯｸM-PRO" panose="020F0600000000000000" pitchFamily="50" charset="-128"/>
                <a:ea typeface="HG丸ｺﾞｼｯｸM-PRO" panose="020F0600000000000000" pitchFamily="50" charset="-128"/>
              </a:rPr>
              <a:t>時間開局している薬局のリストを患者に説明したうえで患者が選定した薬局である</a:t>
            </a:r>
            <a:endParaRPr lang="en-US" altLang="ja-JP" sz="2000" u="heavy"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809625" indent="-266700">
              <a:buNone/>
            </a:pPr>
            <a:r>
              <a:rPr lang="ja-JP" altLang="en-US" sz="2000" dirty="0" smtClean="0">
                <a:latin typeface="HG丸ｺﾞｼｯｸM-PRO" panose="020F0600000000000000" pitchFamily="50" charset="-128"/>
                <a:ea typeface="HG丸ｺﾞｼｯｸM-PRO" panose="020F0600000000000000" pitchFamily="50" charset="-128"/>
              </a:rPr>
              <a:t>イ　当該患者がかかっている医療機関をすべて把握したうえで、薬剤服用歴を一元的かつ継続的に管理し、投薬期間中の服薬状況等を確認及び適切な指導を行い、当該患者の服薬に関する情報を医療機関に提供している薬局である</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276225">
              <a:buNone/>
            </a:pPr>
            <a:r>
              <a:rPr lang="ja-JP" altLang="en-US" sz="2000" dirty="0" smtClean="0">
                <a:latin typeface="HG丸ｺﾞｼｯｸM-PRO" panose="020F0600000000000000" pitchFamily="50" charset="-128"/>
                <a:ea typeface="HG丸ｺﾞｼｯｸM-PRO" panose="020F0600000000000000" pitchFamily="50" charset="-128"/>
              </a:rPr>
              <a:t>⑥　</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病院において院外処方を行う場合</a:t>
            </a:r>
            <a:r>
              <a:rPr lang="ja-JP" altLang="en-US" sz="2000" dirty="0" smtClean="0">
                <a:latin typeface="HG丸ｺﾞｼｯｸM-PRO" panose="020F0600000000000000" pitchFamily="50" charset="-128"/>
                <a:ea typeface="HG丸ｺﾞｼｯｸM-PRO" panose="020F0600000000000000" pitchFamily="50" charset="-128"/>
              </a:rPr>
              <a:t>は、下記の通りとする</a:t>
            </a:r>
            <a:endParaRPr lang="en-US" altLang="ja-JP" sz="2000" dirty="0" smtClean="0">
              <a:latin typeface="HG丸ｺﾞｼｯｸM-PRO" panose="020F0600000000000000" pitchFamily="50" charset="-128"/>
              <a:ea typeface="HG丸ｺﾞｼｯｸM-PRO" panose="020F0600000000000000" pitchFamily="50" charset="-128"/>
            </a:endParaRPr>
          </a:p>
          <a:p>
            <a:pPr marL="809625" indent="-266700">
              <a:buNone/>
            </a:pPr>
            <a:r>
              <a:rPr lang="ja-JP" altLang="en-US" sz="2000" dirty="0" smtClean="0">
                <a:latin typeface="HG丸ｺﾞｼｯｸM-PRO" panose="020F0600000000000000" pitchFamily="50" charset="-128"/>
                <a:ea typeface="HG丸ｺﾞｼｯｸM-PRO" panose="020F0600000000000000" pitchFamily="50" charset="-128"/>
              </a:rPr>
              <a:t>ア　当該薬局に患者がかかっている医療機関のリストを渡す</a:t>
            </a:r>
            <a:endParaRPr lang="en-US" altLang="ja-JP" sz="2000" dirty="0" smtClean="0">
              <a:latin typeface="HG丸ｺﾞｼｯｸM-PRO" panose="020F0600000000000000" pitchFamily="50" charset="-128"/>
              <a:ea typeface="HG丸ｺﾞｼｯｸM-PRO" panose="020F0600000000000000" pitchFamily="50" charset="-128"/>
            </a:endParaRPr>
          </a:p>
          <a:p>
            <a:pPr marL="809625" indent="-266700">
              <a:buNone/>
            </a:pPr>
            <a:r>
              <a:rPr lang="ja-JP" altLang="en-US" sz="2000" dirty="0" smtClean="0">
                <a:latin typeface="HG丸ｺﾞｼｯｸM-PRO" panose="020F0600000000000000" pitchFamily="50" charset="-128"/>
                <a:ea typeface="HG丸ｺﾞｼｯｸM-PRO" panose="020F0600000000000000" pitchFamily="50" charset="-128"/>
              </a:rPr>
              <a:t>イ　患者は受診時に薬局の発行するお薬手帳、又は当該医療機関発　　行のお薬手帳を持参する</a:t>
            </a:r>
            <a:endParaRPr lang="en-US" altLang="ja-JP" sz="2000" dirty="0" smtClean="0">
              <a:latin typeface="HG丸ｺﾞｼｯｸM-PRO" panose="020F0600000000000000" pitchFamily="50" charset="-128"/>
              <a:ea typeface="HG丸ｺﾞｼｯｸM-PRO" panose="020F0600000000000000" pitchFamily="50" charset="-128"/>
            </a:endParaRPr>
          </a:p>
          <a:p>
            <a:pPr marL="809625" indent="-266700">
              <a:buNone/>
            </a:pPr>
            <a:r>
              <a:rPr lang="ja-JP" altLang="en-US" sz="2000" dirty="0" smtClean="0">
                <a:latin typeface="HG丸ｺﾞｼｯｸM-PRO" panose="020F0600000000000000" pitchFamily="50" charset="-128"/>
                <a:ea typeface="HG丸ｺﾞｼｯｸM-PRO" panose="020F0600000000000000" pitchFamily="50" charset="-128"/>
              </a:rPr>
              <a:t>　　その際、</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医師はお薬手帳のコピーをカルテに貼付等する</a:t>
            </a: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542925" indent="-276225">
              <a:buNone/>
            </a:pPr>
            <a:r>
              <a:rPr lang="ja-JP" altLang="en-US" sz="2000" u="heavy"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⑦　当該患者について、当該医療機関で検査（院外に委託した場合を含む。）を行うこととし、その旨を院内掲示する</a:t>
            </a:r>
            <a:endParaRPr lang="en-US" altLang="ja-JP" sz="2000" u="heavy"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endParaRPr>
          </a:p>
          <a:p>
            <a:pPr marL="542925" indent="-276225">
              <a:buNone/>
            </a:pP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⑧　当該点数を算定している場合は、</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7</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剤投与の減算規定の対象外</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12"/>
          </p:nvPr>
        </p:nvSpPr>
        <p:spPr>
          <a:xfrm>
            <a:off x="6876256" y="6476040"/>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108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9492456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対角する 2 つの角を切り取った四角形 3"/>
          <p:cNvSpPr/>
          <p:nvPr/>
        </p:nvSpPr>
        <p:spPr>
          <a:xfrm>
            <a:off x="323528" y="260648"/>
            <a:ext cx="8496944" cy="6480720"/>
          </a:xfrm>
          <a:prstGeom prst="snip2DiagRect">
            <a:avLst>
              <a:gd name="adj1" fmla="val 0"/>
              <a:gd name="adj2" fmla="val 862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5536" y="116632"/>
            <a:ext cx="8352928" cy="6741368"/>
          </a:xfrm>
        </p:spPr>
        <p:txBody>
          <a:bodyPr anchor="ctr">
            <a:normAutofit fontScale="92500" lnSpcReduction="10000"/>
          </a:bodyPr>
          <a:lstStyle/>
          <a:p>
            <a:pPr marL="0" indent="0">
              <a:buNone/>
            </a:pPr>
            <a:r>
              <a:rPr lang="ja-JP" altLang="en-US" sz="2000" dirty="0" smtClean="0">
                <a:latin typeface="HG丸ｺﾞｼｯｸM-PRO" panose="020F0600000000000000" pitchFamily="50" charset="-128"/>
                <a:ea typeface="HG丸ｺﾞｼｯｸM-PRO" panose="020F0600000000000000" pitchFamily="50" charset="-128"/>
              </a:rPr>
              <a:t>［健康管理等］</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276225">
              <a:buNone/>
            </a:pPr>
            <a:r>
              <a:rPr lang="ja-JP" altLang="en-US" sz="2000" dirty="0" smtClean="0">
                <a:latin typeface="HG丸ｺﾞｼｯｸM-PRO" panose="020F0600000000000000" pitchFamily="50" charset="-128"/>
                <a:ea typeface="HG丸ｺﾞｼｯｸM-PRO" panose="020F0600000000000000" pitchFamily="50" charset="-128"/>
              </a:rPr>
              <a:t>①　健康診断・検診の受診勧奨を行い、その結果等をカルテに記載するとともに、患者に渡し、評価結果をもとに</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患者の健康状態を管理</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266700" indent="0">
              <a:buNone/>
            </a:pPr>
            <a:r>
              <a:rPr lang="ja-JP" altLang="en-US" sz="2000" dirty="0" smtClean="0">
                <a:latin typeface="HG丸ｺﾞｼｯｸM-PRO" panose="020F0600000000000000" pitchFamily="50" charset="-128"/>
                <a:ea typeface="HG丸ｺﾞｼｯｸM-PRO" panose="020F0600000000000000" pitchFamily="50" charset="-128"/>
              </a:rPr>
              <a:t>②　</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健康相談</a:t>
            </a:r>
            <a:r>
              <a:rPr lang="ja-JP" altLang="en-US" sz="2000" dirty="0" smtClean="0">
                <a:latin typeface="HG丸ｺﾞｼｯｸM-PRO" panose="020F0600000000000000" pitchFamily="50" charset="-128"/>
                <a:ea typeface="HG丸ｺﾞｼｯｸM-PRO" panose="020F0600000000000000" pitchFamily="50" charset="-128"/>
              </a:rPr>
              <a:t>を行っている旨を院内掲示する</a:t>
            </a:r>
            <a:endParaRPr lang="en-US" altLang="ja-JP" sz="2000" dirty="0" smtClean="0">
              <a:latin typeface="HG丸ｺﾞｼｯｸM-PRO" panose="020F0600000000000000" pitchFamily="50" charset="-128"/>
              <a:ea typeface="HG丸ｺﾞｼｯｸM-PRO" panose="020F0600000000000000" pitchFamily="50" charset="-128"/>
            </a:endParaRPr>
          </a:p>
          <a:p>
            <a:pPr marL="266700" indent="0">
              <a:buNone/>
            </a:pPr>
            <a:r>
              <a:rPr lang="ja-JP" altLang="en-US" sz="2000" dirty="0" smtClean="0">
                <a:latin typeface="HG丸ｺﾞｼｯｸM-PRO" panose="020F0600000000000000" pitchFamily="50" charset="-128"/>
                <a:ea typeface="HG丸ｺﾞｼｯｸM-PRO" panose="020F0600000000000000" pitchFamily="50" charset="-128"/>
              </a:rPr>
              <a:t>③　</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敷地内禁煙</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1200"/>
              </a:spcBef>
              <a:buNone/>
            </a:pPr>
            <a:r>
              <a:rPr lang="ja-JP" altLang="en-US" sz="2000" dirty="0" smtClean="0">
                <a:latin typeface="HG丸ｺﾞｼｯｸM-PRO" panose="020F0600000000000000" pitchFamily="50" charset="-128"/>
                <a:ea typeface="HG丸ｺﾞｼｯｸM-PRO" panose="020F0600000000000000" pitchFamily="50" charset="-128"/>
              </a:rPr>
              <a:t>［その他］</a:t>
            </a:r>
            <a:r>
              <a:rPr lang="en-US" altLang="ja-JP" sz="2000" dirty="0" smtClean="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⑨は、地域包括診療料のみの規定</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276225">
              <a:buNone/>
            </a:pP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介護保険に係る相談</a:t>
            </a:r>
            <a:r>
              <a:rPr lang="ja-JP" altLang="en-US" sz="2000" dirty="0" smtClean="0">
                <a:latin typeface="HG丸ｺﾞｼｯｸM-PRO" panose="020F0600000000000000" pitchFamily="50" charset="-128"/>
                <a:ea typeface="HG丸ｺﾞｼｯｸM-PRO" panose="020F0600000000000000" pitchFamily="50" charset="-128"/>
              </a:rPr>
              <a:t>を行っている旨を院内掲示し、要介護認定に係る</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主治医意見書を作成</a:t>
            </a:r>
            <a:r>
              <a:rPr lang="ja-JP" altLang="en-US" sz="2000" dirty="0" smtClean="0">
                <a:latin typeface="HG丸ｺﾞｼｯｸM-PRO" panose="020F0600000000000000" pitchFamily="50" charset="-128"/>
                <a:ea typeface="HG丸ｺﾞｼｯｸM-PRO" panose="020F0600000000000000" pitchFamily="50" charset="-128"/>
              </a:rPr>
              <a:t>しているとともに、</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次のいずれか１つに該当</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989013" indent="-276225">
              <a:buNone/>
            </a:pPr>
            <a:r>
              <a:rPr lang="ja-JP" altLang="en-US" sz="2000" dirty="0">
                <a:latin typeface="HG丸ｺﾞｼｯｸM-PRO" panose="020F0600000000000000" pitchFamily="50" charset="-128"/>
                <a:ea typeface="HG丸ｺﾞｼｯｸM-PRO" panose="020F0600000000000000" pitchFamily="50" charset="-128"/>
              </a:rPr>
              <a:t>①　居宅介護支援事業所の指定を受け、かつ、常勤のケアマネージャーを配置している</a:t>
            </a:r>
            <a:endParaRPr lang="en-US" altLang="ja-JP" sz="2000" dirty="0">
              <a:latin typeface="HG丸ｺﾞｼｯｸM-PRO" panose="020F0600000000000000" pitchFamily="50" charset="-128"/>
              <a:ea typeface="HG丸ｺﾞｼｯｸM-PRO" panose="020F0600000000000000" pitchFamily="50" charset="-128"/>
            </a:endParaRPr>
          </a:p>
          <a:p>
            <a:pPr marL="989013" indent="-276225">
              <a:buNone/>
            </a:pPr>
            <a:r>
              <a:rPr lang="ja-JP" altLang="en-US" sz="2000" dirty="0">
                <a:latin typeface="HG丸ｺﾞｼｯｸM-PRO" panose="020F0600000000000000" pitchFamily="50" charset="-128"/>
                <a:ea typeface="HG丸ｺﾞｼｯｸM-PRO" panose="020F0600000000000000" pitchFamily="50" charset="-128"/>
              </a:rPr>
              <a:t>②　居宅療養管理指導又は短期入所療養介護を提供した実績</a:t>
            </a:r>
            <a:endParaRPr lang="en-US" altLang="ja-JP" sz="2000" dirty="0">
              <a:latin typeface="HG丸ｺﾞｼｯｸM-PRO" panose="020F0600000000000000" pitchFamily="50" charset="-128"/>
              <a:ea typeface="HG丸ｺﾞｼｯｸM-PRO" panose="020F0600000000000000" pitchFamily="50" charset="-128"/>
            </a:endParaRPr>
          </a:p>
          <a:p>
            <a:pPr marL="989013" indent="-276225">
              <a:buNone/>
            </a:pPr>
            <a:r>
              <a:rPr lang="ja-JP" altLang="en-US" sz="2000" dirty="0">
                <a:latin typeface="HG丸ｺﾞｼｯｸM-PRO" panose="020F0600000000000000" pitchFamily="50" charset="-128"/>
                <a:ea typeface="HG丸ｺﾞｼｯｸM-PRO" panose="020F0600000000000000" pitchFamily="50" charset="-128"/>
              </a:rPr>
              <a:t>③　当該医療機関の同一敷地内に介護サービス事業所を併設</a:t>
            </a:r>
            <a:endParaRPr lang="en-US" altLang="ja-JP" sz="2000" dirty="0">
              <a:latin typeface="HG丸ｺﾞｼｯｸM-PRO" panose="020F0600000000000000" pitchFamily="50" charset="-128"/>
              <a:ea typeface="HG丸ｺﾞｼｯｸM-PRO" panose="020F0600000000000000" pitchFamily="50" charset="-128"/>
            </a:endParaRPr>
          </a:p>
          <a:p>
            <a:pPr marL="989013" indent="-276225">
              <a:buNone/>
            </a:pPr>
            <a:r>
              <a:rPr lang="ja-JP" altLang="en-US" sz="2000" dirty="0">
                <a:latin typeface="HG丸ｺﾞｼｯｸM-PRO" panose="020F0600000000000000" pitchFamily="50" charset="-128"/>
                <a:ea typeface="HG丸ｺﾞｼｯｸM-PRO" panose="020F0600000000000000" pitchFamily="50" charset="-128"/>
              </a:rPr>
              <a:t>④　担当医が地域ケア会議に年１回以上出席</a:t>
            </a:r>
            <a:endParaRPr lang="en-US" altLang="ja-JP" sz="2000" dirty="0">
              <a:latin typeface="HG丸ｺﾞｼｯｸM-PRO" panose="020F0600000000000000" pitchFamily="50" charset="-128"/>
              <a:ea typeface="HG丸ｺﾞｼｯｸM-PRO" panose="020F0600000000000000" pitchFamily="50" charset="-128"/>
            </a:endParaRPr>
          </a:p>
          <a:p>
            <a:pPr marL="989013" indent="-276225">
              <a:buNone/>
            </a:pPr>
            <a:r>
              <a:rPr lang="ja-JP" altLang="en-US" sz="2000" dirty="0">
                <a:latin typeface="HG丸ｺﾞｼｯｸM-PRO" panose="020F0600000000000000" pitchFamily="50" charset="-128"/>
                <a:ea typeface="HG丸ｺﾞｼｯｸM-PRO" panose="020F0600000000000000" pitchFamily="50" charset="-128"/>
              </a:rPr>
              <a:t>⑤　介護保険の生活期リハを提供（要介護被保険者等への維持期の運動器、脳血管疾患等リハビリテーション</a:t>
            </a:r>
            <a:r>
              <a:rPr lang="ja-JP" altLang="en-US" sz="2000" dirty="0" smtClean="0">
                <a:latin typeface="HG丸ｺﾞｼｯｸM-PRO" panose="020F0600000000000000" pitchFamily="50" charset="-128"/>
                <a:ea typeface="HG丸ｺﾞｼｯｸM-PRO" panose="020F0600000000000000" pitchFamily="50" charset="-128"/>
              </a:rPr>
              <a:t>料は原則算定</a:t>
            </a:r>
            <a:r>
              <a:rPr lang="ja-JP" altLang="en-US" sz="2000" dirty="0">
                <a:latin typeface="HG丸ｺﾞｼｯｸM-PRO" panose="020F0600000000000000" pitchFamily="50" charset="-128"/>
                <a:ea typeface="HG丸ｺﾞｼｯｸM-PRO" panose="020F0600000000000000" pitchFamily="50" charset="-128"/>
              </a:rPr>
              <a:t>不可）</a:t>
            </a:r>
            <a:endParaRPr lang="en-US" altLang="ja-JP" sz="2000" dirty="0">
              <a:latin typeface="HG丸ｺﾞｼｯｸM-PRO" panose="020F0600000000000000" pitchFamily="50" charset="-128"/>
              <a:ea typeface="HG丸ｺﾞｼｯｸM-PRO" panose="020F0600000000000000" pitchFamily="50" charset="-128"/>
            </a:endParaRPr>
          </a:p>
          <a:p>
            <a:pPr marL="989013" indent="-276225">
              <a:buNone/>
            </a:pPr>
            <a:r>
              <a:rPr lang="ja-JP" altLang="en-US" sz="2000" dirty="0">
                <a:latin typeface="HG丸ｺﾞｼｯｸM-PRO" panose="020F0600000000000000" pitchFamily="50" charset="-128"/>
                <a:ea typeface="HG丸ｺﾞｼｯｸM-PRO" panose="020F0600000000000000" pitchFamily="50" charset="-128"/>
              </a:rPr>
              <a:t>⑥　担当医が介護認定審査会の委員の経験を有する</a:t>
            </a:r>
            <a:endParaRPr lang="en-US" altLang="ja-JP" sz="2000" dirty="0">
              <a:latin typeface="HG丸ｺﾞｼｯｸM-PRO" panose="020F0600000000000000" pitchFamily="50" charset="-128"/>
              <a:ea typeface="HG丸ｺﾞｼｯｸM-PRO" panose="020F0600000000000000" pitchFamily="50" charset="-128"/>
            </a:endParaRPr>
          </a:p>
          <a:p>
            <a:pPr marL="989013" indent="-276225">
              <a:buNone/>
            </a:pPr>
            <a:r>
              <a:rPr lang="ja-JP" altLang="en-US" sz="2000" dirty="0">
                <a:latin typeface="HG丸ｺﾞｼｯｸM-PRO" panose="020F0600000000000000" pitchFamily="50" charset="-128"/>
                <a:ea typeface="HG丸ｺﾞｼｯｸM-PRO" panose="020F0600000000000000" pitchFamily="50" charset="-128"/>
              </a:rPr>
              <a:t>⑦　担当医が都道府県等実施の主治医意見書に関する研修会受講</a:t>
            </a:r>
            <a:endParaRPr lang="en-US" altLang="ja-JP" sz="2000" dirty="0">
              <a:latin typeface="HG丸ｺﾞｼｯｸM-PRO" panose="020F0600000000000000" pitchFamily="50" charset="-128"/>
              <a:ea typeface="HG丸ｺﾞｼｯｸM-PRO" panose="020F0600000000000000" pitchFamily="50" charset="-128"/>
            </a:endParaRPr>
          </a:p>
          <a:p>
            <a:pPr marL="989013" indent="-276225">
              <a:buNone/>
            </a:pPr>
            <a:r>
              <a:rPr lang="ja-JP" altLang="en-US" sz="2000" dirty="0">
                <a:latin typeface="HG丸ｺﾞｼｯｸM-PRO" panose="020F0600000000000000" pitchFamily="50" charset="-128"/>
                <a:ea typeface="HG丸ｺﾞｼｯｸM-PRO" panose="020F0600000000000000" pitchFamily="50" charset="-128"/>
              </a:rPr>
              <a:t>⑧　担当医がケアマネージャーの資格を有している</a:t>
            </a:r>
            <a:endParaRPr lang="en-US" altLang="ja-JP" sz="2000" dirty="0">
              <a:latin typeface="HG丸ｺﾞｼｯｸM-PRO" panose="020F0600000000000000" pitchFamily="50" charset="-128"/>
              <a:ea typeface="HG丸ｺﾞｼｯｸM-PRO" panose="020F0600000000000000" pitchFamily="50" charset="-128"/>
            </a:endParaRPr>
          </a:p>
          <a:p>
            <a:pPr marL="990600" indent="-276225">
              <a:buNone/>
            </a:pPr>
            <a:r>
              <a:rPr lang="ja-JP" altLang="en-US" sz="2000" u="heavy"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⑨　病院の場合は総合評価加算の届出を行っていること、又は介護支援連携指導料を算定していること</a:t>
            </a: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6876256" y="645333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109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7403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6256" y="647076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4"/>
          <p:cNvSpPr/>
          <p:nvPr/>
        </p:nvSpPr>
        <p:spPr>
          <a:xfrm>
            <a:off x="107504" y="1340768"/>
            <a:ext cx="8208912" cy="2808312"/>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6" name="タイトル 1"/>
          <p:cNvSpPr txBox="1">
            <a:spLocks/>
          </p:cNvSpPr>
          <p:nvPr/>
        </p:nvSpPr>
        <p:spPr>
          <a:xfrm>
            <a:off x="457200" y="1412776"/>
            <a:ext cx="7859216" cy="2880320"/>
          </a:xfrm>
          <a:prstGeom prst="flowChartAlternateProcess">
            <a:avLst/>
          </a:prstGeom>
          <a:noFill/>
          <a:ln w="28575">
            <a:noFill/>
          </a:ln>
          <a:effectLst>
            <a:outerShdw blurRad="50800" dist="38100" algn="l" rotWithShape="0">
              <a:prstClr val="black">
                <a:alpha val="40000"/>
              </a:prstClr>
            </a:outerShdw>
          </a:effectLst>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1200"/>
              </a:spcBef>
            </a:pPr>
            <a:r>
              <a:rPr lang="en-US" altLang="ja-JP" sz="3200" smtClean="0">
                <a:solidFill>
                  <a:srgbClr val="002060"/>
                </a:solidFill>
                <a:latin typeface="+mj-ea"/>
              </a:rPr>
              <a:t>【</a:t>
            </a:r>
            <a:r>
              <a:rPr lang="ja-JP" altLang="en-US" sz="3200" smtClean="0">
                <a:solidFill>
                  <a:srgbClr val="002060"/>
                </a:solidFill>
                <a:latin typeface="+mj-ea"/>
              </a:rPr>
              <a:t>基本診療料</a:t>
            </a:r>
            <a:r>
              <a:rPr lang="en-US" altLang="ja-JP" sz="3200" smtClean="0">
                <a:solidFill>
                  <a:srgbClr val="002060"/>
                </a:solidFill>
                <a:latin typeface="+mj-ea"/>
              </a:rPr>
              <a:t>】</a:t>
            </a:r>
            <a:br>
              <a:rPr lang="en-US" altLang="ja-JP" sz="3200" smtClean="0">
                <a:solidFill>
                  <a:srgbClr val="002060"/>
                </a:solidFill>
                <a:latin typeface="+mj-ea"/>
              </a:rPr>
            </a:br>
            <a:r>
              <a:rPr lang="ja-JP" altLang="en-US" sz="4800" u="sng" smtClean="0">
                <a:solidFill>
                  <a:srgbClr val="002060"/>
                </a:solidFill>
                <a:latin typeface="+mj-ea"/>
              </a:rPr>
              <a:t>第２部　入 院 料 等</a:t>
            </a:r>
            <a:r>
              <a:rPr lang="en-US" altLang="ja-JP" sz="4800" u="sng" smtClean="0">
                <a:solidFill>
                  <a:srgbClr val="002060"/>
                </a:solidFill>
                <a:latin typeface="+mj-ea"/>
              </a:rPr>
              <a:t/>
            </a:r>
            <a:br>
              <a:rPr lang="en-US" altLang="ja-JP" sz="4800" u="sng" smtClean="0">
                <a:solidFill>
                  <a:srgbClr val="002060"/>
                </a:solidFill>
                <a:latin typeface="+mj-ea"/>
              </a:rPr>
            </a:br>
            <a:r>
              <a:rPr lang="ja-JP" altLang="en-US" sz="4800" smtClean="0">
                <a:solidFill>
                  <a:srgbClr val="002060"/>
                </a:solidFill>
                <a:latin typeface="+mj-ea"/>
              </a:rPr>
              <a:t>　</a:t>
            </a:r>
            <a:r>
              <a:rPr lang="ja-JP" altLang="en-US" smtClean="0">
                <a:solidFill>
                  <a:srgbClr val="0070C0"/>
                </a:solidFill>
                <a:latin typeface="+mj-ea"/>
              </a:rPr>
              <a:t>通則</a:t>
            </a:r>
            <a:r>
              <a:rPr lang="en-US" altLang="ja-JP" smtClean="0">
                <a:solidFill>
                  <a:srgbClr val="0070C0"/>
                </a:solidFill>
                <a:latin typeface="+mj-ea"/>
              </a:rPr>
              <a:t/>
            </a:r>
            <a:br>
              <a:rPr lang="en-US" altLang="ja-JP" smtClean="0">
                <a:solidFill>
                  <a:srgbClr val="0070C0"/>
                </a:solidFill>
                <a:latin typeface="+mj-ea"/>
              </a:rPr>
            </a:br>
            <a:r>
              <a:rPr lang="ja-JP" altLang="en-US" smtClean="0">
                <a:solidFill>
                  <a:srgbClr val="0070C0"/>
                </a:solidFill>
                <a:latin typeface="+mj-ea"/>
              </a:rPr>
              <a:t>　第１節　入院基本料</a:t>
            </a:r>
            <a:endParaRPr lang="ja-JP" altLang="en-US" dirty="0">
              <a:solidFill>
                <a:srgbClr val="0070C0"/>
              </a:solidFill>
              <a:latin typeface="+mj-ea"/>
            </a:endParaRPr>
          </a:p>
        </p:txBody>
      </p:sp>
    </p:spTree>
    <p:extLst>
      <p:ext uri="{BB962C8B-B14F-4D97-AF65-F5344CB8AC3E}">
        <p14:creationId xmlns:p14="http://schemas.microsoft.com/office/powerpoint/2010/main" val="18857253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対角する 2 つの角を切り取った四角形 3"/>
          <p:cNvSpPr/>
          <p:nvPr/>
        </p:nvSpPr>
        <p:spPr>
          <a:xfrm>
            <a:off x="323528" y="260648"/>
            <a:ext cx="8496944" cy="6408712"/>
          </a:xfrm>
          <a:prstGeom prst="snip2DiagRect">
            <a:avLst>
              <a:gd name="adj1" fmla="val 0"/>
              <a:gd name="adj2" fmla="val 862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5536" y="476672"/>
            <a:ext cx="8352928" cy="6336704"/>
          </a:xfrm>
        </p:spPr>
        <p:txBody>
          <a:bodyPr anchor="t">
            <a:noAutofit/>
          </a:bodyPr>
          <a:lstStyle/>
          <a:p>
            <a:pPr marL="0" indent="0">
              <a:spcBef>
                <a:spcPts val="1200"/>
              </a:spcBef>
              <a:buNone/>
            </a:pPr>
            <a:r>
              <a:rPr lang="ja-JP" altLang="en-US" sz="2200" dirty="0" smtClean="0">
                <a:latin typeface="HG丸ｺﾞｼｯｸM-PRO" panose="020F0600000000000000" pitchFamily="50" charset="-128"/>
                <a:ea typeface="HG丸ｺﾞｼｯｸM-PRO" panose="020F0600000000000000" pitchFamily="50" charset="-128"/>
              </a:rPr>
              <a:t>［その他］</a:t>
            </a:r>
            <a:endParaRPr lang="en-US" altLang="ja-JP" sz="2200" dirty="0" smtClean="0">
              <a:latin typeface="HG丸ｺﾞｼｯｸM-PRO" panose="020F0600000000000000" pitchFamily="50" charset="-128"/>
              <a:ea typeface="HG丸ｺﾞｼｯｸM-PRO" panose="020F0600000000000000" pitchFamily="50" charset="-128"/>
            </a:endParaRPr>
          </a:p>
          <a:p>
            <a:pPr marL="542925" indent="-276225">
              <a:spcBef>
                <a:spcPts val="1200"/>
              </a:spcBef>
              <a:buNone/>
            </a:pPr>
            <a:r>
              <a:rPr lang="ja-JP" altLang="en-US" sz="2200" dirty="0" smtClean="0">
                <a:latin typeface="HG丸ｺﾞｼｯｸM-PRO" panose="020F0600000000000000" pitchFamily="50" charset="-128"/>
                <a:ea typeface="HG丸ｺﾞｼｯｸM-PRO" panose="020F0600000000000000" pitchFamily="50" charset="-128"/>
              </a:rPr>
              <a:t>●在宅医療と</a:t>
            </a:r>
            <a:r>
              <a:rPr lang="en-US" altLang="ja-JP" sz="2200" dirty="0" smtClean="0">
                <a:latin typeface="HG丸ｺﾞｼｯｸM-PRO" panose="020F0600000000000000" pitchFamily="50" charset="-128"/>
                <a:ea typeface="HG丸ｺﾞｼｯｸM-PRO" panose="020F0600000000000000" pitchFamily="50" charset="-128"/>
              </a:rPr>
              <a:t>24</a:t>
            </a:r>
            <a:r>
              <a:rPr lang="ja-JP" altLang="en-US" sz="2200" dirty="0" smtClean="0">
                <a:latin typeface="HG丸ｺﾞｼｯｸM-PRO" panose="020F0600000000000000" pitchFamily="50" charset="-128"/>
                <a:ea typeface="HG丸ｺﾞｼｯｸM-PRO" panose="020F0600000000000000" pitchFamily="50" charset="-128"/>
              </a:rPr>
              <a:t>時間対応について、在宅医療を行うことを院内掲示し、夜間の連絡先も含めて当該患者に対して説明と同意を求めるとともに、</a:t>
            </a:r>
            <a:r>
              <a:rPr lang="ja-JP" altLang="en-US" sz="2200" dirty="0" smtClean="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下記の</a:t>
            </a:r>
            <a:r>
              <a:rPr lang="ja-JP" altLang="en-US" sz="2200" u="heavy" dirty="0" smtClean="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すべてに該当</a:t>
            </a:r>
            <a:endParaRPr lang="en-US" altLang="ja-JP" sz="2200" u="heavy" dirty="0" smtClean="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endParaRPr>
          </a:p>
          <a:p>
            <a:pPr marL="0" indent="0">
              <a:spcBef>
                <a:spcPts val="1800"/>
              </a:spcBef>
              <a:buNone/>
            </a:pP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　　　</a:t>
            </a:r>
            <a:r>
              <a:rPr lang="en-US" altLang="ja-JP" sz="2200" dirty="0" smtClean="0">
                <a:latin typeface="HG丸ｺﾞｼｯｸM-PRO" panose="020F0600000000000000" pitchFamily="50" charset="-128"/>
                <a:ea typeface="HG丸ｺﾞｼｯｸM-PRO" panose="020F0600000000000000" pitchFamily="50" charset="-128"/>
              </a:rPr>
              <a:t>【</a:t>
            </a:r>
            <a:r>
              <a:rPr lang="ja-JP" altLang="en-US" sz="2200" dirty="0" smtClean="0">
                <a:latin typeface="HG丸ｺﾞｼｯｸM-PRO" panose="020F0600000000000000" pitchFamily="50" charset="-128"/>
                <a:ea typeface="HG丸ｺﾞｼｯｸM-PRO" panose="020F0600000000000000" pitchFamily="50" charset="-128"/>
              </a:rPr>
              <a:t>診療所の場合</a:t>
            </a:r>
            <a:r>
              <a:rPr lang="en-US" altLang="ja-JP" sz="2200" dirty="0" smtClean="0">
                <a:latin typeface="HG丸ｺﾞｼｯｸM-PRO" panose="020F0600000000000000" pitchFamily="50" charset="-128"/>
                <a:ea typeface="HG丸ｺﾞｼｯｸM-PRO" panose="020F0600000000000000" pitchFamily="50" charset="-128"/>
              </a:rPr>
              <a:t>】</a:t>
            </a:r>
          </a:p>
          <a:p>
            <a:pPr marL="1076325" indent="0">
              <a:buNone/>
            </a:pP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　①　</a:t>
            </a:r>
            <a:r>
              <a:rPr lang="ja-JP" altLang="en-US" sz="2200" u="heavy"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時間外対応加算１を算定</a:t>
            </a:r>
            <a:endParaRPr lang="en-US" altLang="ja-JP" sz="2200" u="heavy"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endParaRPr>
          </a:p>
          <a:p>
            <a:pPr marL="1076325" indent="0">
              <a:buNone/>
            </a:pP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　②　常勤医師が３人以上在籍　</a:t>
            </a:r>
            <a:endParaRPr lang="en-US" altLang="ja-JP" sz="2200" u="sng" dirty="0" smtClean="0">
              <a:solidFill>
                <a:srgbClr val="0000FF"/>
              </a:solidFill>
              <a:latin typeface="HG丸ｺﾞｼｯｸM-PRO" panose="020F0600000000000000" pitchFamily="50" charset="-128"/>
              <a:ea typeface="HG丸ｺﾞｼｯｸM-PRO" panose="020F0600000000000000" pitchFamily="50" charset="-128"/>
            </a:endParaRPr>
          </a:p>
          <a:p>
            <a:pPr marL="1076325" indent="0">
              <a:buNone/>
            </a:pP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　③　在宅療養支援診療所である</a:t>
            </a:r>
            <a:endParaRPr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1076325" indent="0">
              <a:buNone/>
            </a:pPr>
            <a:endParaRPr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1200"/>
              </a:spcBef>
              <a:buNone/>
            </a:pPr>
            <a:r>
              <a:rPr lang="ja-JP" altLang="en-US" sz="2200" dirty="0">
                <a:solidFill>
                  <a:srgbClr val="0000FF"/>
                </a:solidFill>
                <a:latin typeface="HG丸ｺﾞｼｯｸM-PRO" panose="020F0600000000000000" pitchFamily="50" charset="-128"/>
                <a:ea typeface="HG丸ｺﾞｼｯｸM-PRO" panose="020F0600000000000000" pitchFamily="50" charset="-128"/>
              </a:rPr>
              <a:t>　</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　　</a:t>
            </a:r>
            <a:r>
              <a:rPr lang="en-US" altLang="ja-JP" sz="2200" u="heavy" dirty="0" smtClean="0">
                <a:uFill>
                  <a:solidFill>
                    <a:srgbClr val="0000FF"/>
                  </a:solidFill>
                </a:uFill>
                <a:latin typeface="HG丸ｺﾞｼｯｸM-PRO" panose="020F0600000000000000" pitchFamily="50" charset="-128"/>
                <a:ea typeface="HG丸ｺﾞｼｯｸM-PRO" panose="020F0600000000000000" pitchFamily="50" charset="-128"/>
              </a:rPr>
              <a:t>【</a:t>
            </a:r>
            <a:r>
              <a:rPr lang="ja-JP" altLang="en-US" sz="2200" u="heavy" dirty="0" smtClean="0">
                <a:uFill>
                  <a:solidFill>
                    <a:srgbClr val="0000FF"/>
                  </a:solidFill>
                </a:uFill>
                <a:latin typeface="HG丸ｺﾞｼｯｸM-PRO" panose="020F0600000000000000" pitchFamily="50" charset="-128"/>
                <a:ea typeface="HG丸ｺﾞｼｯｸM-PRO" panose="020F0600000000000000" pitchFamily="50" charset="-128"/>
              </a:rPr>
              <a:t>病院の場合</a:t>
            </a:r>
            <a:r>
              <a:rPr lang="en-US" altLang="ja-JP" sz="2200" u="heavy" dirty="0" smtClean="0">
                <a:uFill>
                  <a:solidFill>
                    <a:srgbClr val="0000FF"/>
                  </a:solidFill>
                </a:uFill>
                <a:latin typeface="HG丸ｺﾞｼｯｸM-PRO" panose="020F0600000000000000" pitchFamily="50" charset="-128"/>
                <a:ea typeface="HG丸ｺﾞｼｯｸM-PRO" panose="020F0600000000000000" pitchFamily="50" charset="-128"/>
              </a:rPr>
              <a:t>】</a:t>
            </a:r>
          </a:p>
          <a:p>
            <a:pPr marL="1438275" indent="-98425">
              <a:buNone/>
            </a:pPr>
            <a:r>
              <a:rPr lang="ja-JP" altLang="en-US" sz="2200" u="heavy"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①　</a:t>
            </a:r>
            <a:r>
              <a:rPr lang="en-US" altLang="ja-JP" sz="2200" u="heavy"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2</a:t>
            </a:r>
            <a:r>
              <a:rPr lang="ja-JP" altLang="en-US" sz="2200" u="heavy"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次救急指定病院又は救急告示病院である</a:t>
            </a:r>
            <a:endParaRPr lang="en-US" altLang="ja-JP" sz="2200" u="heavy"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endParaRPr>
          </a:p>
          <a:p>
            <a:pPr marL="1616075" indent="-276225">
              <a:buNone/>
            </a:pPr>
            <a:r>
              <a:rPr lang="ja-JP" altLang="en-US" sz="2200" u="heavy"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②　地域包括ケア病棟入院料又は地域包括ケア</a:t>
            </a:r>
            <a:r>
              <a:rPr lang="en-US" altLang="ja-JP" sz="2200" u="heavy"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
            </a:r>
            <a:br>
              <a:rPr lang="en-US" altLang="ja-JP" sz="2200" u="heavy"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br>
            <a:r>
              <a:rPr lang="ja-JP" altLang="en-US" sz="2200" u="heavy"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入院医療管理料を算定している</a:t>
            </a:r>
            <a:endParaRPr lang="en-US" altLang="ja-JP" sz="2200" u="heavy" dirty="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endParaRPr>
          </a:p>
          <a:p>
            <a:pPr marL="1438275" indent="-98425">
              <a:buNone/>
            </a:pPr>
            <a:r>
              <a:rPr lang="ja-JP" altLang="en-US" sz="2200" u="heavy"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③　在宅療養支援病院である</a:t>
            </a:r>
            <a:endParaRPr lang="en-US" altLang="ja-JP" sz="2200" u="heavy"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6876256" y="645333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110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1043608" y="2132856"/>
            <a:ext cx="5976664" cy="1872208"/>
          </a:xfrm>
          <a:prstGeom prst="rect">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1042291" y="4221088"/>
            <a:ext cx="7056784" cy="2160240"/>
          </a:xfrm>
          <a:prstGeom prst="rect">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95419591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1" y="-55755"/>
            <a:ext cx="7886700" cy="382137"/>
          </a:xfrm>
        </p:spPr>
        <p:txBody>
          <a:bodyPr>
            <a:noAutofit/>
          </a:bodyPr>
          <a:lstStyle/>
          <a:p>
            <a:pPr algn="ctr"/>
            <a:r>
              <a:rPr kumimoji="1" lang="ja-JP" altLang="en-US" sz="1600" dirty="0" smtClean="0"/>
              <a:t>主治医機能の評価について</a:t>
            </a:r>
            <a:endParaRPr kumimoji="1" lang="ja-JP" altLang="en-US" sz="16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414161064"/>
              </p:ext>
            </p:extLst>
          </p:nvPr>
        </p:nvGraphicFramePr>
        <p:xfrm>
          <a:off x="125467" y="224504"/>
          <a:ext cx="8947052" cy="6576060"/>
        </p:xfrm>
        <a:graphic>
          <a:graphicData uri="http://schemas.openxmlformats.org/drawingml/2006/table">
            <a:tbl>
              <a:tblPr firstRow="1" bandRow="1">
                <a:tableStyleId>{5C22544A-7EE6-4342-B048-85BDC9FD1C3A}</a:tableStyleId>
              </a:tblPr>
              <a:tblGrid>
                <a:gridCol w="1377559"/>
                <a:gridCol w="2546224"/>
                <a:gridCol w="2754998"/>
                <a:gridCol w="2268271"/>
              </a:tblGrid>
              <a:tr h="452665">
                <a:tc rowSpan="2">
                  <a:txBody>
                    <a:bodyPr/>
                    <a:lstStyle/>
                    <a:p>
                      <a:endParaRPr kumimoji="1" lang="ja-JP" altLang="en-US" sz="1600"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ja-JP" sz="1200" b="1" kern="1200" dirty="0" smtClean="0">
                          <a:solidFill>
                            <a:schemeClr val="lt1"/>
                          </a:solidFill>
                          <a:effectLst/>
                          <a:latin typeface="+mn-ea"/>
                          <a:ea typeface="+mn-ea"/>
                          <a:cs typeface="+mn-cs"/>
                        </a:rPr>
                        <a:t>地域</a:t>
                      </a:r>
                      <a:r>
                        <a:rPr kumimoji="1" lang="ja-JP" altLang="en-US" sz="1200" b="1" kern="1200" dirty="0" smtClean="0">
                          <a:solidFill>
                            <a:schemeClr val="lt1"/>
                          </a:solidFill>
                          <a:effectLst/>
                          <a:latin typeface="+mn-ea"/>
                          <a:ea typeface="+mn-ea"/>
                          <a:cs typeface="+mn-cs"/>
                        </a:rPr>
                        <a:t>包括</a:t>
                      </a:r>
                      <a:r>
                        <a:rPr kumimoji="1" lang="ja-JP" altLang="ja-JP" sz="1200" b="1" kern="1200" dirty="0" smtClean="0">
                          <a:solidFill>
                            <a:schemeClr val="lt1"/>
                          </a:solidFill>
                          <a:effectLst/>
                          <a:latin typeface="+mn-ea"/>
                          <a:ea typeface="+mn-ea"/>
                          <a:cs typeface="+mn-cs"/>
                        </a:rPr>
                        <a:t>診療料</a:t>
                      </a:r>
                      <a:endParaRPr kumimoji="1" lang="en-US" altLang="ja-JP" sz="1200" b="1" kern="1200" dirty="0" smtClean="0">
                        <a:solidFill>
                          <a:schemeClr val="lt1"/>
                        </a:solidFill>
                        <a:effectLst/>
                        <a:latin typeface="+mn-ea"/>
                        <a:ea typeface="+mn-ea"/>
                        <a:cs typeface="+mn-cs"/>
                      </a:endParaRPr>
                    </a:p>
                    <a:p>
                      <a:pPr algn="ctr"/>
                      <a:r>
                        <a:rPr kumimoji="1" lang="ja-JP" altLang="en-US" sz="1200" b="1" kern="1200" dirty="0" smtClean="0">
                          <a:solidFill>
                            <a:schemeClr val="lt1"/>
                          </a:solidFill>
                          <a:effectLst/>
                          <a:latin typeface="+mn-ea"/>
                          <a:ea typeface="+mn-ea"/>
                          <a:cs typeface="+mn-cs"/>
                        </a:rPr>
                        <a:t>１</a:t>
                      </a:r>
                      <a:r>
                        <a:rPr kumimoji="1" lang="en-US" altLang="ja-JP" sz="1200" b="1" kern="1200" dirty="0" smtClean="0">
                          <a:solidFill>
                            <a:schemeClr val="lt1"/>
                          </a:solidFill>
                          <a:effectLst/>
                          <a:latin typeface="+mn-ea"/>
                          <a:ea typeface="+mn-ea"/>
                          <a:cs typeface="+mn-cs"/>
                        </a:rPr>
                        <a:t>,</a:t>
                      </a:r>
                      <a:r>
                        <a:rPr kumimoji="1" lang="ja-JP" altLang="en-US" sz="1200" b="1" kern="1200" dirty="0" smtClean="0">
                          <a:solidFill>
                            <a:schemeClr val="lt1"/>
                          </a:solidFill>
                          <a:effectLst/>
                          <a:latin typeface="+mn-ea"/>
                          <a:ea typeface="+mn-ea"/>
                          <a:cs typeface="+mn-cs"/>
                        </a:rPr>
                        <a:t>５０３点（月１回）</a:t>
                      </a:r>
                      <a:endParaRPr kumimoji="1" lang="ja-JP" altLang="en-US" sz="1200" dirty="0">
                        <a:latin typeface="+mn-ea"/>
                        <a:ea typeface="+mn-ea"/>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ja-JP" altLang="en-US" sz="1200" b="1" kern="1200" dirty="0" smtClean="0">
                          <a:solidFill>
                            <a:schemeClr val="lt1"/>
                          </a:solidFill>
                          <a:effectLst/>
                          <a:latin typeface="+mn-ea"/>
                          <a:ea typeface="+mn-ea"/>
                          <a:cs typeface="+mn-cs"/>
                        </a:rPr>
                        <a:t>地域</a:t>
                      </a:r>
                      <a:r>
                        <a:rPr kumimoji="1" lang="ja-JP" altLang="ja-JP" sz="1200" b="1" kern="1200" dirty="0" smtClean="0">
                          <a:solidFill>
                            <a:schemeClr val="lt1"/>
                          </a:solidFill>
                          <a:effectLst/>
                          <a:latin typeface="+mn-ea"/>
                          <a:ea typeface="+mn-ea"/>
                          <a:cs typeface="+mn-cs"/>
                        </a:rPr>
                        <a:t>包括診療加算</a:t>
                      </a:r>
                      <a:r>
                        <a:rPr kumimoji="1" lang="ja-JP" altLang="en-US" sz="1200" b="1" kern="1200" dirty="0" smtClean="0">
                          <a:solidFill>
                            <a:schemeClr val="lt1"/>
                          </a:solidFill>
                          <a:effectLst/>
                          <a:latin typeface="+mn-ea"/>
                          <a:ea typeface="+mn-ea"/>
                          <a:cs typeface="+mn-cs"/>
                        </a:rPr>
                        <a:t>　</a:t>
                      </a:r>
                      <a:endParaRPr kumimoji="1" lang="en-US" altLang="ja-JP" sz="1200" b="1" kern="1200" dirty="0" smtClean="0">
                        <a:solidFill>
                          <a:schemeClr val="lt1"/>
                        </a:solidFill>
                        <a:effectLst/>
                        <a:latin typeface="+mn-ea"/>
                        <a:ea typeface="+mn-ea"/>
                        <a:cs typeface="+mn-cs"/>
                      </a:endParaRPr>
                    </a:p>
                    <a:p>
                      <a:pPr algn="ctr"/>
                      <a:r>
                        <a:rPr kumimoji="1" lang="ja-JP" altLang="en-US" sz="1200" b="1" kern="1200" dirty="0" smtClean="0">
                          <a:solidFill>
                            <a:schemeClr val="lt1"/>
                          </a:solidFill>
                          <a:effectLst/>
                          <a:latin typeface="+mn-ea"/>
                          <a:ea typeface="+mn-ea"/>
                          <a:cs typeface="+mn-cs"/>
                        </a:rPr>
                        <a:t>２０</a:t>
                      </a:r>
                      <a:r>
                        <a:rPr kumimoji="1" lang="ja-JP" altLang="ja-JP" sz="1200" b="1" kern="1200" dirty="0" smtClean="0">
                          <a:solidFill>
                            <a:schemeClr val="lt1"/>
                          </a:solidFill>
                          <a:effectLst/>
                          <a:latin typeface="+mn-ea"/>
                          <a:ea typeface="+mn-ea"/>
                          <a:cs typeface="+mn-cs"/>
                        </a:rPr>
                        <a:t>点（１回につき）</a:t>
                      </a:r>
                      <a:endParaRPr kumimoji="1" lang="ja-JP" altLang="ja-JP" sz="1200" b="1" kern="1200" dirty="0">
                        <a:solidFill>
                          <a:schemeClr val="lt1"/>
                        </a:solidFill>
                        <a:effectLst/>
                        <a:latin typeface="+mn-ea"/>
                        <a:ea typeface="+mn-ea"/>
                        <a:cs typeface="+mn-cs"/>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1954">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t>病院</a:t>
                      </a:r>
                      <a:endParaRPr kumimoji="1" lang="ja-JP" altLang="en-US" sz="1600"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診療所</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t>診療所</a:t>
                      </a:r>
                      <a:endParaRPr kumimoji="1" lang="ja-JP" altLang="en-US" sz="1600"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8351">
                <a:tc>
                  <a:txBody>
                    <a:bodyPr/>
                    <a:lstStyle/>
                    <a:p>
                      <a:r>
                        <a:rPr kumimoji="1" lang="ja-JP" altLang="ja-JP" sz="1200" kern="1200" dirty="0" smtClean="0">
                          <a:solidFill>
                            <a:schemeClr val="dk1"/>
                          </a:solidFill>
                          <a:effectLst/>
                          <a:latin typeface="+mn-lt"/>
                          <a:ea typeface="+mn-ea"/>
                          <a:cs typeface="+mn-cs"/>
                        </a:rPr>
                        <a:t>包括</a:t>
                      </a:r>
                      <a:r>
                        <a:rPr kumimoji="1" lang="ja-JP" altLang="en-US" sz="1200" kern="1200" dirty="0" smtClean="0">
                          <a:solidFill>
                            <a:schemeClr val="dk1"/>
                          </a:solidFill>
                          <a:effectLst/>
                          <a:latin typeface="+mn-lt"/>
                          <a:ea typeface="+mn-ea"/>
                          <a:cs typeface="+mn-cs"/>
                        </a:rPr>
                        <a:t>範囲</a:t>
                      </a:r>
                      <a:endParaRPr kumimoji="1" lang="ja-JP" altLang="en-US" sz="1200"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88900" indent="-88900"/>
                      <a:r>
                        <a:rPr lang="ja-JP" altLang="en-US" sz="1100" b="1" u="sng" dirty="0" smtClean="0">
                          <a:latin typeface="+mn-ea"/>
                          <a:ea typeface="+mn-ea"/>
                        </a:rPr>
                        <a:t>下記以外は包括</a:t>
                      </a:r>
                      <a:endParaRPr lang="en-US" altLang="ja-JP" sz="1100" b="1" u="sng" dirty="0" smtClean="0">
                        <a:latin typeface="+mn-ea"/>
                        <a:ea typeface="+mn-ea"/>
                      </a:endParaRPr>
                    </a:p>
                    <a:p>
                      <a:pPr marL="177800" indent="-90488"/>
                      <a:r>
                        <a:rPr lang="ja-JP" altLang="en-US" sz="1100" dirty="0" smtClean="0">
                          <a:latin typeface="ＭＳ Ｐゴシック" panose="020B0600070205080204" pitchFamily="50" charset="-128"/>
                          <a:ea typeface="+mn-ea"/>
                        </a:rPr>
                        <a:t>・</a:t>
                      </a:r>
                      <a:r>
                        <a:rPr lang="ja-JP" altLang="ja-JP" sz="1100" dirty="0" smtClean="0">
                          <a:latin typeface="ＭＳ Ｐゴシック" panose="020B0600070205080204" pitchFamily="50" charset="-128"/>
                          <a:ea typeface="+mn-ea"/>
                        </a:rPr>
                        <a:t>（</a:t>
                      </a:r>
                      <a:r>
                        <a:rPr lang="ja-JP" altLang="en-US" sz="1100" dirty="0" smtClean="0">
                          <a:latin typeface="ＭＳ Ｐゴシック" panose="020B0600070205080204" pitchFamily="50" charset="-128"/>
                          <a:ea typeface="+mn-ea"/>
                        </a:rPr>
                        <a:t>再診料の</a:t>
                      </a:r>
                      <a:r>
                        <a:rPr lang="ja-JP" altLang="ja-JP" sz="1100" dirty="0" smtClean="0">
                          <a:latin typeface="ＭＳ Ｐゴシック" panose="020B0600070205080204" pitchFamily="50" charset="-128"/>
                          <a:ea typeface="+mn-ea"/>
                        </a:rPr>
                        <a:t>）時間外加算、休日加算、深夜加算及び小児科特例加算</a:t>
                      </a:r>
                      <a:r>
                        <a:rPr lang="ja-JP" altLang="en-US" sz="1100" dirty="0" smtClean="0">
                          <a:latin typeface="ＭＳ Ｐゴシック" panose="020B0600070205080204" pitchFamily="50" charset="-128"/>
                          <a:ea typeface="+mn-ea"/>
                        </a:rPr>
                        <a:t>　</a:t>
                      </a:r>
                      <a:endParaRPr lang="en-US" altLang="ja-JP" sz="1100" dirty="0" smtClean="0">
                        <a:latin typeface="ＭＳ Ｐゴシック" panose="020B0600070205080204" pitchFamily="50" charset="-128"/>
                        <a:ea typeface="+mn-ea"/>
                      </a:endParaRPr>
                    </a:p>
                    <a:p>
                      <a:pPr marL="177800" indent="-90488"/>
                      <a:r>
                        <a:rPr lang="ja-JP" altLang="en-US" sz="1100" dirty="0" smtClean="0">
                          <a:latin typeface="ＭＳ Ｐゴシック" panose="020B0600070205080204" pitchFamily="50" charset="-128"/>
                          <a:ea typeface="+mn-ea"/>
                        </a:rPr>
                        <a:t>・</a:t>
                      </a:r>
                      <a:r>
                        <a:rPr lang="en-US" altLang="ja-JP" sz="1100" dirty="0" err="1" smtClean="0">
                          <a:latin typeface="ＭＳ Ｐゴシック" panose="020B0600070205080204" pitchFamily="50" charset="-128"/>
                          <a:ea typeface="+mn-ea"/>
                        </a:rPr>
                        <a:t>地域連携小児夜間・休日診療料</a:t>
                      </a:r>
                      <a:r>
                        <a:rPr lang="ja-JP" altLang="en-US" sz="1100" dirty="0" smtClean="0">
                          <a:latin typeface="ＭＳ Ｐゴシック" panose="020B0600070205080204" pitchFamily="50" charset="-128"/>
                          <a:ea typeface="+mn-ea"/>
                        </a:rPr>
                        <a:t>　診療情報提供料（</a:t>
                      </a:r>
                      <a:r>
                        <a:rPr lang="en-US" altLang="ja-JP" sz="1100" dirty="0" smtClean="0">
                          <a:latin typeface="ＭＳ Ｐゴシック" panose="020B0600070205080204" pitchFamily="50" charset="-128"/>
                          <a:ea typeface="+mn-ea"/>
                        </a:rPr>
                        <a:t>Ⅱ</a:t>
                      </a:r>
                      <a:r>
                        <a:rPr lang="ja-JP" altLang="en-US" sz="1100" dirty="0" smtClean="0">
                          <a:latin typeface="ＭＳ Ｐゴシック" panose="020B0600070205080204" pitchFamily="50" charset="-128"/>
                          <a:ea typeface="+mn-ea"/>
                        </a:rPr>
                        <a:t>）</a:t>
                      </a:r>
                      <a:endParaRPr lang="en-US" altLang="ja-JP" sz="1100" dirty="0" smtClean="0">
                        <a:latin typeface="ＭＳ Ｐゴシック" panose="020B0600070205080204" pitchFamily="50" charset="-128"/>
                        <a:ea typeface="+mn-ea"/>
                      </a:endParaRPr>
                    </a:p>
                    <a:p>
                      <a:pPr marL="177800" indent="-90488"/>
                      <a:r>
                        <a:rPr lang="ja-JP" altLang="en-US" sz="1100" dirty="0" smtClean="0">
                          <a:latin typeface="ＭＳ Ｐゴシック" panose="020B0600070205080204" pitchFamily="50" charset="-128"/>
                          <a:ea typeface="+mn-ea"/>
                        </a:rPr>
                        <a:t>・</a:t>
                      </a:r>
                      <a:r>
                        <a:rPr lang="ja-JP" altLang="ja-JP" sz="1100" dirty="0" smtClean="0">
                          <a:latin typeface="ＭＳ Ｐゴシック" panose="020B0600070205080204" pitchFamily="50" charset="-128"/>
                          <a:ea typeface="+mn-ea"/>
                        </a:rPr>
                        <a:t>在宅医療に係る点数（訪問診療料</a:t>
                      </a:r>
                      <a:r>
                        <a:rPr lang="ja-JP" altLang="en-US" sz="1100" dirty="0" smtClean="0">
                          <a:latin typeface="ＭＳ Ｐゴシック" panose="020B0600070205080204" pitchFamily="50" charset="-128"/>
                          <a:ea typeface="+mn-ea"/>
                        </a:rPr>
                        <a:t>、</a:t>
                      </a:r>
                      <a:r>
                        <a:rPr lang="ja-JP" altLang="ja-JP" sz="1100" kern="100" dirty="0" smtClean="0">
                          <a:latin typeface="+mn-ea"/>
                          <a:cs typeface="Times New Roman" panose="02020603050405020304" pitchFamily="18" charset="0"/>
                        </a:rPr>
                        <a:t>在宅時医学総合管理料</a:t>
                      </a:r>
                      <a:r>
                        <a:rPr lang="ja-JP" altLang="en-US" sz="1100" dirty="0" smtClean="0"/>
                        <a:t> </a:t>
                      </a:r>
                      <a:r>
                        <a:rPr lang="ja-JP" altLang="ja-JP" sz="1100" kern="100" dirty="0" smtClean="0">
                          <a:latin typeface="+mn-ea"/>
                          <a:cs typeface="Times New Roman" panose="02020603050405020304" pitchFamily="18" charset="0"/>
                        </a:rPr>
                        <a:t>、特定施設入居時等医学総合管理料</a:t>
                      </a:r>
                      <a:r>
                        <a:rPr lang="ja-JP" altLang="ja-JP" sz="1100" dirty="0" smtClean="0">
                          <a:latin typeface="ＭＳ Ｐゴシック" panose="020B0600070205080204" pitchFamily="50" charset="-128"/>
                          <a:ea typeface="+mn-ea"/>
                        </a:rPr>
                        <a:t>を除く</a:t>
                      </a:r>
                      <a:r>
                        <a:rPr lang="ja-JP" altLang="en-US" sz="1100" dirty="0" smtClean="0">
                          <a:latin typeface="ＭＳ Ｐゴシック" panose="020B0600070205080204" pitchFamily="50" charset="-128"/>
                          <a:ea typeface="+mn-ea"/>
                        </a:rPr>
                        <a:t>。</a:t>
                      </a:r>
                      <a:r>
                        <a:rPr lang="ja-JP" altLang="ja-JP" sz="1100" dirty="0" smtClean="0">
                          <a:latin typeface="ＭＳ Ｐゴシック" panose="020B0600070205080204" pitchFamily="50" charset="-128"/>
                          <a:ea typeface="+mn-ea"/>
                        </a:rPr>
                        <a:t>）</a:t>
                      </a:r>
                      <a:endParaRPr lang="en-US" altLang="ja-JP" sz="1100" dirty="0" smtClean="0">
                        <a:latin typeface="ＭＳ Ｐゴシック" panose="020B0600070205080204" pitchFamily="50" charset="-128"/>
                        <a:ea typeface="+mn-ea"/>
                      </a:endParaRPr>
                    </a:p>
                    <a:p>
                      <a:pPr marL="177800" indent="-90488"/>
                      <a:r>
                        <a:rPr lang="ja-JP" altLang="en-US" sz="1100" dirty="0" smtClean="0">
                          <a:latin typeface="ＭＳ Ｐゴシック" panose="020B0600070205080204" pitchFamily="50" charset="-128"/>
                          <a:ea typeface="+mn-ea"/>
                        </a:rPr>
                        <a:t>・</a:t>
                      </a:r>
                      <a:r>
                        <a:rPr lang="ja-JP" altLang="ja-JP" sz="1100" dirty="0" smtClean="0">
                          <a:latin typeface="ＭＳ Ｐゴシック" panose="020B0600070205080204" pitchFamily="50" charset="-128"/>
                          <a:ea typeface="+mn-ea"/>
                        </a:rPr>
                        <a:t>薬剤料（処方料、処方せん料を除く。）</a:t>
                      </a:r>
                      <a:endParaRPr lang="en-US" altLang="ja-JP" sz="1100" dirty="0" smtClean="0">
                        <a:latin typeface="ＭＳ Ｐゴシック" panose="020B0600070205080204" pitchFamily="50" charset="-128"/>
                        <a:ea typeface="+mn-ea"/>
                      </a:endParaRPr>
                    </a:p>
                    <a:p>
                      <a:pPr marL="177800" indent="-90488"/>
                      <a:r>
                        <a:rPr lang="ja-JP" altLang="en-US" sz="1100" dirty="0" smtClean="0">
                          <a:latin typeface="ＭＳ Ｐゴシック" panose="020B0600070205080204" pitchFamily="50" charset="-128"/>
                          <a:ea typeface="+mn-ea"/>
                        </a:rPr>
                        <a:t>・</a:t>
                      </a:r>
                      <a:r>
                        <a:rPr lang="ja-JP" altLang="ja-JP" sz="1100" dirty="0" smtClean="0">
                          <a:latin typeface="ＭＳ Ｐゴシック" panose="020B0600070205080204" pitchFamily="50" charset="-128"/>
                          <a:ea typeface="+mn-ea"/>
                        </a:rPr>
                        <a:t>患者の病状の</a:t>
                      </a:r>
                      <a:r>
                        <a:rPr lang="ja-JP" altLang="ja-JP" sz="1100" dirty="0" smtClean="0"/>
                        <a:t>急性増悪時に実施した検査、画像診断及び処置に係る費用のうち、所定点数が</a:t>
                      </a:r>
                      <a:r>
                        <a:rPr lang="en-US" altLang="ja-JP" sz="1100" dirty="0" smtClean="0"/>
                        <a:t>550</a:t>
                      </a:r>
                      <a:r>
                        <a:rPr lang="ja-JP" altLang="ja-JP" sz="1100" dirty="0" smtClean="0"/>
                        <a:t>点以上のもの</a:t>
                      </a:r>
                      <a:endParaRPr lang="en-US" altLang="ja-JP" sz="1100" dirty="0" smtClean="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r>
                        <a:rPr kumimoji="1" lang="ja-JP" altLang="en-US" sz="1100" b="1" u="sng" dirty="0" smtClean="0"/>
                        <a:t>出来高</a:t>
                      </a:r>
                      <a:endParaRPr kumimoji="1" lang="ja-JP" altLang="en-US" sz="1100" b="1" u="sng"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599">
                <a:tc>
                  <a:txBody>
                    <a:bodyPr/>
                    <a:lstStyle/>
                    <a:p>
                      <a:r>
                        <a:rPr kumimoji="1" lang="ja-JP" altLang="ja-JP" sz="1200" kern="1200" dirty="0" smtClean="0">
                          <a:solidFill>
                            <a:schemeClr val="dk1"/>
                          </a:solidFill>
                          <a:effectLst/>
                          <a:latin typeface="+mn-lt"/>
                          <a:ea typeface="+mn-ea"/>
                          <a:cs typeface="+mn-cs"/>
                        </a:rPr>
                        <a:t>対象疾患</a:t>
                      </a:r>
                      <a:endParaRPr kumimoji="1" lang="ja-JP" altLang="en-US" sz="1200"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kumimoji="1" lang="ja-JP" altLang="ja-JP" sz="1100" kern="1200" dirty="0" smtClean="0">
                          <a:solidFill>
                            <a:schemeClr val="dk1"/>
                          </a:solidFill>
                          <a:effectLst/>
                          <a:latin typeface="+mn-lt"/>
                          <a:ea typeface="+mn-ea"/>
                          <a:cs typeface="+mn-cs"/>
                        </a:rPr>
                        <a:t>高血圧症、糖尿病、脂質異常症、認知症の</a:t>
                      </a:r>
                      <a:r>
                        <a:rPr kumimoji="1" lang="ja-JP" altLang="ja-JP" sz="1100" u="none" kern="1200" dirty="0" smtClean="0">
                          <a:solidFill>
                            <a:schemeClr val="dk1"/>
                          </a:solidFill>
                          <a:effectLst/>
                          <a:latin typeface="+mn-lt"/>
                          <a:ea typeface="+mn-ea"/>
                          <a:cs typeface="+mn-cs"/>
                        </a:rPr>
                        <a:t>４疾病のうち２つ以上（疑いは除く。）</a:t>
                      </a:r>
                      <a:endParaRPr kumimoji="1" lang="ja-JP" altLang="en-US" sz="1100" u="none"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271599">
                <a:tc>
                  <a:txBody>
                    <a:bodyPr/>
                    <a:lstStyle/>
                    <a:p>
                      <a:r>
                        <a:rPr kumimoji="1" lang="ja-JP" altLang="ja-JP" sz="1200" kern="1200" dirty="0" smtClean="0">
                          <a:solidFill>
                            <a:schemeClr val="dk1"/>
                          </a:solidFill>
                          <a:effectLst/>
                          <a:latin typeface="+mn-lt"/>
                          <a:ea typeface="+mn-ea"/>
                          <a:cs typeface="+mn-cs"/>
                        </a:rPr>
                        <a:t>対象医療機関</a:t>
                      </a:r>
                      <a:endParaRPr kumimoji="1" lang="ja-JP" altLang="en-US" sz="1200"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lvl="0"/>
                      <a:r>
                        <a:rPr kumimoji="1" lang="ja-JP" altLang="ja-JP" sz="1100" b="1" u="sng" kern="1200" dirty="0" smtClean="0">
                          <a:solidFill>
                            <a:srgbClr val="FF0000"/>
                          </a:solidFill>
                          <a:effectLst/>
                          <a:latin typeface="+mn-lt"/>
                          <a:ea typeface="+mn-ea"/>
                          <a:cs typeface="+mn-cs"/>
                        </a:rPr>
                        <a:t>診療所</a:t>
                      </a:r>
                      <a:r>
                        <a:rPr lang="ja-JP" altLang="en-US" sz="1100" b="1" u="sng" dirty="0" smtClean="0">
                          <a:solidFill>
                            <a:srgbClr val="FF0000"/>
                          </a:solidFill>
                        </a:rPr>
                        <a:t>又は</a:t>
                      </a:r>
                      <a:r>
                        <a:rPr kumimoji="1" lang="ja-JP" altLang="ja-JP" sz="1100" b="1" u="sng" kern="1200" dirty="0" smtClean="0">
                          <a:solidFill>
                            <a:srgbClr val="FF0000"/>
                          </a:solidFill>
                          <a:effectLst/>
                          <a:latin typeface="+mn-lt"/>
                          <a:ea typeface="+mn-ea"/>
                          <a:cs typeface="+mn-cs"/>
                        </a:rPr>
                        <a:t>許可病床が２００床未満の病院</a:t>
                      </a:r>
                      <a:endParaRPr kumimoji="1" lang="en-US" altLang="ja-JP" sz="1100" b="1" u="sng" kern="1200" dirty="0" smtClean="0">
                        <a:solidFill>
                          <a:srgbClr val="FF0000"/>
                        </a:solidFill>
                        <a:effectLst/>
                        <a:latin typeface="+mn-lt"/>
                        <a:ea typeface="+mn-ea"/>
                        <a:cs typeface="+mn-cs"/>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lvl="0"/>
                      <a:r>
                        <a:rPr kumimoji="1" lang="ja-JP" altLang="ja-JP" sz="1100" b="1" u="sng" kern="1200" dirty="0" smtClean="0">
                          <a:solidFill>
                            <a:srgbClr val="FF0000"/>
                          </a:solidFill>
                          <a:effectLst/>
                          <a:latin typeface="+mn-lt"/>
                          <a:ea typeface="+mn-ea"/>
                          <a:cs typeface="+mn-cs"/>
                        </a:rPr>
                        <a:t>診療所</a:t>
                      </a:r>
                      <a:endParaRPr kumimoji="1" lang="ja-JP" altLang="ja-JP" sz="1100" b="1" u="sng" kern="1200" dirty="0">
                        <a:solidFill>
                          <a:srgbClr val="FF0000"/>
                        </a:solidFill>
                        <a:effectLst/>
                        <a:latin typeface="+mn-lt"/>
                        <a:ea typeface="+mn-ea"/>
                        <a:cs typeface="+mn-cs"/>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599">
                <a:tc>
                  <a:txBody>
                    <a:bodyPr/>
                    <a:lstStyle/>
                    <a:p>
                      <a:r>
                        <a:rPr kumimoji="1" lang="ja-JP" altLang="ja-JP" sz="1200" kern="1200" dirty="0" smtClean="0">
                          <a:solidFill>
                            <a:schemeClr val="dk1"/>
                          </a:solidFill>
                          <a:effectLst/>
                          <a:latin typeface="+mn-lt"/>
                          <a:ea typeface="+mn-ea"/>
                          <a:cs typeface="+mn-cs"/>
                        </a:rPr>
                        <a:t>研修要件</a:t>
                      </a:r>
                      <a:endParaRPr kumimoji="1" lang="ja-JP" altLang="en-US" sz="1200"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dk1"/>
                          </a:solidFill>
                          <a:effectLst/>
                          <a:latin typeface="+mn-lt"/>
                          <a:ea typeface="+mn-ea"/>
                          <a:cs typeface="+mn-cs"/>
                        </a:rPr>
                        <a:t>担当医を決めること。関係団体</a:t>
                      </a:r>
                      <a:r>
                        <a:rPr kumimoji="1" lang="ja-JP" altLang="ja-JP" sz="1100" kern="1200" dirty="0" smtClean="0">
                          <a:solidFill>
                            <a:schemeClr val="dk1"/>
                          </a:solidFill>
                          <a:effectLst/>
                          <a:latin typeface="+mn-lt"/>
                          <a:ea typeface="+mn-ea"/>
                          <a:cs typeface="+mn-cs"/>
                        </a:rPr>
                        <a:t>主催の研修を修了していること。（経過措置１年）</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422487">
                <a:tc rowSpan="2">
                  <a:txBody>
                    <a:bodyPr/>
                    <a:lstStyle/>
                    <a:p>
                      <a:r>
                        <a:rPr kumimoji="1" lang="ja-JP" altLang="ja-JP" sz="1200" kern="1200" dirty="0" smtClean="0">
                          <a:solidFill>
                            <a:schemeClr val="dk1"/>
                          </a:solidFill>
                          <a:effectLst/>
                          <a:latin typeface="+mn-lt"/>
                          <a:ea typeface="+mn-ea"/>
                          <a:cs typeface="+mn-cs"/>
                        </a:rPr>
                        <a:t>服薬管理</a:t>
                      </a:r>
                      <a:endParaRPr kumimoji="1" lang="ja-JP" altLang="en-US" sz="1200"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solidFill>
                            <a:schemeClr val="dk1"/>
                          </a:solidFill>
                          <a:effectLst/>
                          <a:latin typeface="+mn-lt"/>
                          <a:ea typeface="+mn-ea"/>
                          <a:cs typeface="+mn-cs"/>
                        </a:rPr>
                        <a:t>・当該患者に</a:t>
                      </a:r>
                      <a:r>
                        <a:rPr kumimoji="1" lang="ja-JP" altLang="en-US" sz="1100" u="none" kern="1200" baseline="0" dirty="0" smtClean="0">
                          <a:solidFill>
                            <a:schemeClr val="dk1"/>
                          </a:solidFill>
                          <a:effectLst/>
                          <a:latin typeface="+mn-lt"/>
                          <a:ea typeface="+mn-ea"/>
                          <a:cs typeface="+mn-cs"/>
                        </a:rPr>
                        <a:t>院外処方を行う場合は</a:t>
                      </a:r>
                      <a:r>
                        <a:rPr kumimoji="1" lang="ja-JP" altLang="en-US" sz="1100" baseline="0" dirty="0" smtClean="0"/>
                        <a:t>２４時間開局薬局であること　等</a:t>
                      </a:r>
                      <a:endParaRPr kumimoji="1" lang="en-US" altLang="ja-JP" sz="1100" baseline="0" dirty="0" smtClean="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dk1"/>
                          </a:solidFill>
                          <a:effectLst/>
                          <a:latin typeface="+mn-lt"/>
                          <a:ea typeface="+mn-ea"/>
                          <a:cs typeface="+mn-cs"/>
                        </a:rPr>
                        <a:t>・</a:t>
                      </a:r>
                      <a:r>
                        <a:rPr kumimoji="1" lang="ja-JP" altLang="ja-JP" sz="1100" kern="1200" dirty="0" smtClean="0">
                          <a:solidFill>
                            <a:schemeClr val="dk1"/>
                          </a:solidFill>
                          <a:effectLst/>
                          <a:latin typeface="+mn-lt"/>
                          <a:ea typeface="+mn-ea"/>
                          <a:cs typeface="+mn-cs"/>
                        </a:rPr>
                        <a:t>当該患者</a:t>
                      </a:r>
                      <a:r>
                        <a:rPr kumimoji="1" lang="ja-JP" altLang="en-US" sz="1100" kern="1200" dirty="0" smtClean="0">
                          <a:solidFill>
                            <a:schemeClr val="dk1"/>
                          </a:solidFill>
                          <a:effectLst/>
                          <a:latin typeface="+mn-lt"/>
                          <a:ea typeface="+mn-ea"/>
                          <a:cs typeface="+mn-cs"/>
                        </a:rPr>
                        <a:t>に</a:t>
                      </a:r>
                      <a:r>
                        <a:rPr kumimoji="1" lang="ja-JP" altLang="en-US" sz="1100" u="none" kern="1200" baseline="0" dirty="0" smtClean="0">
                          <a:solidFill>
                            <a:schemeClr val="dk1"/>
                          </a:solidFill>
                          <a:effectLst/>
                          <a:latin typeface="+mn-lt"/>
                          <a:ea typeface="+mn-ea"/>
                          <a:cs typeface="+mn-cs"/>
                        </a:rPr>
                        <a:t>院外処方を行う場合は</a:t>
                      </a:r>
                      <a:r>
                        <a:rPr kumimoji="1" lang="ja-JP" altLang="en-US" sz="1100" baseline="0" dirty="0" smtClean="0"/>
                        <a:t>２４時間対応薬局等を原則とする　等</a:t>
                      </a:r>
                      <a:endParaRPr kumimoji="1" lang="en-US" altLang="ja-JP" sz="1100" baseline="0" dirty="0" smtClean="0"/>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100" kern="1200" dirty="0" smtClean="0">
                        <a:solidFill>
                          <a:schemeClr val="dk1"/>
                        </a:solidFill>
                        <a:effectLst/>
                        <a:latin typeface="+mn-lt"/>
                        <a:ea typeface="+mn-ea"/>
                        <a:cs typeface="+mn-cs"/>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920419">
                <a:tc vMerge="1">
                  <a:txBody>
                    <a:bodyPr/>
                    <a:lstStyle/>
                    <a:p>
                      <a:endParaRPr kumimoji="1" lang="ja-JP" altLang="en-US"/>
                    </a:p>
                  </a:txBody>
                  <a:tcPr/>
                </a:tc>
                <a:tc gridSpan="3">
                  <a:txBody>
                    <a:bodyPr/>
                    <a:lstStyle/>
                    <a:p>
                      <a:r>
                        <a:rPr kumimoji="1" lang="ja-JP" altLang="en-US" sz="1100" kern="1200" dirty="0" smtClean="0">
                          <a:solidFill>
                            <a:schemeClr val="dk1"/>
                          </a:solidFill>
                          <a:effectLst/>
                          <a:latin typeface="+mn-lt"/>
                          <a:ea typeface="+mn-ea"/>
                          <a:cs typeface="+mn-cs"/>
                        </a:rPr>
                        <a:t>・</a:t>
                      </a:r>
                      <a:r>
                        <a:rPr kumimoji="1" lang="ja-JP" altLang="ja-JP" sz="1100" kern="1200" dirty="0" smtClean="0">
                          <a:solidFill>
                            <a:schemeClr val="dk1"/>
                          </a:solidFill>
                          <a:effectLst/>
                          <a:latin typeface="+mn-lt"/>
                          <a:ea typeface="+mn-ea"/>
                          <a:cs typeface="+mn-cs"/>
                        </a:rPr>
                        <a:t>他の医療機関</a:t>
                      </a:r>
                      <a:r>
                        <a:rPr kumimoji="1" lang="ja-JP" altLang="en-US" sz="1100" kern="1200" dirty="0" smtClean="0">
                          <a:solidFill>
                            <a:schemeClr val="dk1"/>
                          </a:solidFill>
                          <a:effectLst/>
                          <a:latin typeface="+mn-lt"/>
                          <a:ea typeface="+mn-ea"/>
                          <a:cs typeface="+mn-cs"/>
                        </a:rPr>
                        <a:t>と連携の上、通院</a:t>
                      </a:r>
                      <a:r>
                        <a:rPr kumimoji="1" lang="ja-JP" altLang="ja-JP" sz="1100" kern="1200" dirty="0" smtClean="0">
                          <a:solidFill>
                            <a:schemeClr val="dk1"/>
                          </a:solidFill>
                          <a:effectLst/>
                          <a:latin typeface="+mn-lt"/>
                          <a:ea typeface="+mn-ea"/>
                          <a:cs typeface="+mn-cs"/>
                        </a:rPr>
                        <a:t>医療機関</a:t>
                      </a:r>
                      <a:r>
                        <a:rPr kumimoji="1" lang="ja-JP" altLang="en-US" sz="1100" kern="1200" dirty="0" smtClean="0">
                          <a:solidFill>
                            <a:schemeClr val="dk1"/>
                          </a:solidFill>
                          <a:effectLst/>
                          <a:latin typeface="+mn-lt"/>
                          <a:ea typeface="+mn-ea"/>
                          <a:cs typeface="+mn-cs"/>
                        </a:rPr>
                        <a:t>や処方薬</a:t>
                      </a:r>
                      <a:r>
                        <a:rPr kumimoji="1" lang="ja-JP" altLang="ja-JP" sz="1100" kern="1200" dirty="0" smtClean="0">
                          <a:solidFill>
                            <a:schemeClr val="dk1"/>
                          </a:solidFill>
                          <a:effectLst/>
                          <a:latin typeface="+mn-lt"/>
                          <a:ea typeface="+mn-ea"/>
                          <a:cs typeface="+mn-cs"/>
                        </a:rPr>
                        <a:t>をすべて</a:t>
                      </a:r>
                      <a:r>
                        <a:rPr kumimoji="1" lang="ja-JP" altLang="en-US" sz="1100" kern="1200" dirty="0" smtClean="0">
                          <a:solidFill>
                            <a:schemeClr val="dk1"/>
                          </a:solidFill>
                          <a:effectLst/>
                          <a:latin typeface="+mn-lt"/>
                          <a:ea typeface="+mn-ea"/>
                          <a:cs typeface="+mn-cs"/>
                        </a:rPr>
                        <a:t>管理し、カルテに記載する</a:t>
                      </a:r>
                      <a:endParaRPr kumimoji="1" lang="en-US" altLang="ja-JP" sz="1100" kern="1200" dirty="0" smtClean="0">
                        <a:solidFill>
                          <a:schemeClr val="dk1"/>
                        </a:solidFill>
                        <a:effectLst/>
                        <a:latin typeface="+mn-lt"/>
                        <a:ea typeface="+mn-ea"/>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・院外処方を行う場合は当該薬局に</a:t>
                      </a:r>
                      <a:r>
                        <a:rPr kumimoji="1" lang="ja-JP" altLang="en-US" sz="1100" kern="1200" dirty="0" smtClean="0">
                          <a:solidFill>
                            <a:schemeClr val="dk1"/>
                          </a:solidFill>
                          <a:effectLst/>
                          <a:latin typeface="+mn-lt"/>
                          <a:ea typeface="+mn-ea"/>
                          <a:cs typeface="+mn-cs"/>
                        </a:rPr>
                        <a:t>通院</a:t>
                      </a:r>
                      <a:r>
                        <a:rPr kumimoji="1" lang="ja-JP" altLang="ja-JP" sz="1100" kern="1200" dirty="0" smtClean="0">
                          <a:solidFill>
                            <a:schemeClr val="dk1"/>
                          </a:solidFill>
                          <a:effectLst/>
                          <a:latin typeface="+mn-lt"/>
                          <a:ea typeface="+mn-ea"/>
                          <a:cs typeface="+mn-cs"/>
                        </a:rPr>
                        <a:t>医療機関リストを渡</a:t>
                      </a:r>
                      <a:r>
                        <a:rPr kumimoji="1" lang="ja-JP" altLang="en-US" sz="1100" kern="1200" dirty="0" smtClean="0">
                          <a:solidFill>
                            <a:schemeClr val="dk1"/>
                          </a:solidFill>
                          <a:effectLst/>
                          <a:latin typeface="+mn-lt"/>
                          <a:ea typeface="+mn-ea"/>
                          <a:cs typeface="+mn-cs"/>
                        </a:rPr>
                        <a:t>し、</a:t>
                      </a:r>
                      <a:r>
                        <a:rPr kumimoji="1" lang="ja-JP" altLang="ja-JP" sz="1100" kern="1200" dirty="0" smtClean="0">
                          <a:solidFill>
                            <a:schemeClr val="dk1"/>
                          </a:solidFill>
                          <a:effectLst/>
                          <a:latin typeface="+mn-lt"/>
                          <a:ea typeface="+mn-ea"/>
                          <a:cs typeface="+mn-cs"/>
                        </a:rPr>
                        <a:t>患者は受診時にお薬手帳を</a:t>
                      </a:r>
                      <a:r>
                        <a:rPr kumimoji="1" lang="ja-JP" altLang="en-US" sz="1100" kern="1200" dirty="0" smtClean="0">
                          <a:solidFill>
                            <a:schemeClr val="dk1"/>
                          </a:solidFill>
                          <a:effectLst/>
                          <a:latin typeface="+mn-lt"/>
                          <a:ea typeface="+mn-ea"/>
                          <a:cs typeface="+mn-cs"/>
                        </a:rPr>
                        <a:t>持参する</a:t>
                      </a:r>
                      <a:r>
                        <a:rPr kumimoji="1" lang="ja-JP" altLang="ja-JP" sz="1100" kern="1200" dirty="0" smtClean="0">
                          <a:solidFill>
                            <a:schemeClr val="dk1"/>
                          </a:solidFill>
                          <a:effectLst/>
                          <a:latin typeface="+mn-lt"/>
                          <a:ea typeface="+mn-ea"/>
                          <a:cs typeface="+mn-cs"/>
                        </a:rPr>
                        <a:t>こと</a:t>
                      </a:r>
                      <a:r>
                        <a:rPr kumimoji="1" lang="ja-JP" altLang="en-US" sz="1100" kern="1200" dirty="0" smtClean="0">
                          <a:solidFill>
                            <a:schemeClr val="dk1"/>
                          </a:solidFill>
                          <a:effectLst/>
                          <a:latin typeface="+mn-lt"/>
                          <a:ea typeface="+mn-ea"/>
                          <a:cs typeface="+mn-cs"/>
                        </a:rPr>
                        <a:t>とし、医師はお薬手帳のコピーをカルテに貼付する等を行う　等</a:t>
                      </a:r>
                      <a:endParaRPr kumimoji="1" lang="en-US" altLang="ja-JP" sz="1100" kern="1200" dirty="0" smtClean="0">
                        <a:solidFill>
                          <a:schemeClr val="dk1"/>
                        </a:solidFill>
                        <a:effectLst/>
                        <a:latin typeface="+mn-lt"/>
                        <a:ea typeface="+mn-ea"/>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dk1"/>
                          </a:solidFill>
                          <a:effectLst/>
                          <a:latin typeface="+mn-lt"/>
                          <a:ea typeface="+mn-ea"/>
                          <a:cs typeface="+mn-cs"/>
                        </a:rPr>
                        <a:t>・当該患者について、当該医療機関で検査（院外に委託した場合を含む。）を行うこととし、その旨を院内に掲示する</a:t>
                      </a:r>
                      <a:endParaRPr kumimoji="1" lang="en-US" altLang="ja-JP" sz="1100" kern="1200" dirty="0" smtClean="0">
                        <a:solidFill>
                          <a:schemeClr val="dk1"/>
                        </a:solidFill>
                        <a:effectLst/>
                        <a:latin typeface="+mn-lt"/>
                        <a:ea typeface="+mn-ea"/>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solidFill>
                            <a:schemeClr val="dk1"/>
                          </a:solidFill>
                          <a:effectLst/>
                          <a:latin typeface="+mn-lt"/>
                          <a:ea typeface="+mn-ea"/>
                          <a:cs typeface="+mn-cs"/>
                        </a:rPr>
                        <a:t>・</a:t>
                      </a:r>
                      <a:r>
                        <a:rPr kumimoji="1" lang="ja-JP" altLang="ja-JP" sz="1100" kern="1200" dirty="0" smtClean="0">
                          <a:solidFill>
                            <a:schemeClr val="dk1"/>
                          </a:solidFill>
                          <a:effectLst/>
                          <a:latin typeface="+mn-lt"/>
                          <a:ea typeface="+mn-ea"/>
                          <a:cs typeface="+mn-cs"/>
                        </a:rPr>
                        <a:t>当該</a:t>
                      </a:r>
                      <a:r>
                        <a:rPr kumimoji="1" lang="ja-JP" altLang="en-US" sz="1100" kern="1200" dirty="0" smtClean="0">
                          <a:solidFill>
                            <a:schemeClr val="dk1"/>
                          </a:solidFill>
                          <a:effectLst/>
                          <a:latin typeface="+mn-lt"/>
                          <a:ea typeface="+mn-ea"/>
                          <a:cs typeface="+mn-cs"/>
                        </a:rPr>
                        <a:t>点数</a:t>
                      </a:r>
                      <a:r>
                        <a:rPr kumimoji="1" lang="ja-JP" altLang="ja-JP" sz="1100" kern="1200" dirty="0" smtClean="0">
                          <a:solidFill>
                            <a:schemeClr val="dk1"/>
                          </a:solidFill>
                          <a:effectLst/>
                          <a:latin typeface="+mn-lt"/>
                          <a:ea typeface="+mn-ea"/>
                          <a:cs typeface="+mn-cs"/>
                        </a:rPr>
                        <a:t>を算定している</a:t>
                      </a:r>
                      <a:r>
                        <a:rPr kumimoji="1" lang="ja-JP" altLang="en-US" sz="1100" kern="1200" dirty="0" smtClean="0">
                          <a:solidFill>
                            <a:schemeClr val="dk1"/>
                          </a:solidFill>
                          <a:effectLst/>
                          <a:latin typeface="+mn-lt"/>
                          <a:ea typeface="+mn-ea"/>
                          <a:cs typeface="+mn-cs"/>
                        </a:rPr>
                        <a:t>場合は</a:t>
                      </a:r>
                      <a:r>
                        <a:rPr kumimoji="1" lang="ja-JP" altLang="ja-JP" sz="1100" kern="1200" dirty="0" smtClean="0">
                          <a:solidFill>
                            <a:schemeClr val="dk1"/>
                          </a:solidFill>
                          <a:effectLst/>
                          <a:latin typeface="+mn-lt"/>
                          <a:ea typeface="+mn-ea"/>
                          <a:cs typeface="+mn-cs"/>
                        </a:rPr>
                        <a:t>、７剤投与の減算規定の対象外とする</a:t>
                      </a:r>
                      <a:endParaRPr kumimoji="1" lang="en-US" altLang="ja-JP" sz="1100" kern="1200" dirty="0" smtClean="0">
                        <a:solidFill>
                          <a:schemeClr val="dk1"/>
                        </a:solidFill>
                        <a:effectLst/>
                        <a:latin typeface="+mn-lt"/>
                        <a:ea typeface="+mn-ea"/>
                        <a:cs typeface="+mn-cs"/>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271599">
                <a:tc>
                  <a:txBody>
                    <a:bodyPr/>
                    <a:lstStyle/>
                    <a:p>
                      <a:r>
                        <a:rPr kumimoji="1" lang="ja-JP" altLang="ja-JP" sz="1200" kern="1200" dirty="0" smtClean="0">
                          <a:solidFill>
                            <a:schemeClr val="dk1"/>
                          </a:solidFill>
                          <a:effectLst/>
                          <a:latin typeface="+mn-lt"/>
                          <a:ea typeface="+mn-ea"/>
                          <a:cs typeface="+mn-cs"/>
                        </a:rPr>
                        <a:t>健康管理</a:t>
                      </a:r>
                      <a:endParaRPr kumimoji="1" lang="ja-JP" altLang="en-US" sz="1200"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lvl="0"/>
                      <a:r>
                        <a:rPr kumimoji="1" lang="ja-JP" altLang="en-US" sz="1100" kern="1200" dirty="0" smtClean="0">
                          <a:solidFill>
                            <a:schemeClr val="dk1"/>
                          </a:solidFill>
                          <a:effectLst/>
                          <a:latin typeface="+mn-lt"/>
                          <a:ea typeface="+mn-ea"/>
                          <a:cs typeface="+mn-cs"/>
                        </a:rPr>
                        <a:t>・</a:t>
                      </a:r>
                      <a:r>
                        <a:rPr kumimoji="1" lang="ja-JP" altLang="ja-JP" sz="1100" kern="1200" dirty="0" smtClean="0">
                          <a:solidFill>
                            <a:schemeClr val="dk1"/>
                          </a:solidFill>
                          <a:effectLst/>
                          <a:latin typeface="+mn-lt"/>
                          <a:ea typeface="+mn-ea"/>
                          <a:cs typeface="+mn-cs"/>
                        </a:rPr>
                        <a:t>健診の受診勧奨</a:t>
                      </a:r>
                      <a:r>
                        <a:rPr kumimoji="1" lang="ja-JP" altLang="en-US" sz="1100" kern="1200" dirty="0" smtClean="0">
                          <a:solidFill>
                            <a:schemeClr val="dk1"/>
                          </a:solidFill>
                          <a:effectLst/>
                          <a:latin typeface="+mn-lt"/>
                          <a:ea typeface="+mn-ea"/>
                          <a:cs typeface="+mn-cs"/>
                        </a:rPr>
                        <a:t>、</a:t>
                      </a:r>
                      <a:r>
                        <a:rPr kumimoji="1" lang="ja-JP" altLang="ja-JP" sz="1100" kern="1200" dirty="0" smtClean="0">
                          <a:solidFill>
                            <a:schemeClr val="dk1"/>
                          </a:solidFill>
                          <a:effectLst/>
                          <a:latin typeface="+mn-lt"/>
                          <a:ea typeface="+mn-ea"/>
                          <a:cs typeface="+mn-cs"/>
                        </a:rPr>
                        <a:t>健康相談</a:t>
                      </a:r>
                      <a:r>
                        <a:rPr kumimoji="1" lang="ja-JP" altLang="en-US" sz="1100" kern="1200" dirty="0" smtClean="0">
                          <a:solidFill>
                            <a:schemeClr val="dk1"/>
                          </a:solidFill>
                          <a:effectLst/>
                          <a:latin typeface="+mn-lt"/>
                          <a:ea typeface="+mn-ea"/>
                          <a:cs typeface="+mn-cs"/>
                        </a:rPr>
                        <a:t>を行う旨の</a:t>
                      </a:r>
                      <a:r>
                        <a:rPr kumimoji="1" lang="ja-JP" altLang="ja-JP" sz="1100" kern="1200" dirty="0" smtClean="0">
                          <a:solidFill>
                            <a:schemeClr val="dk1"/>
                          </a:solidFill>
                          <a:effectLst/>
                          <a:latin typeface="+mn-lt"/>
                          <a:ea typeface="+mn-ea"/>
                          <a:cs typeface="+mn-cs"/>
                        </a:rPr>
                        <a:t>院内掲示</a:t>
                      </a:r>
                      <a:r>
                        <a:rPr kumimoji="1" lang="ja-JP" altLang="en-US" sz="1100" kern="1200" dirty="0" smtClean="0">
                          <a:solidFill>
                            <a:schemeClr val="dk1"/>
                          </a:solidFill>
                          <a:effectLst/>
                          <a:latin typeface="+mn-lt"/>
                          <a:ea typeface="+mn-ea"/>
                          <a:cs typeface="+mn-cs"/>
                        </a:rPr>
                        <a:t>、</a:t>
                      </a:r>
                      <a:r>
                        <a:rPr kumimoji="1" lang="ja-JP" altLang="ja-JP" sz="1100" kern="1200" dirty="0" smtClean="0">
                          <a:solidFill>
                            <a:schemeClr val="dk1"/>
                          </a:solidFill>
                          <a:effectLst/>
                          <a:latin typeface="+mn-lt"/>
                          <a:ea typeface="+mn-ea"/>
                          <a:cs typeface="+mn-cs"/>
                        </a:rPr>
                        <a:t>敷地内禁煙</a:t>
                      </a:r>
                      <a:r>
                        <a:rPr kumimoji="1" lang="ja-JP" altLang="en-US" sz="1100" kern="1200" dirty="0" smtClean="0">
                          <a:solidFill>
                            <a:schemeClr val="dk1"/>
                          </a:solidFill>
                          <a:effectLst/>
                          <a:latin typeface="+mn-lt"/>
                          <a:ea typeface="+mn-ea"/>
                          <a:cs typeface="+mn-cs"/>
                        </a:rPr>
                        <a:t>　等</a:t>
                      </a:r>
                      <a:endParaRPr lang="ja-JP" altLang="ja-JP" sz="1100" dirty="0">
                        <a:effectLst/>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890241">
                <a:tc>
                  <a:txBody>
                    <a:bodyPr/>
                    <a:lstStyle/>
                    <a:p>
                      <a:r>
                        <a:rPr kumimoji="1" lang="ja-JP" altLang="ja-JP" sz="1200" kern="1200" dirty="0" smtClean="0">
                          <a:solidFill>
                            <a:schemeClr val="dk1"/>
                          </a:solidFill>
                          <a:effectLst/>
                          <a:latin typeface="+mn-lt"/>
                          <a:ea typeface="+mn-ea"/>
                          <a:cs typeface="+mn-cs"/>
                        </a:rPr>
                        <a:t>介護保険制度</a:t>
                      </a:r>
                      <a:endParaRPr kumimoji="1" lang="ja-JP" altLang="en-US" sz="1200"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kumimoji="1" lang="ja-JP" altLang="en-US" sz="1100" dirty="0" smtClean="0"/>
                        <a:t>・</a:t>
                      </a:r>
                      <a:r>
                        <a:rPr kumimoji="1" lang="ja-JP" altLang="ja-JP" sz="1100" kern="1200" dirty="0" smtClean="0">
                          <a:solidFill>
                            <a:schemeClr val="dk1"/>
                          </a:solidFill>
                          <a:effectLst/>
                          <a:latin typeface="+mn-lt"/>
                          <a:ea typeface="+mn-ea"/>
                          <a:cs typeface="+mn-cs"/>
                        </a:rPr>
                        <a:t>介護保険</a:t>
                      </a:r>
                      <a:r>
                        <a:rPr kumimoji="1" lang="ja-JP" altLang="en-US" sz="1100" kern="1200" dirty="0" smtClean="0">
                          <a:solidFill>
                            <a:schemeClr val="dk1"/>
                          </a:solidFill>
                          <a:effectLst/>
                          <a:latin typeface="+mn-lt"/>
                          <a:ea typeface="+mn-ea"/>
                          <a:cs typeface="+mn-cs"/>
                        </a:rPr>
                        <a:t>に係る相談を受ける旨を</a:t>
                      </a:r>
                      <a:r>
                        <a:rPr kumimoji="1" lang="ja-JP" altLang="ja-JP" sz="1100" kern="1200" dirty="0" smtClean="0">
                          <a:solidFill>
                            <a:schemeClr val="dk1"/>
                          </a:solidFill>
                          <a:effectLst/>
                          <a:latin typeface="+mn-lt"/>
                          <a:ea typeface="+mn-ea"/>
                          <a:cs typeface="+mn-cs"/>
                        </a:rPr>
                        <a:t>院内掲示</a:t>
                      </a:r>
                      <a:r>
                        <a:rPr kumimoji="1" lang="ja-JP" altLang="en-US" sz="1100" kern="1200" dirty="0" smtClean="0">
                          <a:solidFill>
                            <a:schemeClr val="dk1"/>
                          </a:solidFill>
                          <a:effectLst/>
                          <a:latin typeface="+mn-lt"/>
                          <a:ea typeface="+mn-ea"/>
                          <a:cs typeface="+mn-cs"/>
                        </a:rPr>
                        <a:t>し、</a:t>
                      </a:r>
                      <a:r>
                        <a:rPr kumimoji="1" lang="ja-JP" altLang="ja-JP" sz="1100" kern="1200" dirty="0" smtClean="0">
                          <a:solidFill>
                            <a:schemeClr val="dk1"/>
                          </a:solidFill>
                          <a:effectLst/>
                          <a:latin typeface="+mn-lt"/>
                          <a:ea typeface="+mn-ea"/>
                          <a:cs typeface="+mn-cs"/>
                        </a:rPr>
                        <a:t>主治医意見書</a:t>
                      </a:r>
                      <a:r>
                        <a:rPr kumimoji="1" lang="ja-JP" altLang="en-US" sz="1100" kern="1200" dirty="0" smtClean="0">
                          <a:solidFill>
                            <a:schemeClr val="dk1"/>
                          </a:solidFill>
                          <a:effectLst/>
                          <a:latin typeface="+mn-lt"/>
                          <a:ea typeface="+mn-ea"/>
                          <a:cs typeface="+mn-cs"/>
                        </a:rPr>
                        <a:t>の</a:t>
                      </a:r>
                      <a:r>
                        <a:rPr kumimoji="1" lang="ja-JP" altLang="ja-JP" sz="1100" kern="1200" dirty="0" smtClean="0">
                          <a:solidFill>
                            <a:schemeClr val="dk1"/>
                          </a:solidFill>
                          <a:effectLst/>
                          <a:latin typeface="+mn-lt"/>
                          <a:ea typeface="+mn-ea"/>
                          <a:cs typeface="+mn-cs"/>
                        </a:rPr>
                        <a:t>作成</a:t>
                      </a:r>
                      <a:r>
                        <a:rPr kumimoji="1" lang="ja-JP" altLang="en-US" sz="1100" kern="1200" dirty="0" smtClean="0">
                          <a:solidFill>
                            <a:schemeClr val="dk1"/>
                          </a:solidFill>
                          <a:effectLst/>
                          <a:latin typeface="+mn-lt"/>
                          <a:ea typeface="+mn-ea"/>
                          <a:cs typeface="+mn-cs"/>
                        </a:rPr>
                        <a:t>を行っていること。</a:t>
                      </a:r>
                      <a:endParaRPr kumimoji="1" lang="en-US" altLang="ja-JP" sz="1100" kern="1200" dirty="0" smtClean="0">
                        <a:solidFill>
                          <a:schemeClr val="dk1"/>
                        </a:solidFill>
                        <a:effectLst/>
                        <a:latin typeface="+mn-lt"/>
                        <a:ea typeface="+mn-ea"/>
                        <a:cs typeface="+mn-cs"/>
                      </a:endParaRPr>
                    </a:p>
                    <a:p>
                      <a:r>
                        <a:rPr kumimoji="1" lang="ja-JP" altLang="en-US" sz="1100" kern="1200" dirty="0" smtClean="0">
                          <a:solidFill>
                            <a:schemeClr val="dk1"/>
                          </a:solidFill>
                          <a:effectLst/>
                          <a:latin typeface="+mn-lt"/>
                          <a:ea typeface="+mn-ea"/>
                          <a:cs typeface="+mn-cs"/>
                        </a:rPr>
                        <a:t>・下記の</a:t>
                      </a:r>
                      <a:r>
                        <a:rPr kumimoji="1" lang="ja-JP" altLang="en-US" sz="1100" kern="1200" dirty="0" smtClean="0">
                          <a:solidFill>
                            <a:schemeClr val="dk1"/>
                          </a:solidFill>
                          <a:effectLst/>
                          <a:latin typeface="+mn-ea"/>
                          <a:ea typeface="+mn-ea"/>
                          <a:cs typeface="+mn-cs"/>
                        </a:rPr>
                        <a:t>いずれか一つを満たす</a:t>
                      </a:r>
                      <a:endParaRPr kumimoji="1" lang="en-US" altLang="ja-JP" sz="1100" kern="1200" dirty="0" smtClean="0">
                        <a:solidFill>
                          <a:schemeClr val="dk1"/>
                        </a:solidFill>
                        <a:effectLst/>
                        <a:latin typeface="+mn-ea"/>
                        <a:ea typeface="+mn-ea"/>
                        <a:cs typeface="+mn-cs"/>
                      </a:endParaRPr>
                    </a:p>
                    <a:p>
                      <a:r>
                        <a:rPr kumimoji="1" lang="ja-JP" altLang="en-US" sz="1100" kern="1200" dirty="0" smtClean="0">
                          <a:solidFill>
                            <a:schemeClr val="dk1"/>
                          </a:solidFill>
                          <a:effectLst/>
                          <a:latin typeface="+mn-ea"/>
                          <a:ea typeface="+mn-ea"/>
                          <a:cs typeface="+mn-cs"/>
                        </a:rPr>
                        <a:t>　</a:t>
                      </a:r>
                      <a:r>
                        <a:rPr kumimoji="1" lang="ja-JP" altLang="en-US" sz="1000" kern="1200" dirty="0" smtClean="0">
                          <a:solidFill>
                            <a:schemeClr val="dk1"/>
                          </a:solidFill>
                          <a:effectLst/>
                          <a:latin typeface="+mn-ea"/>
                          <a:ea typeface="+mn-ea"/>
                          <a:cs typeface="+mn-cs"/>
                        </a:rPr>
                        <a:t>①</a:t>
                      </a:r>
                      <a:r>
                        <a:rPr kumimoji="1" lang="ja-JP" altLang="ja-JP" sz="1000" kern="1200" dirty="0" smtClean="0">
                          <a:solidFill>
                            <a:schemeClr val="dk1"/>
                          </a:solidFill>
                          <a:effectLst/>
                          <a:latin typeface="+mn-ea"/>
                          <a:ea typeface="+mn-ea"/>
                          <a:cs typeface="+mn-cs"/>
                        </a:rPr>
                        <a:t>居宅療養管理指導</a:t>
                      </a:r>
                      <a:r>
                        <a:rPr kumimoji="1" lang="ja-JP" altLang="en-US" sz="1000" kern="1200" dirty="0" smtClean="0">
                          <a:solidFill>
                            <a:schemeClr val="dk1"/>
                          </a:solidFill>
                          <a:effectLst/>
                          <a:latin typeface="+mn-ea"/>
                          <a:ea typeface="+mn-ea"/>
                          <a:cs typeface="+mn-cs"/>
                        </a:rPr>
                        <a:t>または</a:t>
                      </a:r>
                      <a:r>
                        <a:rPr lang="ja-JP" altLang="en-US" sz="1000" dirty="0" smtClean="0">
                          <a:effectLst/>
                          <a:latin typeface="+mn-ea"/>
                          <a:ea typeface="+mn-ea"/>
                        </a:rPr>
                        <a:t>短期入所療養介護等</a:t>
                      </a:r>
                      <a:r>
                        <a:rPr kumimoji="1" lang="ja-JP" altLang="en-US" sz="1000" kern="1200" dirty="0" smtClean="0">
                          <a:solidFill>
                            <a:schemeClr val="dk1"/>
                          </a:solidFill>
                          <a:effectLst/>
                          <a:latin typeface="+mn-ea"/>
                          <a:ea typeface="+mn-ea"/>
                          <a:cs typeface="+mn-cs"/>
                        </a:rPr>
                        <a:t>の</a:t>
                      </a:r>
                      <a:r>
                        <a:rPr kumimoji="1" lang="ja-JP" altLang="ja-JP" sz="1000" kern="1200" dirty="0" smtClean="0">
                          <a:solidFill>
                            <a:schemeClr val="dk1"/>
                          </a:solidFill>
                          <a:effectLst/>
                          <a:latin typeface="+mn-ea"/>
                          <a:ea typeface="+mn-ea"/>
                          <a:cs typeface="+mn-cs"/>
                        </a:rPr>
                        <a:t>提供</a:t>
                      </a:r>
                      <a:endParaRPr kumimoji="1" lang="en-US" altLang="ja-JP" sz="1000" kern="1200" dirty="0" smtClean="0">
                        <a:solidFill>
                          <a:schemeClr val="dk1"/>
                        </a:solidFill>
                        <a:effectLst/>
                        <a:latin typeface="+mn-ea"/>
                        <a:ea typeface="+mn-ea"/>
                        <a:cs typeface="+mn-cs"/>
                      </a:endParaRPr>
                    </a:p>
                    <a:p>
                      <a:r>
                        <a:rPr kumimoji="1" lang="ja-JP" altLang="en-US" sz="1000" kern="1200" dirty="0" smtClean="0">
                          <a:solidFill>
                            <a:schemeClr val="dk1"/>
                          </a:solidFill>
                          <a:effectLst/>
                          <a:latin typeface="+mn-ea"/>
                          <a:ea typeface="+mn-ea"/>
                          <a:cs typeface="+mn-cs"/>
                        </a:rPr>
                        <a:t>　②</a:t>
                      </a:r>
                      <a:r>
                        <a:rPr kumimoji="1" lang="ja-JP" altLang="ja-JP" sz="1000" kern="1200" dirty="0" smtClean="0">
                          <a:solidFill>
                            <a:schemeClr val="dk1"/>
                          </a:solidFill>
                          <a:effectLst/>
                          <a:latin typeface="+mn-ea"/>
                          <a:ea typeface="+mn-ea"/>
                          <a:cs typeface="+mn-cs"/>
                        </a:rPr>
                        <a:t>地域ケア会議に年１回以上出席</a:t>
                      </a:r>
                      <a:endParaRPr kumimoji="1" lang="en-US" altLang="ja-JP" sz="1000" kern="1200" dirty="0" smtClean="0">
                        <a:solidFill>
                          <a:schemeClr val="dk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smtClean="0">
                          <a:solidFill>
                            <a:schemeClr val="dk1"/>
                          </a:solidFill>
                          <a:effectLst/>
                          <a:latin typeface="+mn-ea"/>
                          <a:ea typeface="+mn-ea"/>
                          <a:cs typeface="+mn-cs"/>
                        </a:rPr>
                        <a:t>　③居宅介護支援事業所の指定</a:t>
                      </a:r>
                      <a:endParaRPr lang="ja-JP" altLang="ja-JP" sz="1100" dirty="0" smtClean="0">
                        <a:effectLst/>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256510">
                <a:tc rowSpan="2">
                  <a:txBody>
                    <a:bodyPr/>
                    <a:lstStyle/>
                    <a:p>
                      <a:r>
                        <a:rPr kumimoji="1" lang="ja-JP" altLang="ja-JP" sz="1200" kern="1200" dirty="0" smtClean="0">
                          <a:solidFill>
                            <a:schemeClr val="dk1"/>
                          </a:solidFill>
                          <a:effectLst/>
                          <a:latin typeface="+mn-lt"/>
                          <a:ea typeface="+mn-ea"/>
                          <a:cs typeface="+mn-cs"/>
                        </a:rPr>
                        <a:t>在宅医療の提供および２４時間の対応</a:t>
                      </a:r>
                      <a:endParaRPr kumimoji="1" lang="ja-JP" altLang="en-US" sz="1200" dirty="0"/>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lvl="0"/>
                      <a:r>
                        <a:rPr kumimoji="1" lang="ja-JP" altLang="en-US" sz="1100" kern="1200" dirty="0" smtClean="0">
                          <a:solidFill>
                            <a:schemeClr val="dk1"/>
                          </a:solidFill>
                          <a:effectLst/>
                          <a:latin typeface="+mn-lt"/>
                          <a:ea typeface="+mn-ea"/>
                          <a:cs typeface="+mn-cs"/>
                        </a:rPr>
                        <a:t>・</a:t>
                      </a:r>
                      <a:r>
                        <a:rPr kumimoji="1" lang="ja-JP" altLang="ja-JP" sz="1100" kern="1200" dirty="0" smtClean="0">
                          <a:solidFill>
                            <a:schemeClr val="dk1"/>
                          </a:solidFill>
                          <a:effectLst/>
                          <a:latin typeface="+mn-lt"/>
                          <a:ea typeface="+mn-ea"/>
                          <a:cs typeface="+mn-cs"/>
                        </a:rPr>
                        <a:t>在宅医療</a:t>
                      </a:r>
                      <a:r>
                        <a:rPr kumimoji="1" lang="ja-JP" altLang="en-US" sz="1100" kern="1200" dirty="0" smtClean="0">
                          <a:solidFill>
                            <a:schemeClr val="dk1"/>
                          </a:solidFill>
                          <a:effectLst/>
                          <a:latin typeface="+mn-lt"/>
                          <a:ea typeface="+mn-ea"/>
                          <a:cs typeface="+mn-cs"/>
                        </a:rPr>
                        <a:t>を行う旨の</a:t>
                      </a:r>
                      <a:r>
                        <a:rPr kumimoji="1" lang="ja-JP" altLang="ja-JP" sz="1100" kern="1200" dirty="0" smtClean="0">
                          <a:solidFill>
                            <a:schemeClr val="dk1"/>
                          </a:solidFill>
                          <a:effectLst/>
                          <a:latin typeface="+mn-lt"/>
                          <a:ea typeface="+mn-ea"/>
                          <a:cs typeface="+mn-cs"/>
                        </a:rPr>
                        <a:t>院内掲示、</a:t>
                      </a:r>
                      <a:r>
                        <a:rPr kumimoji="1" lang="ja-JP" altLang="en-US" sz="1100" kern="1200" dirty="0" smtClean="0">
                          <a:solidFill>
                            <a:schemeClr val="dk1"/>
                          </a:solidFill>
                          <a:effectLst/>
                          <a:latin typeface="+mn-lt"/>
                          <a:ea typeface="+mn-ea"/>
                          <a:cs typeface="+mn-cs"/>
                        </a:rPr>
                        <a:t>当該患者に対し</a:t>
                      </a:r>
                      <a:r>
                        <a:rPr lang="en-US" altLang="ja-JP" sz="1100" dirty="0" smtClean="0"/>
                        <a:t>24</a:t>
                      </a:r>
                      <a:r>
                        <a:rPr lang="ja-JP" altLang="en-US" sz="1100" dirty="0" smtClean="0"/>
                        <a:t>時間の対応</a:t>
                      </a:r>
                      <a:r>
                        <a:rPr lang="ja-JP" altLang="ja-JP" sz="1100" dirty="0" smtClean="0"/>
                        <a:t>を行って</a:t>
                      </a:r>
                      <a:r>
                        <a:rPr lang="ja-JP" altLang="en-US" sz="1100" dirty="0" smtClean="0"/>
                        <a:t>いること</a:t>
                      </a:r>
                      <a:endParaRPr kumimoji="1" lang="en-US" altLang="ja-JP" sz="1100" kern="1200" dirty="0" smtClean="0">
                        <a:solidFill>
                          <a:schemeClr val="dk1"/>
                        </a:solidFill>
                        <a:effectLst/>
                        <a:latin typeface="+mn-lt"/>
                        <a:ea typeface="+mn-ea"/>
                        <a:cs typeface="+mn-cs"/>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731809">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dk1"/>
                          </a:solidFill>
                          <a:effectLst/>
                          <a:latin typeface="+mn-lt"/>
                          <a:ea typeface="+mn-ea"/>
                          <a:cs typeface="+mn-cs"/>
                        </a:rPr>
                        <a:t>・下記の</a:t>
                      </a:r>
                      <a:r>
                        <a:rPr kumimoji="1" lang="ja-JP" altLang="en-US" sz="1100" b="1" u="sng" kern="1200" dirty="0" smtClean="0">
                          <a:solidFill>
                            <a:srgbClr val="FF0000"/>
                          </a:solidFill>
                          <a:effectLst/>
                          <a:latin typeface="+mn-lt"/>
                          <a:ea typeface="+mn-ea"/>
                          <a:cs typeface="+mn-cs"/>
                        </a:rPr>
                        <a:t>すべて</a:t>
                      </a:r>
                      <a:r>
                        <a:rPr kumimoji="1" lang="ja-JP" altLang="en-US" sz="1100" kern="1200" dirty="0" smtClean="0">
                          <a:solidFill>
                            <a:schemeClr val="dk1"/>
                          </a:solidFill>
                          <a:effectLst/>
                          <a:latin typeface="+mn-lt"/>
                          <a:ea typeface="+mn-ea"/>
                          <a:cs typeface="+mn-cs"/>
                        </a:rPr>
                        <a:t>を満たす</a:t>
                      </a:r>
                      <a:endParaRPr kumimoji="1" lang="en-US" altLang="ja-JP" sz="11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①</a:t>
                      </a:r>
                      <a:r>
                        <a:rPr kumimoji="1" lang="ja-JP" altLang="ja-JP" sz="1050" kern="1200" dirty="0" smtClean="0">
                          <a:solidFill>
                            <a:schemeClr val="dk1"/>
                          </a:solidFill>
                          <a:effectLst/>
                          <a:latin typeface="+mn-lt"/>
                          <a:ea typeface="+mn-ea"/>
                          <a:cs typeface="+mn-cs"/>
                        </a:rPr>
                        <a:t>２次救急</a:t>
                      </a:r>
                      <a:r>
                        <a:rPr kumimoji="1" lang="ja-JP" altLang="en-US" sz="1050" kern="1200" dirty="0" smtClean="0">
                          <a:solidFill>
                            <a:schemeClr val="dk1"/>
                          </a:solidFill>
                          <a:effectLst/>
                          <a:latin typeface="+mn-lt"/>
                          <a:ea typeface="+mn-ea"/>
                          <a:cs typeface="+mn-cs"/>
                        </a:rPr>
                        <a:t>指定病院又は救急告示病院</a:t>
                      </a:r>
                      <a:endParaRPr kumimoji="1" lang="en-US" altLang="ja-JP" sz="105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②地域包括ケア病棟入院料等の届出</a:t>
                      </a:r>
                      <a:endParaRPr kumimoji="1" lang="en-US" altLang="ja-JP" sz="105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③</a:t>
                      </a:r>
                      <a:r>
                        <a:rPr kumimoji="1" lang="ja-JP" altLang="ja-JP" sz="1050" kern="1200" dirty="0" smtClean="0">
                          <a:solidFill>
                            <a:schemeClr val="dk1"/>
                          </a:solidFill>
                          <a:effectLst/>
                          <a:latin typeface="+mn-lt"/>
                          <a:ea typeface="+mn-ea"/>
                          <a:cs typeface="+mn-cs"/>
                        </a:rPr>
                        <a:t>在宅療養支援病院</a:t>
                      </a:r>
                      <a:endParaRPr lang="ja-JP" altLang="ja-JP" sz="1050" dirty="0" smtClean="0">
                        <a:effectLst/>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dk1"/>
                          </a:solidFill>
                          <a:effectLst/>
                          <a:latin typeface="+mn-lt"/>
                          <a:ea typeface="+mn-ea"/>
                          <a:cs typeface="+mn-cs"/>
                        </a:rPr>
                        <a:t>・下記の</a:t>
                      </a:r>
                      <a:r>
                        <a:rPr kumimoji="1" lang="ja-JP" altLang="en-US" sz="1100" b="1" u="sng" kern="1200" dirty="0" smtClean="0">
                          <a:solidFill>
                            <a:srgbClr val="FF0000"/>
                          </a:solidFill>
                          <a:effectLst/>
                          <a:latin typeface="+mn-lt"/>
                          <a:ea typeface="+mn-ea"/>
                          <a:cs typeface="+mn-cs"/>
                        </a:rPr>
                        <a:t>すべて</a:t>
                      </a:r>
                      <a:r>
                        <a:rPr kumimoji="1" lang="ja-JP" altLang="en-US" sz="1100" kern="1200" dirty="0" smtClean="0">
                          <a:solidFill>
                            <a:schemeClr val="dk1"/>
                          </a:solidFill>
                          <a:effectLst/>
                          <a:latin typeface="+mn-lt"/>
                          <a:ea typeface="+mn-ea"/>
                          <a:cs typeface="+mn-cs"/>
                        </a:rPr>
                        <a:t>を満たす</a:t>
                      </a:r>
                      <a:endParaRPr kumimoji="1" lang="en-US" altLang="ja-JP" sz="11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①</a:t>
                      </a:r>
                      <a:r>
                        <a:rPr kumimoji="1" lang="ja-JP" altLang="ja-JP" sz="1050" kern="1200" dirty="0" smtClean="0">
                          <a:solidFill>
                            <a:schemeClr val="dk1"/>
                          </a:solidFill>
                          <a:effectLst/>
                          <a:latin typeface="+mn-lt"/>
                          <a:ea typeface="+mn-ea"/>
                          <a:cs typeface="+mn-cs"/>
                        </a:rPr>
                        <a:t>時間外対応加算１</a:t>
                      </a:r>
                      <a:r>
                        <a:rPr kumimoji="1" lang="ja-JP" altLang="en-US" sz="1050" kern="1200" dirty="0" smtClean="0">
                          <a:solidFill>
                            <a:schemeClr val="dk1"/>
                          </a:solidFill>
                          <a:effectLst/>
                          <a:latin typeface="+mn-lt"/>
                          <a:ea typeface="+mn-ea"/>
                          <a:cs typeface="+mn-cs"/>
                        </a:rPr>
                        <a:t>の届出</a:t>
                      </a:r>
                      <a:endParaRPr kumimoji="1" lang="en-US" altLang="ja-JP" sz="105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②常勤</a:t>
                      </a:r>
                      <a:r>
                        <a:rPr kumimoji="1" lang="ja-JP" altLang="ja-JP" sz="1050" kern="1200" dirty="0" smtClean="0">
                          <a:solidFill>
                            <a:schemeClr val="dk1"/>
                          </a:solidFill>
                          <a:effectLst/>
                          <a:latin typeface="+mn-lt"/>
                          <a:ea typeface="+mn-ea"/>
                          <a:cs typeface="+mn-cs"/>
                        </a:rPr>
                        <a:t>医師が３人以上在籍</a:t>
                      </a:r>
                      <a:endParaRPr kumimoji="1" lang="en-US" altLang="ja-JP" sz="105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③</a:t>
                      </a:r>
                      <a:r>
                        <a:rPr kumimoji="1" lang="ja-JP" altLang="ja-JP" sz="1050" kern="1200" dirty="0" smtClean="0">
                          <a:solidFill>
                            <a:schemeClr val="dk1"/>
                          </a:solidFill>
                          <a:effectLst/>
                          <a:latin typeface="+mn-lt"/>
                          <a:ea typeface="+mn-ea"/>
                          <a:cs typeface="+mn-cs"/>
                        </a:rPr>
                        <a:t>在宅療養支援診療所</a:t>
                      </a:r>
                      <a:endParaRPr lang="ja-JP" altLang="ja-JP" sz="1050" dirty="0" smtClean="0">
                        <a:effectLst/>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dk1"/>
                          </a:solidFill>
                          <a:effectLst/>
                          <a:latin typeface="+mn-lt"/>
                          <a:ea typeface="+mn-ea"/>
                          <a:cs typeface="+mn-cs"/>
                        </a:rPr>
                        <a:t>・下記のうち</a:t>
                      </a:r>
                      <a:r>
                        <a:rPr kumimoji="1" lang="ja-JP" altLang="en-US" sz="1100" b="1" u="sng" kern="1200" dirty="0" smtClean="0">
                          <a:solidFill>
                            <a:srgbClr val="FF0000"/>
                          </a:solidFill>
                          <a:effectLst/>
                          <a:latin typeface="+mn-lt"/>
                          <a:ea typeface="+mn-ea"/>
                          <a:cs typeface="+mn-cs"/>
                        </a:rPr>
                        <a:t>いずれか１つ</a:t>
                      </a:r>
                      <a:r>
                        <a:rPr kumimoji="1" lang="ja-JP" altLang="en-US" sz="1100" kern="1200" dirty="0" smtClean="0">
                          <a:solidFill>
                            <a:schemeClr val="dk1"/>
                          </a:solidFill>
                          <a:effectLst/>
                          <a:latin typeface="+mn-lt"/>
                          <a:ea typeface="+mn-ea"/>
                          <a:cs typeface="+mn-cs"/>
                        </a:rPr>
                        <a:t>を満たす</a:t>
                      </a:r>
                      <a:endParaRPr kumimoji="1" lang="en-US" altLang="ja-JP" sz="11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①</a:t>
                      </a:r>
                      <a:r>
                        <a:rPr kumimoji="1" lang="ja-JP" altLang="ja-JP" sz="1050" kern="1200" dirty="0" smtClean="0">
                          <a:solidFill>
                            <a:schemeClr val="dk1"/>
                          </a:solidFill>
                          <a:effectLst/>
                          <a:latin typeface="+mn-lt"/>
                          <a:ea typeface="+mn-ea"/>
                          <a:cs typeface="+mn-cs"/>
                        </a:rPr>
                        <a:t>時間外対応加算１</a:t>
                      </a:r>
                      <a:r>
                        <a:rPr kumimoji="1" lang="ja-JP" altLang="en-US" sz="1050" kern="1200" dirty="0" smtClean="0">
                          <a:solidFill>
                            <a:schemeClr val="dk1"/>
                          </a:solidFill>
                          <a:effectLst/>
                          <a:latin typeface="+mn-lt"/>
                          <a:ea typeface="+mn-ea"/>
                          <a:cs typeface="+mn-cs"/>
                        </a:rPr>
                        <a:t>又は２の届出</a:t>
                      </a:r>
                      <a:endParaRPr kumimoji="1" lang="en-US" altLang="ja-JP" sz="105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②常勤</a:t>
                      </a:r>
                      <a:r>
                        <a:rPr kumimoji="1" lang="ja-JP" altLang="ja-JP" sz="1050" kern="1200" dirty="0" smtClean="0">
                          <a:solidFill>
                            <a:schemeClr val="dk1"/>
                          </a:solidFill>
                          <a:effectLst/>
                          <a:latin typeface="+mn-lt"/>
                          <a:ea typeface="+mn-ea"/>
                          <a:cs typeface="+mn-cs"/>
                        </a:rPr>
                        <a:t>医師が３人以上在籍</a:t>
                      </a:r>
                      <a:endParaRPr kumimoji="1" lang="en-US" altLang="ja-JP" sz="105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③</a:t>
                      </a:r>
                      <a:r>
                        <a:rPr kumimoji="1" lang="ja-JP" altLang="ja-JP" sz="1050" kern="1200" dirty="0" smtClean="0">
                          <a:solidFill>
                            <a:schemeClr val="dk1"/>
                          </a:solidFill>
                          <a:effectLst/>
                          <a:latin typeface="+mn-lt"/>
                          <a:ea typeface="+mn-ea"/>
                          <a:cs typeface="+mn-cs"/>
                        </a:rPr>
                        <a:t>在宅療養支援診療所</a:t>
                      </a:r>
                      <a:endParaRPr lang="ja-JP" altLang="ja-JP" sz="1050" dirty="0" smtClean="0">
                        <a:effectLst/>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正方形/長方形 5"/>
          <p:cNvSpPr/>
          <p:nvPr/>
        </p:nvSpPr>
        <p:spPr>
          <a:xfrm>
            <a:off x="-64927" y="-44967"/>
            <a:ext cx="1877437" cy="276999"/>
          </a:xfrm>
          <a:prstGeom prst="rect">
            <a:avLst/>
          </a:prstGeom>
        </p:spPr>
        <p:txBody>
          <a:bodyPr wrap="none">
            <a:spAutoFit/>
          </a:bodyPr>
          <a:lstStyle/>
          <a:p>
            <a:r>
              <a:rPr lang="ja-JP" altLang="en-US" sz="1200" dirty="0" smtClean="0">
                <a:latin typeface="+mj-ea"/>
                <a:ea typeface="+mj-ea"/>
              </a:rPr>
              <a:t>平成</a:t>
            </a:r>
            <a:r>
              <a:rPr lang="en-US" altLang="ja-JP" sz="1200" dirty="0" smtClean="0">
                <a:latin typeface="+mj-ea"/>
                <a:ea typeface="+mj-ea"/>
              </a:rPr>
              <a:t>26</a:t>
            </a:r>
            <a:r>
              <a:rPr lang="ja-JP" altLang="en-US" sz="1200" dirty="0" smtClean="0">
                <a:latin typeface="+mj-ea"/>
                <a:ea typeface="+mj-ea"/>
              </a:rPr>
              <a:t>年度診療報酬改定</a:t>
            </a:r>
            <a:endParaRPr lang="ja-JP" altLang="en-US" sz="1200" dirty="0">
              <a:latin typeface="+mj-ea"/>
              <a:ea typeface="+mj-ea"/>
            </a:endParaRPr>
          </a:p>
        </p:txBody>
      </p:sp>
      <p:sp>
        <p:nvSpPr>
          <p:cNvPr id="3" name="正方形/長方形 2"/>
          <p:cNvSpPr/>
          <p:nvPr/>
        </p:nvSpPr>
        <p:spPr>
          <a:xfrm>
            <a:off x="4407307" y="5266266"/>
            <a:ext cx="4572000" cy="553998"/>
          </a:xfrm>
          <a:prstGeom prst="rect">
            <a:avLst/>
          </a:prstGeom>
        </p:spPr>
        <p:txBody>
          <a:bodyPr>
            <a:spAutoFit/>
          </a:bodyPr>
          <a:lstStyle/>
          <a:p>
            <a:r>
              <a:rPr lang="ja-JP" altLang="en-US" sz="1000" dirty="0">
                <a:solidFill>
                  <a:schemeClr val="dk1"/>
                </a:solidFill>
                <a:latin typeface="+mn-ea"/>
              </a:rPr>
              <a:t>　</a:t>
            </a:r>
            <a:r>
              <a:rPr lang="ja-JP" altLang="en-US" sz="1000" dirty="0" smtClean="0">
                <a:solidFill>
                  <a:schemeClr val="dk1"/>
                </a:solidFill>
                <a:latin typeface="+mn-ea"/>
              </a:rPr>
              <a:t>④介護保険の生活期リハの提供</a:t>
            </a:r>
            <a:endParaRPr lang="en-US" altLang="ja-JP" sz="1000" dirty="0" smtClean="0">
              <a:solidFill>
                <a:schemeClr val="dk1"/>
              </a:solidFill>
              <a:latin typeface="+mn-ea"/>
            </a:endParaRPr>
          </a:p>
          <a:p>
            <a:r>
              <a:rPr lang="ja-JP" altLang="en-US" sz="1000" dirty="0">
                <a:solidFill>
                  <a:schemeClr val="dk1"/>
                </a:solidFill>
                <a:latin typeface="+mn-ea"/>
              </a:rPr>
              <a:t>　</a:t>
            </a:r>
            <a:r>
              <a:rPr lang="ja-JP" altLang="en-US" sz="1000" dirty="0" smtClean="0">
                <a:solidFill>
                  <a:schemeClr val="dk1"/>
                </a:solidFill>
                <a:latin typeface="+mn-ea"/>
              </a:rPr>
              <a:t>⑤介護サービス事業所の併設</a:t>
            </a:r>
            <a:r>
              <a:rPr lang="ja-JP" altLang="en-US" sz="1000" dirty="0">
                <a:solidFill>
                  <a:schemeClr val="dk1"/>
                </a:solidFill>
                <a:latin typeface="+mn-ea"/>
              </a:rPr>
              <a:t>　</a:t>
            </a:r>
            <a:endParaRPr lang="en-US" altLang="ja-JP" sz="1000" dirty="0">
              <a:solidFill>
                <a:schemeClr val="dk1"/>
              </a:solidFill>
              <a:latin typeface="+mn-ea"/>
            </a:endParaRPr>
          </a:p>
          <a:p>
            <a:pPr>
              <a:defRPr/>
            </a:pPr>
            <a:r>
              <a:rPr lang="ja-JP" altLang="en-US" sz="1000" dirty="0">
                <a:solidFill>
                  <a:schemeClr val="dk1"/>
                </a:solidFill>
                <a:latin typeface="+mn-ea"/>
              </a:rPr>
              <a:t>　</a:t>
            </a:r>
            <a:r>
              <a:rPr lang="ja-JP" altLang="en-US" sz="1000" dirty="0" smtClean="0">
                <a:solidFill>
                  <a:schemeClr val="dk1"/>
                </a:solidFill>
                <a:latin typeface="+mn-ea"/>
              </a:rPr>
              <a:t>⑥介護認定審査会に参加</a:t>
            </a:r>
            <a:r>
              <a:rPr lang="ja-JP" altLang="en-US" sz="1000" dirty="0">
                <a:solidFill>
                  <a:schemeClr val="dk1"/>
                </a:solidFill>
                <a:latin typeface="+mn-ea"/>
              </a:rPr>
              <a:t>　</a:t>
            </a:r>
            <a:endParaRPr lang="ja-JP" altLang="ja-JP" sz="1000" dirty="0"/>
          </a:p>
        </p:txBody>
      </p:sp>
      <p:sp>
        <p:nvSpPr>
          <p:cNvPr id="7" name="正方形/長方形 6"/>
          <p:cNvSpPr/>
          <p:nvPr/>
        </p:nvSpPr>
        <p:spPr>
          <a:xfrm>
            <a:off x="6218952" y="5167020"/>
            <a:ext cx="2925049" cy="707886"/>
          </a:xfrm>
          <a:prstGeom prst="rect">
            <a:avLst/>
          </a:prstGeom>
        </p:spPr>
        <p:txBody>
          <a:bodyPr wrap="square">
            <a:spAutoFit/>
          </a:bodyPr>
          <a:lstStyle/>
          <a:p>
            <a:r>
              <a:rPr lang="ja-JP" altLang="en-US" sz="1000" dirty="0" smtClean="0">
                <a:solidFill>
                  <a:schemeClr val="dk1"/>
                </a:solidFill>
                <a:latin typeface="+mn-ea"/>
              </a:rPr>
              <a:t>⑦所定の研修を受講</a:t>
            </a:r>
            <a:endParaRPr lang="en-US" altLang="ja-JP" sz="1000" dirty="0">
              <a:solidFill>
                <a:schemeClr val="dk1"/>
              </a:solidFill>
              <a:latin typeface="+mn-ea"/>
            </a:endParaRPr>
          </a:p>
          <a:p>
            <a:r>
              <a:rPr lang="ja-JP" altLang="en-US" sz="1000" dirty="0" smtClean="0">
                <a:solidFill>
                  <a:schemeClr val="dk1"/>
                </a:solidFill>
                <a:latin typeface="+mn-ea"/>
              </a:rPr>
              <a:t>⑧</a:t>
            </a:r>
            <a:r>
              <a:rPr lang="ja-JP" altLang="ja-JP" sz="1000" dirty="0" smtClean="0">
                <a:solidFill>
                  <a:schemeClr val="dk1"/>
                </a:solidFill>
                <a:latin typeface="+mn-ea"/>
              </a:rPr>
              <a:t>医師</a:t>
            </a:r>
            <a:r>
              <a:rPr lang="ja-JP" altLang="ja-JP" sz="1000" dirty="0">
                <a:solidFill>
                  <a:schemeClr val="dk1"/>
                </a:solidFill>
                <a:latin typeface="+mn-ea"/>
              </a:rPr>
              <a:t>がケアマネージャーの資格を有して</a:t>
            </a:r>
            <a:r>
              <a:rPr lang="ja-JP" altLang="ja-JP" sz="1000" dirty="0" smtClean="0">
                <a:solidFill>
                  <a:schemeClr val="dk1"/>
                </a:solidFill>
                <a:latin typeface="+mn-ea"/>
              </a:rPr>
              <a:t>いる</a:t>
            </a:r>
            <a:endParaRPr lang="en-US" altLang="ja-JP" sz="1000" dirty="0" smtClean="0">
              <a:solidFill>
                <a:schemeClr val="dk1"/>
              </a:solidFill>
              <a:latin typeface="+mn-ea"/>
            </a:endParaRPr>
          </a:p>
          <a:p>
            <a:pPr marL="88900" indent="-88900"/>
            <a:r>
              <a:rPr lang="ja-JP" altLang="en-US" sz="1000" dirty="0" smtClean="0">
                <a:solidFill>
                  <a:schemeClr val="dk1"/>
                </a:solidFill>
                <a:latin typeface="+mn-ea"/>
              </a:rPr>
              <a:t>⑨（病院の場合）総合評価加算の届出又は介護支援連携指導料の算定</a:t>
            </a:r>
            <a:endParaRPr lang="ja-JP" altLang="ja-JP" sz="1000" dirty="0"/>
          </a:p>
        </p:txBody>
      </p:sp>
      <p:sp>
        <p:nvSpPr>
          <p:cNvPr id="4" name="スライド番号プレースホルダー 3"/>
          <p:cNvSpPr>
            <a:spLocks noGrp="1"/>
          </p:cNvSpPr>
          <p:nvPr>
            <p:ph type="sldNum" sz="quarter" idx="12"/>
          </p:nvPr>
        </p:nvSpPr>
        <p:spPr>
          <a:xfrm>
            <a:off x="6989423" y="6460351"/>
            <a:ext cx="2133600" cy="365125"/>
          </a:xfrm>
        </p:spPr>
        <p:txBody>
          <a:bodyPr/>
          <a:lstStyle/>
          <a:p>
            <a:fld id="{3CD7FEE9-580A-4EA0-A7DE-8D177AC2609D}"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111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9657701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23528" y="3645024"/>
            <a:ext cx="8424936" cy="2520280"/>
          </a:xfrm>
          <a:prstGeom prst="snip2DiagRect">
            <a:avLst>
              <a:gd name="adj1" fmla="val 0"/>
              <a:gd name="adj2" fmla="val 2485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251520" y="332656"/>
            <a:ext cx="8496944" cy="3672408"/>
          </a:xfrm>
          <a:prstGeom prst="roundRect">
            <a:avLst>
              <a:gd name="adj" fmla="val 878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5536" y="476672"/>
            <a:ext cx="8352928" cy="6264696"/>
          </a:xfrm>
        </p:spPr>
        <p:txBody>
          <a:bodyPr>
            <a:normAutofit/>
          </a:bodyPr>
          <a:lstStyle/>
          <a:p>
            <a:pPr marL="0" indent="0">
              <a:buNone/>
            </a:pPr>
            <a:r>
              <a:rPr kumimoji="1" lang="ja-JP" altLang="en-US" sz="2400" dirty="0" smtClean="0">
                <a:latin typeface="HG丸ｺﾞｼｯｸM-PRO" panose="020F0600000000000000" pitchFamily="50" charset="-128"/>
                <a:ea typeface="HG丸ｺﾞｼｯｸM-PRO" panose="020F0600000000000000" pitchFamily="50" charset="-128"/>
              </a:rPr>
              <a:t>　</a:t>
            </a:r>
            <a:r>
              <a:rPr kumimoji="1" lang="en-US" altLang="ja-JP" sz="2400" dirty="0" smtClean="0">
                <a:latin typeface="HG丸ｺﾞｼｯｸM-PRO" panose="020F0600000000000000" pitchFamily="50" charset="-128"/>
                <a:ea typeface="HG丸ｺﾞｼｯｸM-PRO" panose="020F0600000000000000" pitchFamily="50" charset="-128"/>
              </a:rPr>
              <a:t>B001-3</a:t>
            </a:r>
            <a:r>
              <a:rPr kumimoji="1" lang="ja-JP" altLang="en-US" sz="2400" dirty="0" smtClean="0">
                <a:latin typeface="HG丸ｺﾞｼｯｸM-PRO" panose="020F0600000000000000" pitchFamily="50" charset="-128"/>
                <a:ea typeface="HG丸ｺﾞｼｯｸM-PRO" panose="020F0600000000000000" pitchFamily="50" charset="-128"/>
              </a:rPr>
              <a:t>　生活習慣病管理料</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　　１　院外処方の場合</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イ　脂質異常症を主病とする場合 　　　　 ６５０点</a:t>
            </a:r>
            <a:endParaRPr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ロ　高血圧症を主病とする場合　　 　　　 ７００点</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ハ　糖尿病を主病とする場合　　　 　　　 ８００点</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　　２　院内処方の場合</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イ　脂質異常症を主病とする場合　</a:t>
            </a:r>
            <a:r>
              <a:rPr lang="ja-JP" altLang="en-US" sz="2000" dirty="0" smtClean="0">
                <a:latin typeface="HG丸ｺﾞｼｯｸM-PRO" panose="020F0600000000000000" pitchFamily="50" charset="-128"/>
                <a:ea typeface="HG丸ｺﾞｼｯｸM-PRO" panose="020F0600000000000000" pitchFamily="50" charset="-128"/>
              </a:rPr>
              <a:t>　　 １</a:t>
            </a: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１７５点</a:t>
            </a: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ロ　高血圧症を主病とする場合　　</a:t>
            </a:r>
            <a:r>
              <a:rPr lang="ja-JP" altLang="en-US" sz="2000" dirty="0" smtClean="0">
                <a:latin typeface="HG丸ｺﾞｼｯｸM-PRO" panose="020F0600000000000000" pitchFamily="50" charset="-128"/>
                <a:ea typeface="HG丸ｺﾞｼｯｸM-PRO" panose="020F0600000000000000" pitchFamily="50" charset="-128"/>
              </a:rPr>
              <a:t>　　 １</a:t>
            </a: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０３５点</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ハ</a:t>
            </a:r>
            <a:r>
              <a:rPr lang="ja-JP" altLang="en-US" sz="2000" dirty="0">
                <a:latin typeface="HG丸ｺﾞｼｯｸM-PRO" panose="020F0600000000000000" pitchFamily="50" charset="-128"/>
                <a:ea typeface="HG丸ｺﾞｼｯｸM-PRO" panose="020F0600000000000000" pitchFamily="50" charset="-128"/>
              </a:rPr>
              <a:t>　糖尿病を主病とする場合　　</a:t>
            </a: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１</a:t>
            </a: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２８０点</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1900" dirty="0" smtClean="0">
              <a:solidFill>
                <a:srgbClr val="0000FF"/>
              </a:solidFill>
              <a:latin typeface="HG丸ｺﾞｼｯｸM-PRO" panose="020F0600000000000000" pitchFamily="50" charset="-128"/>
              <a:ea typeface="HG丸ｺﾞｼｯｸM-PRO" panose="020F0600000000000000" pitchFamily="50" charset="-128"/>
            </a:endParaRPr>
          </a:p>
          <a:p>
            <a:pPr marL="627063" indent="-627063">
              <a:buNone/>
            </a:pP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　◆院内にて薬剤を処方する必要がない患者や他の医療機関において</a:t>
            </a:r>
            <a:r>
              <a:rPr lang="ja-JP" altLang="en-US" sz="2800" dirty="0">
                <a:solidFill>
                  <a:srgbClr val="0000FF"/>
                </a:solidFill>
                <a:latin typeface="HG丸ｺﾞｼｯｸM-PRO" panose="020F0600000000000000" pitchFamily="50" charset="-128"/>
                <a:ea typeface="HG丸ｺﾞｼｯｸM-PRO" panose="020F0600000000000000" pitchFamily="50" charset="-128"/>
              </a:rPr>
              <a:t>既</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に薬剤が</a:t>
            </a:r>
            <a:r>
              <a:rPr lang="ja-JP" altLang="en-US" sz="2800" dirty="0">
                <a:solidFill>
                  <a:srgbClr val="0000FF"/>
                </a:solidFill>
                <a:latin typeface="HG丸ｺﾞｼｯｸM-PRO" panose="020F0600000000000000" pitchFamily="50" charset="-128"/>
                <a:ea typeface="HG丸ｺﾞｼｯｸM-PRO" panose="020F0600000000000000" pitchFamily="50" charset="-128"/>
              </a:rPr>
              <a:t>処方されて</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いる</a:t>
            </a:r>
            <a:r>
              <a:rPr lang="ja-JP" altLang="en-US" sz="2800" dirty="0">
                <a:solidFill>
                  <a:srgbClr val="0000FF"/>
                </a:solidFill>
                <a:latin typeface="HG丸ｺﾞｼｯｸM-PRO" panose="020F0600000000000000" pitchFamily="50" charset="-128"/>
                <a:ea typeface="HG丸ｺﾞｼｯｸM-PRO" panose="020F0600000000000000" pitchFamily="50" charset="-128"/>
              </a:rPr>
              <a:t>患者に</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ついて</a:t>
            </a:r>
            <a:r>
              <a:rPr lang="ja-JP" altLang="en-US" sz="2800" dirty="0">
                <a:solidFill>
                  <a:srgbClr val="0000FF"/>
                </a:solidFill>
                <a:latin typeface="HG丸ｺﾞｼｯｸM-PRO" panose="020F0600000000000000" pitchFamily="50" charset="-128"/>
                <a:ea typeface="HG丸ｺﾞｼｯｸM-PRO" panose="020F0600000000000000" pitchFamily="50" charset="-128"/>
              </a:rPr>
              <a:t>「１」を</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算定</a:t>
            </a:r>
            <a:r>
              <a:rPr lang="ja-JP" altLang="en-US" sz="2800" dirty="0">
                <a:solidFill>
                  <a:srgbClr val="0000FF"/>
                </a:solidFill>
                <a:latin typeface="HG丸ｺﾞｼｯｸM-PRO" panose="020F0600000000000000" pitchFamily="50" charset="-128"/>
                <a:ea typeface="HG丸ｺﾞｼｯｸM-PRO" panose="020F0600000000000000" pitchFamily="50" charset="-128"/>
              </a:rPr>
              <a:t>すること</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明確化</a:t>
            </a:r>
            <a:endParaRPr kumimoji="1" lang="ja-JP" altLang="en-US" sz="28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112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2972249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95536" y="2276872"/>
            <a:ext cx="8352928" cy="2448272"/>
          </a:xfrm>
          <a:prstGeom prst="snip2DiagRect">
            <a:avLst>
              <a:gd name="adj1" fmla="val 0"/>
              <a:gd name="adj2" fmla="val 2405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251520" y="908720"/>
            <a:ext cx="8568952" cy="1495636"/>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5536" y="1124744"/>
            <a:ext cx="8352928" cy="5616624"/>
          </a:xfrm>
        </p:spPr>
        <p:txBody>
          <a:bodyPr>
            <a:normAutofit/>
          </a:bodyPr>
          <a:lstStyle/>
          <a:p>
            <a:pPr marL="0" indent="0">
              <a:buNone/>
            </a:pPr>
            <a:r>
              <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rPr>
              <a:t>B001-8</a:t>
            </a: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　臍ヘルニア圧迫指導管理料</a:t>
            </a:r>
            <a:endPar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１００点（新）</a:t>
            </a:r>
            <a:endPar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buNone/>
            </a:pP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　</a:t>
            </a:r>
            <a:endParaRPr kumimoji="1" lang="en-US" altLang="ja-JP" sz="2800" dirty="0" smtClean="0">
              <a:solidFill>
                <a:srgbClr val="0000FF"/>
              </a:solidFill>
              <a:latin typeface="HG丸ｺﾞｼｯｸM-PRO" panose="020F0600000000000000" pitchFamily="50" charset="-128"/>
              <a:ea typeface="HG丸ｺﾞｼｯｸM-PRO" panose="020F0600000000000000" pitchFamily="50" charset="-128"/>
            </a:endParaRPr>
          </a:p>
          <a:p>
            <a:pPr marL="627063" indent="-627063">
              <a:buNone/>
            </a:pP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　注　保険医療機関において、医師が１歳未満の乳児に対する臍ヘルニアについて療養上の必要な指導を行った場合に、患者１人につき１回に限り算定する。</a:t>
            </a:r>
            <a:endParaRPr kumimoji="1" lang="ja-JP" altLang="en-US" sz="28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113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1186850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69124" y="2204864"/>
            <a:ext cx="8551348" cy="4536504"/>
          </a:xfrm>
          <a:prstGeom prst="snip2DiagRect">
            <a:avLst>
              <a:gd name="adj1" fmla="val 0"/>
              <a:gd name="adj2" fmla="val 1174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269124" y="188640"/>
            <a:ext cx="8623356" cy="2088232"/>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5536" y="188640"/>
            <a:ext cx="8352928" cy="6624736"/>
          </a:xfrm>
        </p:spPr>
        <p:txBody>
          <a:bodyPr>
            <a:normAutofit/>
          </a:bodyPr>
          <a:lstStyle/>
          <a:p>
            <a:pPr marL="0" indent="0">
              <a:buNone/>
            </a:pPr>
            <a:r>
              <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rPr>
              <a:t>B005-1-3</a:t>
            </a:r>
          </a:p>
          <a:p>
            <a:pPr marL="0" indent="0">
              <a:buNone/>
            </a:pP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　　介護保険リハビリテーション移行支援料</a:t>
            </a:r>
            <a:endPar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800" dirty="0">
                <a:solidFill>
                  <a:srgbClr val="FF0000"/>
                </a:solidFill>
                <a:latin typeface="HG丸ｺﾞｼｯｸM-PRO" panose="020F0600000000000000" pitchFamily="50" charset="-128"/>
                <a:ea typeface="HG丸ｺﾞｼｯｸM-PRO" panose="020F0600000000000000" pitchFamily="50" charset="-128"/>
              </a:rPr>
              <a:t>　</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５００点</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（新）</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lgn="r">
              <a:buNone/>
            </a:pPr>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（患者</a:t>
            </a:r>
            <a:r>
              <a:rPr kumimoji="1" lang="en-US" altLang="ja-JP" sz="2800" dirty="0">
                <a:solidFill>
                  <a:srgbClr val="FF0000"/>
                </a:solidFill>
                <a:latin typeface="HG丸ｺﾞｼｯｸM-PRO" panose="020F0600000000000000" pitchFamily="50" charset="-128"/>
                <a:ea typeface="HG丸ｺﾞｼｯｸM-PRO" panose="020F0600000000000000" pitchFamily="50" charset="-128"/>
              </a:rPr>
              <a:t>1</a:t>
            </a:r>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人に</a:t>
            </a: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つき</a:t>
            </a:r>
            <a:r>
              <a:rPr kumimoji="1" lang="en-US" altLang="ja-JP" sz="2800" dirty="0">
                <a:solidFill>
                  <a:srgbClr val="FF0000"/>
                </a:solidFill>
                <a:latin typeface="HG丸ｺﾞｼｯｸM-PRO" panose="020F0600000000000000" pitchFamily="50" charset="-128"/>
                <a:ea typeface="HG丸ｺﾞｼｯｸM-PRO" panose="020F0600000000000000" pitchFamily="50" charset="-128"/>
              </a:rPr>
              <a:t>1</a:t>
            </a:r>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回を</a:t>
            </a: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限度</a:t>
            </a:r>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361950" indent="-361950">
              <a:buNone/>
            </a:pPr>
            <a:endParaRPr kumimoji="1" lang="en-US" altLang="ja-JP" sz="1050" dirty="0" smtClean="0">
              <a:solidFill>
                <a:srgbClr val="0000FF"/>
              </a:solidFill>
              <a:latin typeface="HG丸ｺﾞｼｯｸM-PRO" panose="020F0600000000000000" pitchFamily="50" charset="-128"/>
              <a:ea typeface="HG丸ｺﾞｼｯｸM-PRO" panose="020F0600000000000000" pitchFamily="50" charset="-128"/>
            </a:endParaRPr>
          </a:p>
          <a:p>
            <a:pPr marL="361950" indent="-361950">
              <a:buNone/>
            </a:pP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維持期の脳血管疾患等、運動器リハビリテーションを受けている要介護被保険者等の外来患者について、医療保険から介護保険への移行を促進させるため、居宅介護支援事業所の介護支援専門員等との連携により、医療保険から介護保険のリハビリテーションに移行した場合の評価を新設</a:t>
            </a:r>
            <a:endParaRPr kumimoji="1"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361950" indent="-361950">
              <a:buNone/>
            </a:pPr>
            <a:r>
              <a:rPr lang="ja-JP" altLang="en-US" sz="2400" dirty="0" smtClean="0">
                <a:latin typeface="HG丸ｺﾞｼｯｸM-PRO" panose="020F0600000000000000" pitchFamily="50" charset="-128"/>
                <a:ea typeface="HG丸ｺﾞｼｯｸM-PRO" panose="020F0600000000000000" pitchFamily="50" charset="-128"/>
              </a:rPr>
              <a:t>［算定要件］</a:t>
            </a:r>
            <a:endParaRPr lang="en-US" altLang="ja-JP" sz="2400" dirty="0" smtClean="0">
              <a:latin typeface="HG丸ｺﾞｼｯｸM-PRO" panose="020F0600000000000000" pitchFamily="50" charset="-128"/>
              <a:ea typeface="HG丸ｺﾞｼｯｸM-PRO" panose="020F0600000000000000" pitchFamily="50" charset="-128"/>
            </a:endParaRPr>
          </a:p>
          <a:p>
            <a:pPr marL="361950" indent="-361950">
              <a:buNone/>
            </a:pPr>
            <a:r>
              <a:rPr kumimoji="1"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　入院患者以外の要介護被保険者等について、患者の同意を得て、医師又は医師の指示を受けた看護師、社会福祉士等が介護支援専門員等と連携し、当該患者を介護保険の通所リハビリテーション等に移行した場合に算定</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114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1862482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23528" y="1412776"/>
            <a:ext cx="8496944" cy="5256584"/>
          </a:xfrm>
          <a:prstGeom prst="snip2DiagRect">
            <a:avLst>
              <a:gd name="adj1" fmla="val 0"/>
              <a:gd name="adj2" fmla="val 1118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251520" y="332656"/>
            <a:ext cx="8568952" cy="1296144"/>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5536" y="476672"/>
            <a:ext cx="8352928" cy="6264696"/>
          </a:xfrm>
        </p:spPr>
        <p:txBody>
          <a:bodyPr>
            <a:normAutofit lnSpcReduction="10000"/>
          </a:bodyPr>
          <a:lstStyle/>
          <a:p>
            <a:pPr marL="0" indent="0">
              <a:buNone/>
            </a:pPr>
            <a:r>
              <a:rPr kumimoji="1" lang="en-US" altLang="ja-JP" sz="2800" dirty="0" smtClean="0">
                <a:latin typeface="HG丸ｺﾞｼｯｸM-PRO" panose="020F0600000000000000" pitchFamily="50" charset="-128"/>
                <a:ea typeface="HG丸ｺﾞｼｯｸM-PRO" panose="020F0600000000000000" pitchFamily="50" charset="-128"/>
              </a:rPr>
              <a:t>B009</a:t>
            </a:r>
            <a:r>
              <a:rPr kumimoji="1" lang="ja-JP" altLang="en-US" sz="2800" dirty="0" smtClean="0">
                <a:latin typeface="HG丸ｺﾞｼｯｸM-PRO" panose="020F0600000000000000" pitchFamily="50" charset="-128"/>
                <a:ea typeface="HG丸ｺﾞｼｯｸM-PRO" panose="020F0600000000000000" pitchFamily="50" charset="-128"/>
              </a:rPr>
              <a:t>　診療情報提供料（</a:t>
            </a:r>
            <a:r>
              <a:rPr kumimoji="1" lang="en-US" altLang="ja-JP" sz="2800" dirty="0" smtClean="0">
                <a:latin typeface="HG丸ｺﾞｼｯｸM-PRO" panose="020F0600000000000000" pitchFamily="50" charset="-128"/>
                <a:ea typeface="HG丸ｺﾞｼｯｸM-PRO" panose="020F0600000000000000" pitchFamily="50" charset="-128"/>
              </a:rPr>
              <a:t>Ⅰ</a:t>
            </a:r>
            <a:r>
              <a:rPr kumimoji="1" lang="ja-JP" altLang="en-US" sz="2800" dirty="0" smtClean="0">
                <a:latin typeface="HG丸ｺﾞｼｯｸM-PRO" panose="020F0600000000000000" pitchFamily="50" charset="-128"/>
                <a:ea typeface="HG丸ｺﾞｼｯｸM-PRO" panose="020F0600000000000000" pitchFamily="50" charset="-128"/>
              </a:rPr>
              <a:t>）</a:t>
            </a:r>
            <a:r>
              <a:rPr lang="ja-JP" altLang="en-US" sz="2800" dirty="0">
                <a:latin typeface="HG丸ｺﾞｼｯｸM-PRO" panose="020F0600000000000000" pitchFamily="50" charset="-128"/>
                <a:ea typeface="HG丸ｺﾞｼｯｸM-PRO" panose="020F0600000000000000" pitchFamily="50" charset="-128"/>
              </a:rPr>
              <a:t>　</a:t>
            </a:r>
            <a:r>
              <a:rPr kumimoji="1" lang="ja-JP" altLang="en-US" sz="2800" dirty="0" smtClean="0">
                <a:latin typeface="HG丸ｺﾞｼｯｸM-PRO" panose="020F0600000000000000" pitchFamily="50" charset="-128"/>
                <a:ea typeface="HG丸ｺﾞｼｯｸM-PRO" panose="020F0600000000000000" pitchFamily="50" charset="-128"/>
              </a:rPr>
              <a:t>２５０点</a:t>
            </a: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　</a:t>
            </a:r>
            <a:endPar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注</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13</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歯科医療機関連携加算　１００点（新）</a:t>
            </a:r>
            <a:endPar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buNone/>
            </a:pPr>
            <a:endParaRPr kumimoji="1"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446088" indent="-349250">
              <a:buNone/>
            </a:pPr>
            <a:r>
              <a:rPr lang="ja-JP" altLang="en-US" sz="2600" dirty="0" smtClean="0">
                <a:solidFill>
                  <a:srgbClr val="0000FF"/>
                </a:solidFill>
                <a:latin typeface="HG丸ｺﾞｼｯｸM-PRO" panose="020F0600000000000000" pitchFamily="50" charset="-128"/>
                <a:ea typeface="HG丸ｺﾞｼｯｸM-PRO" panose="020F0600000000000000" pitchFamily="50" charset="-128"/>
              </a:rPr>
              <a:t>◆周術期口腔機能管理が必要な患者における医科医療機関から歯科医療機関の診療情報提供に係る評価</a:t>
            </a:r>
            <a:endParaRPr lang="en-US" altLang="ja-JP" sz="2600" dirty="0" smtClean="0">
              <a:solidFill>
                <a:srgbClr val="0000FF"/>
              </a:solidFill>
              <a:latin typeface="HG丸ｺﾞｼｯｸM-PRO" panose="020F0600000000000000" pitchFamily="50" charset="-128"/>
              <a:ea typeface="HG丸ｺﾞｼｯｸM-PRO" panose="020F0600000000000000" pitchFamily="50" charset="-128"/>
            </a:endParaRPr>
          </a:p>
          <a:p>
            <a:pPr marL="265113" indent="-265113">
              <a:buNone/>
            </a:pPr>
            <a:endParaRPr kumimoji="1" lang="en-US" altLang="ja-JP" sz="2600" dirty="0">
              <a:solidFill>
                <a:srgbClr val="0000FF"/>
              </a:solidFill>
              <a:latin typeface="HG丸ｺﾞｼｯｸM-PRO" panose="020F0600000000000000" pitchFamily="50" charset="-128"/>
              <a:ea typeface="HG丸ｺﾞｼｯｸM-PRO" panose="020F0600000000000000" pitchFamily="50" charset="-128"/>
            </a:endParaRPr>
          </a:p>
          <a:p>
            <a:pPr marL="265113" indent="-265113">
              <a:buNone/>
            </a:pPr>
            <a:r>
              <a:rPr lang="ja-JP" altLang="en-US" sz="2600" dirty="0" smtClean="0">
                <a:latin typeface="HG丸ｺﾞｼｯｸM-PRO" panose="020F0600000000000000" pitchFamily="50" charset="-128"/>
                <a:ea typeface="HG丸ｺﾞｼｯｸM-PRO" panose="020F0600000000000000" pitchFamily="50" charset="-128"/>
              </a:rPr>
              <a:t>［算定要件］</a:t>
            </a:r>
            <a:endParaRPr lang="en-US" altLang="ja-JP" sz="2600" dirty="0" smtClean="0">
              <a:latin typeface="HG丸ｺﾞｼｯｸM-PRO" panose="020F0600000000000000" pitchFamily="50" charset="-128"/>
              <a:ea typeface="HG丸ｺﾞｼｯｸM-PRO" panose="020F0600000000000000" pitchFamily="50" charset="-128"/>
            </a:endParaRPr>
          </a:p>
          <a:p>
            <a:pPr marL="265113" indent="0">
              <a:buNone/>
            </a:pPr>
            <a:r>
              <a:rPr kumimoji="1" lang="ja-JP" altLang="en-US" sz="2600" dirty="0">
                <a:latin typeface="HG丸ｺﾞｼｯｸM-PRO" panose="020F0600000000000000" pitchFamily="50" charset="-128"/>
                <a:ea typeface="HG丸ｺﾞｼｯｸM-PRO" panose="020F0600000000000000" pitchFamily="50" charset="-128"/>
              </a:rPr>
              <a:t>　</a:t>
            </a:r>
            <a:r>
              <a:rPr kumimoji="1" lang="ja-JP" altLang="en-US" sz="2600" dirty="0" smtClean="0">
                <a:latin typeface="HG丸ｺﾞｼｯｸM-PRO" panose="020F0600000000000000" pitchFamily="50" charset="-128"/>
                <a:ea typeface="HG丸ｺﾞｼｯｸM-PRO" panose="020F0600000000000000" pitchFamily="50" charset="-128"/>
              </a:rPr>
              <a:t>歯科を標榜していない病院で、手術の部の第６款（顔面・口腔・頸部）、第７款（胸部）及び第９款（腹部）に掲げる悪性腫瘍手術、第８款（心・脈管（動脈及び静脈は除く。））の手術若しくは造血幹細胞移植を行う患者について、手術前に歯科医師による周術期口腔機能管理の必要があり、歯科を標榜する保険医療機関に対して情報提供を行った場合に算定する。</a:t>
            </a:r>
            <a:endParaRPr kumimoji="1" lang="ja-JP" altLang="en-US" sz="26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115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7055220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6256" y="647076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116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2"/>
          <p:cNvSpPr/>
          <p:nvPr/>
        </p:nvSpPr>
        <p:spPr>
          <a:xfrm>
            <a:off x="107504" y="1340768"/>
            <a:ext cx="8208912" cy="18002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5" name="タイトル 1"/>
          <p:cNvSpPr txBox="1">
            <a:spLocks/>
          </p:cNvSpPr>
          <p:nvPr/>
        </p:nvSpPr>
        <p:spPr>
          <a:xfrm>
            <a:off x="457200" y="1412776"/>
            <a:ext cx="7643192" cy="1575048"/>
          </a:xfrm>
          <a:prstGeom prst="flowChartAlternateProcess">
            <a:avLst/>
          </a:prstGeom>
          <a:noFill/>
          <a:ln w="28575">
            <a:noFill/>
          </a:ln>
          <a:effectLst>
            <a:outerShdw blurRad="50800" dist="38100" algn="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smtClean="0">
                <a:solidFill>
                  <a:srgbClr val="002060"/>
                </a:solidFill>
                <a:latin typeface="+mj-ea"/>
              </a:rPr>
              <a:t>【</a:t>
            </a:r>
            <a:r>
              <a:rPr lang="ja-JP" altLang="en-US" sz="3200" smtClean="0">
                <a:solidFill>
                  <a:srgbClr val="002060"/>
                </a:solidFill>
                <a:latin typeface="+mj-ea"/>
              </a:rPr>
              <a:t>第２章　特掲診療料</a:t>
            </a:r>
            <a:r>
              <a:rPr lang="en-US" altLang="ja-JP" sz="3200" smtClean="0">
                <a:solidFill>
                  <a:srgbClr val="002060"/>
                </a:solidFill>
                <a:latin typeface="+mj-ea"/>
              </a:rPr>
              <a:t>】</a:t>
            </a:r>
            <a:br>
              <a:rPr lang="en-US" altLang="ja-JP" sz="3200" smtClean="0">
                <a:solidFill>
                  <a:srgbClr val="002060"/>
                </a:solidFill>
                <a:latin typeface="+mj-ea"/>
              </a:rPr>
            </a:br>
            <a:r>
              <a:rPr lang="ja-JP" altLang="en-US" sz="4800" u="sng" smtClean="0">
                <a:solidFill>
                  <a:srgbClr val="002060"/>
                </a:solidFill>
                <a:latin typeface="+mj-ea"/>
              </a:rPr>
              <a:t>第２部　在 宅 医 療</a:t>
            </a:r>
            <a:endParaRPr lang="ja-JP" altLang="en-US" sz="4800" u="sng" dirty="0">
              <a:solidFill>
                <a:srgbClr val="002060"/>
              </a:solidFill>
              <a:latin typeface="+mj-ea"/>
            </a:endParaRPr>
          </a:p>
        </p:txBody>
      </p:sp>
    </p:spTree>
    <p:extLst>
      <p:ext uri="{BB962C8B-B14F-4D97-AF65-F5344CB8AC3E}">
        <p14:creationId xmlns:p14="http://schemas.microsoft.com/office/powerpoint/2010/main" val="3854269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67217" y="692696"/>
            <a:ext cx="8553255" cy="6048672"/>
          </a:xfrm>
          <a:prstGeom prst="snip2DiagRect">
            <a:avLst>
              <a:gd name="adj1" fmla="val 0"/>
              <a:gd name="adj2" fmla="val 704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117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683568" y="944141"/>
            <a:ext cx="7848872" cy="1446550"/>
          </a:xfrm>
          <a:prstGeom prst="rect">
            <a:avLst/>
          </a:prstGeom>
          <a:noFill/>
          <a:ln>
            <a:noFill/>
          </a:ln>
        </p:spPr>
        <p:txBody>
          <a:bodyPr wrap="square" rtlCol="0" anchor="ctr">
            <a:spAutoFit/>
          </a:bodyPr>
          <a:lstStyle/>
          <a:p>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200" dirty="0" smtClean="0">
                <a:latin typeface="HG丸ｺﾞｼｯｸM-PRO" panose="020F0600000000000000" pitchFamily="50" charset="-128"/>
                <a:ea typeface="HG丸ｺﾞｼｯｸM-PRO" panose="020F0600000000000000" pitchFamily="50" charset="-128"/>
              </a:rPr>
              <a:t>強化型在支</a:t>
            </a:r>
            <a:r>
              <a:rPr lang="ja-JP" altLang="en-US" sz="2200" dirty="0">
                <a:latin typeface="HG丸ｺﾞｼｯｸM-PRO" panose="020F0600000000000000" pitchFamily="50" charset="-128"/>
                <a:ea typeface="HG丸ｺﾞｼｯｸM-PRO" panose="020F0600000000000000" pitchFamily="50" charset="-128"/>
              </a:rPr>
              <a:t>診・病（</a:t>
            </a:r>
            <a:r>
              <a:rPr lang="ja-JP" altLang="en-US" sz="2200" dirty="0">
                <a:solidFill>
                  <a:srgbClr val="0000FF"/>
                </a:solidFill>
                <a:latin typeface="HG丸ｺﾞｼｯｸM-PRO" panose="020F0600000000000000" pitchFamily="50" charset="-128"/>
                <a:ea typeface="HG丸ｺﾞｼｯｸM-PRO" panose="020F0600000000000000" pitchFamily="50" charset="-128"/>
              </a:rPr>
              <a:t>単独型</a:t>
            </a:r>
            <a:r>
              <a:rPr lang="ja-JP" altLang="en-US" sz="2200" dirty="0">
                <a:latin typeface="HG丸ｺﾞｼｯｸM-PRO" panose="020F0600000000000000" pitchFamily="50" charset="-128"/>
                <a:ea typeface="HG丸ｺﾞｼｯｸM-PRO" panose="020F0600000000000000" pitchFamily="50" charset="-128"/>
              </a:rPr>
              <a:t>）の</a:t>
            </a:r>
            <a:r>
              <a:rPr lang="ja-JP" altLang="en-US" sz="2200" dirty="0">
                <a:solidFill>
                  <a:srgbClr val="0000FF"/>
                </a:solidFill>
                <a:latin typeface="HG丸ｺﾞｼｯｸM-PRO" panose="020F0600000000000000" pitchFamily="50" charset="-128"/>
                <a:ea typeface="HG丸ｺﾞｼｯｸM-PRO" panose="020F0600000000000000" pitchFamily="50" charset="-128"/>
              </a:rPr>
              <a:t>実績要件を引き上げ</a:t>
            </a:r>
            <a:r>
              <a:rPr lang="ja-JP" altLang="en-US" sz="2200" dirty="0">
                <a:latin typeface="HG丸ｺﾞｼｯｸM-PRO" panose="020F0600000000000000" pitchFamily="50" charset="-128"/>
                <a:ea typeface="HG丸ｺﾞｼｯｸM-PRO" panose="020F0600000000000000" pitchFamily="50" charset="-128"/>
              </a:rPr>
              <a:t>る。</a:t>
            </a:r>
            <a:endParaRPr lang="en-US" altLang="ja-JP" sz="2200" dirty="0">
              <a:latin typeface="HG丸ｺﾞｼｯｸM-PRO" panose="020F0600000000000000" pitchFamily="50" charset="-128"/>
              <a:ea typeface="HG丸ｺﾞｼｯｸM-PRO" panose="020F0600000000000000" pitchFamily="50" charset="-128"/>
            </a:endParaRPr>
          </a:p>
          <a:p>
            <a:pPr marL="266700" indent="-266700">
              <a:buNone/>
            </a:pP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200" dirty="0" smtClean="0">
                <a:latin typeface="HG丸ｺﾞｼｯｸM-PRO" panose="020F0600000000000000" pitchFamily="50" charset="-128"/>
                <a:ea typeface="HG丸ｺﾞｼｯｸM-PRO" panose="020F0600000000000000" pitchFamily="50" charset="-128"/>
              </a:rPr>
              <a:t>強化型在支</a:t>
            </a:r>
            <a:r>
              <a:rPr lang="ja-JP" altLang="en-US" sz="2200" dirty="0">
                <a:latin typeface="HG丸ｺﾞｼｯｸM-PRO" panose="020F0600000000000000" pitchFamily="50" charset="-128"/>
                <a:ea typeface="HG丸ｺﾞｼｯｸM-PRO" panose="020F0600000000000000" pitchFamily="50" charset="-128"/>
              </a:rPr>
              <a:t>診・病（</a:t>
            </a:r>
            <a:r>
              <a:rPr lang="ja-JP" altLang="en-US" sz="2200" dirty="0">
                <a:solidFill>
                  <a:srgbClr val="0000FF"/>
                </a:solidFill>
                <a:latin typeface="HG丸ｺﾞｼｯｸM-PRO" panose="020F0600000000000000" pitchFamily="50" charset="-128"/>
                <a:ea typeface="HG丸ｺﾞｼｯｸM-PRO" panose="020F0600000000000000" pitchFamily="50" charset="-128"/>
              </a:rPr>
              <a:t>連携型</a:t>
            </a:r>
            <a:r>
              <a:rPr lang="ja-JP" altLang="en-US" sz="2200" dirty="0">
                <a:latin typeface="HG丸ｺﾞｼｯｸM-PRO" panose="020F0600000000000000" pitchFamily="50" charset="-128"/>
                <a:ea typeface="HG丸ｺﾞｼｯｸM-PRO" panose="020F0600000000000000" pitchFamily="50" charset="-128"/>
              </a:rPr>
              <a:t>）については、</a:t>
            </a:r>
            <a:r>
              <a:rPr lang="ja-JP" altLang="en-US" sz="2200" dirty="0">
                <a:solidFill>
                  <a:srgbClr val="0000FF"/>
                </a:solidFill>
                <a:latin typeface="HG丸ｺﾞｼｯｸM-PRO" panose="020F0600000000000000" pitchFamily="50" charset="-128"/>
                <a:ea typeface="HG丸ｺﾞｼｯｸM-PRO" panose="020F0600000000000000" pitchFamily="50" charset="-128"/>
              </a:rPr>
              <a:t>連携医療機関</a:t>
            </a:r>
            <a:r>
              <a:rPr lang="ja-JP" altLang="en-US" sz="2200" dirty="0">
                <a:latin typeface="HG丸ｺﾞｼｯｸM-PRO" panose="020F0600000000000000" pitchFamily="50" charset="-128"/>
                <a:ea typeface="HG丸ｺﾞｼｯｸM-PRO" panose="020F0600000000000000" pitchFamily="50" charset="-128"/>
              </a:rPr>
              <a:t>に対して</a:t>
            </a:r>
            <a:r>
              <a:rPr lang="ja-JP" altLang="en-US" sz="2200" dirty="0" smtClean="0">
                <a:latin typeface="HG丸ｺﾞｼｯｸM-PRO" panose="020F0600000000000000" pitchFamily="50" charset="-128"/>
                <a:ea typeface="HG丸ｺﾞｼｯｸM-PRO" panose="020F0600000000000000" pitchFamily="50" charset="-128"/>
              </a:rPr>
              <a:t>も</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実績</a:t>
            </a:r>
            <a:r>
              <a:rPr lang="ja-JP" altLang="en-US" sz="2200" dirty="0">
                <a:solidFill>
                  <a:srgbClr val="0000FF"/>
                </a:solidFill>
                <a:latin typeface="HG丸ｺﾞｼｯｸM-PRO" panose="020F0600000000000000" pitchFamily="50" charset="-128"/>
                <a:ea typeface="HG丸ｺﾞｼｯｸM-PRO" panose="020F0600000000000000" pitchFamily="50" charset="-128"/>
              </a:rPr>
              <a:t>要件</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を必要</a:t>
            </a:r>
            <a:r>
              <a:rPr lang="ja-JP" altLang="en-US" sz="2200" dirty="0" smtClean="0">
                <a:latin typeface="HG丸ｺﾞｼｯｸM-PRO" panose="020F0600000000000000" pitchFamily="50" charset="-128"/>
                <a:ea typeface="HG丸ｺﾞｼｯｸM-PRO" panose="020F0600000000000000" pitchFamily="50" charset="-128"/>
              </a:rPr>
              <a:t>とする。</a:t>
            </a:r>
            <a:endParaRPr lang="en-US" altLang="ja-JP" sz="2200" dirty="0" smtClean="0">
              <a:latin typeface="HG丸ｺﾞｼｯｸM-PRO" panose="020F0600000000000000" pitchFamily="50" charset="-128"/>
              <a:ea typeface="HG丸ｺﾞｼｯｸM-PRO" panose="020F0600000000000000" pitchFamily="50" charset="-128"/>
            </a:endParaRPr>
          </a:p>
          <a:p>
            <a:pPr marL="266700" indent="-266700">
              <a:buNone/>
            </a:pP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200" dirty="0" smtClean="0">
                <a:latin typeface="HG丸ｺﾞｼｯｸM-PRO" panose="020F0600000000000000" pitchFamily="50" charset="-128"/>
                <a:ea typeface="HG丸ｺﾞｼｯｸM-PRO" panose="020F0600000000000000" pitchFamily="50" charset="-128"/>
              </a:rPr>
              <a:t>経過措置あり。</a:t>
            </a:r>
            <a:endParaRPr lang="en-US" altLang="ja-JP" sz="2200"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467544" y="2564904"/>
            <a:ext cx="2520280" cy="400110"/>
          </a:xfrm>
          <a:prstGeom prst="rect">
            <a:avLst/>
          </a:prstGeom>
          <a:noFill/>
          <a:ln>
            <a:noFill/>
          </a:ln>
        </p:spPr>
        <p:txBody>
          <a:bodyPr wrap="square" rtlCol="0" anchor="ctr">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［具体的改定内容］</a:t>
            </a:r>
            <a:endParaRPr kumimoji="1" lang="ja-JP" altLang="en-US" sz="2000" dirty="0">
              <a:latin typeface="HG丸ｺﾞｼｯｸM-PRO" panose="020F0600000000000000" pitchFamily="50" charset="-128"/>
              <a:ea typeface="HG丸ｺﾞｼｯｸM-PRO" panose="020F06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580285899"/>
              </p:ext>
            </p:extLst>
          </p:nvPr>
        </p:nvGraphicFramePr>
        <p:xfrm>
          <a:off x="560774" y="2965014"/>
          <a:ext cx="8094459" cy="3562442"/>
        </p:xfrm>
        <a:graphic>
          <a:graphicData uri="http://schemas.openxmlformats.org/drawingml/2006/table">
            <a:tbl>
              <a:tblPr firstRow="1" bandRow="1">
                <a:tableStyleId>{5940675A-B579-460E-94D1-54222C63F5DA}</a:tableStyleId>
              </a:tblPr>
              <a:tblGrid>
                <a:gridCol w="1832809"/>
                <a:gridCol w="1172998"/>
                <a:gridCol w="2544326"/>
                <a:gridCol w="2544326"/>
              </a:tblGrid>
              <a:tr h="391978">
                <a:tc gridSpan="2">
                  <a:txBody>
                    <a:bodyPr/>
                    <a:lstStyle/>
                    <a:p>
                      <a:pPr algn="ct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ts val="2200"/>
                        </a:lnSpc>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現　行</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pPr algn="ctr">
                        <a:lnSpc>
                          <a:spcPts val="2200"/>
                        </a:lnSpc>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改　定　後</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solidFill>
                      <a:schemeClr val="accent4">
                        <a:lumMod val="20000"/>
                        <a:lumOff val="80000"/>
                      </a:schemeClr>
                    </a:solidFill>
                  </a:tcPr>
                </a:tc>
              </a:tr>
              <a:tr h="376192">
                <a:tc rowSpan="2">
                  <a:txBody>
                    <a:bodyPr/>
                    <a:lstStyle/>
                    <a:p>
                      <a:pPr algn="ctr">
                        <a:lnSpc>
                          <a:spcPts val="2200"/>
                        </a:lnSpc>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強化型在支診・病</a:t>
                      </a:r>
                      <a:endPar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lnSpc>
                          <a:spcPts val="2200"/>
                        </a:lnSpc>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単独型</a:t>
                      </a: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pPr algn="ctr">
                        <a:lnSpc>
                          <a:spcPts val="2200"/>
                        </a:lnSpc>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緊急往診</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5</a:t>
                      </a: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件以上</a:t>
                      </a:r>
                      <a:r>
                        <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年</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solidFill>
                      <a:schemeClr val="accent4">
                        <a:lumMod val="20000"/>
                        <a:lumOff val="80000"/>
                      </a:schemeClr>
                    </a:solidFill>
                  </a:tcPr>
                </a:tc>
                <a:tc>
                  <a:txBody>
                    <a:bodyPr/>
                    <a:lstStyle/>
                    <a:p>
                      <a:pPr algn="ctr">
                        <a:lnSpc>
                          <a:spcPts val="2200"/>
                        </a:lnSpc>
                      </a:pP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１０件以上</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年</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solidFill>
                      <a:schemeClr val="accent4">
                        <a:lumMod val="20000"/>
                        <a:lumOff val="80000"/>
                      </a:schemeClr>
                    </a:solidFill>
                  </a:tcPr>
                </a:tc>
              </a:tr>
              <a:tr h="376192">
                <a:tc vMerge="1">
                  <a:txBody>
                    <a:bodyPr/>
                    <a:lstStyle/>
                    <a:p>
                      <a:endParaRPr kumimoji="1" lang="ja-JP" altLang="en-US"/>
                    </a:p>
                  </a:txBody>
                  <a:tcPr/>
                </a:tc>
                <a:tc>
                  <a:txBody>
                    <a:bodyPr/>
                    <a:lstStyle/>
                    <a:p>
                      <a:pPr algn="ctr">
                        <a:lnSpc>
                          <a:spcPts val="2200"/>
                        </a:lnSpc>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看取り</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solidFill>
                      <a:schemeClr val="accent4">
                        <a:lumMod val="20000"/>
                        <a:lumOff val="80000"/>
                      </a:schemeClr>
                    </a:solidFill>
                  </a:tcPr>
                </a:tc>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件以上</a:t>
                      </a:r>
                      <a:r>
                        <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年</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solidFill>
                      <a:schemeClr val="accent4">
                        <a:lumMod val="20000"/>
                        <a:lumOff val="80000"/>
                      </a:schemeClr>
                    </a:solidFill>
                  </a:tcPr>
                </a:tc>
                <a:tc>
                  <a:txBody>
                    <a:bodyPr/>
                    <a:lstStyle/>
                    <a:p>
                      <a:pPr algn="ctr">
                        <a:lnSpc>
                          <a:spcPts val="2200"/>
                        </a:lnSpc>
                      </a:pPr>
                      <a:r>
                        <a:rPr kumimoji="1" lang="ja-JP" altLang="en-US" sz="1600" u="none"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４件以上</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年</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solidFill>
                      <a:schemeClr val="accent4">
                        <a:lumMod val="20000"/>
                        <a:lumOff val="80000"/>
                      </a:schemeClr>
                    </a:solidFill>
                  </a:tcPr>
                </a:tc>
              </a:tr>
              <a:tr h="1196976">
                <a:tc rowSpan="2">
                  <a:txBody>
                    <a:bodyPr/>
                    <a:lstStyle/>
                    <a:p>
                      <a:pPr algn="ctr">
                        <a:lnSpc>
                          <a:spcPts val="2200"/>
                        </a:lnSpc>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強化型在支診・病</a:t>
                      </a:r>
                      <a:endPar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lnSpc>
                          <a:spcPts val="2200"/>
                        </a:lnSpc>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連携型</a:t>
                      </a: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緊急往診</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r>
                        <a:rPr kumimoji="1" lang="ja-JP" altLang="en-US"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連携全体</a:t>
                      </a: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で</a:t>
                      </a:r>
                      <a:endPar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marR="0" indent="0" algn="ctr" defTabSz="914400" rtl="0" eaLnBrk="1" fontAlgn="auto" latinLnBrk="0" hangingPunct="1">
                        <a:lnSpc>
                          <a:spcPts val="2200"/>
                        </a:lnSpc>
                        <a:spcBef>
                          <a:spcPts val="0"/>
                        </a:spcBef>
                        <a:spcAft>
                          <a:spcPts val="0"/>
                        </a:spcAft>
                        <a:buClrTx/>
                        <a:buSzTx/>
                        <a:buFontTx/>
                        <a:buNone/>
                        <a:tabLst/>
                        <a:defRPr/>
                      </a:pPr>
                      <a:r>
                        <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5</a:t>
                      </a: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件以上</a:t>
                      </a:r>
                      <a:r>
                        <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年</a:t>
                      </a:r>
                      <a:endPar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solidFill>
                      <a:schemeClr val="accent4">
                        <a:lumMod val="20000"/>
                        <a:lumOff val="80000"/>
                      </a:schemeClr>
                    </a:solidFill>
                  </a:tcPr>
                </a:tc>
                <a:tc>
                  <a:txBody>
                    <a:bodyPr/>
                    <a:lstStyle/>
                    <a:p>
                      <a:pPr marL="180975" indent="0" algn="l">
                        <a:lnSpc>
                          <a:spcPts val="2200"/>
                        </a:lnSpc>
                      </a:pP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各医療機関</a:t>
                      </a: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で</a:t>
                      </a:r>
                      <a:endPar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marR="0" indent="0" algn="ctr" defTabSz="914400" rtl="0" eaLnBrk="1" fontAlgn="auto" latinLnBrk="0" hangingPunct="1">
                        <a:lnSpc>
                          <a:spcPts val="2200"/>
                        </a:lnSpc>
                        <a:spcBef>
                          <a:spcPts val="0"/>
                        </a:spcBef>
                        <a:spcAft>
                          <a:spcPts val="0"/>
                        </a:spcAft>
                        <a:buClrTx/>
                        <a:buSzTx/>
                        <a:buFontTx/>
                        <a:buNone/>
                        <a:tabLst/>
                        <a:defRPr/>
                      </a:pPr>
                      <a:r>
                        <a:rPr kumimoji="1" lang="ja-JP" altLang="en-US" sz="1600" u="none"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４件以上</a:t>
                      </a:r>
                      <a:r>
                        <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年</a:t>
                      </a:r>
                      <a:endPar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80975" marR="0" indent="0" algn="l" defTabSz="914400" rtl="0" eaLnBrk="1" fontAlgn="auto" latinLnBrk="0" hangingPunct="1">
                        <a:lnSpc>
                          <a:spcPts val="2200"/>
                        </a:lnSpc>
                        <a:spcBef>
                          <a:spcPts val="0"/>
                        </a:spcBef>
                        <a:spcAft>
                          <a:spcPts val="0"/>
                        </a:spcAft>
                        <a:buClrTx/>
                        <a:buSzTx/>
                        <a:buFontTx/>
                        <a:buNone/>
                        <a:tabLst/>
                        <a:defRPr/>
                      </a:pPr>
                      <a:r>
                        <a:rPr kumimoji="1" lang="ja-JP" altLang="en-US"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かつ、連携全体</a:t>
                      </a: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で</a:t>
                      </a:r>
                      <a:endPar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marR="0" indent="0" algn="ctr" defTabSz="914400" rtl="0" eaLnBrk="1" fontAlgn="auto" latinLnBrk="0" hangingPunct="1">
                        <a:lnSpc>
                          <a:spcPts val="2200"/>
                        </a:lnSpc>
                        <a:spcBef>
                          <a:spcPts val="0"/>
                        </a:spcBef>
                        <a:spcAft>
                          <a:spcPts val="0"/>
                        </a:spcAft>
                        <a:buClrTx/>
                        <a:buSzTx/>
                        <a:buFontTx/>
                        <a:buNone/>
                        <a:tabLst/>
                        <a:defRPr/>
                      </a:pP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１０件以上</a:t>
                      </a:r>
                      <a:r>
                        <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年</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solidFill>
                      <a:schemeClr val="accent4">
                        <a:lumMod val="20000"/>
                        <a:lumOff val="80000"/>
                      </a:schemeClr>
                    </a:solidFill>
                  </a:tcPr>
                </a:tc>
              </a:tr>
              <a:tr h="1196976">
                <a:tc vMerge="1">
                  <a:txBody>
                    <a:bodyPr/>
                    <a:lstStyle/>
                    <a:p>
                      <a:pPr algn="ctr"/>
                      <a:endParaRPr kumimoji="1" lang="ja-JP" altLang="en-US" sz="1600" dirty="0"/>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看取り</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r>
                        <a:rPr kumimoji="1" lang="ja-JP" altLang="en-US"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連携全体</a:t>
                      </a: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で</a:t>
                      </a:r>
                      <a:endPar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marR="0" indent="0" algn="ctr" defTabSz="914400" rtl="0" eaLnBrk="1" fontAlgn="auto" latinLnBrk="0" hangingPunct="1">
                        <a:lnSpc>
                          <a:spcPts val="2200"/>
                        </a:lnSpc>
                        <a:spcBef>
                          <a:spcPts val="0"/>
                        </a:spcBef>
                        <a:spcAft>
                          <a:spcPts val="0"/>
                        </a:spcAft>
                        <a:buClrTx/>
                        <a:buSzTx/>
                        <a:buFontTx/>
                        <a:buNone/>
                        <a:tabLst/>
                        <a:defRPr/>
                      </a:pPr>
                      <a:r>
                        <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件以上</a:t>
                      </a:r>
                      <a:r>
                        <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年</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180975" indent="0" algn="l">
                        <a:lnSpc>
                          <a:spcPts val="2200"/>
                        </a:lnSpc>
                      </a:pP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各医療機関</a:t>
                      </a: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で</a:t>
                      </a:r>
                      <a:endPar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lnSpc>
                          <a:spcPts val="2200"/>
                        </a:lnSpc>
                      </a:pPr>
                      <a:r>
                        <a:rPr kumimoji="1" lang="ja-JP" altLang="en-US" sz="1600" u="none"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２件以上</a:t>
                      </a:r>
                      <a:r>
                        <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年</a:t>
                      </a:r>
                      <a:endPar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80975" marR="0" indent="0" algn="l" defTabSz="914400" rtl="0" eaLnBrk="1" fontAlgn="auto" latinLnBrk="0" hangingPunct="1">
                        <a:lnSpc>
                          <a:spcPts val="2200"/>
                        </a:lnSpc>
                        <a:spcBef>
                          <a:spcPts val="0"/>
                        </a:spcBef>
                        <a:spcAft>
                          <a:spcPts val="0"/>
                        </a:spcAft>
                        <a:buClrTx/>
                        <a:buSzTx/>
                        <a:buFontTx/>
                        <a:buNone/>
                        <a:tabLst/>
                        <a:defRPr/>
                      </a:pPr>
                      <a:r>
                        <a:rPr kumimoji="1" lang="ja-JP" altLang="en-US"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かつ、連携全体</a:t>
                      </a: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で</a:t>
                      </a:r>
                      <a:endPar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marR="0" indent="0" algn="ctr" defTabSz="914400" rtl="0" eaLnBrk="1" fontAlgn="auto" latinLnBrk="0" hangingPunct="1">
                        <a:lnSpc>
                          <a:spcPts val="2200"/>
                        </a:lnSpc>
                        <a:spcBef>
                          <a:spcPts val="0"/>
                        </a:spcBef>
                        <a:spcAft>
                          <a:spcPts val="0"/>
                        </a:spcAft>
                        <a:buClrTx/>
                        <a:buSzTx/>
                        <a:buFontTx/>
                        <a:buNone/>
                        <a:tabLst/>
                        <a:defRPr/>
                      </a:pPr>
                      <a:r>
                        <a:rPr kumimoji="1" lang="ja-JP" altLang="en-US" sz="1600" u="none"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４件以上</a:t>
                      </a:r>
                      <a:r>
                        <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年</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10" name="角丸四角形 9"/>
          <p:cNvSpPr/>
          <p:nvPr/>
        </p:nvSpPr>
        <p:spPr>
          <a:xfrm>
            <a:off x="267217" y="188640"/>
            <a:ext cx="8553255" cy="720000"/>
          </a:xfrm>
          <a:prstGeom prst="roundRect">
            <a:avLst>
              <a:gd name="adj" fmla="val 19760"/>
            </a:avLst>
          </a:prstGeom>
          <a:effectLst/>
        </p:spPr>
        <p:style>
          <a:lnRef idx="1">
            <a:schemeClr val="accent3"/>
          </a:lnRef>
          <a:fillRef idx="2">
            <a:schemeClr val="accent3"/>
          </a:fillRef>
          <a:effectRef idx="1">
            <a:schemeClr val="accent3"/>
          </a:effectRef>
          <a:fontRef idx="minor">
            <a:schemeClr val="dk1"/>
          </a:fontRef>
        </p:style>
        <p:txBody>
          <a:bodyPr rtlCol="0" anchor="ctr"/>
          <a:lstStyle/>
          <a:p>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機能</a:t>
            </a:r>
            <a:r>
              <a:rPr lang="ja-JP" altLang="en-US" sz="2800" dirty="0">
                <a:solidFill>
                  <a:srgbClr val="0000FF"/>
                </a:solidFill>
                <a:latin typeface="HG丸ｺﾞｼｯｸM-PRO" panose="020F0600000000000000" pitchFamily="50" charset="-128"/>
                <a:ea typeface="HG丸ｺﾞｼｯｸM-PRO" panose="020F0600000000000000" pitchFamily="50" charset="-128"/>
              </a:rPr>
              <a:t>強化型在支診・病の要件の見直し</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①</a:t>
            </a:r>
            <a:endParaRPr kumimoji="1" lang="ja-JP" altLang="en-US" dirty="0">
              <a:solidFill>
                <a:srgbClr val="0000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5294670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対角する 2 つの角を切り取った四角形 10"/>
          <p:cNvSpPr/>
          <p:nvPr/>
        </p:nvSpPr>
        <p:spPr>
          <a:xfrm>
            <a:off x="267217" y="692696"/>
            <a:ext cx="8636923" cy="6165304"/>
          </a:xfrm>
          <a:prstGeom prst="snip2DiagRect">
            <a:avLst>
              <a:gd name="adj1" fmla="val 0"/>
              <a:gd name="adj2" fmla="val 673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118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683568" y="1024920"/>
            <a:ext cx="7344816" cy="400110"/>
          </a:xfrm>
          <a:prstGeom prst="rect">
            <a:avLst/>
          </a:prstGeom>
          <a:noFill/>
          <a:ln>
            <a:noFill/>
          </a:ln>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［経過措置①</a:t>
            </a:r>
            <a:r>
              <a:rPr kumimoji="1"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000" dirty="0">
                <a:solidFill>
                  <a:srgbClr val="0000FF"/>
                </a:solidFill>
                <a:latin typeface="HG丸ｺﾞｼｯｸM-PRO" panose="020F0600000000000000" pitchFamily="50" charset="-128"/>
                <a:ea typeface="HG丸ｺﾞｼｯｸM-PRO" panose="020F0600000000000000" pitchFamily="50" charset="-128"/>
              </a:rPr>
              <a:t>平成</a:t>
            </a:r>
            <a:r>
              <a:rPr kumimoji="1" lang="en-US" altLang="ja-JP" sz="2000" dirty="0" smtClean="0">
                <a:solidFill>
                  <a:srgbClr val="0000FF"/>
                </a:solidFill>
                <a:latin typeface="HG丸ｺﾞｼｯｸM-PRO" panose="020F0600000000000000" pitchFamily="50" charset="-128"/>
                <a:ea typeface="HG丸ｺﾞｼｯｸM-PRO" panose="020F0600000000000000" pitchFamily="50" charset="-128"/>
              </a:rPr>
              <a:t>26</a:t>
            </a:r>
            <a:r>
              <a:rPr kumimoji="1" lang="ja-JP" altLang="en-US" sz="2000" dirty="0" smtClean="0">
                <a:solidFill>
                  <a:srgbClr val="0000FF"/>
                </a:solidFill>
                <a:latin typeface="HG丸ｺﾞｼｯｸM-PRO" panose="020F0600000000000000" pitchFamily="50" charset="-128"/>
                <a:ea typeface="HG丸ｺﾞｼｯｸM-PRO" panose="020F0600000000000000" pitchFamily="50" charset="-128"/>
              </a:rPr>
              <a:t>年</a:t>
            </a:r>
            <a:r>
              <a:rPr kumimoji="1" lang="en-US" altLang="ja-JP" sz="2000" dirty="0" smtClean="0">
                <a:solidFill>
                  <a:srgbClr val="0000FF"/>
                </a:solidFill>
                <a:latin typeface="HG丸ｺﾞｼｯｸM-PRO" panose="020F0600000000000000" pitchFamily="50" charset="-128"/>
                <a:ea typeface="HG丸ｺﾞｼｯｸM-PRO" panose="020F0600000000000000" pitchFamily="50" charset="-128"/>
              </a:rPr>
              <a:t>4</a:t>
            </a:r>
            <a:r>
              <a:rPr kumimoji="1" lang="ja-JP" altLang="en-US" sz="2000" dirty="0" smtClean="0">
                <a:solidFill>
                  <a:srgbClr val="0000FF"/>
                </a:solidFill>
                <a:latin typeface="HG丸ｺﾞｼｯｸM-PRO" panose="020F0600000000000000" pitchFamily="50" charset="-128"/>
                <a:ea typeface="HG丸ｺﾞｼｯｸM-PRO" panose="020F0600000000000000" pitchFamily="50" charset="-128"/>
              </a:rPr>
              <a:t>月</a:t>
            </a:r>
            <a:r>
              <a:rPr kumimoji="1" lang="en-US" altLang="ja-JP" sz="2000" dirty="0" smtClean="0">
                <a:solidFill>
                  <a:srgbClr val="0000FF"/>
                </a:solidFill>
                <a:latin typeface="HG丸ｺﾞｼｯｸM-PRO" panose="020F0600000000000000" pitchFamily="50" charset="-128"/>
                <a:ea typeface="HG丸ｺﾞｼｯｸM-PRO" panose="020F0600000000000000" pitchFamily="50" charset="-128"/>
              </a:rPr>
              <a:t>1</a:t>
            </a:r>
            <a:r>
              <a:rPr kumimoji="1" lang="ja-JP" altLang="en-US" sz="2000" dirty="0" smtClean="0">
                <a:solidFill>
                  <a:srgbClr val="0000FF"/>
                </a:solidFill>
                <a:latin typeface="HG丸ｺﾞｼｯｸM-PRO" panose="020F0600000000000000" pitchFamily="50" charset="-128"/>
                <a:ea typeface="HG丸ｺﾞｼｯｸM-PRO" panose="020F0600000000000000" pitchFamily="50" charset="-128"/>
              </a:rPr>
              <a:t>日～</a:t>
            </a:r>
            <a:r>
              <a:rPr lang="ja-JP" altLang="en-US" sz="2000" dirty="0">
                <a:solidFill>
                  <a:srgbClr val="0000FF"/>
                </a:solidFill>
                <a:latin typeface="HG丸ｺﾞｼｯｸM-PRO" panose="020F0600000000000000" pitchFamily="50" charset="-128"/>
                <a:ea typeface="HG丸ｺﾞｼｯｸM-PRO" panose="020F0600000000000000" pitchFamily="50" charset="-128"/>
              </a:rPr>
              <a:t>平成</a:t>
            </a:r>
            <a:r>
              <a:rPr kumimoji="1" lang="en-US" altLang="ja-JP" sz="2000" dirty="0" smtClean="0">
                <a:solidFill>
                  <a:srgbClr val="0000FF"/>
                </a:solidFill>
                <a:latin typeface="HG丸ｺﾞｼｯｸM-PRO" panose="020F0600000000000000" pitchFamily="50" charset="-128"/>
                <a:ea typeface="HG丸ｺﾞｼｯｸM-PRO" panose="020F0600000000000000" pitchFamily="50" charset="-128"/>
              </a:rPr>
              <a:t>26</a:t>
            </a:r>
            <a:r>
              <a:rPr kumimoji="1" lang="ja-JP" altLang="en-US" sz="2000" dirty="0" smtClean="0">
                <a:solidFill>
                  <a:srgbClr val="0000FF"/>
                </a:solidFill>
                <a:latin typeface="HG丸ｺﾞｼｯｸM-PRO" panose="020F0600000000000000" pitchFamily="50" charset="-128"/>
                <a:ea typeface="HG丸ｺﾞｼｯｸM-PRO" panose="020F0600000000000000" pitchFamily="50" charset="-128"/>
              </a:rPr>
              <a:t>年</a:t>
            </a:r>
            <a:r>
              <a:rPr kumimoji="1" lang="en-US" altLang="ja-JP" sz="2000" dirty="0" smtClean="0">
                <a:solidFill>
                  <a:srgbClr val="0000FF"/>
                </a:solidFill>
                <a:latin typeface="HG丸ｺﾞｼｯｸM-PRO" panose="020F0600000000000000" pitchFamily="50" charset="-128"/>
                <a:ea typeface="HG丸ｺﾞｼｯｸM-PRO" panose="020F0600000000000000" pitchFamily="50" charset="-128"/>
              </a:rPr>
              <a:t>9</a:t>
            </a:r>
            <a:r>
              <a:rPr kumimoji="1" lang="ja-JP" altLang="en-US" sz="2000" dirty="0" smtClean="0">
                <a:solidFill>
                  <a:srgbClr val="0000FF"/>
                </a:solidFill>
                <a:latin typeface="HG丸ｺﾞｼｯｸM-PRO" panose="020F0600000000000000" pitchFamily="50" charset="-128"/>
                <a:ea typeface="HG丸ｺﾞｼｯｸM-PRO" panose="020F0600000000000000" pitchFamily="50" charset="-128"/>
              </a:rPr>
              <a:t>月</a:t>
            </a:r>
            <a:r>
              <a:rPr kumimoji="1" lang="en-US" altLang="ja-JP" sz="2000" dirty="0" smtClean="0">
                <a:solidFill>
                  <a:srgbClr val="0000FF"/>
                </a:solidFill>
                <a:latin typeface="HG丸ｺﾞｼｯｸM-PRO" panose="020F0600000000000000" pitchFamily="50" charset="-128"/>
                <a:ea typeface="HG丸ｺﾞｼｯｸM-PRO" panose="020F0600000000000000" pitchFamily="50" charset="-128"/>
              </a:rPr>
              <a:t>30</a:t>
            </a:r>
            <a:r>
              <a:rPr kumimoji="1" lang="ja-JP" altLang="en-US" sz="2000" dirty="0" smtClean="0">
                <a:solidFill>
                  <a:srgbClr val="0000FF"/>
                </a:solidFill>
                <a:latin typeface="HG丸ｺﾞｼｯｸM-PRO" panose="020F0600000000000000" pitchFamily="50" charset="-128"/>
                <a:ea typeface="HG丸ｺﾞｼｯｸM-PRO" panose="020F0600000000000000" pitchFamily="50" charset="-128"/>
              </a:rPr>
              <a:t>日）</a:t>
            </a:r>
            <a:r>
              <a:rPr kumimoji="1" lang="ja-JP" altLang="en-US" sz="2000" dirty="0" smtClean="0">
                <a:latin typeface="HG丸ｺﾞｼｯｸM-PRO" panose="020F0600000000000000" pitchFamily="50" charset="-128"/>
                <a:ea typeface="HG丸ｺﾞｼｯｸM-PRO" panose="020F0600000000000000" pitchFamily="50" charset="-128"/>
              </a:rPr>
              <a:t>］</a:t>
            </a:r>
            <a:endParaRPr kumimoji="1" lang="ja-JP" altLang="en-US" sz="2000" dirty="0">
              <a:latin typeface="HG丸ｺﾞｼｯｸM-PRO" panose="020F0600000000000000" pitchFamily="50" charset="-128"/>
              <a:ea typeface="HG丸ｺﾞｼｯｸM-PRO" panose="020F06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556898606"/>
              </p:ext>
            </p:extLst>
          </p:nvPr>
        </p:nvGraphicFramePr>
        <p:xfrm>
          <a:off x="683568" y="1478672"/>
          <a:ext cx="7848872" cy="1306609"/>
        </p:xfrm>
        <a:graphic>
          <a:graphicData uri="http://schemas.openxmlformats.org/drawingml/2006/table">
            <a:tbl>
              <a:tblPr firstRow="1" bandRow="1">
                <a:tableStyleId>{5940675A-B579-460E-94D1-54222C63F5DA}</a:tableStyleId>
              </a:tblPr>
              <a:tblGrid>
                <a:gridCol w="2448272"/>
                <a:gridCol w="5400600"/>
              </a:tblGrid>
              <a:tr h="376969">
                <a:tc>
                  <a:txBody>
                    <a:bodyPr/>
                    <a:lstStyle/>
                    <a:p>
                      <a:pPr algn="ctr">
                        <a:lnSpc>
                          <a:spcPts val="2200"/>
                        </a:lnSpc>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条　件</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pPr algn="ctr">
                        <a:lnSpc>
                          <a:spcPts val="2200"/>
                        </a:lnSpc>
                      </a:pP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経過措置内容</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solidFill>
                      <a:schemeClr val="accent4">
                        <a:lumMod val="20000"/>
                        <a:lumOff val="80000"/>
                      </a:schemeClr>
                    </a:solidFill>
                  </a:tcPr>
                </a:tc>
              </a:tr>
              <a:tr h="925287">
                <a:tc>
                  <a:txBody>
                    <a:bodyPr/>
                    <a:lstStyle/>
                    <a:p>
                      <a:pPr marL="0" marR="0" indent="0" algn="l" defTabSz="914400" rtl="0" eaLnBrk="1" fontAlgn="auto" latinLnBrk="0" hangingPunct="1">
                        <a:lnSpc>
                          <a:spcPts val="2200"/>
                        </a:lnSpc>
                        <a:spcBef>
                          <a:spcPts val="0"/>
                        </a:spcBef>
                        <a:spcAft>
                          <a:spcPts val="0"/>
                        </a:spcAft>
                        <a:buClrTx/>
                        <a:buSzTx/>
                        <a:buFontTx/>
                        <a:buNone/>
                        <a:tabLst/>
                        <a:defRPr/>
                      </a:pPr>
                      <a:r>
                        <a:rPr kumimoji="1" lang="en-US" altLang="ja-JP"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H26.3.31</a:t>
                      </a:r>
                      <a:r>
                        <a:rPr kumimoji="1" lang="ja-JP" altLang="en-US"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時点</a:t>
                      </a: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で強化型在支診・病（単独型・連携型）の</a:t>
                      </a:r>
                      <a:r>
                        <a:rPr kumimoji="1" lang="ja-JP" altLang="en-US"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届出施設</a:t>
                      </a:r>
                      <a:endParaRPr kumimoji="1" lang="ja-JP" altLang="en-US" sz="1600" u="sng"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lnSpc>
                          <a:spcPts val="2200"/>
                        </a:lnSpc>
                      </a:pPr>
                      <a:r>
                        <a:rPr kumimoji="1" lang="en-US" altLang="ja-JP" sz="1600" u="none" dirty="0" smtClean="0">
                          <a:solidFill>
                            <a:srgbClr val="0000FF"/>
                          </a:solidFill>
                          <a:latin typeface="HG丸ｺﾞｼｯｸM-PRO" panose="020F0600000000000000" pitchFamily="50" charset="-128"/>
                          <a:ea typeface="HG丸ｺﾞｼｯｸM-PRO" panose="020F0600000000000000" pitchFamily="50" charset="-128"/>
                          <a:cs typeface="メイリオ" panose="020B0604030504040204" pitchFamily="50" charset="-128"/>
                        </a:rPr>
                        <a:t>H26.4.1</a:t>
                      </a:r>
                      <a:r>
                        <a:rPr kumimoji="1" lang="ja-JP" altLang="en-US" sz="1600" u="none" dirty="0" smtClean="0">
                          <a:solidFill>
                            <a:srgbClr val="0000FF"/>
                          </a:solidFill>
                          <a:latin typeface="HG丸ｺﾞｼｯｸM-PRO" panose="020F0600000000000000" pitchFamily="50" charset="-128"/>
                          <a:ea typeface="HG丸ｺﾞｼｯｸM-PRO" panose="020F0600000000000000" pitchFamily="50" charset="-128"/>
                          <a:cs typeface="メイリオ" panose="020B0604030504040204" pitchFamily="50" charset="-128"/>
                        </a:rPr>
                        <a:t>から</a:t>
                      </a:r>
                      <a:r>
                        <a:rPr kumimoji="1" lang="en-US" altLang="ja-JP" sz="1600" u="none" dirty="0" smtClean="0">
                          <a:solidFill>
                            <a:srgbClr val="0000FF"/>
                          </a:solidFill>
                          <a:latin typeface="HG丸ｺﾞｼｯｸM-PRO" panose="020F0600000000000000" pitchFamily="50" charset="-128"/>
                          <a:ea typeface="HG丸ｺﾞｼｯｸM-PRO" panose="020F0600000000000000" pitchFamily="50" charset="-128"/>
                          <a:cs typeface="メイリオ" panose="020B0604030504040204" pitchFamily="50" charset="-128"/>
                        </a:rPr>
                        <a:t>H26.9.30</a:t>
                      </a:r>
                      <a:r>
                        <a:rPr kumimoji="1" lang="ja-JP" altLang="en-US" sz="1600" u="none" dirty="0" err="1" smtClean="0">
                          <a:solidFill>
                            <a:srgbClr val="0000FF"/>
                          </a:solidFill>
                          <a:latin typeface="HG丸ｺﾞｼｯｸM-PRO" panose="020F0600000000000000" pitchFamily="50" charset="-128"/>
                          <a:ea typeface="HG丸ｺﾞｼｯｸM-PRO" panose="020F0600000000000000" pitchFamily="50" charset="-128"/>
                          <a:cs typeface="メイリオ" panose="020B0604030504040204" pitchFamily="50" charset="-128"/>
                        </a:rPr>
                        <a:t>までの</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間は改定後の</a:t>
                      </a:r>
                      <a:r>
                        <a:rPr kumimoji="1" lang="ja-JP" altLang="en-US" sz="1600" u="none"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実績要件を満たしている</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こととする。</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8" name="テキスト ボックス 7"/>
          <p:cNvSpPr txBox="1"/>
          <p:nvPr/>
        </p:nvSpPr>
        <p:spPr>
          <a:xfrm>
            <a:off x="683568" y="2852936"/>
            <a:ext cx="7560840" cy="400110"/>
          </a:xfrm>
          <a:prstGeom prst="rect">
            <a:avLst/>
          </a:prstGeom>
          <a:noFill/>
          <a:ln>
            <a:noFill/>
          </a:ln>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［経過措置②</a:t>
            </a:r>
            <a:r>
              <a:rPr kumimoji="1"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000" dirty="0">
                <a:solidFill>
                  <a:srgbClr val="0000FF"/>
                </a:solidFill>
                <a:latin typeface="HG丸ｺﾞｼｯｸM-PRO" panose="020F0600000000000000" pitchFamily="50" charset="-128"/>
                <a:ea typeface="HG丸ｺﾞｼｯｸM-PRO" panose="020F0600000000000000" pitchFamily="50" charset="-128"/>
              </a:rPr>
              <a:t>平成</a:t>
            </a:r>
            <a:r>
              <a:rPr kumimoji="1" lang="en-US" altLang="ja-JP" sz="2000" dirty="0" smtClean="0">
                <a:solidFill>
                  <a:srgbClr val="0000FF"/>
                </a:solidFill>
                <a:latin typeface="HG丸ｺﾞｼｯｸM-PRO" panose="020F0600000000000000" pitchFamily="50" charset="-128"/>
                <a:ea typeface="HG丸ｺﾞｼｯｸM-PRO" panose="020F0600000000000000" pitchFamily="50" charset="-128"/>
              </a:rPr>
              <a:t>26</a:t>
            </a:r>
            <a:r>
              <a:rPr lang="ja-JP" altLang="en-US" sz="2000" dirty="0">
                <a:solidFill>
                  <a:srgbClr val="0000FF"/>
                </a:solidFill>
                <a:latin typeface="HG丸ｺﾞｼｯｸM-PRO" panose="020F0600000000000000" pitchFamily="50" charset="-128"/>
                <a:ea typeface="HG丸ｺﾞｼｯｸM-PRO" panose="020F0600000000000000" pitchFamily="50" charset="-128"/>
              </a:rPr>
              <a:t>年</a:t>
            </a:r>
            <a:r>
              <a:rPr kumimoji="1" lang="en-US" altLang="ja-JP" sz="2000" dirty="0" smtClean="0">
                <a:solidFill>
                  <a:srgbClr val="0000FF"/>
                </a:solidFill>
                <a:latin typeface="HG丸ｺﾞｼｯｸM-PRO" panose="020F0600000000000000" pitchFamily="50" charset="-128"/>
                <a:ea typeface="HG丸ｺﾞｼｯｸM-PRO" panose="020F0600000000000000" pitchFamily="50" charset="-128"/>
              </a:rPr>
              <a:t>10</a:t>
            </a:r>
            <a:r>
              <a:rPr kumimoji="1" lang="ja-JP" altLang="en-US" sz="2000" dirty="0" smtClean="0">
                <a:solidFill>
                  <a:srgbClr val="0000FF"/>
                </a:solidFill>
                <a:latin typeface="HG丸ｺﾞｼｯｸM-PRO" panose="020F0600000000000000" pitchFamily="50" charset="-128"/>
                <a:ea typeface="HG丸ｺﾞｼｯｸM-PRO" panose="020F0600000000000000" pitchFamily="50" charset="-128"/>
              </a:rPr>
              <a:t>月</a:t>
            </a:r>
            <a:r>
              <a:rPr kumimoji="1" lang="en-US" altLang="ja-JP" sz="2000" dirty="0" smtClean="0">
                <a:solidFill>
                  <a:srgbClr val="0000FF"/>
                </a:solidFill>
                <a:latin typeface="HG丸ｺﾞｼｯｸM-PRO" panose="020F0600000000000000" pitchFamily="50" charset="-128"/>
                <a:ea typeface="HG丸ｺﾞｼｯｸM-PRO" panose="020F0600000000000000" pitchFamily="50" charset="-128"/>
              </a:rPr>
              <a:t>1</a:t>
            </a:r>
            <a:r>
              <a:rPr kumimoji="1" lang="ja-JP" altLang="en-US" sz="2000" dirty="0" smtClean="0">
                <a:solidFill>
                  <a:srgbClr val="0000FF"/>
                </a:solidFill>
                <a:latin typeface="HG丸ｺﾞｼｯｸM-PRO" panose="020F0600000000000000" pitchFamily="50" charset="-128"/>
                <a:ea typeface="HG丸ｺﾞｼｯｸM-PRO" panose="020F0600000000000000" pitchFamily="50" charset="-128"/>
              </a:rPr>
              <a:t>日～</a:t>
            </a:r>
            <a:r>
              <a:rPr lang="ja-JP" altLang="en-US" sz="2000" dirty="0">
                <a:solidFill>
                  <a:srgbClr val="0000FF"/>
                </a:solidFill>
                <a:latin typeface="HG丸ｺﾞｼｯｸM-PRO" panose="020F0600000000000000" pitchFamily="50" charset="-128"/>
                <a:ea typeface="HG丸ｺﾞｼｯｸM-PRO" panose="020F0600000000000000" pitchFamily="50" charset="-128"/>
              </a:rPr>
              <a:t>平成</a:t>
            </a:r>
            <a:r>
              <a:rPr kumimoji="1" lang="en-US" altLang="ja-JP" sz="2000" dirty="0" smtClean="0">
                <a:solidFill>
                  <a:srgbClr val="0000FF"/>
                </a:solidFill>
                <a:latin typeface="HG丸ｺﾞｼｯｸM-PRO" panose="020F0600000000000000" pitchFamily="50" charset="-128"/>
                <a:ea typeface="HG丸ｺﾞｼｯｸM-PRO" panose="020F0600000000000000" pitchFamily="50" charset="-128"/>
              </a:rPr>
              <a:t>27</a:t>
            </a:r>
            <a:r>
              <a:rPr kumimoji="1" lang="ja-JP" altLang="en-US" sz="2000" dirty="0" smtClean="0">
                <a:solidFill>
                  <a:srgbClr val="0000FF"/>
                </a:solidFill>
                <a:latin typeface="HG丸ｺﾞｼｯｸM-PRO" panose="020F0600000000000000" pitchFamily="50" charset="-128"/>
                <a:ea typeface="HG丸ｺﾞｼｯｸM-PRO" panose="020F0600000000000000" pitchFamily="50" charset="-128"/>
              </a:rPr>
              <a:t>年</a:t>
            </a:r>
            <a:r>
              <a:rPr kumimoji="1" lang="en-US" altLang="ja-JP" sz="2000" dirty="0" smtClean="0">
                <a:solidFill>
                  <a:srgbClr val="0000FF"/>
                </a:solidFill>
                <a:latin typeface="HG丸ｺﾞｼｯｸM-PRO" panose="020F0600000000000000" pitchFamily="50" charset="-128"/>
                <a:ea typeface="HG丸ｺﾞｼｯｸM-PRO" panose="020F0600000000000000" pitchFamily="50" charset="-128"/>
              </a:rPr>
              <a:t>3</a:t>
            </a:r>
            <a:r>
              <a:rPr kumimoji="1" lang="ja-JP" altLang="en-US" sz="2000" dirty="0" smtClean="0">
                <a:solidFill>
                  <a:srgbClr val="0000FF"/>
                </a:solidFill>
                <a:latin typeface="HG丸ｺﾞｼｯｸM-PRO" panose="020F0600000000000000" pitchFamily="50" charset="-128"/>
                <a:ea typeface="HG丸ｺﾞｼｯｸM-PRO" panose="020F0600000000000000" pitchFamily="50" charset="-128"/>
              </a:rPr>
              <a:t>月</a:t>
            </a:r>
            <a:r>
              <a:rPr kumimoji="1" lang="en-US" altLang="ja-JP" sz="2000" dirty="0" smtClean="0">
                <a:solidFill>
                  <a:srgbClr val="0000FF"/>
                </a:solidFill>
                <a:latin typeface="HG丸ｺﾞｼｯｸM-PRO" panose="020F0600000000000000" pitchFamily="50" charset="-128"/>
                <a:ea typeface="HG丸ｺﾞｼｯｸM-PRO" panose="020F0600000000000000" pitchFamily="50" charset="-128"/>
              </a:rPr>
              <a:t>31</a:t>
            </a:r>
            <a:r>
              <a:rPr kumimoji="1" lang="ja-JP" altLang="en-US" sz="2000" dirty="0" smtClean="0">
                <a:solidFill>
                  <a:srgbClr val="0000FF"/>
                </a:solidFill>
                <a:latin typeface="HG丸ｺﾞｼｯｸM-PRO" panose="020F0600000000000000" pitchFamily="50" charset="-128"/>
                <a:ea typeface="HG丸ｺﾞｼｯｸM-PRO" panose="020F0600000000000000" pitchFamily="50" charset="-128"/>
              </a:rPr>
              <a:t>日）</a:t>
            </a:r>
            <a:r>
              <a:rPr kumimoji="1" lang="ja-JP" altLang="en-US" sz="2000" dirty="0" smtClean="0">
                <a:latin typeface="HG丸ｺﾞｼｯｸM-PRO" panose="020F0600000000000000" pitchFamily="50" charset="-128"/>
                <a:ea typeface="HG丸ｺﾞｼｯｸM-PRO" panose="020F0600000000000000" pitchFamily="50" charset="-128"/>
              </a:rPr>
              <a:t>］</a:t>
            </a:r>
            <a:endParaRPr kumimoji="1" lang="ja-JP" altLang="en-US" sz="2000" dirty="0">
              <a:latin typeface="HG丸ｺﾞｼｯｸM-PRO" panose="020F0600000000000000" pitchFamily="50" charset="-128"/>
              <a:ea typeface="HG丸ｺﾞｼｯｸM-PRO" panose="020F0600000000000000"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354860489"/>
              </p:ext>
            </p:extLst>
          </p:nvPr>
        </p:nvGraphicFramePr>
        <p:xfrm>
          <a:off x="683568" y="3284984"/>
          <a:ext cx="7848873" cy="3379669"/>
        </p:xfrm>
        <a:graphic>
          <a:graphicData uri="http://schemas.openxmlformats.org/drawingml/2006/table">
            <a:tbl>
              <a:tblPr firstRow="1" bandRow="1">
                <a:tableStyleId>{5940675A-B579-460E-94D1-54222C63F5DA}</a:tableStyleId>
              </a:tblPr>
              <a:tblGrid>
                <a:gridCol w="1728192"/>
                <a:gridCol w="1584176"/>
                <a:gridCol w="1008112"/>
                <a:gridCol w="1872208"/>
                <a:gridCol w="1656185"/>
              </a:tblGrid>
              <a:tr h="390615">
                <a:tc>
                  <a:txBody>
                    <a:bodyPr/>
                    <a:lstStyle/>
                    <a:p>
                      <a:pPr algn="ctr">
                        <a:lnSpc>
                          <a:spcPts val="2200"/>
                        </a:lnSpc>
                      </a:pP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R w="12700" cap="flat" cmpd="sng" algn="ctr">
                      <a:solidFill>
                        <a:schemeClr val="tx1"/>
                      </a:solidFill>
                      <a:prstDash val="solid"/>
                      <a:round/>
                      <a:headEnd type="none" w="med" len="med"/>
                      <a:tailEnd type="none" w="med" len="med"/>
                    </a:lnR>
                    <a:solidFill>
                      <a:schemeClr val="accent4">
                        <a:lumMod val="20000"/>
                        <a:lumOff val="80000"/>
                      </a:schemeClr>
                    </a:solidFill>
                  </a:tcPr>
                </a:tc>
                <a:tc gridSpan="3">
                  <a:txBody>
                    <a:bodyPr/>
                    <a:lstStyle/>
                    <a:p>
                      <a:pPr algn="ctr">
                        <a:lnSpc>
                          <a:spcPts val="2200"/>
                        </a:lnSpc>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条　件</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kumimoji="1" lang="ja-JP" altLang="en-US"/>
                    </a:p>
                  </a:txBody>
                  <a:tcPr/>
                </a:tc>
                <a:tc>
                  <a:txBody>
                    <a:bodyPr/>
                    <a:lstStyle/>
                    <a:p>
                      <a:pPr algn="ctr">
                        <a:lnSpc>
                          <a:spcPts val="2200"/>
                        </a:lnSpc>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経過措置内容</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solidFill>
                      <a:schemeClr val="accent4">
                        <a:lumMod val="20000"/>
                        <a:lumOff val="80000"/>
                      </a:schemeClr>
                    </a:solidFill>
                  </a:tcPr>
                </a:tc>
              </a:tr>
              <a:tr h="353159">
                <a:tc rowSpan="2">
                  <a:txBody>
                    <a:bodyPr/>
                    <a:lstStyle/>
                    <a:p>
                      <a:pPr algn="ctr">
                        <a:lnSpc>
                          <a:spcPts val="2200"/>
                        </a:lnSpc>
                      </a:pP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強化型在支診・病</a:t>
                      </a:r>
                      <a:r>
                        <a:rPr kumimoji="1" lang="en-US" altLang="ja-JP"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r>
                      <a:br>
                        <a:rPr kumimoji="1" lang="en-US" altLang="ja-JP"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（単独型）</a:t>
                      </a:r>
                      <a:endParaRPr kumimoji="1" lang="ja-JP" altLang="en-US" sz="15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R w="12700" cap="flat" cmpd="sng" algn="ctr">
                      <a:solidFill>
                        <a:schemeClr val="tx1"/>
                      </a:solidFill>
                      <a:prstDash val="solid"/>
                      <a:round/>
                      <a:headEnd type="none" w="med" len="med"/>
                      <a:tailEnd type="none" w="med" len="med"/>
                    </a:lnR>
                    <a:solidFill>
                      <a:schemeClr val="accent4">
                        <a:lumMod val="20000"/>
                        <a:lumOff val="80000"/>
                      </a:schemeClr>
                    </a:solidFill>
                  </a:tcPr>
                </a:tc>
                <a:tc rowSpan="4">
                  <a:txBody>
                    <a:bodyPr/>
                    <a:lstStyle/>
                    <a:p>
                      <a:pPr marL="0" marR="0" indent="0" algn="l" defTabSz="914400" rtl="0" eaLnBrk="1" fontAlgn="auto" latinLnBrk="0" hangingPunct="1">
                        <a:lnSpc>
                          <a:spcPts val="2200"/>
                        </a:lnSpc>
                        <a:spcBef>
                          <a:spcPts val="0"/>
                        </a:spcBef>
                        <a:spcAft>
                          <a:spcPts val="0"/>
                        </a:spcAft>
                        <a:buClrTx/>
                        <a:buSzTx/>
                        <a:buFontTx/>
                        <a:buNone/>
                        <a:tabLst/>
                        <a:defRPr/>
                      </a:pPr>
                      <a:r>
                        <a:rPr kumimoji="1" lang="en-US" altLang="ja-JP"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H26</a:t>
                      </a:r>
                      <a:r>
                        <a:rPr kumimoji="1" lang="ja-JP" altLang="en-US"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年</a:t>
                      </a:r>
                      <a:r>
                        <a:rPr kumimoji="1" lang="en-US" altLang="ja-JP"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9</a:t>
                      </a:r>
                      <a:r>
                        <a:rPr kumimoji="1" lang="ja-JP" altLang="en-US"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月</a:t>
                      </a:r>
                      <a:r>
                        <a:rPr kumimoji="1" lang="en-US" altLang="ja-JP"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日時点で</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過去</a:t>
                      </a:r>
                      <a:r>
                        <a:rPr kumimoji="1" lang="en-US" altLang="ja-JP"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6</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月間</a:t>
                      </a: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に</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緊急往診</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en-US" altLang="ja-JP"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5</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件以上</a:t>
                      </a:r>
                      <a:endParaRPr kumimoji="1" lang="ja-JP" altLang="en-US" sz="1600" u="sng"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solidFill>
                      <a:schemeClr val="accent4">
                        <a:lumMod val="20000"/>
                        <a:lumOff val="80000"/>
                      </a:schemeClr>
                    </a:solidFill>
                  </a:tcPr>
                </a:tc>
                <a:tc rowSpan="4">
                  <a:txBody>
                    <a:bodyPr/>
                    <a:lstStyle/>
                    <a:p>
                      <a:pPr algn="l">
                        <a:lnSpc>
                          <a:spcPts val="2200"/>
                        </a:lnSpc>
                      </a:pPr>
                      <a:r>
                        <a:rPr kumimoji="1" lang="en-US" altLang="ja-JP" sz="1600" u="sng"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H26.10.1</a:t>
                      </a:r>
                      <a:r>
                        <a:rPr kumimoji="1" lang="ja-JP" altLang="en-US" sz="1600" u="sng"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から</a:t>
                      </a:r>
                      <a:r>
                        <a:rPr kumimoji="1" lang="en-US" altLang="ja-JP" sz="1600" u="sng"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H27.3.31</a:t>
                      </a:r>
                      <a:r>
                        <a:rPr kumimoji="1" lang="ja-JP" altLang="en-US" sz="1600" u="sng" dirty="0" err="1"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までの</a:t>
                      </a:r>
                      <a:r>
                        <a:rPr kumimoji="1" lang="ja-JP" altLang="en-US" sz="1600" u="sng"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間</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は改定後の</a:t>
                      </a:r>
                      <a:r>
                        <a:rPr kumimoji="1" lang="ja-JP" altLang="en-US" sz="1600" u="sng"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実績要件を満たしている</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こととする。</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20000"/>
                        <a:lumOff val="80000"/>
                      </a:schemeClr>
                    </a:solidFill>
                  </a:tcPr>
                </a:tc>
              </a:tr>
              <a:tr h="353159">
                <a:tc vMerge="1">
                  <a:txBody>
                    <a:bodyPr/>
                    <a:lstStyle/>
                    <a:p>
                      <a:endParaRPr kumimoji="1" lang="ja-JP" altLang="en-US"/>
                    </a:p>
                  </a:txBody>
                  <a:tcPr/>
                </a:tc>
                <a:tc vMerge="1">
                  <a:txBody>
                    <a:bodyPr/>
                    <a:lstStyle/>
                    <a:p>
                      <a:endParaRPr kumimoji="1" lang="ja-JP" altLang="en-US"/>
                    </a:p>
                  </a:txBody>
                  <a:tcPr/>
                </a:tc>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看取り</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solidFill>
                      <a:schemeClr val="accent4">
                        <a:lumMod val="20000"/>
                        <a:lumOff val="80000"/>
                      </a:schemeClr>
                    </a:solidFill>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en-US" altLang="ja-JP"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件以上</a:t>
                      </a:r>
                      <a:endParaRPr kumimoji="1" lang="ja-JP" altLang="en-US" sz="1600" u="sng"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solidFill>
                      <a:schemeClr val="accent4">
                        <a:lumMod val="20000"/>
                        <a:lumOff val="80000"/>
                      </a:schemeClr>
                    </a:solidFill>
                  </a:tcPr>
                </a:tc>
                <a:tc vMerge="1">
                  <a:txBody>
                    <a:bodyPr/>
                    <a:lstStyle/>
                    <a:p>
                      <a:endParaRPr kumimoji="1" lang="ja-JP" altLang="en-US"/>
                    </a:p>
                  </a:txBody>
                  <a:tcPr/>
                </a:tc>
              </a:tr>
              <a:tr h="1123687">
                <a:tc rowSpan="2">
                  <a:txBody>
                    <a:bodyPr/>
                    <a:lstStyle/>
                    <a:p>
                      <a:pPr algn="ctr">
                        <a:lnSpc>
                          <a:spcPts val="2200"/>
                        </a:lnSpc>
                      </a:pP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強化型在支診・病</a:t>
                      </a:r>
                      <a:r>
                        <a:rPr kumimoji="1" lang="en-US" altLang="ja-JP"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r>
                      <a:br>
                        <a:rPr kumimoji="1" lang="en-US" altLang="ja-JP"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（連携型）</a:t>
                      </a:r>
                      <a:endParaRPr kumimoji="1" lang="ja-JP" altLang="en-US" sz="15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ts val="2200"/>
                        </a:lnSpc>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緊急往診</a:t>
                      </a:r>
                      <a:endParaRPr kumimoji="1"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solidFill>
                      <a:schemeClr val="accent4">
                        <a:lumMod val="20000"/>
                        <a:lumOff val="80000"/>
                      </a:schemeClr>
                    </a:solidFill>
                  </a:tcPr>
                </a:tc>
                <a:tc>
                  <a:txBody>
                    <a:bodyPr/>
                    <a:lstStyle/>
                    <a:p>
                      <a:pPr algn="ctr">
                        <a:lnSpc>
                          <a:spcPts val="2000"/>
                        </a:lnSpc>
                      </a:pPr>
                      <a:r>
                        <a:rPr kumimoji="1" lang="ja-JP" altLang="en-US"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各医療機関で</a:t>
                      </a:r>
                      <a:endParaRPr kumimoji="1" lang="en-US" altLang="ja-JP"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lnSpc>
                          <a:spcPts val="2000"/>
                        </a:lnSpc>
                      </a:pPr>
                      <a:r>
                        <a:rPr kumimoji="1" lang="en-US" altLang="ja-JP"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件以上</a:t>
                      </a:r>
                      <a:endParaRPr kumimoji="1" lang="en-US" altLang="ja-JP"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lnSpc>
                          <a:spcPts val="2000"/>
                        </a:lnSpc>
                      </a:pPr>
                      <a:r>
                        <a:rPr kumimoji="1" lang="ja-JP" altLang="en-US"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かつ、連携全体で</a:t>
                      </a:r>
                      <a:endParaRPr kumimoji="1" lang="en-US" altLang="ja-JP"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lnSpc>
                          <a:spcPts val="2000"/>
                        </a:lnSpc>
                      </a:pPr>
                      <a:r>
                        <a:rPr kumimoji="1" lang="en-US" altLang="ja-JP"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5</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件以上</a:t>
                      </a:r>
                      <a:endParaRPr kumimoji="1" lang="en-US" altLang="ja-JP"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solidFill>
                      <a:schemeClr val="accent4">
                        <a:lumMod val="20000"/>
                        <a:lumOff val="80000"/>
                      </a:schemeClr>
                    </a:solidFill>
                  </a:tcPr>
                </a:tc>
                <a:tc vMerge="1">
                  <a:txBody>
                    <a:bodyPr/>
                    <a:lstStyle/>
                    <a:p>
                      <a:pPr algn="ct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tr>
              <a:tr h="1123687">
                <a:tc vMerge="1">
                  <a:txBody>
                    <a:bodyPr/>
                    <a:lstStyle/>
                    <a:p>
                      <a:pPr algn="ctr"/>
                      <a:endParaRPr kumimoji="1" lang="ja-JP" altLang="en-US" sz="1600" dirty="0"/>
                    </a:p>
                  </a:txBody>
                  <a:tcPr anchor="ctr">
                    <a:lnR w="12700" cap="flat" cmpd="sng" algn="ctr">
                      <a:solidFill>
                        <a:schemeClr val="tx1"/>
                      </a:solidFill>
                      <a:prstDash val="solid"/>
                      <a:round/>
                      <a:headEnd type="none" w="med" len="med"/>
                      <a:tailEnd type="none" w="med" len="med"/>
                    </a:lnR>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看取り</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各医療機関で</a:t>
                      </a:r>
                      <a:endParaRPr kumimoji="1" lang="en-US" altLang="ja-JP"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marR="0" indent="0" algn="ctr" defTabSz="914400" rtl="0" eaLnBrk="1" fontAlgn="auto" latinLnBrk="0" hangingPunct="1">
                        <a:lnSpc>
                          <a:spcPts val="2000"/>
                        </a:lnSpc>
                        <a:spcBef>
                          <a:spcPts val="0"/>
                        </a:spcBef>
                        <a:spcAft>
                          <a:spcPts val="0"/>
                        </a:spcAft>
                        <a:buClrTx/>
                        <a:buSzTx/>
                        <a:buFontTx/>
                        <a:buNone/>
                        <a:tabLst/>
                        <a:defRPr/>
                      </a:pPr>
                      <a:r>
                        <a:rPr kumimoji="1" lang="en-US" altLang="ja-JP"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件以上</a:t>
                      </a:r>
                      <a:endParaRPr kumimoji="1" lang="en-US" altLang="ja-JP"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かつ、連携全体で</a:t>
                      </a:r>
                      <a:endParaRPr kumimoji="1" lang="en-US" altLang="ja-JP" sz="1600" u="sng"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marR="0" indent="0" algn="ctr" defTabSz="914400" rtl="0" eaLnBrk="1" fontAlgn="auto" latinLnBrk="0" hangingPunct="1">
                        <a:lnSpc>
                          <a:spcPts val="2000"/>
                        </a:lnSpc>
                        <a:spcBef>
                          <a:spcPts val="0"/>
                        </a:spcBef>
                        <a:spcAft>
                          <a:spcPts val="0"/>
                        </a:spcAft>
                        <a:buClrTx/>
                        <a:buSzTx/>
                        <a:buFontTx/>
                        <a:buNone/>
                        <a:tabLst/>
                        <a:defRPr/>
                      </a:pPr>
                      <a:r>
                        <a:rPr kumimoji="1" lang="en-US" altLang="ja-JP"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件以上</a:t>
                      </a:r>
                      <a:endParaRPr kumimoji="1" lang="ja-JP" altLang="en-US" sz="1600" u="sng"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pPr algn="ct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角丸四角形 11"/>
          <p:cNvSpPr/>
          <p:nvPr/>
        </p:nvSpPr>
        <p:spPr>
          <a:xfrm>
            <a:off x="267217" y="188640"/>
            <a:ext cx="8636923" cy="720000"/>
          </a:xfrm>
          <a:prstGeom prst="roundRect">
            <a:avLst>
              <a:gd name="adj" fmla="val 22714"/>
            </a:avLst>
          </a:prstGeom>
          <a:effectLst/>
        </p:spPr>
        <p:style>
          <a:lnRef idx="1">
            <a:schemeClr val="accent3"/>
          </a:lnRef>
          <a:fillRef idx="2">
            <a:schemeClr val="accent3"/>
          </a:fillRef>
          <a:effectRef idx="1">
            <a:schemeClr val="accent3"/>
          </a:effectRef>
          <a:fontRef idx="minor">
            <a:schemeClr val="dk1"/>
          </a:fontRef>
        </p:style>
        <p:txBody>
          <a:bodyPr rtlCol="0" anchor="ctr"/>
          <a:lstStyle/>
          <a:p>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機能</a:t>
            </a:r>
            <a:r>
              <a:rPr lang="ja-JP" altLang="en-US" sz="2800" dirty="0">
                <a:solidFill>
                  <a:srgbClr val="0000FF"/>
                </a:solidFill>
                <a:latin typeface="HG丸ｺﾞｼｯｸM-PRO" panose="020F0600000000000000" pitchFamily="50" charset="-128"/>
                <a:ea typeface="HG丸ｺﾞｼｯｸM-PRO" panose="020F0600000000000000" pitchFamily="50" charset="-128"/>
              </a:rPr>
              <a:t>強化型在支診・病の要件の</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見直し②</a:t>
            </a:r>
            <a:endParaRPr kumimoji="1" lang="ja-JP" altLang="en-US" dirty="0">
              <a:solidFill>
                <a:srgbClr val="0000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5769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対角する 2 つの角を切り取った四角形 2"/>
          <p:cNvSpPr/>
          <p:nvPr/>
        </p:nvSpPr>
        <p:spPr>
          <a:xfrm>
            <a:off x="267217" y="620688"/>
            <a:ext cx="8636923" cy="6120680"/>
          </a:xfrm>
          <a:prstGeom prst="snip2DiagRect">
            <a:avLst>
              <a:gd name="adj1" fmla="val 0"/>
              <a:gd name="adj2" fmla="val 824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119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683568" y="980728"/>
            <a:ext cx="7848872" cy="707886"/>
          </a:xfrm>
          <a:prstGeom prst="rect">
            <a:avLst/>
          </a:prstGeom>
          <a:noFill/>
          <a:ln>
            <a:noFill/>
          </a:ln>
        </p:spPr>
        <p:txBody>
          <a:bodyPr wrap="square" rtlCol="0">
            <a:spAutoFit/>
          </a:bodyPr>
          <a:lstStyle/>
          <a:p>
            <a:pPr marL="266700" indent="-266700"/>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dirty="0" smtClean="0">
                <a:solidFill>
                  <a:srgbClr val="0000FF"/>
                </a:solidFill>
                <a:latin typeface="HG丸ｺﾞｼｯｸM-PRO" panose="020F0600000000000000" pitchFamily="50" charset="-128"/>
                <a:ea typeface="HG丸ｺﾞｼｯｸM-PRO" panose="020F0600000000000000" pitchFamily="50" charset="-128"/>
              </a:rPr>
              <a:t>常勤医師は</a:t>
            </a:r>
            <a:r>
              <a:rPr lang="en-US" altLang="ja-JP" dirty="0" smtClean="0">
                <a:solidFill>
                  <a:srgbClr val="0000FF"/>
                </a:solidFill>
                <a:latin typeface="HG丸ｺﾞｼｯｸM-PRO" panose="020F0600000000000000" pitchFamily="50" charset="-128"/>
                <a:ea typeface="HG丸ｺﾞｼｯｸM-PRO" panose="020F0600000000000000" pitchFamily="50" charset="-128"/>
              </a:rPr>
              <a:t>3</a:t>
            </a:r>
            <a:r>
              <a:rPr lang="ja-JP" altLang="en-US" dirty="0" smtClean="0">
                <a:solidFill>
                  <a:srgbClr val="0000FF"/>
                </a:solidFill>
                <a:latin typeface="HG丸ｺﾞｼｯｸM-PRO" panose="020F0600000000000000" pitchFamily="50" charset="-128"/>
                <a:ea typeface="HG丸ｺﾞｼｯｸM-PRO" panose="020F0600000000000000" pitchFamily="50" charset="-128"/>
              </a:rPr>
              <a:t>名以上確保できないが、十分な緊急往診及び看取り実績を有する在支診・在支病に対する評価（加算）を新設</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706390062"/>
              </p:ext>
            </p:extLst>
          </p:nvPr>
        </p:nvGraphicFramePr>
        <p:xfrm>
          <a:off x="441561" y="2779360"/>
          <a:ext cx="8288234" cy="3169920"/>
        </p:xfrm>
        <a:graphic>
          <a:graphicData uri="http://schemas.openxmlformats.org/drawingml/2006/table">
            <a:tbl>
              <a:tblPr firstRow="1" bandRow="1">
                <a:tableStyleId>{5940675A-B579-460E-94D1-54222C63F5DA}</a:tableStyleId>
              </a:tblPr>
              <a:tblGrid>
                <a:gridCol w="5335905"/>
                <a:gridCol w="374565"/>
                <a:gridCol w="1346314"/>
                <a:gridCol w="1231450"/>
              </a:tblGrid>
              <a:tr h="396044">
                <a:tc gridSpan="3">
                  <a:txBody>
                    <a:bodyPr/>
                    <a:lstStyle/>
                    <a:p>
                      <a:pPr algn="ctr">
                        <a:lnSpc>
                          <a:spcPts val="2400"/>
                        </a:lnSpc>
                      </a:pPr>
                      <a:r>
                        <a:rPr kumimoji="1" lang="ja-JP" altLang="en-US"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項　　　目</a:t>
                      </a:r>
                      <a:endParaRPr kumimoji="1" lang="ja-JP" altLang="en-US" sz="1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kumimoji="1" lang="ja-JP" altLang="en-US"/>
                    </a:p>
                  </a:txBody>
                  <a:tcPr/>
                </a:tc>
                <a:tc hMerge="1">
                  <a:txBody>
                    <a:bodyPr/>
                    <a:lstStyle/>
                    <a:p>
                      <a:pPr algn="ctr"/>
                      <a:endParaRPr kumimoji="1" lang="ja-JP" altLang="en-US"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marL="0" marR="0" indent="0" algn="ctr" defTabSz="914400" rtl="0" eaLnBrk="1" fontAlgn="auto" latinLnBrk="0" hangingPunct="1">
                        <a:lnSpc>
                          <a:spcPts val="2400"/>
                        </a:lnSpc>
                        <a:spcBef>
                          <a:spcPts val="0"/>
                        </a:spcBef>
                        <a:spcAft>
                          <a:spcPts val="0"/>
                        </a:spcAft>
                        <a:buClrTx/>
                        <a:buSzTx/>
                        <a:buFontTx/>
                        <a:buNone/>
                        <a:tabLst/>
                        <a:defRPr/>
                      </a:pP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点　数</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accent4">
                        <a:lumMod val="20000"/>
                        <a:lumOff val="80000"/>
                      </a:schemeClr>
                    </a:solidFill>
                  </a:tcPr>
                </a:tc>
              </a:tr>
              <a:tr h="396044">
                <a:tc gridSpan="2">
                  <a:txBody>
                    <a:bodyPr/>
                    <a:lstStyle/>
                    <a:p>
                      <a:pPr algn="l">
                        <a:lnSpc>
                          <a:spcPts val="2400"/>
                        </a:lnSpc>
                      </a:pPr>
                      <a:r>
                        <a:rPr kumimoji="1" lang="en-US" altLang="ja-JP"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C000</a:t>
                      </a:r>
                      <a:r>
                        <a:rPr kumimoji="1" lang="ja-JP" altLang="en-US"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往診料　注</a:t>
                      </a:r>
                      <a:r>
                        <a:rPr kumimoji="1" lang="en-US" altLang="ja-JP"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6</a:t>
                      </a:r>
                      <a:r>
                        <a:rPr kumimoji="1" lang="ja-JP" altLang="en-US"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緊急・夜間・深夜加算</a:t>
                      </a:r>
                      <a:endParaRPr kumimoji="1" lang="ja-JP" altLang="en-US" sz="1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mpd="sng">
                      <a:noFill/>
                    </a:lnR>
                    <a:solidFill>
                      <a:schemeClr val="accent4">
                        <a:lumMod val="20000"/>
                        <a:lumOff val="80000"/>
                      </a:schemeClr>
                    </a:solidFill>
                  </a:tcPr>
                </a:tc>
                <a:tc hMerge="1">
                  <a:txBody>
                    <a:bodyPr/>
                    <a:lstStyle/>
                    <a:p>
                      <a:endParaRPr kumimoji="1" lang="ja-JP" altLang="en-US"/>
                    </a:p>
                  </a:txBody>
                  <a:tcPr/>
                </a:tc>
                <a:tc>
                  <a:txBody>
                    <a:bodyPr/>
                    <a:lstStyle/>
                    <a:p>
                      <a:pPr algn="ctr">
                        <a:lnSpc>
                          <a:spcPts val="2400"/>
                        </a:lnSpc>
                      </a:pPr>
                      <a:endParaRPr kumimoji="1" lang="ja-JP" altLang="en-US" sz="18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pPr marL="0" marR="0" indent="0" algn="r" defTabSz="914400" rtl="0" eaLnBrk="1" fontAlgn="auto" latinLnBrk="0" hangingPunct="1">
                        <a:lnSpc>
                          <a:spcPts val="2400"/>
                        </a:lnSpc>
                        <a:spcBef>
                          <a:spcPts val="0"/>
                        </a:spcBef>
                        <a:spcAft>
                          <a:spcPts val="0"/>
                        </a:spcAft>
                        <a:buClrTx/>
                        <a:buSzTx/>
                        <a:buFontTx/>
                        <a:buNone/>
                        <a:tabLst/>
                        <a:defRPr/>
                      </a:pP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７５点</a:t>
                      </a:r>
                      <a:endParaRPr kumimoji="1" lang="ja-JP" altLang="en-US" sz="18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r>
              <a:tr h="396044">
                <a:tc gridSpan="3">
                  <a:txBody>
                    <a:bodyPr/>
                    <a:lstStyle/>
                    <a:p>
                      <a:pPr algn="l">
                        <a:lnSpc>
                          <a:spcPts val="2400"/>
                        </a:lnSpc>
                      </a:pPr>
                      <a:r>
                        <a:rPr kumimoji="1" lang="en-US" altLang="ja-JP"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C001</a:t>
                      </a:r>
                      <a:r>
                        <a:rPr kumimoji="1" lang="ja-JP" altLang="en-US"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在宅患者訪問診療料　注</a:t>
                      </a:r>
                      <a:r>
                        <a:rPr kumimoji="1" lang="en-US" altLang="ja-JP"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6</a:t>
                      </a:r>
                      <a:r>
                        <a:rPr kumimoji="1" lang="ja-JP" altLang="en-US"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在宅ターミナルケア加算</a:t>
                      </a:r>
                      <a:endParaRPr kumimoji="1" lang="ja-JP" altLang="en-US" sz="1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kumimoji="1" lang="ja-JP" altLang="en-US"/>
                    </a:p>
                  </a:txBody>
                  <a:tcPr/>
                </a:tc>
                <a:tc hMerge="1">
                  <a:txBody>
                    <a:bodyPr/>
                    <a:lstStyle/>
                    <a:p>
                      <a:pPr algn="ct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pPr marL="0" marR="0" indent="0" algn="r" defTabSz="914400" rtl="0" eaLnBrk="1" fontAlgn="auto" latinLnBrk="0" hangingPunct="1">
                        <a:lnSpc>
                          <a:spcPts val="2400"/>
                        </a:lnSpc>
                        <a:spcBef>
                          <a:spcPts val="0"/>
                        </a:spcBef>
                        <a:spcAft>
                          <a:spcPts val="0"/>
                        </a:spcAft>
                        <a:buClrTx/>
                        <a:buSzTx/>
                        <a:buFontTx/>
                        <a:buNone/>
                        <a:tabLst/>
                        <a:defRPr/>
                      </a:pP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７５０点</a:t>
                      </a:r>
                      <a:endParaRPr kumimoji="1" lang="ja-JP" altLang="en-US" sz="18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r>
              <a:tr h="396044">
                <a:tc rowSpan="2">
                  <a:txBody>
                    <a:bodyPr/>
                    <a:lstStyle/>
                    <a:p>
                      <a:pPr algn="l">
                        <a:lnSpc>
                          <a:spcPts val="2400"/>
                        </a:lnSpc>
                      </a:pPr>
                      <a:r>
                        <a:rPr kumimoji="1" lang="en-US" altLang="ja-JP"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C002</a:t>
                      </a:r>
                      <a:r>
                        <a:rPr kumimoji="1" lang="ja-JP" altLang="en-US"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在宅時医学総合管理料　注</a:t>
                      </a:r>
                      <a:r>
                        <a:rPr kumimoji="1" lang="en-US" altLang="ja-JP"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6</a:t>
                      </a:r>
                      <a:r>
                        <a:rPr kumimoji="1" lang="ja-JP" altLang="en-US"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kumimoji="1" lang="ja-JP" altLang="en-US" sz="1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solidFill>
                      <a:schemeClr val="accent4">
                        <a:lumMod val="20000"/>
                        <a:lumOff val="80000"/>
                      </a:schemeClr>
                    </a:solidFill>
                  </a:tcPr>
                </a:tc>
                <a:tc gridSpan="2">
                  <a:txBody>
                    <a:bodyPr/>
                    <a:lstStyle/>
                    <a:p>
                      <a:pPr algn="l">
                        <a:lnSpc>
                          <a:spcPts val="2400"/>
                        </a:lnSpc>
                      </a:pPr>
                      <a:r>
                        <a:rPr kumimoji="1" lang="ja-JP" altLang="en-US"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同一建物以外</a:t>
                      </a:r>
                      <a:endParaRPr kumimoji="1" lang="ja-JP" altLang="en-US" sz="1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solidFill>
                      <a:schemeClr val="accent4">
                        <a:lumMod val="20000"/>
                        <a:lumOff val="80000"/>
                      </a:schemeClr>
                    </a:solidFill>
                  </a:tcPr>
                </a:tc>
                <a:tc hMerge="1">
                  <a:txBody>
                    <a:bodyPr/>
                    <a:lstStyle/>
                    <a:p>
                      <a:pPr algn="l"/>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solidFill>
                      <a:schemeClr val="accent4">
                        <a:lumMod val="20000"/>
                        <a:lumOff val="80000"/>
                      </a:schemeClr>
                    </a:solidFill>
                  </a:tcPr>
                </a:tc>
                <a:tc>
                  <a:txBody>
                    <a:bodyPr/>
                    <a:lstStyle/>
                    <a:p>
                      <a:pPr algn="r">
                        <a:lnSpc>
                          <a:spcPts val="2400"/>
                        </a:lnSpc>
                      </a:pP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３００点</a:t>
                      </a:r>
                      <a:endParaRPr kumimoji="1" lang="ja-JP" altLang="en-US" sz="18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solidFill>
                      <a:schemeClr val="accent4">
                        <a:lumMod val="20000"/>
                        <a:lumOff val="80000"/>
                      </a:schemeClr>
                    </a:solidFill>
                  </a:tcPr>
                </a:tc>
              </a:tr>
              <a:tr h="396044">
                <a:tc vMerge="1">
                  <a:txBody>
                    <a:bodyPr/>
                    <a:lstStyle/>
                    <a:p>
                      <a:pPr algn="l"/>
                      <a:endParaRPr kumimoji="1" lang="ja-JP" altLang="en-US" sz="16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lnSpc>
                          <a:spcPts val="2400"/>
                        </a:lnSpc>
                      </a:pPr>
                      <a:r>
                        <a:rPr kumimoji="1" lang="ja-JP" altLang="en-US"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同一建物</a:t>
                      </a:r>
                      <a:endParaRPr kumimoji="1" lang="ja-JP" altLang="en-US" sz="1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solidFill>
                      <a:schemeClr val="accent4">
                        <a:lumMod val="20000"/>
                        <a:lumOff val="80000"/>
                      </a:schemeClr>
                    </a:solidFill>
                  </a:tcPr>
                </a:tc>
                <a:tc hMerge="1">
                  <a:txBody>
                    <a:bodyPr/>
                    <a:lstStyle/>
                    <a:p>
                      <a:pPr algn="l"/>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solidFill>
                      <a:schemeClr val="accent4">
                        <a:lumMod val="20000"/>
                        <a:lumOff val="80000"/>
                      </a:schemeClr>
                    </a:solidFill>
                  </a:tcPr>
                </a:tc>
                <a:tc>
                  <a:txBody>
                    <a:bodyPr/>
                    <a:lstStyle/>
                    <a:p>
                      <a:pPr algn="r">
                        <a:lnSpc>
                          <a:spcPts val="2400"/>
                        </a:lnSpc>
                      </a:pP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７５点</a:t>
                      </a:r>
                      <a:endParaRPr kumimoji="1" lang="ja-JP" altLang="en-US" sz="18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solidFill>
                      <a:schemeClr val="accent4">
                        <a:lumMod val="20000"/>
                        <a:lumOff val="80000"/>
                      </a:schemeClr>
                    </a:solidFill>
                  </a:tcPr>
                </a:tc>
              </a:tr>
              <a:tr h="396044">
                <a:tc rowSpan="2">
                  <a:txBody>
                    <a:bodyPr/>
                    <a:lstStyle/>
                    <a:p>
                      <a:pPr algn="l">
                        <a:lnSpc>
                          <a:spcPts val="2400"/>
                        </a:lnSpc>
                      </a:pPr>
                      <a:r>
                        <a:rPr kumimoji="1" lang="en-US" altLang="ja-JP"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C002-2</a:t>
                      </a:r>
                      <a:br>
                        <a:rPr kumimoji="1" lang="en-US" altLang="ja-JP"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kumimoji="1" lang="ja-JP" altLang="en-US"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特定施設入居時等医学総合管理料　注</a:t>
                      </a:r>
                      <a:r>
                        <a:rPr kumimoji="1" lang="en-US" altLang="ja-JP"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6</a:t>
                      </a:r>
                      <a:endParaRPr kumimoji="1" lang="ja-JP" altLang="en-US" sz="1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solidFill>
                      <a:schemeClr val="accent4">
                        <a:lumMod val="20000"/>
                        <a:lumOff val="80000"/>
                      </a:schemeClr>
                    </a:solidFill>
                  </a:tcPr>
                </a:tc>
                <a:tc gridSpan="2">
                  <a:txBody>
                    <a:bodyPr/>
                    <a:lstStyle/>
                    <a:p>
                      <a:pPr algn="l">
                        <a:lnSpc>
                          <a:spcPts val="2400"/>
                        </a:lnSpc>
                      </a:pPr>
                      <a:r>
                        <a:rPr kumimoji="1" lang="ja-JP" altLang="en-US"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同一建物以外</a:t>
                      </a:r>
                      <a:endParaRPr kumimoji="1" lang="ja-JP" altLang="en-US" sz="1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solidFill>
                      <a:schemeClr val="accent4">
                        <a:lumMod val="20000"/>
                        <a:lumOff val="80000"/>
                      </a:schemeClr>
                    </a:solidFill>
                  </a:tcPr>
                </a:tc>
                <a:tc hMerge="1">
                  <a:txBody>
                    <a:bodyPr/>
                    <a:lstStyle/>
                    <a:p>
                      <a:pPr algn="l"/>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solidFill>
                      <a:schemeClr val="accent4">
                        <a:lumMod val="20000"/>
                        <a:lumOff val="80000"/>
                      </a:schemeClr>
                    </a:solidFill>
                  </a:tcPr>
                </a:tc>
                <a:tc>
                  <a:txBody>
                    <a:bodyPr/>
                    <a:lstStyle/>
                    <a:p>
                      <a:pPr algn="r">
                        <a:lnSpc>
                          <a:spcPts val="2400"/>
                        </a:lnSpc>
                      </a:pP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２２５点</a:t>
                      </a:r>
                      <a:endParaRPr kumimoji="1" lang="ja-JP" altLang="en-US" sz="18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solidFill>
                      <a:schemeClr val="accent4">
                        <a:lumMod val="20000"/>
                        <a:lumOff val="80000"/>
                      </a:schemeClr>
                    </a:solidFill>
                  </a:tcPr>
                </a:tc>
              </a:tr>
              <a:tr h="396044">
                <a:tc vMerge="1">
                  <a:txBody>
                    <a:bodyPr/>
                    <a:lstStyle/>
                    <a:p>
                      <a:pPr algn="l"/>
                      <a:endParaRPr kumimoji="1" lang="ja-JP" altLang="en-US" sz="16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lnSpc>
                          <a:spcPts val="2400"/>
                        </a:lnSpc>
                      </a:pPr>
                      <a:r>
                        <a:rPr kumimoji="1" lang="ja-JP" altLang="en-US"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同一建物</a:t>
                      </a:r>
                      <a:endParaRPr kumimoji="1" lang="ja-JP" altLang="en-US" sz="1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solidFill>
                      <a:schemeClr val="accent4">
                        <a:lumMod val="20000"/>
                        <a:lumOff val="80000"/>
                      </a:schemeClr>
                    </a:solidFill>
                  </a:tcPr>
                </a:tc>
                <a:tc hMerge="1">
                  <a:txBody>
                    <a:bodyPr/>
                    <a:lstStyle/>
                    <a:p>
                      <a:pPr algn="l"/>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solidFill>
                      <a:schemeClr val="accent4">
                        <a:lumMod val="20000"/>
                        <a:lumOff val="80000"/>
                      </a:schemeClr>
                    </a:solidFill>
                  </a:tcPr>
                </a:tc>
                <a:tc>
                  <a:txBody>
                    <a:bodyPr/>
                    <a:lstStyle/>
                    <a:p>
                      <a:pPr algn="r">
                        <a:lnSpc>
                          <a:spcPts val="2400"/>
                        </a:lnSpc>
                      </a:pP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５６点</a:t>
                      </a:r>
                      <a:endParaRPr kumimoji="1" lang="ja-JP" altLang="en-US" sz="18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solidFill>
                      <a:schemeClr val="accent4">
                        <a:lumMod val="20000"/>
                        <a:lumOff val="80000"/>
                      </a:schemeClr>
                    </a:solidFill>
                  </a:tcPr>
                </a:tc>
              </a:tr>
              <a:tr h="396044">
                <a:tc>
                  <a:txBody>
                    <a:bodyPr/>
                    <a:lstStyle/>
                    <a:p>
                      <a:pPr algn="l">
                        <a:lnSpc>
                          <a:spcPts val="2400"/>
                        </a:lnSpc>
                      </a:pPr>
                      <a:r>
                        <a:rPr kumimoji="1" lang="en-US" altLang="ja-JP"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C003</a:t>
                      </a:r>
                      <a:r>
                        <a:rPr kumimoji="1" lang="ja-JP" altLang="en-US"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在宅がん医療総合診療料　注</a:t>
                      </a:r>
                      <a:r>
                        <a:rPr kumimoji="1" lang="en-US" altLang="ja-JP"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5</a:t>
                      </a:r>
                      <a:endParaRPr kumimoji="1" lang="ja-JP" altLang="en-US" sz="1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mpd="sng">
                      <a:noFill/>
                    </a:lnR>
                    <a:solidFill>
                      <a:schemeClr val="accent4">
                        <a:lumMod val="20000"/>
                        <a:lumOff val="80000"/>
                      </a:schemeClr>
                    </a:solidFill>
                  </a:tcPr>
                </a:tc>
                <a:tc gridSpan="2">
                  <a:txBody>
                    <a:bodyPr/>
                    <a:lstStyle/>
                    <a:p>
                      <a:pPr>
                        <a:lnSpc>
                          <a:spcPts val="2400"/>
                        </a:lnSpc>
                      </a:pPr>
                      <a:endParaRPr kumimoji="1" lang="ja-JP" altLang="en-US">
                        <a:latin typeface="HG丸ｺﾞｼｯｸM-PRO" panose="020F0600000000000000" pitchFamily="50" charset="-128"/>
                        <a:ea typeface="HG丸ｺﾞｼｯｸM-PRO" panose="020F0600000000000000" pitchFamily="50" charset="-128"/>
                      </a:endParaRPr>
                    </a:p>
                  </a:txBody>
                  <a:tcPr anchor="ctr">
                    <a:lnL w="12700" cmpd="sng">
                      <a:noFill/>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pPr algn="ct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pPr marL="0" marR="0" indent="0" algn="r" defTabSz="914400" rtl="0" eaLnBrk="1" fontAlgn="auto" latinLnBrk="0" hangingPunct="1">
                        <a:lnSpc>
                          <a:spcPts val="2400"/>
                        </a:lnSpc>
                        <a:spcBef>
                          <a:spcPts val="0"/>
                        </a:spcBef>
                        <a:spcAft>
                          <a:spcPts val="0"/>
                        </a:spcAft>
                        <a:buClrTx/>
                        <a:buSzTx/>
                        <a:buFontTx/>
                        <a:buNone/>
                        <a:tabLst/>
                        <a:defRPr/>
                      </a:pP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１１０点</a:t>
                      </a:r>
                      <a:endParaRPr kumimoji="1" lang="ja-JP" altLang="en-US" sz="18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r>
            </a:tbl>
          </a:graphicData>
        </a:graphic>
      </p:graphicFrame>
      <p:sp>
        <p:nvSpPr>
          <p:cNvPr id="8" name="テキスト ボックス 7"/>
          <p:cNvSpPr txBox="1"/>
          <p:nvPr/>
        </p:nvSpPr>
        <p:spPr>
          <a:xfrm>
            <a:off x="683568" y="1772816"/>
            <a:ext cx="7992888" cy="954107"/>
          </a:xfrm>
          <a:prstGeom prst="rect">
            <a:avLst/>
          </a:prstGeom>
          <a:noFill/>
          <a:ln>
            <a:noFill/>
          </a:ln>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［具体的改定内容</a:t>
            </a:r>
            <a:r>
              <a:rPr lang="ja-JP" altLang="en-US" sz="2000" dirty="0">
                <a:latin typeface="HG丸ｺﾞｼｯｸM-PRO" panose="020F0600000000000000" pitchFamily="50" charset="-128"/>
                <a:ea typeface="HG丸ｺﾞｼｯｸM-PRO" panose="020F0600000000000000" pitchFamily="50" charset="-128"/>
              </a:rPr>
              <a:t>］</a:t>
            </a:r>
            <a:endParaRPr kumimoji="1" lang="en-US" altLang="ja-JP" sz="2000" dirty="0" smtClean="0">
              <a:latin typeface="HG丸ｺﾞｼｯｸM-PRO" panose="020F0600000000000000" pitchFamily="50" charset="-128"/>
              <a:ea typeface="HG丸ｺﾞｼｯｸM-PRO" panose="020F0600000000000000" pitchFamily="50" charset="-128"/>
            </a:endParaRPr>
          </a:p>
          <a:p>
            <a:pPr marL="266700" indent="-266700"/>
            <a:r>
              <a:rPr lang="ja-JP" altLang="en-US" dirty="0" smtClean="0">
                <a:latin typeface="HG丸ｺﾞｼｯｸM-PRO" panose="020F0600000000000000" pitchFamily="50" charset="-128"/>
                <a:ea typeface="HG丸ｺﾞｼｯｸM-PRO" panose="020F0600000000000000" pitchFamily="50" charset="-128"/>
              </a:rPr>
              <a:t>○以下の診療報酬項目に対し、届出医療機関が実施した場合には、それぞれ在宅療養実績加算として加算する。</a:t>
            </a:r>
            <a:r>
              <a:rPr kumimoji="1" lang="ja-JP" altLang="en-US" dirty="0" smtClean="0">
                <a:latin typeface="HG丸ｺﾞｼｯｸM-PRO" panose="020F0600000000000000" pitchFamily="50" charset="-128"/>
                <a:ea typeface="HG丸ｺﾞｼｯｸM-PRO" panose="020F0600000000000000" pitchFamily="50" charset="-128"/>
              </a:rPr>
              <a:t>　</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695229" y="5949280"/>
            <a:ext cx="8064896" cy="677108"/>
          </a:xfrm>
          <a:prstGeom prst="rect">
            <a:avLst/>
          </a:prstGeom>
        </p:spPr>
        <p:txBody>
          <a:bodyPr wrap="square">
            <a:spAutoFit/>
          </a:bodyPr>
          <a:lstStyle/>
          <a:p>
            <a:pPr marL="266700" indent="-266700"/>
            <a:r>
              <a:rPr lang="ja-JP" altLang="en-US" sz="2000" dirty="0" smtClean="0">
                <a:latin typeface="HG丸ｺﾞｼｯｸM-PRO" panose="020F0600000000000000" pitchFamily="50" charset="-128"/>
                <a:ea typeface="HG丸ｺﾞｼｯｸM-PRO" panose="020F0600000000000000" pitchFamily="50" charset="-128"/>
              </a:rPr>
              <a:t>［要件］</a:t>
            </a:r>
            <a:endParaRPr lang="en-US" altLang="ja-JP" sz="2000" dirty="0">
              <a:latin typeface="HG丸ｺﾞｼｯｸM-PRO" panose="020F0600000000000000" pitchFamily="50" charset="-128"/>
              <a:ea typeface="HG丸ｺﾞｼｯｸM-PRO" panose="020F0600000000000000" pitchFamily="50" charset="-128"/>
            </a:endParaRPr>
          </a:p>
          <a:p>
            <a:pPr marL="266700" indent="-266700"/>
            <a:r>
              <a:rPr lang="ja-JP" altLang="en-US" dirty="0">
                <a:latin typeface="HG丸ｺﾞｼｯｸM-PRO" panose="020F0600000000000000" pitchFamily="50" charset="-128"/>
                <a:ea typeface="HG丸ｺﾞｼｯｸM-PRO" panose="020F0600000000000000" pitchFamily="50" charset="-128"/>
              </a:rPr>
              <a:t>○</a:t>
            </a:r>
            <a:r>
              <a:rPr lang="ja-JP" altLang="en-US" u="sng" dirty="0">
                <a:solidFill>
                  <a:srgbClr val="FF0000"/>
                </a:solidFill>
                <a:latin typeface="HG丸ｺﾞｼｯｸM-PRO" panose="020F0600000000000000" pitchFamily="50" charset="-128"/>
                <a:ea typeface="HG丸ｺﾞｼｯｸM-PRO" panose="020F0600000000000000" pitchFamily="50" charset="-128"/>
              </a:rPr>
              <a:t>緊急往診</a:t>
            </a:r>
            <a:r>
              <a:rPr lang="ja-JP" altLang="en-US" u="sng" dirty="0" smtClean="0">
                <a:latin typeface="HG丸ｺﾞｼｯｸM-PRO" panose="020F0600000000000000" pitchFamily="50" charset="-128"/>
                <a:ea typeface="HG丸ｺﾞｼｯｸM-PRO" panose="020F0600000000000000" pitchFamily="50" charset="-128"/>
              </a:rPr>
              <a:t>件数：</a:t>
            </a:r>
            <a:r>
              <a:rPr lang="en-US" altLang="ja-JP" u="sng" dirty="0" smtClean="0">
                <a:solidFill>
                  <a:srgbClr val="FF0000"/>
                </a:solidFill>
                <a:latin typeface="HG丸ｺﾞｼｯｸM-PRO" panose="020F0600000000000000" pitchFamily="50" charset="-128"/>
                <a:ea typeface="HG丸ｺﾞｼｯｸM-PRO" panose="020F0600000000000000" pitchFamily="50" charset="-128"/>
              </a:rPr>
              <a:t>10</a:t>
            </a:r>
            <a:r>
              <a:rPr lang="ja-JP" altLang="en-US" u="sng" dirty="0">
                <a:solidFill>
                  <a:srgbClr val="FF0000"/>
                </a:solidFill>
                <a:latin typeface="HG丸ｺﾞｼｯｸM-PRO" panose="020F0600000000000000" pitchFamily="50" charset="-128"/>
                <a:ea typeface="HG丸ｺﾞｼｯｸM-PRO" panose="020F0600000000000000" pitchFamily="50" charset="-128"/>
              </a:rPr>
              <a:t>件以上</a:t>
            </a:r>
            <a:r>
              <a:rPr lang="en-US" altLang="ja-JP" u="sng" dirty="0">
                <a:solidFill>
                  <a:srgbClr val="FF0000"/>
                </a:solidFill>
                <a:latin typeface="HG丸ｺﾞｼｯｸM-PRO" panose="020F0600000000000000" pitchFamily="50" charset="-128"/>
                <a:ea typeface="HG丸ｺﾞｼｯｸM-PRO" panose="020F0600000000000000" pitchFamily="50" charset="-128"/>
              </a:rPr>
              <a:t>/</a:t>
            </a:r>
            <a:r>
              <a:rPr lang="ja-JP" altLang="en-US" u="sng" dirty="0">
                <a:solidFill>
                  <a:srgbClr val="FF0000"/>
                </a:solidFill>
                <a:latin typeface="HG丸ｺﾞｼｯｸM-PRO" panose="020F0600000000000000" pitchFamily="50" charset="-128"/>
                <a:ea typeface="HG丸ｺﾞｼｯｸM-PRO" panose="020F0600000000000000" pitchFamily="50" charset="-128"/>
              </a:rPr>
              <a:t>年</a:t>
            </a:r>
            <a:r>
              <a:rPr lang="ja-JP" altLang="en-US" u="sng" dirty="0">
                <a:latin typeface="HG丸ｺﾞｼｯｸM-PRO" panose="020F0600000000000000" pitchFamily="50" charset="-128"/>
                <a:ea typeface="HG丸ｺﾞｼｯｸM-PRO" panose="020F0600000000000000" pitchFamily="50" charset="-128"/>
              </a:rPr>
              <a:t>、</a:t>
            </a:r>
            <a:r>
              <a:rPr lang="ja-JP" altLang="en-US" u="sng" dirty="0">
                <a:solidFill>
                  <a:srgbClr val="FF0000"/>
                </a:solidFill>
                <a:latin typeface="HG丸ｺﾞｼｯｸM-PRO" panose="020F0600000000000000" pitchFamily="50" charset="-128"/>
                <a:ea typeface="HG丸ｺﾞｼｯｸM-PRO" panose="020F0600000000000000" pitchFamily="50" charset="-128"/>
              </a:rPr>
              <a:t>看取り</a:t>
            </a:r>
            <a:r>
              <a:rPr lang="ja-JP" altLang="en-US" u="sng" dirty="0" smtClean="0">
                <a:latin typeface="HG丸ｺﾞｼｯｸM-PRO" panose="020F0600000000000000" pitchFamily="50" charset="-128"/>
                <a:ea typeface="HG丸ｺﾞｼｯｸM-PRO" panose="020F0600000000000000" pitchFamily="50" charset="-128"/>
              </a:rPr>
              <a:t>件数：</a:t>
            </a:r>
            <a:r>
              <a:rPr lang="en-US" altLang="ja-JP" u="sng" dirty="0" smtClean="0">
                <a:solidFill>
                  <a:srgbClr val="FF0000"/>
                </a:solidFill>
                <a:latin typeface="HG丸ｺﾞｼｯｸM-PRO" panose="020F0600000000000000" pitchFamily="50" charset="-128"/>
                <a:ea typeface="HG丸ｺﾞｼｯｸM-PRO" panose="020F0600000000000000" pitchFamily="50" charset="-128"/>
              </a:rPr>
              <a:t>4</a:t>
            </a:r>
            <a:r>
              <a:rPr lang="ja-JP" altLang="en-US" u="sng" dirty="0">
                <a:solidFill>
                  <a:srgbClr val="FF0000"/>
                </a:solidFill>
                <a:latin typeface="HG丸ｺﾞｼｯｸM-PRO" panose="020F0600000000000000" pitchFamily="50" charset="-128"/>
                <a:ea typeface="HG丸ｺﾞｼｯｸM-PRO" panose="020F0600000000000000" pitchFamily="50" charset="-128"/>
              </a:rPr>
              <a:t>件以上</a:t>
            </a:r>
            <a:r>
              <a:rPr lang="en-US" altLang="ja-JP" u="sng" dirty="0">
                <a:solidFill>
                  <a:srgbClr val="FF0000"/>
                </a:solidFill>
                <a:latin typeface="HG丸ｺﾞｼｯｸM-PRO" panose="020F0600000000000000" pitchFamily="50" charset="-128"/>
                <a:ea typeface="HG丸ｺﾞｼｯｸM-PRO" panose="020F0600000000000000" pitchFamily="50" charset="-128"/>
              </a:rPr>
              <a:t>/</a:t>
            </a:r>
            <a:r>
              <a:rPr lang="ja-JP" altLang="en-US" u="sng" dirty="0">
                <a:solidFill>
                  <a:srgbClr val="FF0000"/>
                </a:solidFill>
                <a:latin typeface="HG丸ｺﾞｼｯｸM-PRO" panose="020F0600000000000000" pitchFamily="50" charset="-128"/>
                <a:ea typeface="HG丸ｺﾞｼｯｸM-PRO" panose="020F0600000000000000" pitchFamily="50" charset="-128"/>
              </a:rPr>
              <a:t>年</a:t>
            </a:r>
            <a:endParaRPr lang="en-US" altLang="ja-JP" u="sng"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267217" y="188640"/>
            <a:ext cx="8636923" cy="720000"/>
          </a:xfrm>
          <a:prstGeom prst="roundRect">
            <a:avLst>
              <a:gd name="adj" fmla="val 24190"/>
            </a:avLst>
          </a:prstGeom>
          <a:effectLst/>
        </p:spPr>
        <p:style>
          <a:lnRef idx="1">
            <a:schemeClr val="accent3"/>
          </a:lnRef>
          <a:fillRef idx="2">
            <a:schemeClr val="accent3"/>
          </a:fillRef>
          <a:effectRef idx="1">
            <a:schemeClr val="accent3"/>
          </a:effectRef>
          <a:fontRef idx="minor">
            <a:schemeClr val="dk1"/>
          </a:fontRef>
        </p:style>
        <p:txBody>
          <a:bodyPr rtlCol="0" anchor="ctr"/>
          <a:lstStyle/>
          <a:p>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在宅療養実績加算</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（新）</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88014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23528" y="3789040"/>
            <a:ext cx="8496944" cy="2952328"/>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 5"/>
          <p:cNvSpPr/>
          <p:nvPr/>
        </p:nvSpPr>
        <p:spPr>
          <a:xfrm>
            <a:off x="323528" y="764704"/>
            <a:ext cx="8568952" cy="3168352"/>
          </a:xfrm>
          <a:prstGeom prst="roundRect">
            <a:avLst>
              <a:gd name="adj" fmla="val 1256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5" name="角丸四角形 4"/>
          <p:cNvSpPr/>
          <p:nvPr/>
        </p:nvSpPr>
        <p:spPr>
          <a:xfrm>
            <a:off x="370609" y="260648"/>
            <a:ext cx="6120680" cy="504056"/>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395536" y="260648"/>
            <a:ext cx="8352928" cy="6480720"/>
          </a:xfrm>
        </p:spPr>
        <p:txBody>
          <a:bodyPr>
            <a:normAutofit/>
          </a:bodyPr>
          <a:lstStyle/>
          <a:p>
            <a:pPr marL="0" indent="0">
              <a:buNone/>
            </a:pPr>
            <a:r>
              <a:rPr lang="ja-JP" altLang="en-US" sz="2600" dirty="0" smtClean="0">
                <a:solidFill>
                  <a:srgbClr val="0000FF"/>
                </a:solidFill>
                <a:latin typeface="HG丸ｺﾞｼｯｸM-PRO" panose="020F0600000000000000" pitchFamily="50" charset="-128"/>
                <a:ea typeface="HG丸ｺﾞｼｯｸM-PRO" panose="020F0600000000000000" pitchFamily="50" charset="-128"/>
              </a:rPr>
              <a:t>◆病院の栄養管理体制について</a:t>
            </a:r>
            <a:endParaRPr lang="en-US" altLang="ja-JP" sz="26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2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2200" dirty="0" smtClean="0">
                <a:latin typeface="HG丸ｺﾞｼｯｸM-PRO" panose="020F0600000000000000" pitchFamily="50" charset="-128"/>
                <a:ea typeface="HG丸ｺﾞｼｯｸM-PRO" panose="020F0600000000000000" pitchFamily="50" charset="-128"/>
              </a:rPr>
              <a:t>［入院料の通則における栄養管理体制の基準］</a:t>
            </a:r>
            <a:endParaRPr kumimoji="1" lang="en-US" altLang="ja-JP" sz="2200" dirty="0" smtClean="0">
              <a:latin typeface="HG丸ｺﾞｼｯｸM-PRO" panose="020F0600000000000000" pitchFamily="50" charset="-128"/>
              <a:ea typeface="HG丸ｺﾞｼｯｸM-PRO" panose="020F0600000000000000" pitchFamily="50" charset="-128"/>
            </a:endParaRPr>
          </a:p>
          <a:p>
            <a:pPr marL="265113" indent="-265113">
              <a:buNone/>
            </a:pPr>
            <a:r>
              <a:rPr kumimoji="1" lang="ja-JP" altLang="en-US" sz="2200" dirty="0" smtClean="0">
                <a:latin typeface="HG丸ｺﾞｼｯｸM-PRO" panose="020F0600000000000000" pitchFamily="50" charset="-128"/>
                <a:ea typeface="HG丸ｺﾞｼｯｸM-PRO" panose="020F0600000000000000" pitchFamily="50" charset="-128"/>
              </a:rPr>
              <a:t>①　当該保険医療機関に常勤の管理栄養士が</a:t>
            </a:r>
            <a:r>
              <a:rPr kumimoji="1" lang="en-US" altLang="ja-JP" sz="2200" dirty="0" smtClean="0">
                <a:latin typeface="HG丸ｺﾞｼｯｸM-PRO" panose="020F0600000000000000" pitchFamily="50" charset="-128"/>
                <a:ea typeface="HG丸ｺﾞｼｯｸM-PRO" panose="020F0600000000000000" pitchFamily="50" charset="-128"/>
              </a:rPr>
              <a:t>1</a:t>
            </a:r>
            <a:r>
              <a:rPr kumimoji="1" lang="ja-JP" altLang="en-US" sz="2200" dirty="0" smtClean="0">
                <a:latin typeface="HG丸ｺﾞｼｯｸM-PRO" panose="020F0600000000000000" pitchFamily="50" charset="-128"/>
                <a:ea typeface="HG丸ｺﾞｼｯｸM-PRO" panose="020F0600000000000000" pitchFamily="50" charset="-128"/>
              </a:rPr>
              <a:t>名以上配置されていること。</a:t>
            </a:r>
            <a:endParaRPr kumimoji="1" lang="en-US" altLang="ja-JP" sz="2200" dirty="0" smtClean="0">
              <a:latin typeface="HG丸ｺﾞｼｯｸM-PRO" panose="020F0600000000000000" pitchFamily="50" charset="-128"/>
              <a:ea typeface="HG丸ｺﾞｼｯｸM-PRO" panose="020F0600000000000000" pitchFamily="50" charset="-128"/>
            </a:endParaRPr>
          </a:p>
          <a:p>
            <a:pPr marL="265113" indent="-265113">
              <a:buNone/>
            </a:pPr>
            <a:r>
              <a:rPr lang="ja-JP" altLang="en-US" sz="2200" dirty="0" smtClean="0">
                <a:latin typeface="HG丸ｺﾞｼｯｸM-PRO" panose="020F0600000000000000" pitchFamily="50" charset="-128"/>
                <a:ea typeface="HG丸ｺﾞｼｯｸM-PRO" panose="020F0600000000000000" pitchFamily="50" charset="-128"/>
              </a:rPr>
              <a:t>②　</a:t>
            </a:r>
            <a:r>
              <a:rPr lang="ja-JP" altLang="en-US" sz="2200" dirty="0">
                <a:latin typeface="HG丸ｺﾞｼｯｸM-PRO" panose="020F0600000000000000" pitchFamily="50" charset="-128"/>
                <a:ea typeface="HG丸ｺﾞｼｯｸM-PRO" panose="020F0600000000000000" pitchFamily="50" charset="-128"/>
              </a:rPr>
              <a:t>平成</a:t>
            </a:r>
            <a:r>
              <a:rPr lang="en-US" altLang="ja-JP" sz="2200" dirty="0">
                <a:latin typeface="HG丸ｺﾞｼｯｸM-PRO" panose="020F0600000000000000" pitchFamily="50" charset="-128"/>
                <a:ea typeface="HG丸ｺﾞｼｯｸM-PRO" panose="020F0600000000000000" pitchFamily="50" charset="-128"/>
              </a:rPr>
              <a:t>24</a:t>
            </a:r>
            <a:r>
              <a:rPr lang="ja-JP" altLang="en-US" sz="2200" dirty="0">
                <a:latin typeface="HG丸ｺﾞｼｯｸM-PRO" panose="020F0600000000000000" pitchFamily="50" charset="-128"/>
                <a:ea typeface="HG丸ｺﾞｼｯｸM-PRO" panose="020F0600000000000000" pitchFamily="50" charset="-128"/>
              </a:rPr>
              <a:t>年３月</a:t>
            </a:r>
            <a:r>
              <a:rPr lang="en-US" altLang="ja-JP" sz="2200" dirty="0">
                <a:latin typeface="HG丸ｺﾞｼｯｸM-PRO" panose="020F0600000000000000" pitchFamily="50" charset="-128"/>
                <a:ea typeface="HG丸ｺﾞｼｯｸM-PRO" panose="020F0600000000000000" pitchFamily="50" charset="-128"/>
              </a:rPr>
              <a:t>31</a:t>
            </a:r>
            <a:r>
              <a:rPr lang="ja-JP" altLang="en-US" sz="2200" dirty="0">
                <a:latin typeface="HG丸ｺﾞｼｯｸM-PRO" panose="020F0600000000000000" pitchFamily="50" charset="-128"/>
                <a:ea typeface="HG丸ｺﾞｼｯｸM-PRO" panose="020F0600000000000000" pitchFamily="50" charset="-128"/>
              </a:rPr>
              <a:t>日において、改正前の栄養管理実施加算の届出を行っていない病院にあっては、</a:t>
            </a:r>
            <a:r>
              <a:rPr lang="ja-JP" altLang="en-US" sz="2200" u="heavy" dirty="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平成</a:t>
            </a:r>
            <a:r>
              <a:rPr lang="en-US" altLang="ja-JP" sz="2200" u="heavy" dirty="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26</a:t>
            </a:r>
            <a:r>
              <a:rPr lang="ja-JP" altLang="en-US" sz="2200" u="heavy"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年３月</a:t>
            </a:r>
            <a:r>
              <a:rPr lang="en-US" altLang="ja-JP" sz="2200" u="heavy"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31</a:t>
            </a:r>
            <a:r>
              <a:rPr lang="ja-JP" altLang="en-US" sz="2200" u="heavy"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日</a:t>
            </a:r>
            <a:r>
              <a:rPr lang="ja-JP" altLang="en-US" sz="2200" dirty="0" smtClean="0">
                <a:latin typeface="HG丸ｺﾞｼｯｸM-PRO" panose="020F0600000000000000" pitchFamily="50" charset="-128"/>
                <a:ea typeface="HG丸ｺﾞｼｯｸM-PRO" panose="020F0600000000000000" pitchFamily="50" charset="-128"/>
              </a:rPr>
              <a:t>までの間は、①の基準を満たしているものとする。</a:t>
            </a:r>
            <a:endParaRPr lang="en-US" altLang="ja-JP" sz="2200" dirty="0" smtClean="0">
              <a:latin typeface="HG丸ｺﾞｼｯｸM-PRO" panose="020F0600000000000000" pitchFamily="50" charset="-128"/>
              <a:ea typeface="HG丸ｺﾞｼｯｸM-PRO" panose="020F0600000000000000" pitchFamily="50" charset="-128"/>
            </a:endParaRPr>
          </a:p>
          <a:p>
            <a:pPr marL="265113" indent="-265113">
              <a:buNone/>
            </a:pPr>
            <a:r>
              <a:rPr kumimoji="1" lang="ja-JP" altLang="en-US" sz="2200" dirty="0">
                <a:latin typeface="HG丸ｺﾞｼｯｸM-PRO" panose="020F0600000000000000" pitchFamily="50" charset="-128"/>
                <a:ea typeface="HG丸ｺﾞｼｯｸM-PRO" panose="020F0600000000000000" pitchFamily="50" charset="-128"/>
              </a:rPr>
              <a:t>　</a:t>
            </a:r>
            <a:r>
              <a:rPr kumimoji="1" lang="ja-JP" altLang="en-US" sz="2800" dirty="0" smtClean="0">
                <a:latin typeface="HG丸ｺﾞｼｯｸM-PRO" panose="020F0600000000000000" pitchFamily="50" charset="-128"/>
                <a:ea typeface="HG丸ｺﾞｼｯｸM-PRO" panose="020F0600000000000000" pitchFamily="50" charset="-128"/>
              </a:rPr>
              <a:t>→　経過措置を</a:t>
            </a:r>
            <a:r>
              <a:rPr kumimoji="1" lang="ja-JP" altLang="en-US" sz="2800" u="heavy"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平成</a:t>
            </a:r>
            <a:r>
              <a:rPr lang="en-US" altLang="ja-JP" sz="2800" u="heavy" dirty="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26</a:t>
            </a:r>
            <a:r>
              <a:rPr lang="ja-JP" altLang="en-US" sz="2800" u="heavy"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年６月</a:t>
            </a:r>
            <a:r>
              <a:rPr lang="en-US" altLang="ja-JP" sz="2800" u="heavy"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30</a:t>
            </a:r>
            <a:r>
              <a:rPr lang="ja-JP" altLang="en-US" sz="2800" u="heavy"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日</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まで</a:t>
            </a:r>
            <a:r>
              <a:rPr lang="ja-JP" altLang="en-US" sz="2800"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延長</a:t>
            </a:r>
            <a:endParaRPr kumimoji="1" lang="en-US" altLang="ja-JP" sz="2800"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200" dirty="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2200" dirty="0" smtClean="0">
                <a:latin typeface="HG丸ｺﾞｼｯｸM-PRO" panose="020F0600000000000000" pitchFamily="50" charset="-128"/>
                <a:ea typeface="HG丸ｺﾞｼｯｸM-PRO" panose="020F0600000000000000" pitchFamily="50" charset="-128"/>
              </a:rPr>
              <a:t>第２部入院料等　</a:t>
            </a:r>
            <a:r>
              <a:rPr kumimoji="1" lang="ja-JP" altLang="en-US" sz="2200" dirty="0" smtClean="0">
                <a:solidFill>
                  <a:srgbClr val="FF0000"/>
                </a:solidFill>
                <a:latin typeface="HG丸ｺﾞｼｯｸM-PRO" panose="020F0600000000000000" pitchFamily="50" charset="-128"/>
                <a:ea typeface="HG丸ｺﾞｼｯｸM-PRO" panose="020F0600000000000000" pitchFamily="50" charset="-128"/>
              </a:rPr>
              <a:t>通則８（新設）</a:t>
            </a:r>
            <a:endParaRPr kumimoji="1"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0">
              <a:buNone/>
            </a:pP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u="heavy" dirty="0" smtClean="0">
                <a:uFill>
                  <a:solidFill>
                    <a:srgbClr val="FF0000"/>
                  </a:solidFill>
                </a:uFill>
                <a:latin typeface="HG丸ｺﾞｼｯｸM-PRO" panose="020F0600000000000000" pitchFamily="50" charset="-128"/>
                <a:ea typeface="HG丸ｺﾞｼｯｸM-PRO" panose="020F0600000000000000" pitchFamily="50" charset="-128"/>
              </a:rPr>
              <a:t>上記②の届出を行った病院</a:t>
            </a:r>
            <a:r>
              <a:rPr lang="ja-JP" altLang="en-US" sz="2200" dirty="0" smtClean="0">
                <a:latin typeface="HG丸ｺﾞｼｯｸM-PRO" panose="020F0600000000000000" pitchFamily="50" charset="-128"/>
                <a:ea typeface="HG丸ｺﾞｼｯｸM-PRO" panose="020F0600000000000000" pitchFamily="50" charset="-128"/>
              </a:rPr>
              <a:t>であって、</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平成</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26</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年７月１日以降、非常勤の管理栄養士又は常勤の栄養士が１名以上配置</a:t>
            </a:r>
            <a:r>
              <a:rPr lang="ja-JP" altLang="en-US" sz="2200" dirty="0" smtClean="0">
                <a:latin typeface="HG丸ｺﾞｼｯｸM-PRO" panose="020F0600000000000000" pitchFamily="50" charset="-128"/>
                <a:ea typeface="HG丸ｺﾞｼｯｸM-PRO" panose="020F0600000000000000" pitchFamily="50" charset="-128"/>
              </a:rPr>
              <a:t>されている場合に限り、第１節入院基本料（特別入院基本料等を除く）、第３節特定入院料及び第４節短期滞在手術基本料（短期滞在手術等基本料１を除く）の</a:t>
            </a:r>
            <a:r>
              <a:rPr lang="ja-JP" altLang="en-US" sz="2200" u="heavy" dirty="0" smtClean="0">
                <a:solidFill>
                  <a:srgbClr val="FF0000"/>
                </a:solidFill>
                <a:latin typeface="HG丸ｺﾞｼｯｸM-PRO" panose="020F0600000000000000" pitchFamily="50" charset="-128"/>
                <a:ea typeface="HG丸ｺﾞｼｯｸM-PRO" panose="020F0600000000000000" pitchFamily="50" charset="-128"/>
              </a:rPr>
              <a:t>所定点数から１日につき４０点を減算した点数</a:t>
            </a:r>
            <a:r>
              <a:rPr lang="ja-JP" altLang="en-US" sz="2200" dirty="0" smtClean="0">
                <a:latin typeface="HG丸ｺﾞｼｯｸM-PRO" panose="020F0600000000000000" pitchFamily="50" charset="-128"/>
                <a:ea typeface="HG丸ｺﾞｼｯｸM-PRO" panose="020F0600000000000000" pitchFamily="50" charset="-128"/>
              </a:rPr>
              <a:t>により算定する。</a:t>
            </a:r>
            <a:endParaRPr kumimoji="1" lang="ja-JP" altLang="en-US" sz="22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7012973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9543" y="694276"/>
            <a:ext cx="8614598" cy="5544616"/>
          </a:xfrm>
          <a:prstGeom prst="snip2DiagRect">
            <a:avLst>
              <a:gd name="adj1" fmla="val 0"/>
              <a:gd name="adj2" fmla="val 1127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120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67544" y="1124744"/>
            <a:ext cx="8280920" cy="4539704"/>
          </a:xfrm>
          <a:prstGeom prst="rect">
            <a:avLst/>
          </a:prstGeom>
          <a:noFill/>
          <a:ln>
            <a:noFill/>
          </a:ln>
        </p:spPr>
        <p:txBody>
          <a:bodyPr wrap="square" rtlCol="0">
            <a:spAutoFit/>
          </a:bodyPr>
          <a:lstStyle/>
          <a:p>
            <a:pPr marL="266700" indent="-266700">
              <a:spcBef>
                <a:spcPts val="600"/>
              </a:spcBef>
            </a:pPr>
            <a:r>
              <a:rPr lang="ja-JP" altLang="en-US" sz="2400" dirty="0" smtClean="0">
                <a:latin typeface="HG丸ｺﾞｼｯｸM-PRO" panose="020F0600000000000000" pitchFamily="50" charset="-128"/>
                <a:ea typeface="HG丸ｺﾞｼｯｸM-PRO" panose="020F0600000000000000" pitchFamily="50" charset="-128"/>
              </a:rPr>
              <a:t>◆在宅療養を行う患者の後方受入を担当する病院として、</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在宅療養後方支援病院を新設</a:t>
            </a:r>
            <a:r>
              <a:rPr lang="ja-JP" altLang="en-US" sz="2400" dirty="0" smtClean="0">
                <a:latin typeface="HG丸ｺﾞｼｯｸM-PRO" panose="020F0600000000000000" pitchFamily="50" charset="-128"/>
                <a:ea typeface="HG丸ｺﾞｼｯｸM-PRO" panose="020F0600000000000000" pitchFamily="50" charset="-128"/>
              </a:rPr>
              <a:t>し、診療報酬上の評価を行う。</a:t>
            </a:r>
            <a:endParaRPr lang="en-US" altLang="ja-JP" sz="2400" dirty="0">
              <a:latin typeface="HG丸ｺﾞｼｯｸM-PRO" panose="020F0600000000000000" pitchFamily="50" charset="-128"/>
              <a:ea typeface="HG丸ｺﾞｼｯｸM-PRO" panose="020F0600000000000000" pitchFamily="50" charset="-128"/>
            </a:endParaRPr>
          </a:p>
          <a:p>
            <a:pPr marL="266700" indent="-266700">
              <a:spcBef>
                <a:spcPts val="600"/>
              </a:spcBef>
            </a:pPr>
            <a:endParaRPr lang="en-US" altLang="ja-JP" sz="2400" dirty="0" smtClean="0">
              <a:latin typeface="HG丸ｺﾞｼｯｸM-PRO" panose="020F0600000000000000" pitchFamily="50" charset="-128"/>
              <a:ea typeface="HG丸ｺﾞｼｯｸM-PRO" panose="020F0600000000000000" pitchFamily="50" charset="-128"/>
            </a:endParaRPr>
          </a:p>
          <a:p>
            <a:pPr marL="266700" indent="-266700">
              <a:spcBef>
                <a:spcPts val="600"/>
              </a:spcBef>
            </a:pPr>
            <a:r>
              <a:rPr lang="ja-JP" altLang="en-US" sz="2400" dirty="0" smtClean="0">
                <a:latin typeface="HG丸ｺﾞｼｯｸM-PRO" panose="020F0600000000000000" pitchFamily="50" charset="-128"/>
                <a:ea typeface="HG丸ｺﾞｼｯｸM-PRO" panose="020F0600000000000000" pitchFamily="50" charset="-128"/>
              </a:rPr>
              <a:t>［在宅</a:t>
            </a:r>
            <a:r>
              <a:rPr lang="ja-JP" altLang="en-US" sz="2400" dirty="0">
                <a:latin typeface="HG丸ｺﾞｼｯｸM-PRO" panose="020F0600000000000000" pitchFamily="50" charset="-128"/>
                <a:ea typeface="HG丸ｺﾞｼｯｸM-PRO" panose="020F0600000000000000" pitchFamily="50" charset="-128"/>
              </a:rPr>
              <a:t>療養後方支援病院の施設</a:t>
            </a:r>
            <a:r>
              <a:rPr lang="ja-JP" altLang="en-US" sz="2400" dirty="0" smtClean="0">
                <a:latin typeface="HG丸ｺﾞｼｯｸM-PRO" panose="020F0600000000000000" pitchFamily="50" charset="-128"/>
                <a:ea typeface="HG丸ｺﾞｼｯｸM-PRO" panose="020F0600000000000000" pitchFamily="50" charset="-128"/>
              </a:rPr>
              <a:t>基準］</a:t>
            </a:r>
            <a:endParaRPr lang="en-US" altLang="ja-JP" sz="2400" dirty="0">
              <a:latin typeface="HG丸ｺﾞｼｯｸM-PRO" panose="020F0600000000000000" pitchFamily="50" charset="-128"/>
              <a:ea typeface="HG丸ｺﾞｼｯｸM-PRO" panose="020F0600000000000000" pitchFamily="50" charset="-128"/>
            </a:endParaRPr>
          </a:p>
          <a:p>
            <a:pPr marL="628650" indent="-266700">
              <a:spcBef>
                <a:spcPts val="600"/>
              </a:spcBef>
            </a:pPr>
            <a:r>
              <a:rPr lang="ja-JP" altLang="en-US" sz="2400" dirty="0" smtClean="0">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２００床</a:t>
            </a:r>
            <a:r>
              <a:rPr lang="ja-JP" altLang="en-US" sz="2400" dirty="0">
                <a:solidFill>
                  <a:srgbClr val="FF0000"/>
                </a:solidFill>
                <a:latin typeface="HG丸ｺﾞｼｯｸM-PRO" panose="020F0600000000000000" pitchFamily="50" charset="-128"/>
                <a:ea typeface="HG丸ｺﾞｼｯｸM-PRO" panose="020F0600000000000000" pitchFamily="50" charset="-128"/>
              </a:rPr>
              <a:t>以上の病院</a:t>
            </a:r>
            <a:r>
              <a:rPr lang="ja-JP" altLang="en-US" sz="2400" dirty="0">
                <a:latin typeface="HG丸ｺﾞｼｯｸM-PRO" panose="020F0600000000000000" pitchFamily="50" charset="-128"/>
                <a:ea typeface="HG丸ｺﾞｼｯｸM-PRO" panose="020F0600000000000000" pitchFamily="50" charset="-128"/>
              </a:rPr>
              <a:t>であること</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marL="628650" indent="-266700">
              <a:spcBef>
                <a:spcPts val="600"/>
              </a:spcBef>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a:solidFill>
                  <a:srgbClr val="FF0000"/>
                </a:solidFill>
                <a:latin typeface="HG丸ｺﾞｼｯｸM-PRO" panose="020F0600000000000000" pitchFamily="50" charset="-128"/>
                <a:ea typeface="HG丸ｺﾞｼｯｸM-PRO" panose="020F0600000000000000" pitchFamily="50" charset="-128"/>
              </a:rPr>
              <a:t>入院希望患者</a:t>
            </a:r>
            <a:r>
              <a:rPr lang="ja-JP" altLang="en-US" sz="2400" dirty="0">
                <a:latin typeface="HG丸ｺﾞｼｯｸM-PRO" panose="020F0600000000000000" pitchFamily="50" charset="-128"/>
                <a:ea typeface="HG丸ｺﾞｼｯｸM-PRO" panose="020F0600000000000000" pitchFamily="50" charset="-128"/>
              </a:rPr>
              <a:t>について</a:t>
            </a:r>
            <a:r>
              <a:rPr lang="ja-JP" altLang="en-US" sz="2400" dirty="0">
                <a:solidFill>
                  <a:srgbClr val="FF0000"/>
                </a:solidFill>
                <a:latin typeface="HG丸ｺﾞｼｯｸM-PRO" panose="020F0600000000000000" pitchFamily="50" charset="-128"/>
                <a:ea typeface="HG丸ｺﾞｼｯｸM-PRO" panose="020F0600000000000000" pitchFamily="50" charset="-128"/>
              </a:rPr>
              <a:t>緊急時</a:t>
            </a:r>
            <a:r>
              <a:rPr lang="ja-JP" altLang="en-US" sz="2400" dirty="0">
                <a:latin typeface="HG丸ｺﾞｼｯｸM-PRO" panose="020F0600000000000000" pitchFamily="50" charset="-128"/>
                <a:ea typeface="HG丸ｺﾞｼｯｸM-PRO" panose="020F0600000000000000" pitchFamily="50" charset="-128"/>
              </a:rPr>
              <a:t>にいつでも</a:t>
            </a:r>
            <a:r>
              <a:rPr lang="ja-JP" altLang="en-US" sz="2400" dirty="0">
                <a:solidFill>
                  <a:srgbClr val="FF0000"/>
                </a:solidFill>
                <a:latin typeface="HG丸ｺﾞｼｯｸM-PRO" panose="020F0600000000000000" pitchFamily="50" charset="-128"/>
                <a:ea typeface="HG丸ｺﾞｼｯｸM-PRO" panose="020F0600000000000000" pitchFamily="50" charset="-128"/>
              </a:rPr>
              <a:t>対応</a:t>
            </a:r>
            <a:r>
              <a:rPr lang="ja-JP" altLang="en-US" sz="2400" dirty="0">
                <a:latin typeface="HG丸ｺﾞｼｯｸM-PRO" panose="020F0600000000000000" pitchFamily="50" charset="-128"/>
                <a:ea typeface="HG丸ｺﾞｼｯｸM-PRO" panose="020F0600000000000000" pitchFamily="50" charset="-128"/>
              </a:rPr>
              <a:t>し、必要に応じて</a:t>
            </a:r>
            <a:r>
              <a:rPr lang="ja-JP" altLang="en-US" sz="2400" dirty="0">
                <a:solidFill>
                  <a:srgbClr val="FF0000"/>
                </a:solidFill>
                <a:latin typeface="HG丸ｺﾞｼｯｸM-PRO" panose="020F0600000000000000" pitchFamily="50" charset="-128"/>
                <a:ea typeface="HG丸ｺﾞｼｯｸM-PRO" panose="020F0600000000000000" pitchFamily="50" charset="-128"/>
              </a:rPr>
              <a:t>入院を受け入れ</a:t>
            </a:r>
            <a:r>
              <a:rPr lang="ja-JP" altLang="en-US" sz="2400" dirty="0">
                <a:latin typeface="HG丸ｺﾞｼｯｸM-PRO" panose="020F0600000000000000" pitchFamily="50" charset="-128"/>
                <a:ea typeface="HG丸ｺﾞｼｯｸM-PRO" panose="020F0600000000000000" pitchFamily="50" charset="-128"/>
              </a:rPr>
              <a:t>ること</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marL="628650" indent="-266700">
              <a:spcBef>
                <a:spcPts val="600"/>
              </a:spcBef>
            </a:pPr>
            <a:r>
              <a:rPr lang="ja-JP" altLang="en-US" sz="2400" dirty="0">
                <a:latin typeface="HG丸ｺﾞｼｯｸM-PRO" panose="020F0600000000000000" pitchFamily="50" charset="-128"/>
                <a:ea typeface="HG丸ｺﾞｼｯｸM-PRO" panose="020F0600000000000000" pitchFamily="50" charset="-128"/>
              </a:rPr>
              <a:t>○入院希望患者に対して</a:t>
            </a:r>
            <a:r>
              <a:rPr lang="ja-JP" altLang="en-US" sz="2400" dirty="0">
                <a:solidFill>
                  <a:srgbClr val="FF0000"/>
                </a:solidFill>
                <a:latin typeface="HG丸ｺﾞｼｯｸM-PRO" panose="020F0600000000000000" pitchFamily="50" charset="-128"/>
                <a:ea typeface="HG丸ｺﾞｼｯｸM-PRO" panose="020F0600000000000000" pitchFamily="50" charset="-128"/>
              </a:rPr>
              <a:t>在宅医療を提供している医療機関</a:t>
            </a:r>
            <a:r>
              <a:rPr lang="ja-JP" altLang="en-US" sz="2400" dirty="0">
                <a:latin typeface="HG丸ｺﾞｼｯｸM-PRO" panose="020F0600000000000000" pitchFamily="50" charset="-128"/>
                <a:ea typeface="HG丸ｺﾞｼｯｸM-PRO" panose="020F0600000000000000" pitchFamily="50" charset="-128"/>
              </a:rPr>
              <a:t>と連携し、</a:t>
            </a:r>
            <a:r>
              <a:rPr lang="en-US" altLang="ja-JP" sz="2400" dirty="0">
                <a:solidFill>
                  <a:srgbClr val="FF0000"/>
                </a:solidFill>
                <a:latin typeface="HG丸ｺﾞｼｯｸM-PRO" panose="020F0600000000000000" pitchFamily="50" charset="-128"/>
                <a:ea typeface="HG丸ｺﾞｼｯｸM-PRO" panose="020F0600000000000000" pitchFamily="50" charset="-128"/>
              </a:rPr>
              <a:t>3</a:t>
            </a:r>
            <a:r>
              <a:rPr lang="ja-JP" altLang="en-US" sz="2400" dirty="0">
                <a:solidFill>
                  <a:srgbClr val="FF0000"/>
                </a:solidFill>
                <a:latin typeface="HG丸ｺﾞｼｯｸM-PRO" panose="020F0600000000000000" pitchFamily="50" charset="-128"/>
                <a:ea typeface="HG丸ｺﾞｼｯｸM-PRO" panose="020F0600000000000000" pitchFamily="50" charset="-128"/>
              </a:rPr>
              <a:t>月に</a:t>
            </a:r>
            <a:r>
              <a:rPr lang="en-US" altLang="ja-JP" sz="2400" dirty="0">
                <a:solidFill>
                  <a:srgbClr val="FF0000"/>
                </a:solidFill>
                <a:latin typeface="HG丸ｺﾞｼｯｸM-PRO" panose="020F0600000000000000" pitchFamily="50" charset="-128"/>
                <a:ea typeface="HG丸ｺﾞｼｯｸM-PRO" panose="020F0600000000000000" pitchFamily="50" charset="-128"/>
              </a:rPr>
              <a:t>1</a:t>
            </a:r>
            <a:r>
              <a:rPr lang="ja-JP" altLang="en-US" sz="2400" dirty="0">
                <a:solidFill>
                  <a:srgbClr val="FF0000"/>
                </a:solidFill>
                <a:latin typeface="HG丸ｺﾞｼｯｸM-PRO" panose="020F0600000000000000" pitchFamily="50" charset="-128"/>
                <a:ea typeface="HG丸ｺﾞｼｯｸM-PRO" panose="020F0600000000000000" pitchFamily="50" charset="-128"/>
              </a:rPr>
              <a:t>回</a:t>
            </a:r>
            <a:r>
              <a:rPr lang="ja-JP" altLang="en-US" sz="2400" dirty="0">
                <a:latin typeface="HG丸ｺﾞｼｯｸM-PRO" panose="020F0600000000000000" pitchFamily="50" charset="-128"/>
                <a:ea typeface="HG丸ｺﾞｼｯｸM-PRO" panose="020F0600000000000000" pitchFamily="50" charset="-128"/>
              </a:rPr>
              <a:t>以上、</a:t>
            </a:r>
            <a:r>
              <a:rPr lang="ja-JP" altLang="en-US" sz="2400" dirty="0">
                <a:solidFill>
                  <a:srgbClr val="FF0000"/>
                </a:solidFill>
                <a:latin typeface="HG丸ｺﾞｼｯｸM-PRO" panose="020F0600000000000000" pitchFamily="50" charset="-128"/>
                <a:ea typeface="HG丸ｺﾞｼｯｸM-PRO" panose="020F0600000000000000" pitchFamily="50" charset="-128"/>
              </a:rPr>
              <a:t>診療情報の交換</a:t>
            </a:r>
            <a:r>
              <a:rPr lang="ja-JP" altLang="en-US" sz="2400" dirty="0">
                <a:latin typeface="HG丸ｺﾞｼｯｸM-PRO" panose="020F0600000000000000" pitchFamily="50" charset="-128"/>
                <a:ea typeface="HG丸ｺﾞｼｯｸM-PRO" panose="020F0600000000000000" pitchFamily="50" charset="-128"/>
              </a:rPr>
              <a:t>をしていること</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267217" y="188640"/>
            <a:ext cx="8636923" cy="720000"/>
          </a:xfrm>
          <a:prstGeom prst="roundRect">
            <a:avLst>
              <a:gd name="adj" fmla="val 25667"/>
            </a:avLst>
          </a:prstGeom>
          <a:effectLst/>
        </p:spPr>
        <p:style>
          <a:lnRef idx="1">
            <a:schemeClr val="accent3"/>
          </a:lnRef>
          <a:fillRef idx="2">
            <a:schemeClr val="accent3"/>
          </a:fillRef>
          <a:effectRef idx="1">
            <a:schemeClr val="accent3"/>
          </a:effectRef>
          <a:fontRef idx="minor">
            <a:schemeClr val="dk1"/>
          </a:fontRef>
        </p:style>
        <p:txBody>
          <a:bodyPr rtlCol="0" anchor="ctr"/>
          <a:lstStyle/>
          <a:p>
            <a:r>
              <a:rPr lang="ja-JP" altLang="en-US" sz="2800" dirty="0">
                <a:solidFill>
                  <a:srgbClr val="0000FF"/>
                </a:solidFill>
                <a:latin typeface="HG丸ｺﾞｼｯｸM-PRO" panose="020F0600000000000000" pitchFamily="50" charset="-128"/>
                <a:ea typeface="HG丸ｺﾞｼｯｸM-PRO" panose="020F0600000000000000" pitchFamily="50" charset="-128"/>
              </a:rPr>
              <a:t>在宅療養後方支援病院の新設</a:t>
            </a:r>
          </a:p>
        </p:txBody>
      </p:sp>
    </p:spTree>
    <p:extLst>
      <p:ext uri="{BB962C8B-B14F-4D97-AF65-F5344CB8AC3E}">
        <p14:creationId xmlns:p14="http://schemas.microsoft.com/office/powerpoint/2010/main" val="25940410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67217" y="620689"/>
            <a:ext cx="8636923" cy="6048671"/>
          </a:xfrm>
          <a:prstGeom prst="snip2DiagRect">
            <a:avLst>
              <a:gd name="adj1" fmla="val 0"/>
              <a:gd name="adj2" fmla="val 1189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121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539552" y="920914"/>
            <a:ext cx="7992888" cy="769441"/>
          </a:xfrm>
          <a:prstGeom prst="rect">
            <a:avLst/>
          </a:prstGeom>
          <a:noFill/>
          <a:ln>
            <a:noFill/>
          </a:ln>
        </p:spPr>
        <p:txBody>
          <a:bodyPr wrap="square" rtlCol="0">
            <a:spAutoFit/>
          </a:bodyPr>
          <a:lstStyle/>
          <a:p>
            <a:pPr marL="266700" indent="-266700">
              <a:spcAft>
                <a:spcPts val="1200"/>
              </a:spcAft>
            </a:pPr>
            <a:r>
              <a:rPr lang="ja-JP" altLang="en-US" sz="2200" dirty="0" smtClean="0">
                <a:latin typeface="HG丸ｺﾞｼｯｸM-PRO" panose="020F0600000000000000" pitchFamily="50" charset="-128"/>
                <a:ea typeface="HG丸ｺﾞｼｯｸM-PRO" panose="020F0600000000000000" pitchFamily="50" charset="-128"/>
              </a:rPr>
              <a:t>◆在宅療養後方支援病院が在宅患者の後方受入を行った場合に評価を行う。</a:t>
            </a:r>
            <a:endParaRPr lang="en-US" altLang="ja-JP" sz="2200" dirty="0" smtClean="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683568" y="1758295"/>
            <a:ext cx="7848872" cy="400110"/>
          </a:xfrm>
          <a:prstGeom prst="rect">
            <a:avLst/>
          </a:prstGeom>
          <a:noFill/>
          <a:ln>
            <a:noFill/>
          </a:ln>
        </p:spPr>
        <p:txBody>
          <a:bodyPr wrap="square" rtlCol="0">
            <a:spAutoFit/>
          </a:bodyPr>
          <a:lstStyle/>
          <a:p>
            <a:pPr marL="266700" indent="-266700"/>
            <a:r>
              <a:rPr lang="ja-JP" altLang="en-US" sz="2000" dirty="0" smtClean="0">
                <a:latin typeface="HG丸ｺﾞｼｯｸM-PRO" panose="020F0600000000000000" pitchFamily="50" charset="-128"/>
                <a:ea typeface="HG丸ｺﾞｼｯｸM-PRO" panose="020F0600000000000000" pitchFamily="50" charset="-128"/>
              </a:rPr>
              <a:t>［具体的改定内容］</a:t>
            </a:r>
            <a:endParaRPr lang="en-US" altLang="ja-JP" sz="2000" dirty="0" smtClean="0">
              <a:latin typeface="HG丸ｺﾞｼｯｸM-PRO" panose="020F0600000000000000" pitchFamily="50" charset="-128"/>
              <a:ea typeface="HG丸ｺﾞｼｯｸM-PRO" panose="020F0600000000000000"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844548793"/>
              </p:ext>
            </p:extLst>
          </p:nvPr>
        </p:nvGraphicFramePr>
        <p:xfrm>
          <a:off x="683568" y="2197894"/>
          <a:ext cx="7848872" cy="1951186"/>
        </p:xfrm>
        <a:graphic>
          <a:graphicData uri="http://schemas.openxmlformats.org/drawingml/2006/table">
            <a:tbl>
              <a:tblPr firstRow="1" bandRow="1">
                <a:tableStyleId>{5940675A-B579-460E-94D1-54222C63F5DA}</a:tableStyleId>
              </a:tblPr>
              <a:tblGrid>
                <a:gridCol w="3924436"/>
                <a:gridCol w="3924436"/>
              </a:tblGrid>
              <a:tr h="459103">
                <a:tc>
                  <a:txBody>
                    <a:bodyPr/>
                    <a:lstStyle/>
                    <a:p>
                      <a:pPr algn="ctr">
                        <a:lnSpc>
                          <a:spcPts val="2400"/>
                        </a:lnSpc>
                      </a:pPr>
                      <a:r>
                        <a:rPr kumimoji="1" lang="ja-JP" altLang="en-US"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現　　行</a:t>
                      </a:r>
                      <a:endParaRPr kumimoji="1" lang="ja-JP" altLang="en-US" sz="1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pPr algn="ctr">
                        <a:lnSpc>
                          <a:spcPts val="2400"/>
                        </a:lnSpc>
                      </a:pP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改　定　後</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solidFill>
                      <a:schemeClr val="accent4">
                        <a:lumMod val="20000"/>
                        <a:lumOff val="80000"/>
                      </a:schemeClr>
                    </a:solidFill>
                  </a:tcPr>
                </a:tc>
              </a:tr>
              <a:tr h="1492083">
                <a:tc>
                  <a:txBody>
                    <a:bodyPr/>
                    <a:lstStyle/>
                    <a:p>
                      <a:pPr marL="0" marR="0" indent="0" algn="l" defTabSz="914400" rtl="0" eaLnBrk="1" fontAlgn="auto" latinLnBrk="0" hangingPunct="1">
                        <a:lnSpc>
                          <a:spcPts val="2400"/>
                        </a:lnSpc>
                        <a:spcBef>
                          <a:spcPts val="0"/>
                        </a:spcBef>
                        <a:spcAft>
                          <a:spcPts val="0"/>
                        </a:spcAft>
                        <a:buClrTx/>
                        <a:buSzTx/>
                        <a:buFontTx/>
                        <a:buNone/>
                        <a:tabLst/>
                        <a:defRPr/>
                      </a:pPr>
                      <a:r>
                        <a:rPr kumimoji="1" lang="en-US" altLang="ja-JP" sz="1800" u="none"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A206</a:t>
                      </a:r>
                      <a:r>
                        <a:rPr kumimoji="1" lang="ja-JP" altLang="en-US" sz="1800" u="none"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在宅患者緊急入院診療加算</a:t>
                      </a:r>
                      <a:endParaRPr kumimoji="1" lang="en-US" altLang="ja-JP" sz="1800" u="none"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marR="0" indent="0" algn="l" defTabSz="914400" rtl="0" eaLnBrk="1" fontAlgn="auto" latinLnBrk="0" hangingPunct="1">
                        <a:lnSpc>
                          <a:spcPts val="2400"/>
                        </a:lnSpc>
                        <a:spcBef>
                          <a:spcPts val="0"/>
                        </a:spcBef>
                        <a:spcAft>
                          <a:spcPts val="0"/>
                        </a:spcAft>
                        <a:buClrTx/>
                        <a:buSzTx/>
                        <a:buFontTx/>
                        <a:buNone/>
                        <a:tabLst/>
                        <a:defRPr/>
                      </a:pPr>
                      <a:r>
                        <a:rPr kumimoji="1" lang="ja-JP" altLang="en-US" sz="1800" baseline="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１　連携型在支診、在支病の場合</a:t>
                      </a:r>
                      <a:endParaRPr kumimoji="1" lang="en-US" altLang="ja-JP"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marR="0" indent="0" algn="l" defTabSz="914400" rtl="0" eaLnBrk="1" fontAlgn="auto" latinLnBrk="0" hangingPunct="1">
                        <a:lnSpc>
                          <a:spcPts val="2400"/>
                        </a:lnSpc>
                        <a:spcBef>
                          <a:spcPts val="0"/>
                        </a:spcBef>
                        <a:spcAft>
                          <a:spcPts val="0"/>
                        </a:spcAft>
                        <a:buClrTx/>
                        <a:buSzTx/>
                        <a:buFontTx/>
                        <a:buNone/>
                        <a:tabLst/>
                        <a:defRPr/>
                      </a:pPr>
                      <a:endParaRPr kumimoji="1" lang="en-US" altLang="ja-JP"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marR="0" indent="0" algn="r" defTabSz="914400" rtl="0" eaLnBrk="1" fontAlgn="auto" latinLnBrk="0" hangingPunct="1">
                        <a:lnSpc>
                          <a:spcPts val="2400"/>
                        </a:lnSpc>
                        <a:spcBef>
                          <a:spcPts val="0"/>
                        </a:spcBef>
                        <a:spcAft>
                          <a:spcPts val="0"/>
                        </a:spcAft>
                        <a:buClrTx/>
                        <a:buSzTx/>
                        <a:buFontTx/>
                        <a:buNone/>
                        <a:tabLst/>
                        <a:defRPr/>
                      </a:pPr>
                      <a:r>
                        <a:rPr kumimoji="1" lang="ja-JP" altLang="en-US"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kumimoji="1" lang="en-US" altLang="ja-JP"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8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５００点</a:t>
                      </a:r>
                      <a:endParaRPr kumimoji="1" lang="ja-JP" altLang="en-US" sz="1800" u="sng"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lnSpc>
                          <a:spcPts val="2400"/>
                        </a:lnSpc>
                        <a:spcBef>
                          <a:spcPts val="0"/>
                        </a:spcBef>
                      </a:pP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A206</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在宅患者緊急入院診療加算</a:t>
                      </a:r>
                      <a:endPar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61950" indent="-361950" algn="l">
                        <a:lnSpc>
                          <a:spcPts val="2400"/>
                        </a:lnSpc>
                        <a:spcBef>
                          <a:spcPts val="0"/>
                        </a:spcBef>
                      </a:pP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　連携型在支診、在支病、</a:t>
                      </a:r>
                      <a:r>
                        <a:rPr kumimoji="1" lang="ja-JP" altLang="en-US" sz="18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在宅療養後方支援病院</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の場合</a:t>
                      </a:r>
                      <a:endPar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r">
                        <a:lnSpc>
                          <a:spcPts val="2400"/>
                        </a:lnSpc>
                        <a:spcBef>
                          <a:spcPts val="0"/>
                        </a:spcBef>
                      </a:pP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kumimoji="1" lang="en-US" altLang="ja-JP" sz="18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５００点</a:t>
                      </a:r>
                      <a:endParaRPr kumimoji="1" lang="ja-JP" altLang="en-US" sz="18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13" name="テキスト ボックス 12"/>
          <p:cNvSpPr txBox="1"/>
          <p:nvPr/>
        </p:nvSpPr>
        <p:spPr>
          <a:xfrm>
            <a:off x="683568" y="4293096"/>
            <a:ext cx="7848872" cy="2262158"/>
          </a:xfrm>
          <a:prstGeom prst="rect">
            <a:avLst/>
          </a:prstGeom>
          <a:noFill/>
          <a:ln>
            <a:noFill/>
          </a:ln>
        </p:spPr>
        <p:txBody>
          <a:bodyPr wrap="square" rtlCol="0">
            <a:spAutoFit/>
          </a:bodyPr>
          <a:lstStyle/>
          <a:p>
            <a:pPr marL="266700" indent="-266700"/>
            <a:r>
              <a:rPr lang="ja-JP" altLang="en-US" sz="2000" dirty="0" smtClean="0">
                <a:latin typeface="HG丸ｺﾞｼｯｸM-PRO" panose="020F0600000000000000" pitchFamily="50" charset="-128"/>
                <a:ea typeface="HG丸ｺﾞｼｯｸM-PRO" panose="020F0600000000000000" pitchFamily="50" charset="-128"/>
              </a:rPr>
              <a:t>［算定要件（在宅療養後方支援病院の場合）］</a:t>
            </a:r>
            <a:endParaRPr lang="en-US" altLang="ja-JP" sz="2000" dirty="0" smtClean="0">
              <a:latin typeface="HG丸ｺﾞｼｯｸM-PRO" panose="020F0600000000000000" pitchFamily="50" charset="-128"/>
              <a:ea typeface="HG丸ｺﾞｼｯｸM-PRO" panose="020F0600000000000000" pitchFamily="50" charset="-128"/>
            </a:endParaRPr>
          </a:p>
          <a:p>
            <a:pPr marL="266700" indent="-266700">
              <a:spcAft>
                <a:spcPts val="1200"/>
              </a:spcAft>
            </a:pPr>
            <a:r>
              <a:rPr lang="ja-JP" altLang="en-US" sz="2000" dirty="0" smtClean="0">
                <a:latin typeface="HG丸ｺﾞｼｯｸM-PRO" panose="020F0600000000000000" pitchFamily="50" charset="-128"/>
                <a:ea typeface="HG丸ｺﾞｼｯｸM-PRO" panose="020F0600000000000000" pitchFamily="50" charset="-128"/>
              </a:rPr>
              <a:t>○当該病院を</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緊急時に入院を希望する病院としてあらかじめ当該病院に届け出ている患者</a:t>
            </a:r>
            <a:r>
              <a:rPr lang="ja-JP" altLang="en-US" sz="2000" dirty="0" smtClean="0">
                <a:latin typeface="HG丸ｺﾞｼｯｸM-PRO" panose="020F0600000000000000" pitchFamily="50" charset="-128"/>
                <a:ea typeface="HG丸ｺﾞｼｯｸM-PRO" panose="020F0600000000000000" pitchFamily="50" charset="-128"/>
              </a:rPr>
              <a:t>に対して算定する。</a:t>
            </a:r>
            <a:endParaRPr lang="en-US" altLang="ja-JP" sz="2000" dirty="0" smtClean="0">
              <a:latin typeface="HG丸ｺﾞｼｯｸM-PRO" panose="020F0600000000000000" pitchFamily="50" charset="-128"/>
              <a:ea typeface="HG丸ｺﾞｼｯｸM-PRO" panose="020F0600000000000000" pitchFamily="50" charset="-128"/>
            </a:endParaRPr>
          </a:p>
          <a:p>
            <a:pPr marL="266700" indent="-266700"/>
            <a:r>
              <a:rPr lang="ja-JP" altLang="en-US" sz="2000" dirty="0" smtClean="0">
                <a:latin typeface="HG丸ｺﾞｼｯｸM-PRO" panose="020F0600000000000000" pitchFamily="50" charset="-128"/>
                <a:ea typeface="HG丸ｺﾞｼｯｸM-PRO" panose="020F0600000000000000" pitchFamily="50" charset="-128"/>
              </a:rPr>
              <a:t>○以下の</a:t>
            </a:r>
            <a:r>
              <a:rPr lang="ja-JP" altLang="en-US" sz="2000" dirty="0">
                <a:latin typeface="HG丸ｺﾞｼｯｸM-PRO" panose="020F0600000000000000" pitchFamily="50" charset="-128"/>
                <a:ea typeface="HG丸ｺﾞｼｯｸM-PRO" panose="020F0600000000000000" pitchFamily="50" charset="-128"/>
              </a:rPr>
              <a:t>患者に該当する場合</a:t>
            </a:r>
            <a:r>
              <a:rPr lang="ja-JP" altLang="en-US" sz="2000" dirty="0" smtClean="0">
                <a:latin typeface="HG丸ｺﾞｼｯｸM-PRO" panose="020F0600000000000000" pitchFamily="50" charset="-128"/>
                <a:ea typeface="HG丸ｺﾞｼｯｸM-PRO" panose="020F0600000000000000" pitchFamily="50" charset="-128"/>
              </a:rPr>
              <a:t>は５００床</a:t>
            </a:r>
            <a:r>
              <a:rPr lang="ja-JP" altLang="en-US" sz="2000" dirty="0">
                <a:latin typeface="HG丸ｺﾞｼｯｸM-PRO" panose="020F0600000000000000" pitchFamily="50" charset="-128"/>
                <a:ea typeface="HG丸ｺﾞｼｯｸM-PRO" panose="020F0600000000000000" pitchFamily="50" charset="-128"/>
              </a:rPr>
              <a:t>以上の病院</a:t>
            </a:r>
            <a:r>
              <a:rPr lang="ja-JP" altLang="en-US" sz="2000" dirty="0" smtClean="0">
                <a:latin typeface="HG丸ｺﾞｼｯｸM-PRO" panose="020F0600000000000000" pitchFamily="50" charset="-128"/>
                <a:ea typeface="HG丸ｺﾞｼｯｸM-PRO" panose="020F0600000000000000" pitchFamily="50" charset="-128"/>
              </a:rPr>
              <a:t>も算定可能</a:t>
            </a:r>
            <a:endParaRPr lang="en-US" altLang="ja-JP" sz="2000" dirty="0" smtClean="0">
              <a:latin typeface="HG丸ｺﾞｼｯｸM-PRO" panose="020F0600000000000000" pitchFamily="50" charset="-128"/>
              <a:ea typeface="HG丸ｺﾞｼｯｸM-PRO" panose="020F0600000000000000" pitchFamily="50" charset="-128"/>
            </a:endParaRPr>
          </a:p>
          <a:p>
            <a:pPr marL="266700"/>
            <a:r>
              <a:rPr lang="ja-JP" altLang="en-US" sz="1700" dirty="0">
                <a:latin typeface="HG丸ｺﾞｼｯｸM-PRO" panose="020F0600000000000000" pitchFamily="50" charset="-128"/>
                <a:ea typeface="HG丸ｺﾞｼｯｸM-PRO" panose="020F0600000000000000" pitchFamily="50" charset="-128"/>
              </a:rPr>
              <a:t>①</a:t>
            </a:r>
            <a:r>
              <a:rPr lang="en-US" altLang="ja-JP" sz="1700" dirty="0">
                <a:latin typeface="HG丸ｺﾞｼｯｸM-PRO" panose="020F0600000000000000" pitchFamily="50" charset="-128"/>
                <a:ea typeface="HG丸ｺﾞｼｯｸM-PRO" panose="020F0600000000000000" pitchFamily="50" charset="-128"/>
              </a:rPr>
              <a:t>15</a:t>
            </a:r>
            <a:r>
              <a:rPr lang="ja-JP" altLang="en-US" sz="1700" dirty="0">
                <a:latin typeface="HG丸ｺﾞｼｯｸM-PRO" panose="020F0600000000000000" pitchFamily="50" charset="-128"/>
                <a:ea typeface="HG丸ｺﾞｼｯｸM-PRO" panose="020F0600000000000000" pitchFamily="50" charset="-128"/>
              </a:rPr>
              <a:t>歳未満の人工呼吸</a:t>
            </a:r>
            <a:r>
              <a:rPr lang="ja-JP" altLang="en-US" sz="1700" dirty="0" smtClean="0">
                <a:latin typeface="HG丸ｺﾞｼｯｸM-PRO" panose="020F0600000000000000" pitchFamily="50" charset="-128"/>
                <a:ea typeface="HG丸ｺﾞｼｯｸM-PRO" panose="020F0600000000000000" pitchFamily="50" charset="-128"/>
              </a:rPr>
              <a:t>患者</a:t>
            </a:r>
            <a:endParaRPr lang="en-US" altLang="ja-JP" sz="1700" dirty="0" smtClean="0">
              <a:latin typeface="HG丸ｺﾞｼｯｸM-PRO" panose="020F0600000000000000" pitchFamily="50" charset="-128"/>
              <a:ea typeface="HG丸ｺﾞｼｯｸM-PRO" panose="020F0600000000000000" pitchFamily="50" charset="-128"/>
            </a:endParaRPr>
          </a:p>
          <a:p>
            <a:pPr marL="266700"/>
            <a:r>
              <a:rPr lang="ja-JP" altLang="en-US" sz="1700" dirty="0" smtClean="0">
                <a:latin typeface="HG丸ｺﾞｼｯｸM-PRO" panose="020F0600000000000000" pitchFamily="50" charset="-128"/>
                <a:ea typeface="HG丸ｺﾞｼｯｸM-PRO" panose="020F0600000000000000" pitchFamily="50" charset="-128"/>
              </a:rPr>
              <a:t>②</a:t>
            </a:r>
            <a:r>
              <a:rPr lang="en-US" altLang="ja-JP" sz="1700" dirty="0">
                <a:latin typeface="HG丸ｺﾞｼｯｸM-PRO" panose="020F0600000000000000" pitchFamily="50" charset="-128"/>
                <a:ea typeface="HG丸ｺﾞｼｯｸM-PRO" panose="020F0600000000000000" pitchFamily="50" charset="-128"/>
              </a:rPr>
              <a:t>15</a:t>
            </a:r>
            <a:r>
              <a:rPr lang="ja-JP" altLang="en-US" sz="1700" dirty="0">
                <a:latin typeface="HG丸ｺﾞｼｯｸM-PRO" panose="020F0600000000000000" pitchFamily="50" charset="-128"/>
                <a:ea typeface="HG丸ｺﾞｼｯｸM-PRO" panose="020F0600000000000000" pitchFamily="50" charset="-128"/>
              </a:rPr>
              <a:t>歳未満から引き続き人工呼吸を実施しており、体重が</a:t>
            </a:r>
            <a:r>
              <a:rPr lang="en-US" altLang="ja-JP" sz="1700" dirty="0">
                <a:latin typeface="HG丸ｺﾞｼｯｸM-PRO" panose="020F0600000000000000" pitchFamily="50" charset="-128"/>
                <a:ea typeface="HG丸ｺﾞｼｯｸM-PRO" panose="020F0600000000000000" pitchFamily="50" charset="-128"/>
              </a:rPr>
              <a:t>20kg</a:t>
            </a:r>
            <a:r>
              <a:rPr lang="ja-JP" altLang="en-US" sz="1700" dirty="0">
                <a:latin typeface="HG丸ｺﾞｼｯｸM-PRO" panose="020F0600000000000000" pitchFamily="50" charset="-128"/>
                <a:ea typeface="HG丸ｺﾞｼｯｸM-PRO" panose="020F0600000000000000" pitchFamily="50" charset="-128"/>
              </a:rPr>
              <a:t>未満の</a:t>
            </a:r>
            <a:r>
              <a:rPr lang="ja-JP" altLang="en-US" sz="1700" dirty="0" smtClean="0">
                <a:latin typeface="HG丸ｺﾞｼｯｸM-PRO" panose="020F0600000000000000" pitchFamily="50" charset="-128"/>
                <a:ea typeface="HG丸ｺﾞｼｯｸM-PRO" panose="020F0600000000000000" pitchFamily="50" charset="-128"/>
              </a:rPr>
              <a:t>患者</a:t>
            </a:r>
            <a:endParaRPr lang="en-US" altLang="ja-JP" sz="1700" dirty="0" smtClean="0">
              <a:latin typeface="HG丸ｺﾞｼｯｸM-PRO" panose="020F0600000000000000" pitchFamily="50" charset="-128"/>
              <a:ea typeface="HG丸ｺﾞｼｯｸM-PRO" panose="020F0600000000000000" pitchFamily="50" charset="-128"/>
            </a:endParaRPr>
          </a:p>
          <a:p>
            <a:pPr marL="266700"/>
            <a:r>
              <a:rPr lang="ja-JP" altLang="en-US" sz="1700" dirty="0" smtClean="0">
                <a:latin typeface="HG丸ｺﾞｼｯｸM-PRO" panose="020F0600000000000000" pitchFamily="50" charset="-128"/>
                <a:ea typeface="HG丸ｺﾞｼｯｸM-PRO" panose="020F0600000000000000" pitchFamily="50" charset="-128"/>
              </a:rPr>
              <a:t>③</a:t>
            </a:r>
            <a:r>
              <a:rPr lang="ja-JP" altLang="en-US" sz="1700" dirty="0">
                <a:latin typeface="HG丸ｺﾞｼｯｸM-PRO" panose="020F0600000000000000" pitchFamily="50" charset="-128"/>
                <a:ea typeface="HG丸ｺﾞｼｯｸM-PRO" panose="020F0600000000000000" pitchFamily="50" charset="-128"/>
              </a:rPr>
              <a:t>神経難病の</a:t>
            </a:r>
            <a:r>
              <a:rPr lang="ja-JP" altLang="en-US" sz="1700" dirty="0" smtClean="0">
                <a:latin typeface="HG丸ｺﾞｼｯｸM-PRO" panose="020F0600000000000000" pitchFamily="50" charset="-128"/>
                <a:ea typeface="HG丸ｺﾞｼｯｸM-PRO" panose="020F0600000000000000" pitchFamily="50" charset="-128"/>
              </a:rPr>
              <a:t>患者</a:t>
            </a:r>
            <a:endParaRPr lang="en-US" altLang="ja-JP" sz="1700" dirty="0" smtClean="0">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267217" y="116632"/>
            <a:ext cx="8636923" cy="720000"/>
          </a:xfrm>
          <a:prstGeom prst="roundRect">
            <a:avLst>
              <a:gd name="adj" fmla="val 19760"/>
            </a:avLst>
          </a:prstGeom>
          <a:effectLst/>
        </p:spPr>
        <p:style>
          <a:lnRef idx="1">
            <a:schemeClr val="accent3"/>
          </a:lnRef>
          <a:fillRef idx="2">
            <a:schemeClr val="accent3"/>
          </a:fillRef>
          <a:effectRef idx="1">
            <a:schemeClr val="accent3"/>
          </a:effectRef>
          <a:fontRef idx="minor">
            <a:schemeClr val="dk1"/>
          </a:fontRef>
        </p:style>
        <p:txBody>
          <a:bodyPr rtlCol="0" anchor="ctr"/>
          <a:lstStyle/>
          <a:p>
            <a:r>
              <a:rPr lang="en-US" altLang="zh-TW" sz="2800" dirty="0" smtClean="0">
                <a:solidFill>
                  <a:srgbClr val="0000FF"/>
                </a:solidFill>
                <a:latin typeface="HG丸ｺﾞｼｯｸM-PRO" panose="020F0600000000000000" pitchFamily="50" charset="-128"/>
                <a:ea typeface="HG丸ｺﾞｼｯｸM-PRO" panose="020F0600000000000000" pitchFamily="50" charset="-128"/>
              </a:rPr>
              <a:t>A206</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　</a:t>
            </a:r>
            <a:r>
              <a:rPr lang="zh-TW" altLang="en-US" sz="2800" dirty="0" smtClean="0">
                <a:solidFill>
                  <a:srgbClr val="0000FF"/>
                </a:solidFill>
                <a:latin typeface="HG丸ｺﾞｼｯｸM-PRO" panose="020F0600000000000000" pitchFamily="50" charset="-128"/>
                <a:ea typeface="HG丸ｺﾞｼｯｸM-PRO" panose="020F0600000000000000" pitchFamily="50" charset="-128"/>
              </a:rPr>
              <a:t>在宅</a:t>
            </a:r>
            <a:r>
              <a:rPr lang="zh-TW" altLang="en-US" sz="2800" dirty="0">
                <a:solidFill>
                  <a:srgbClr val="0000FF"/>
                </a:solidFill>
                <a:latin typeface="HG丸ｺﾞｼｯｸM-PRO" panose="020F0600000000000000" pitchFamily="50" charset="-128"/>
                <a:ea typeface="HG丸ｺﾞｼｯｸM-PRO" panose="020F0600000000000000" pitchFamily="50" charset="-128"/>
              </a:rPr>
              <a:t>患者緊急入院診療</a:t>
            </a:r>
            <a:r>
              <a:rPr lang="zh-TW" altLang="en-US" sz="2800" dirty="0" smtClean="0">
                <a:solidFill>
                  <a:srgbClr val="0000FF"/>
                </a:solidFill>
                <a:latin typeface="HG丸ｺﾞｼｯｸM-PRO" panose="020F0600000000000000" pitchFamily="50" charset="-128"/>
                <a:ea typeface="HG丸ｺﾞｼｯｸM-PRO" panose="020F0600000000000000" pitchFamily="50" charset="-128"/>
              </a:rPr>
              <a:t>加算</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（再掲）</a:t>
            </a:r>
            <a:endParaRPr lang="zh-TW" altLang="en-US" sz="28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5969561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対角する 2 つの角を切り取った四角形 4"/>
          <p:cNvSpPr/>
          <p:nvPr/>
        </p:nvSpPr>
        <p:spPr>
          <a:xfrm>
            <a:off x="289541" y="2884874"/>
            <a:ext cx="8600921" cy="3640470"/>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89541" y="66848"/>
            <a:ext cx="8636923" cy="3276615"/>
          </a:xfrm>
          <a:prstGeom prst="roundRect">
            <a:avLst>
              <a:gd name="adj" fmla="val 7151"/>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t"/>
          <a:lstStyle/>
          <a:p>
            <a:r>
              <a:rPr lang="en-US" altLang="zh-TW" sz="2800" dirty="0" smtClean="0">
                <a:solidFill>
                  <a:srgbClr val="FF0000"/>
                </a:solidFill>
                <a:latin typeface="HG丸ｺﾞｼｯｸM-PRO" panose="020F0600000000000000" pitchFamily="50" charset="-128"/>
                <a:ea typeface="HG丸ｺﾞｼｯｸM-PRO" panose="020F0600000000000000" pitchFamily="50" charset="-128"/>
              </a:rPr>
              <a:t>C012</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a:t>
            </a:r>
            <a:r>
              <a:rPr lang="zh-TW" altLang="en-US" sz="2800" dirty="0" smtClean="0">
                <a:solidFill>
                  <a:srgbClr val="FF0000"/>
                </a:solidFill>
                <a:latin typeface="HG丸ｺﾞｼｯｸM-PRO" panose="020F0600000000000000" pitchFamily="50" charset="-128"/>
                <a:ea typeface="HG丸ｺﾞｼｯｸM-PRO" panose="020F0600000000000000" pitchFamily="50" charset="-128"/>
              </a:rPr>
              <a:t>在宅</a:t>
            </a:r>
            <a:r>
              <a:rPr lang="zh-TW" altLang="en-US" sz="2800" dirty="0">
                <a:solidFill>
                  <a:srgbClr val="FF0000"/>
                </a:solidFill>
                <a:latin typeface="HG丸ｺﾞｼｯｸM-PRO" panose="020F0600000000000000" pitchFamily="50" charset="-128"/>
                <a:ea typeface="HG丸ｺﾞｼｯｸM-PRO" panose="020F0600000000000000" pitchFamily="50" charset="-128"/>
              </a:rPr>
              <a:t>患者共同</a:t>
            </a:r>
            <a:r>
              <a:rPr lang="zh-TW" altLang="en-US" sz="2800" dirty="0" smtClean="0">
                <a:solidFill>
                  <a:srgbClr val="FF0000"/>
                </a:solidFill>
                <a:latin typeface="HG丸ｺﾞｼｯｸM-PRO" panose="020F0600000000000000" pitchFamily="50" charset="-128"/>
                <a:ea typeface="HG丸ｺﾞｼｯｸM-PRO" panose="020F0600000000000000" pitchFamily="50" charset="-128"/>
              </a:rPr>
              <a:t>診療料</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（新）</a:t>
            </a:r>
            <a:endParaRPr lang="zh-TW" altLang="en-US" sz="2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122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683568" y="3441194"/>
            <a:ext cx="7848872" cy="707886"/>
          </a:xfrm>
          <a:prstGeom prst="rect">
            <a:avLst/>
          </a:prstGeom>
          <a:noFill/>
          <a:ln>
            <a:noFill/>
          </a:ln>
        </p:spPr>
        <p:txBody>
          <a:bodyPr wrap="square" rtlCol="0">
            <a:spAutoFit/>
          </a:bodyPr>
          <a:lstStyle/>
          <a:p>
            <a:pPr marL="266700" indent="-266700">
              <a:spcAft>
                <a:spcPts val="1200"/>
              </a:spcAft>
            </a:pP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在宅療養後方支援病院が、</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在宅を担当する医師</a:t>
            </a:r>
            <a:r>
              <a:rPr lang="ja-JP" altLang="en-US" sz="2000" dirty="0" smtClean="0">
                <a:latin typeface="HG丸ｺﾞｼｯｸM-PRO" panose="020F0600000000000000" pitchFamily="50" charset="-128"/>
                <a:ea typeface="HG丸ｺﾞｼｯｸM-PRO" panose="020F0600000000000000" pitchFamily="50" charset="-128"/>
              </a:rPr>
              <a:t>と</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共同</a:t>
            </a:r>
            <a:r>
              <a:rPr lang="ja-JP" altLang="en-US" sz="2000" dirty="0" smtClean="0">
                <a:latin typeface="HG丸ｺﾞｼｯｸM-PRO" panose="020F0600000000000000" pitchFamily="50" charset="-128"/>
                <a:ea typeface="HG丸ｺﾞｼｯｸM-PRO" panose="020F0600000000000000" pitchFamily="50" charset="-128"/>
              </a:rPr>
              <a:t>で</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訪問診療</a:t>
            </a:r>
            <a:r>
              <a:rPr lang="ja-JP" altLang="en-US" sz="2000" dirty="0" smtClean="0">
                <a:latin typeface="HG丸ｺﾞｼｯｸM-PRO" panose="020F0600000000000000" pitchFamily="50" charset="-128"/>
                <a:ea typeface="HG丸ｺﾞｼｯｸM-PRO" panose="020F0600000000000000" pitchFamily="50" charset="-128"/>
              </a:rPr>
              <a:t>等を行った場合の評価を新設する。</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683568" y="4293096"/>
            <a:ext cx="8064896" cy="1938992"/>
          </a:xfrm>
          <a:prstGeom prst="rect">
            <a:avLst/>
          </a:prstGeom>
          <a:noFill/>
          <a:ln>
            <a:noFill/>
          </a:ln>
        </p:spPr>
        <p:txBody>
          <a:bodyPr wrap="square" rtlCol="0">
            <a:spAutoFit/>
          </a:bodyPr>
          <a:lstStyle/>
          <a:p>
            <a:pPr marL="266700" indent="-266700"/>
            <a:r>
              <a:rPr lang="ja-JP" altLang="en-US" sz="2000" dirty="0" smtClean="0">
                <a:latin typeface="HG丸ｺﾞｼｯｸM-PRO" panose="020F0600000000000000" pitchFamily="50" charset="-128"/>
                <a:ea typeface="HG丸ｺﾞｼｯｸM-PRO" panose="020F0600000000000000" pitchFamily="50" charset="-128"/>
              </a:rPr>
              <a:t>［算定要件］</a:t>
            </a:r>
            <a:endParaRPr lang="en-US" altLang="ja-JP" sz="2000" dirty="0" smtClean="0">
              <a:latin typeface="HG丸ｺﾞｼｯｸM-PRO" panose="020F0600000000000000" pitchFamily="50" charset="-128"/>
              <a:ea typeface="HG丸ｺﾞｼｯｸM-PRO" panose="020F0600000000000000" pitchFamily="50" charset="-128"/>
            </a:endParaRPr>
          </a:p>
          <a:p>
            <a:pPr marL="266700" indent="-266700"/>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u="sng" dirty="0" smtClean="0">
                <a:latin typeface="HG丸ｺﾞｼｯｸM-PRO" panose="020F0600000000000000" pitchFamily="50" charset="-128"/>
                <a:ea typeface="HG丸ｺﾞｼｯｸM-PRO" panose="020F0600000000000000" pitchFamily="50" charset="-128"/>
              </a:rPr>
              <a:t>在宅を担当している医療機関からの求めに応じて</a:t>
            </a: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u="heavy" dirty="0" smtClean="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共同で往診又は訪問診療</a:t>
            </a:r>
            <a:r>
              <a:rPr lang="ja-JP" altLang="en-US" sz="2000" dirty="0" smtClean="0">
                <a:latin typeface="HG丸ｺﾞｼｯｸM-PRO" panose="020F0600000000000000" pitchFamily="50" charset="-128"/>
                <a:ea typeface="HG丸ｺﾞｼｯｸM-PRO" panose="020F0600000000000000" pitchFamily="50" charset="-128"/>
              </a:rPr>
              <a:t>を行った場合に算定する。</a:t>
            </a:r>
            <a:endParaRPr lang="en-US" altLang="ja-JP" sz="2000" dirty="0" smtClean="0">
              <a:latin typeface="HG丸ｺﾞｼｯｸM-PRO" panose="020F0600000000000000" pitchFamily="50" charset="-128"/>
              <a:ea typeface="HG丸ｺﾞｼｯｸM-PRO" panose="020F0600000000000000" pitchFamily="50" charset="-128"/>
            </a:endParaRPr>
          </a:p>
          <a:p>
            <a:pPr marL="266700" indent="-266700"/>
            <a:r>
              <a:rPr lang="ja-JP" altLang="en-US" sz="2000" dirty="0">
                <a:latin typeface="HG丸ｺﾞｼｯｸM-PRO" panose="020F0600000000000000" pitchFamily="50" charset="-128"/>
                <a:ea typeface="HG丸ｺﾞｼｯｸM-PRO" panose="020F0600000000000000" pitchFamily="50" charset="-128"/>
              </a:rPr>
              <a:t>○１～３を合わせて最初</a:t>
            </a:r>
            <a:r>
              <a:rPr lang="ja-JP" altLang="en-US" sz="2000" dirty="0" smtClean="0">
                <a:latin typeface="HG丸ｺﾞｼｯｸM-PRO" panose="020F0600000000000000" pitchFamily="50" charset="-128"/>
                <a:ea typeface="HG丸ｺﾞｼｯｸM-PRO" panose="020F0600000000000000" pitchFamily="50" charset="-128"/>
              </a:rPr>
              <a:t>の算定日から</a:t>
            </a:r>
            <a:r>
              <a:rPr lang="en-US" altLang="ja-JP" sz="2000" dirty="0" smtClean="0">
                <a:latin typeface="HG丸ｺﾞｼｯｸM-PRO" panose="020F0600000000000000" pitchFamily="50" charset="-128"/>
                <a:ea typeface="HG丸ｺﾞｼｯｸM-PRO" panose="020F0600000000000000" pitchFamily="50" charset="-128"/>
              </a:rPr>
              <a:t>1</a:t>
            </a:r>
            <a:r>
              <a:rPr lang="ja-JP" altLang="en-US" sz="2000" dirty="0" smtClean="0">
                <a:latin typeface="HG丸ｺﾞｼｯｸM-PRO" panose="020F0600000000000000" pitchFamily="50" charset="-128"/>
                <a:ea typeface="HG丸ｺﾞｼｯｸM-PRO" panose="020F0600000000000000" pitchFamily="50" charset="-128"/>
              </a:rPr>
              <a:t>年間に</a:t>
            </a:r>
            <a:r>
              <a:rPr lang="en-US" altLang="ja-JP" sz="2000" dirty="0" smtClean="0">
                <a:latin typeface="HG丸ｺﾞｼｯｸM-PRO" panose="020F0600000000000000" pitchFamily="50" charset="-128"/>
                <a:ea typeface="HG丸ｺﾞｼｯｸM-PRO" panose="020F0600000000000000" pitchFamily="50" charset="-128"/>
              </a:rPr>
              <a:t>2</a:t>
            </a:r>
            <a:r>
              <a:rPr lang="ja-JP" altLang="en-US" sz="2000" dirty="0" smtClean="0">
                <a:latin typeface="HG丸ｺﾞｼｯｸM-PRO" panose="020F0600000000000000" pitchFamily="50" charset="-128"/>
                <a:ea typeface="HG丸ｺﾞｼｯｸM-PRO" panose="020F0600000000000000" pitchFamily="50" charset="-128"/>
              </a:rPr>
              <a:t>回まで算定可能。</a:t>
            </a:r>
            <a:endParaRPr lang="en-US" altLang="ja-JP" sz="1600" dirty="0">
              <a:latin typeface="HG丸ｺﾞｼｯｸM-PRO" panose="020F0600000000000000" pitchFamily="50" charset="-128"/>
              <a:ea typeface="HG丸ｺﾞｼｯｸM-PRO" panose="020F0600000000000000" pitchFamily="50" charset="-128"/>
            </a:endParaRPr>
          </a:p>
          <a:p>
            <a:pPr marL="266700" indent="-266700"/>
            <a:r>
              <a:rPr lang="ja-JP" altLang="en-US" sz="2000" dirty="0" smtClean="0">
                <a:latin typeface="HG丸ｺﾞｼｯｸM-PRO" panose="020F0600000000000000" pitchFamily="50" charset="-128"/>
                <a:ea typeface="HG丸ｺﾞｼｯｸM-PRO" panose="020F0600000000000000" pitchFamily="50" charset="-128"/>
              </a:rPr>
              <a:t>○５００床以上の病院でも算定可能な患者（前ページ参照）については、最初の算定日から１から</a:t>
            </a:r>
            <a:r>
              <a:rPr lang="en-US" altLang="ja-JP" sz="2000" dirty="0" smtClean="0">
                <a:latin typeface="HG丸ｺﾞｼｯｸM-PRO" panose="020F0600000000000000" pitchFamily="50" charset="-128"/>
                <a:ea typeface="HG丸ｺﾞｼｯｸM-PRO" panose="020F0600000000000000" pitchFamily="50" charset="-128"/>
              </a:rPr>
              <a:t>3</a:t>
            </a:r>
            <a:r>
              <a:rPr lang="ja-JP" altLang="en-US" sz="2000" dirty="0" smtClean="0">
                <a:latin typeface="HG丸ｺﾞｼｯｸM-PRO" panose="020F0600000000000000" pitchFamily="50" charset="-128"/>
                <a:ea typeface="HG丸ｺﾞｼｯｸM-PRO" panose="020F0600000000000000" pitchFamily="50" charset="-128"/>
              </a:rPr>
              <a:t>を合わせて</a:t>
            </a:r>
            <a:r>
              <a:rPr lang="en-US" altLang="ja-JP" sz="2000" dirty="0" smtClean="0">
                <a:latin typeface="HG丸ｺﾞｼｯｸM-PRO" panose="020F0600000000000000" pitchFamily="50" charset="-128"/>
                <a:ea typeface="HG丸ｺﾞｼｯｸM-PRO" panose="020F0600000000000000" pitchFamily="50" charset="-128"/>
              </a:rPr>
              <a:t>12</a:t>
            </a:r>
            <a:r>
              <a:rPr lang="ja-JP" altLang="en-US" sz="2000" dirty="0" smtClean="0">
                <a:latin typeface="HG丸ｺﾞｼｯｸM-PRO" panose="020F0600000000000000" pitchFamily="50" charset="-128"/>
                <a:ea typeface="HG丸ｺﾞｼｯｸM-PRO" panose="020F0600000000000000" pitchFamily="50" charset="-128"/>
              </a:rPr>
              <a:t>回まで算定可能。</a:t>
            </a:r>
            <a:endParaRPr lang="en-US" altLang="ja-JP" sz="2800" dirty="0" smtClean="0">
              <a:latin typeface="HG丸ｺﾞｼｯｸM-PRO" panose="020F0600000000000000" pitchFamily="50" charset="-128"/>
              <a:ea typeface="HG丸ｺﾞｼｯｸM-PRO" panose="020F06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531928942"/>
              </p:ext>
            </p:extLst>
          </p:nvPr>
        </p:nvGraphicFramePr>
        <p:xfrm>
          <a:off x="1241723" y="764704"/>
          <a:ext cx="7272808" cy="1981200"/>
        </p:xfrm>
        <a:graphic>
          <a:graphicData uri="http://schemas.openxmlformats.org/drawingml/2006/table">
            <a:tbl>
              <a:tblPr firstRow="1" bandRow="1">
                <a:tableStyleId>{2D5ABB26-0587-4C30-8999-92F81FD0307C}</a:tableStyleId>
              </a:tblPr>
              <a:tblGrid>
                <a:gridCol w="2898229"/>
                <a:gridCol w="2808312"/>
                <a:gridCol w="1566267"/>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HG丸ｺﾞｼｯｸM-PRO" panose="020F0600000000000000" pitchFamily="50" charset="-128"/>
                          <a:ea typeface="HG丸ｺﾞｼｯｸM-PRO" panose="020F0600000000000000" pitchFamily="50" charset="-128"/>
                        </a:rPr>
                        <a:t>１　往診の場合</a:t>
                      </a:r>
                      <a:endParaRPr kumimoji="1" lang="ja-JP" altLang="en-US" sz="20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c>
                  <a:txBody>
                    <a:bodyPr/>
                    <a:lstStyle/>
                    <a:p>
                      <a:pPr marL="0" indent="0" algn="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５００点</a:t>
                      </a:r>
                      <a:endParaRPr kumimoji="1" lang="ja-JP" altLang="en-US" sz="2000" dirty="0">
                        <a:solidFill>
                          <a:srgbClr val="FF0000"/>
                        </a:solidFill>
                        <a:latin typeface="HG丸ｺﾞｼｯｸM-PRO" panose="020F0600000000000000" pitchFamily="50" charset="-128"/>
                        <a:ea typeface="HG丸ｺﾞｼｯｸM-PRO" panose="020F0600000000000000" pitchFamily="50" charset="-128"/>
                      </a:endParaRPr>
                    </a:p>
                  </a:txBody>
                  <a:tcPr/>
                </a:tc>
              </a:tr>
              <a:tr h="370840">
                <a:tc gridSpan="2">
                  <a:txBody>
                    <a:bodyPr/>
                    <a:lstStyle/>
                    <a:p>
                      <a:r>
                        <a:rPr kumimoji="1" lang="ja-JP" altLang="en-US" sz="2000" dirty="0" smtClean="0">
                          <a:latin typeface="HG丸ｺﾞｼｯｸM-PRO" panose="020F0600000000000000" pitchFamily="50" charset="-128"/>
                          <a:ea typeface="HG丸ｺﾞｼｯｸM-PRO" panose="020F0600000000000000" pitchFamily="50" charset="-128"/>
                        </a:rPr>
                        <a:t>２　訪問診療の場合（同一建物居住者以外）</a:t>
                      </a:r>
                      <a:endParaRPr kumimoji="1" lang="ja-JP" altLang="en-US" sz="20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c>
                  <a:txBody>
                    <a:bodyPr/>
                    <a:lstStyle/>
                    <a:p>
                      <a:pPr algn="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０００点</a:t>
                      </a:r>
                      <a:endParaRPr kumimoji="1" lang="ja-JP" altLang="en-US" sz="2000" dirty="0">
                        <a:solidFill>
                          <a:srgbClr val="FF0000"/>
                        </a:solidFill>
                        <a:latin typeface="HG丸ｺﾞｼｯｸM-PRO" panose="020F0600000000000000" pitchFamily="50" charset="-128"/>
                        <a:ea typeface="HG丸ｺﾞｼｯｸM-PRO" panose="020F0600000000000000" pitchFamily="50" charset="-128"/>
                      </a:endParaRPr>
                    </a:p>
                  </a:txBody>
                  <a:tcPr/>
                </a:tc>
              </a:tr>
              <a:tr h="370840">
                <a:tc gridSpan="2">
                  <a:txBody>
                    <a:bodyPr/>
                    <a:lstStyle/>
                    <a:p>
                      <a:r>
                        <a:rPr kumimoji="1" lang="ja-JP" altLang="en-US" sz="2000" dirty="0" smtClean="0">
                          <a:latin typeface="HG丸ｺﾞｼｯｸM-PRO" panose="020F0600000000000000" pitchFamily="50" charset="-128"/>
                          <a:ea typeface="HG丸ｺﾞｼｯｸM-PRO" panose="020F0600000000000000" pitchFamily="50" charset="-128"/>
                        </a:rPr>
                        <a:t>３　訪問診療の場合（同一建物居住者）</a:t>
                      </a:r>
                      <a:endParaRPr kumimoji="1" lang="ja-JP" altLang="en-US" sz="200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c>
                  <a:txBody>
                    <a:bodyPr/>
                    <a:lstStyle/>
                    <a:p>
                      <a:pPr algn="r"/>
                      <a:endParaRPr kumimoji="1" lang="ja-JP" altLang="en-US" sz="2000" dirty="0">
                        <a:solidFill>
                          <a:srgbClr val="FF0000"/>
                        </a:solidFill>
                        <a:latin typeface="HG丸ｺﾞｼｯｸM-PRO" panose="020F0600000000000000" pitchFamily="50" charset="-128"/>
                        <a:ea typeface="HG丸ｺﾞｼｯｸM-PRO" panose="020F0600000000000000" pitchFamily="50" charset="-128"/>
                      </a:endParaRPr>
                    </a:p>
                  </a:txBody>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2000" dirty="0">
                        <a:latin typeface="HG丸ｺﾞｼｯｸM-PRO" panose="020F0600000000000000" pitchFamily="50" charset="-128"/>
                        <a:ea typeface="HG丸ｺﾞｼｯｸM-PRO" panose="020F0600000000000000" pitchFamily="50" charset="-128"/>
                      </a:endParaRPr>
                    </a:p>
                  </a:txBody>
                  <a:tcPr>
                    <a:lnR>
                      <a:noFill/>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HG丸ｺﾞｼｯｸM-PRO" panose="020F0600000000000000" pitchFamily="50" charset="-128"/>
                          <a:ea typeface="HG丸ｺﾞｼｯｸM-PRO" panose="020F0600000000000000" pitchFamily="50" charset="-128"/>
                        </a:rPr>
                        <a:t>イ　特定施設等入居者</a:t>
                      </a:r>
                      <a:endParaRPr kumimoji="1" lang="ja-JP" altLang="en-US" sz="2000" dirty="0">
                        <a:latin typeface="HG丸ｺﾞｼｯｸM-PRO" panose="020F0600000000000000" pitchFamily="50" charset="-128"/>
                        <a:ea typeface="HG丸ｺﾞｼｯｸM-PRO" panose="020F0600000000000000" pitchFamily="50" charset="-128"/>
                      </a:endParaRPr>
                    </a:p>
                  </a:txBody>
                  <a:tcPr>
                    <a:lnL>
                      <a:noFill/>
                    </a:ln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２４０点</a:t>
                      </a:r>
                      <a:endParaRPr kumimoji="1" lang="ja-JP" altLang="en-US" sz="2000" dirty="0">
                        <a:solidFill>
                          <a:srgbClr val="FF0000"/>
                        </a:solidFill>
                        <a:latin typeface="HG丸ｺﾞｼｯｸM-PRO" panose="020F0600000000000000" pitchFamily="50" charset="-128"/>
                        <a:ea typeface="HG丸ｺﾞｼｯｸM-PRO" panose="020F0600000000000000" pitchFamily="50" charset="-128"/>
                      </a:endParaRPr>
                    </a:p>
                  </a:txBody>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2000" dirty="0">
                        <a:latin typeface="HG丸ｺﾞｼｯｸM-PRO" panose="020F0600000000000000" pitchFamily="50" charset="-128"/>
                        <a:ea typeface="HG丸ｺﾞｼｯｸM-PRO" panose="020F0600000000000000" pitchFamily="50" charset="-128"/>
                      </a:endParaRPr>
                    </a:p>
                  </a:txBody>
                  <a:tcPr>
                    <a:lnR>
                      <a:noFill/>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HG丸ｺﾞｼｯｸM-PRO" panose="020F0600000000000000" pitchFamily="50" charset="-128"/>
                          <a:ea typeface="HG丸ｺﾞｼｯｸM-PRO" panose="020F0600000000000000" pitchFamily="50" charset="-128"/>
                        </a:rPr>
                        <a:t>ロ　イ以外の場合</a:t>
                      </a:r>
                      <a:endParaRPr kumimoji="1" lang="ja-JP" altLang="en-US" sz="2000" dirty="0">
                        <a:latin typeface="HG丸ｺﾞｼｯｸM-PRO" panose="020F0600000000000000" pitchFamily="50" charset="-128"/>
                        <a:ea typeface="HG丸ｺﾞｼｯｸM-PRO" panose="020F0600000000000000" pitchFamily="50" charset="-128"/>
                      </a:endParaRPr>
                    </a:p>
                  </a:txBody>
                  <a:tcPr>
                    <a:lnL>
                      <a:noFill/>
                    </a:ln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１２０点</a:t>
                      </a:r>
                      <a:endParaRPr kumimoji="1" lang="ja-JP" altLang="en-US" sz="2000" dirty="0">
                        <a:solidFill>
                          <a:srgbClr val="FF0000"/>
                        </a:solidFill>
                        <a:latin typeface="HG丸ｺﾞｼｯｸM-PRO" panose="020F0600000000000000" pitchFamily="50" charset="-128"/>
                        <a:ea typeface="HG丸ｺﾞｼｯｸM-PRO" panose="020F0600000000000000" pitchFamily="50" charset="-128"/>
                      </a:endParaRPr>
                    </a:p>
                  </a:txBody>
                  <a:tcPr/>
                </a:tc>
              </a:tr>
            </a:tbl>
          </a:graphicData>
        </a:graphic>
      </p:graphicFrame>
      <p:sp>
        <p:nvSpPr>
          <p:cNvPr id="3" name="正方形/長方形 2"/>
          <p:cNvSpPr/>
          <p:nvPr/>
        </p:nvSpPr>
        <p:spPr>
          <a:xfrm>
            <a:off x="675234" y="2884874"/>
            <a:ext cx="5827236" cy="400110"/>
          </a:xfrm>
          <a:prstGeom prst="rect">
            <a:avLst/>
          </a:prstGeom>
        </p:spPr>
        <p:txBody>
          <a:bodyPr wrap="none">
            <a:spAutoFit/>
          </a:bodyPr>
          <a:lstStyle/>
          <a:p>
            <a:pPr marL="266700" indent="-266700"/>
            <a:r>
              <a:rPr lang="ja-JP" altLang="en-US" sz="2000" dirty="0" smtClean="0">
                <a:latin typeface="HG丸ｺﾞｼｯｸM-PRO" panose="020F0600000000000000" pitchFamily="50" charset="-128"/>
                <a:ea typeface="HG丸ｺﾞｼｯｸM-PRO" panose="020F0600000000000000" pitchFamily="50" charset="-128"/>
              </a:rPr>
              <a:t>［施設基準］</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在宅療養後方支援病院</a:t>
            </a:r>
            <a:r>
              <a:rPr lang="ja-JP" altLang="en-US" sz="2000" dirty="0" smtClean="0">
                <a:latin typeface="HG丸ｺﾞｼｯｸM-PRO" panose="020F0600000000000000" pitchFamily="50" charset="-128"/>
                <a:ea typeface="HG丸ｺﾞｼｯｸM-PRO" panose="020F0600000000000000" pitchFamily="50" charset="-128"/>
              </a:rPr>
              <a:t>であること。</a:t>
            </a:r>
            <a:endParaRPr lang="en-US" altLang="ja-JP"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0536014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67217" y="476672"/>
            <a:ext cx="8636923" cy="720000"/>
          </a:xfrm>
          <a:prstGeom prst="roundRect">
            <a:avLst>
              <a:gd name="adj" fmla="val 9423"/>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ja-JP" sz="2800" dirty="0" smtClean="0">
                <a:solidFill>
                  <a:schemeClr val="tx1"/>
                </a:solidFill>
                <a:latin typeface="HG丸ｺﾞｼｯｸM-PRO" panose="020F0600000000000000" pitchFamily="50" charset="-128"/>
                <a:ea typeface="HG丸ｺﾞｼｯｸM-PRO" panose="020F0600000000000000" pitchFamily="50" charset="-128"/>
              </a:rPr>
              <a:t>C002</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　在宅</a:t>
            </a:r>
            <a:r>
              <a:rPr lang="ja-JP" altLang="en-US" sz="2800" dirty="0">
                <a:solidFill>
                  <a:schemeClr val="tx1"/>
                </a:solidFill>
                <a:latin typeface="HG丸ｺﾞｼｯｸM-PRO" panose="020F0600000000000000" pitchFamily="50" charset="-128"/>
                <a:ea typeface="HG丸ｺﾞｼｯｸM-PRO" panose="020F0600000000000000" pitchFamily="50" charset="-128"/>
              </a:rPr>
              <a:t>時医学総合管理料の評価の見直し①</a:t>
            </a:r>
          </a:p>
        </p:txBody>
      </p:sp>
      <p:sp>
        <p:nvSpPr>
          <p:cNvPr id="5" name="角丸四角形 4"/>
          <p:cNvSpPr/>
          <p:nvPr/>
        </p:nvSpPr>
        <p:spPr>
          <a:xfrm>
            <a:off x="267217" y="44624"/>
            <a:ext cx="4592815" cy="432048"/>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85660" y="1196672"/>
            <a:ext cx="8136904" cy="707886"/>
          </a:xfrm>
          <a:prstGeom prst="rect">
            <a:avLst/>
          </a:prstGeom>
          <a:noFill/>
          <a:ln>
            <a:noFill/>
          </a:ln>
        </p:spPr>
        <p:txBody>
          <a:bodyPr wrap="square" rtlCol="0">
            <a:spAutoFit/>
          </a:bodyPr>
          <a:lstStyle/>
          <a:p>
            <a:pPr marL="266700" indent="-266700"/>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同一建物居住者</a:t>
            </a:r>
            <a:r>
              <a:rPr lang="ja-JP" altLang="en-US" sz="2000" dirty="0" smtClean="0">
                <a:latin typeface="HG丸ｺﾞｼｯｸM-PRO" panose="020F0600000000000000" pitchFamily="50" charset="-128"/>
                <a:ea typeface="HG丸ｺﾞｼｯｸM-PRO" panose="020F0600000000000000" pitchFamily="50" charset="-128"/>
              </a:rPr>
              <a:t>への同一日の複数訪問時の点数を</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新設</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266700" indent="-266700">
              <a:spcAft>
                <a:spcPts val="1200"/>
              </a:spcAft>
            </a:pP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在支</a:t>
            </a:r>
            <a:r>
              <a:rPr lang="ja-JP" altLang="en-US" sz="2000" dirty="0">
                <a:latin typeface="HG丸ｺﾞｼｯｸM-PRO" panose="020F0600000000000000" pitchFamily="50" charset="-128"/>
                <a:ea typeface="HG丸ｺﾞｼｯｸM-PRO" panose="020F0600000000000000" pitchFamily="50" charset="-128"/>
              </a:rPr>
              <a:t>診・在支病以外</a:t>
            </a:r>
            <a:r>
              <a:rPr lang="ja-JP" altLang="en-US" sz="2000" dirty="0" smtClean="0">
                <a:latin typeface="HG丸ｺﾞｼｯｸM-PRO" panose="020F0600000000000000" pitchFamily="50" charset="-128"/>
                <a:ea typeface="HG丸ｺﾞｼｯｸM-PRO" panose="020F0600000000000000" pitchFamily="50" charset="-128"/>
              </a:rPr>
              <a:t>の</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保険医療</a:t>
            </a:r>
            <a:r>
              <a:rPr lang="ja-JP" altLang="en-US" sz="2000" dirty="0">
                <a:solidFill>
                  <a:srgbClr val="0000FF"/>
                </a:solidFill>
                <a:latin typeface="HG丸ｺﾞｼｯｸM-PRO" panose="020F0600000000000000" pitchFamily="50" charset="-128"/>
                <a:ea typeface="HG丸ｺﾞｼｯｸM-PRO" panose="020F0600000000000000" pitchFamily="50" charset="-128"/>
              </a:rPr>
              <a:t>機関</a:t>
            </a:r>
            <a:r>
              <a:rPr lang="ja-JP" altLang="en-US" sz="2000" dirty="0" smtClean="0">
                <a:latin typeface="HG丸ｺﾞｼｯｸM-PRO" panose="020F0600000000000000" pitchFamily="50" charset="-128"/>
                <a:ea typeface="HG丸ｺﾞｼｯｸM-PRO" panose="020F0600000000000000" pitchFamily="50" charset="-128"/>
              </a:rPr>
              <a:t>の</a:t>
            </a:r>
            <a:r>
              <a:rPr lang="ja-JP" altLang="en-US" sz="2000" dirty="0">
                <a:latin typeface="HG丸ｺﾞｼｯｸM-PRO" panose="020F0600000000000000" pitchFamily="50" charset="-128"/>
                <a:ea typeface="HG丸ｺﾞｼｯｸM-PRO" panose="020F0600000000000000" pitchFamily="50" charset="-128"/>
              </a:rPr>
              <a:t>評価を</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引き上げ</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336861" y="1932760"/>
            <a:ext cx="8064896" cy="400110"/>
          </a:xfrm>
          <a:prstGeom prst="rect">
            <a:avLst/>
          </a:prstGeom>
          <a:noFill/>
          <a:ln>
            <a:noFill/>
          </a:ln>
        </p:spPr>
        <p:txBody>
          <a:bodyPr wrap="square" rtlCol="0">
            <a:spAutoFit/>
          </a:bodyPr>
          <a:lstStyle/>
          <a:p>
            <a:pPr marL="266700" indent="-266700"/>
            <a:r>
              <a:rPr lang="ja-JP" altLang="en-US" sz="2000" dirty="0" smtClean="0">
                <a:latin typeface="HG丸ｺﾞｼｯｸM-PRO" panose="020F0600000000000000" pitchFamily="50" charset="-128"/>
                <a:ea typeface="HG丸ｺﾞｼｯｸM-PRO" panose="020F0600000000000000" pitchFamily="50" charset="-128"/>
              </a:rPr>
              <a:t>［具体的改定内容］</a:t>
            </a:r>
            <a:endParaRPr lang="en-US" altLang="ja-JP" sz="2000" dirty="0" smtClean="0">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635948299"/>
              </p:ext>
            </p:extLst>
          </p:nvPr>
        </p:nvGraphicFramePr>
        <p:xfrm>
          <a:off x="267217" y="2332870"/>
          <a:ext cx="8724628" cy="4311126"/>
        </p:xfrm>
        <a:graphic>
          <a:graphicData uri="http://schemas.openxmlformats.org/drawingml/2006/table">
            <a:tbl>
              <a:tblPr firstRow="1" firstCol="1" bandRow="1"/>
              <a:tblGrid>
                <a:gridCol w="4056609"/>
                <a:gridCol w="4668019"/>
              </a:tblGrid>
              <a:tr h="294814">
                <a:tc>
                  <a:txBody>
                    <a:bodyPr/>
                    <a:lstStyle/>
                    <a:p>
                      <a:pPr algn="ctr">
                        <a:lnSpc>
                          <a:spcPts val="2200"/>
                        </a:lnSpc>
                        <a:spcAft>
                          <a:spcPts val="0"/>
                        </a:spcAft>
                      </a:pPr>
                      <a:r>
                        <a:rPr lang="ja-JP" sz="17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現</a:t>
                      </a:r>
                      <a:r>
                        <a:rPr lang="ja-JP" altLang="en-US" sz="17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sz="17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　行</a:t>
                      </a:r>
                    </a:p>
                  </a:txBody>
                  <a:tcPr marL="19735" marR="1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200"/>
                        </a:lnSpc>
                        <a:spcAft>
                          <a:spcPts val="0"/>
                        </a:spcAft>
                      </a:pPr>
                      <a:r>
                        <a:rPr lang="ja-JP" sz="17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lang="ja-JP" altLang="en-US" sz="17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sz="17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定</a:t>
                      </a:r>
                      <a:r>
                        <a:rPr lang="ja-JP" altLang="en-US" sz="17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後</a:t>
                      </a:r>
                      <a:endParaRPr lang="ja-JP" sz="17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9735" marR="1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4016312">
                <a:tc>
                  <a:txBody>
                    <a:bodyPr/>
                    <a:lstStyle/>
                    <a:p>
                      <a:pPr marL="0" indent="0" algn="just" eaLnBrk="0" fontAlgn="base" hangingPunct="0">
                        <a:lnSpc>
                          <a:spcPts val="800"/>
                        </a:lnSpc>
                        <a:spcBef>
                          <a:spcPts val="0"/>
                        </a:spcBef>
                        <a:spcAft>
                          <a:spcPts val="0"/>
                        </a:spcAft>
                      </a:pPr>
                      <a:endParaRPr lang="en-US" altLang="ja-JP" sz="1700" u="sng"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lgn="just" eaLnBrk="0" fontAlgn="base" hangingPunct="0">
                        <a:lnSpc>
                          <a:spcPts val="2000"/>
                        </a:lnSpc>
                        <a:spcBef>
                          <a:spcPts val="0"/>
                        </a:spcBef>
                        <a:spcAft>
                          <a:spcPts val="0"/>
                        </a:spcAft>
                      </a:pPr>
                      <a:r>
                        <a:rPr lang="ja-JP" sz="1700" u="none" kern="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１</a:t>
                      </a:r>
                      <a:r>
                        <a:rPr lang="ja-JP" sz="1700" u="none" kern="0" dirty="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700" u="none" kern="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強化型</a:t>
                      </a:r>
                      <a:r>
                        <a:rPr lang="ja-JP" sz="1700" u="none" kern="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在支診</a:t>
                      </a:r>
                      <a:r>
                        <a:rPr lang="ja-JP" altLang="en-US" sz="1700" u="none" kern="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・在支病</a:t>
                      </a:r>
                      <a:r>
                        <a:rPr lang="ja-JP" sz="1700" u="none" kern="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の</a:t>
                      </a:r>
                      <a:r>
                        <a:rPr lang="ja-JP" sz="1700" u="none" kern="0" dirty="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場合</a:t>
                      </a:r>
                      <a:endParaRPr lang="ja-JP" sz="1700" u="none" kern="100" dirty="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indent="128270" algn="just" eaLnBrk="0" fontAlgn="base" hangingPunct="0">
                        <a:lnSpc>
                          <a:spcPts val="2000"/>
                        </a:lnSpc>
                        <a:spcAft>
                          <a:spcPts val="0"/>
                        </a:spcAft>
                      </a:pPr>
                      <a:r>
                        <a:rPr lang="ja-JP" sz="1700" kern="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イ　病床を有する場合</a:t>
                      </a:r>
                      <a:endParaRPr lang="ja-JP" sz="17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82600" marR="147320" indent="-301625" algn="just" eaLnBrk="0" fontAlgn="base" hangingPunct="0">
                        <a:lnSpc>
                          <a:spcPts val="2000"/>
                        </a:lnSpc>
                        <a:spcAft>
                          <a:spcPts val="0"/>
                        </a:spcAft>
                      </a:pP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院外処方の場合 　５</a:t>
                      </a:r>
                      <a:r>
                        <a:rPr 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０００</a:t>
                      </a:r>
                      <a:r>
                        <a:rPr lang="ja-JP"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7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82600" indent="-396875" algn="just" eaLnBrk="0" fontAlgn="base" hangingPunct="0">
                        <a:lnSpc>
                          <a:spcPts val="2000"/>
                        </a:lnSpc>
                        <a:spcAft>
                          <a:spcPts val="0"/>
                        </a:spcAft>
                      </a:pPr>
                      <a:r>
                        <a:rPr lang="en-US" sz="1700" kern="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ja-JP" sz="17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82600" marR="147320" indent="-396875" algn="just" eaLnBrk="0" fontAlgn="base" hangingPunct="0">
                        <a:lnSpc>
                          <a:spcPts val="2000"/>
                        </a:lnSpc>
                        <a:spcAft>
                          <a:spcPts val="0"/>
                        </a:spcAft>
                      </a:pPr>
                      <a:endParaRPr 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82600" marR="147320" indent="-301625" algn="just" eaLnBrk="0" fontAlgn="base" hangingPunct="0">
                        <a:lnSpc>
                          <a:spcPts val="2000"/>
                        </a:lnSpc>
                        <a:spcAft>
                          <a:spcPts val="0"/>
                        </a:spcAft>
                      </a:pP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院内処方の場合 　５</a:t>
                      </a:r>
                      <a:r>
                        <a:rPr 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３００</a:t>
                      </a:r>
                      <a:r>
                        <a:rPr lang="ja-JP"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7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just" eaLnBrk="0" fontAlgn="base" hangingPunct="0">
                        <a:lnSpc>
                          <a:spcPts val="2000"/>
                        </a:lnSpc>
                        <a:spcAft>
                          <a:spcPts val="0"/>
                        </a:spcAft>
                      </a:pPr>
                      <a:r>
                        <a:rPr lang="en-US" sz="1700" kern="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ja-JP" sz="17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indent="128270" algn="just" eaLnBrk="0" fontAlgn="base" hangingPunct="0">
                        <a:lnSpc>
                          <a:spcPts val="2000"/>
                        </a:lnSpc>
                        <a:spcAft>
                          <a:spcPts val="0"/>
                        </a:spcAft>
                      </a:pPr>
                      <a:endParaRPr lang="en-US" altLang="ja-JP"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indent="128270" algn="just" eaLnBrk="0" fontAlgn="base" hangingPunct="0">
                        <a:lnSpc>
                          <a:spcPts val="2000"/>
                        </a:lnSpc>
                        <a:spcAft>
                          <a:spcPts val="0"/>
                        </a:spcAft>
                      </a:pPr>
                      <a:r>
                        <a:rPr lang="ja-JP"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ロ</a:t>
                      </a:r>
                      <a:r>
                        <a:rPr lang="ja-JP" sz="1700" kern="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　病床を有しない場合</a:t>
                      </a:r>
                      <a:endParaRPr lang="ja-JP" sz="17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82600" marR="147320" indent="-301625" algn="just" eaLnBrk="0" fontAlgn="base" hangingPunct="0">
                        <a:lnSpc>
                          <a:spcPts val="2000"/>
                        </a:lnSpc>
                        <a:spcAft>
                          <a:spcPts val="0"/>
                        </a:spcAft>
                      </a:pP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院外処方の場合 　４</a:t>
                      </a:r>
                      <a:r>
                        <a:rPr 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６００</a:t>
                      </a:r>
                      <a:r>
                        <a:rPr lang="ja-JP"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7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just" eaLnBrk="0" fontAlgn="base" hangingPunct="0">
                        <a:lnSpc>
                          <a:spcPts val="2000"/>
                        </a:lnSpc>
                        <a:spcAft>
                          <a:spcPts val="0"/>
                        </a:spcAft>
                      </a:pPr>
                      <a:r>
                        <a:rPr lang="en-US" sz="1700" kern="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ja-JP" sz="17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83870" marR="147320" indent="-179705" algn="just" eaLnBrk="0" fontAlgn="base" hangingPunct="0">
                        <a:lnSpc>
                          <a:spcPts val="2000"/>
                        </a:lnSpc>
                        <a:spcAft>
                          <a:spcPts val="0"/>
                        </a:spcAft>
                      </a:pPr>
                      <a:endParaRPr 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82600" marR="147320" indent="-301625" algn="just" eaLnBrk="0" fontAlgn="base" hangingPunct="0">
                        <a:lnSpc>
                          <a:spcPts val="2000"/>
                        </a:lnSpc>
                        <a:spcAft>
                          <a:spcPts val="0"/>
                        </a:spcAft>
                      </a:pP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院内処方の場合 　４</a:t>
                      </a:r>
                      <a:r>
                        <a:rPr 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９００</a:t>
                      </a:r>
                      <a:r>
                        <a:rPr lang="ja-JP"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7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just" eaLnBrk="0" fontAlgn="base" hangingPunct="0">
                        <a:lnSpc>
                          <a:spcPts val="2000"/>
                        </a:lnSpc>
                        <a:spcAft>
                          <a:spcPts val="0"/>
                        </a:spcAft>
                      </a:pPr>
                      <a:r>
                        <a:rPr lang="en-US" sz="1700" kern="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ja-JP" sz="17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9735" marR="1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483870" marR="147320" indent="-179705" algn="just" eaLnBrk="0" fontAlgn="base" hangingPunct="0">
                        <a:lnSpc>
                          <a:spcPts val="800"/>
                        </a:lnSpc>
                        <a:spcBef>
                          <a:spcPts val="0"/>
                        </a:spcBef>
                        <a:spcAft>
                          <a:spcPts val="0"/>
                        </a:spcAft>
                      </a:pPr>
                      <a:endParaRPr 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83870" marR="147320" indent="-179705" algn="just" eaLnBrk="0" fontAlgn="base" hangingPunct="0">
                        <a:lnSpc>
                          <a:spcPts val="2000"/>
                        </a:lnSpc>
                        <a:spcBef>
                          <a:spcPts val="0"/>
                        </a:spcBef>
                        <a:spcAft>
                          <a:spcPts val="0"/>
                        </a:spcAft>
                      </a:pPr>
                      <a:endParaRPr 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7313" marR="147320" indent="-1588" algn="just" eaLnBrk="0" fontAlgn="base" hangingPunct="0">
                        <a:lnSpc>
                          <a:spcPts val="2000"/>
                        </a:lnSpc>
                        <a:spcAft>
                          <a:spcPts val="0"/>
                        </a:spcAft>
                      </a:pPr>
                      <a:endParaRPr 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6700" indent="0" algn="l" eaLnBrk="0" fontAlgn="base" hangingPunct="0">
                        <a:lnSpc>
                          <a:spcPts val="2000"/>
                        </a:lnSpc>
                        <a:spcAft>
                          <a:spcPts val="0"/>
                        </a:spcAft>
                        <a:tabLst>
                          <a:tab pos="266700" algn="l"/>
                        </a:tabLst>
                      </a:pP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院外処方の場合</a:t>
                      </a:r>
                      <a:endParaRPr lang="en-US" altLang="ja-JP"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714375" indent="0" algn="l" eaLnBrk="0" fontAlgn="base" hangingPunct="0">
                        <a:lnSpc>
                          <a:spcPts val="2000"/>
                        </a:lnSpc>
                        <a:spcAft>
                          <a:spcPts val="0"/>
                        </a:spcAft>
                        <a:tabLst>
                          <a:tab pos="266700" algn="l"/>
                        </a:tabLst>
                      </a:pP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同一建物以外の場合　５</a:t>
                      </a:r>
                      <a:r>
                        <a:rPr 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０００</a:t>
                      </a:r>
                      <a:r>
                        <a:rPr lang="ja-JP"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en-US" altLang="ja-JP"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714375" indent="0" algn="l" eaLnBrk="0" fontAlgn="base" hangingPunct="0">
                        <a:lnSpc>
                          <a:spcPts val="2000"/>
                        </a:lnSpc>
                        <a:spcAft>
                          <a:spcPts val="0"/>
                        </a:spcAft>
                      </a:pPr>
                      <a:r>
                        <a:rPr lang="ja-JP" altLang="en-US"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a:t>
                      </a:r>
                      <a:r>
                        <a:rPr lang="ja-JP"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建物</a:t>
                      </a:r>
                      <a:r>
                        <a:rPr lang="ja-JP" sz="1700" u="sng" kern="0" dirty="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の</a:t>
                      </a:r>
                      <a:r>
                        <a:rPr lang="ja-JP"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場合</a:t>
                      </a:r>
                      <a:r>
                        <a:rPr lang="ja-JP" altLang="en-US"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１</a:t>
                      </a:r>
                      <a:r>
                        <a:rPr lang="en-US"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２００</a:t>
                      </a:r>
                      <a:r>
                        <a:rPr lang="ja-JP"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r>
                        <a:rPr lang="ja-JP" altLang="en-US" sz="1600" u="none"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新</a:t>
                      </a:r>
                      <a:r>
                        <a:rPr lang="ja-JP" altLang="en-US"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1700" kern="100" dirty="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6700" marR="147320" indent="0" algn="just" eaLnBrk="0" fontAlgn="base" hangingPunct="0">
                        <a:lnSpc>
                          <a:spcPts val="2000"/>
                        </a:lnSpc>
                        <a:spcAft>
                          <a:spcPts val="0"/>
                        </a:spcAft>
                      </a:pPr>
                      <a:r>
                        <a:rPr lang="ja-JP" altLang="en-US" sz="17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17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lang="ja-JP" altLang="en-US" sz="17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院内処方の場合</a:t>
                      </a:r>
                      <a:endParaRPr lang="ja-JP" sz="17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714375" indent="0" algn="l" eaLnBrk="0" fontAlgn="base" hangingPunct="0">
                        <a:lnSpc>
                          <a:spcPts val="2000"/>
                        </a:lnSpc>
                        <a:spcAft>
                          <a:spcPts val="0"/>
                        </a:spcAft>
                      </a:pP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同一建物以外の場合　５</a:t>
                      </a:r>
                      <a:r>
                        <a:rPr 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３００</a:t>
                      </a:r>
                      <a:r>
                        <a:rPr lang="ja-JP"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7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714375" indent="0" algn="just" eaLnBrk="0" fontAlgn="base" hangingPunct="0">
                        <a:lnSpc>
                          <a:spcPts val="2000"/>
                        </a:lnSpc>
                        <a:spcAft>
                          <a:spcPts val="0"/>
                        </a:spcAft>
                      </a:pPr>
                      <a:r>
                        <a:rPr lang="ja-JP"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a:t>
                      </a:r>
                      <a:r>
                        <a:rPr lang="ja-JP" sz="1700" u="sng" kern="0" dirty="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建物の</a:t>
                      </a:r>
                      <a:r>
                        <a:rPr lang="ja-JP"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場合</a:t>
                      </a:r>
                      <a:r>
                        <a:rPr lang="ja-JP" altLang="en-US"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sz="1700" u="sng" kern="0" dirty="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１</a:t>
                      </a:r>
                      <a:r>
                        <a:rPr lang="en-US"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５００</a:t>
                      </a:r>
                      <a:r>
                        <a:rPr lang="ja-JP"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r>
                        <a:rPr lang="ja-JP" altLang="en-US" sz="1600" u="none"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新</a:t>
                      </a:r>
                      <a:r>
                        <a:rPr lang="ja-JP" altLang="en-US"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sz="1700" kern="1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5725" marR="147320" indent="0" algn="just" eaLnBrk="0" fontAlgn="base" hangingPunct="0">
                        <a:lnSpc>
                          <a:spcPts val="2000"/>
                        </a:lnSpc>
                        <a:spcAft>
                          <a:spcPts val="0"/>
                        </a:spcAft>
                      </a:pPr>
                      <a:endParaRPr lang="en-US" altLang="ja-JP" sz="17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6700" marR="147320" indent="0" algn="just" eaLnBrk="0" fontAlgn="base" hangingPunct="0">
                        <a:lnSpc>
                          <a:spcPts val="2000"/>
                        </a:lnSpc>
                        <a:spcAft>
                          <a:spcPts val="0"/>
                        </a:spcAft>
                      </a:pPr>
                      <a:r>
                        <a:rPr lang="ja-JP" altLang="en-US" sz="17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17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lang="ja-JP" altLang="en-US" sz="17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院外処方の場合</a:t>
                      </a:r>
                      <a:endParaRPr lang="ja-JP" sz="17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714375" indent="0" algn="l" eaLnBrk="0" fontAlgn="base" hangingPunct="0">
                        <a:lnSpc>
                          <a:spcPts val="2000"/>
                        </a:lnSpc>
                        <a:spcAft>
                          <a:spcPts val="0"/>
                        </a:spcAft>
                      </a:pP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同一建物以外の場合　４</a:t>
                      </a:r>
                      <a:r>
                        <a:rPr 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６００</a:t>
                      </a:r>
                      <a:r>
                        <a:rPr lang="ja-JP"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7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714375" indent="0" algn="just" eaLnBrk="0" fontAlgn="base" hangingPunct="0">
                        <a:lnSpc>
                          <a:spcPts val="2000"/>
                        </a:lnSpc>
                        <a:spcAft>
                          <a:spcPts val="0"/>
                        </a:spcAft>
                      </a:pPr>
                      <a:r>
                        <a:rPr lang="ja-JP"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a:t>
                      </a:r>
                      <a:r>
                        <a:rPr lang="ja-JP" sz="1700" u="sng" kern="0" dirty="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建物の</a:t>
                      </a:r>
                      <a:r>
                        <a:rPr lang="ja-JP"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場合</a:t>
                      </a:r>
                      <a:r>
                        <a:rPr lang="ja-JP" altLang="en-US"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１</a:t>
                      </a:r>
                      <a:r>
                        <a:rPr lang="en-US"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１００</a:t>
                      </a:r>
                      <a:r>
                        <a:rPr lang="ja-JP"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r>
                        <a:rPr lang="ja-JP" altLang="en-US" sz="1600" u="none"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新</a:t>
                      </a:r>
                      <a:r>
                        <a:rPr lang="ja-JP" altLang="en-US"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17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6700" indent="0" algn="just" eaLnBrk="0" fontAlgn="base" hangingPunct="0">
                        <a:lnSpc>
                          <a:spcPts val="2000"/>
                        </a:lnSpc>
                        <a:spcAft>
                          <a:spcPts val="0"/>
                        </a:spcAft>
                      </a:pP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院内処方の場合</a:t>
                      </a:r>
                      <a:endParaRPr lang="en-US" altLang="ja-JP"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714375" indent="0" algn="l" eaLnBrk="0" fontAlgn="base" hangingPunct="0">
                        <a:lnSpc>
                          <a:spcPts val="2000"/>
                        </a:lnSpc>
                        <a:spcAft>
                          <a:spcPts val="0"/>
                        </a:spcAft>
                      </a:pP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同一建物以外の場合　４</a:t>
                      </a:r>
                      <a:r>
                        <a:rPr 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９００</a:t>
                      </a:r>
                      <a:r>
                        <a:rPr lang="ja-JP" sz="17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7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714375" indent="0" algn="just" eaLnBrk="0" fontAlgn="base" hangingPunct="0">
                        <a:lnSpc>
                          <a:spcPts val="2000"/>
                        </a:lnSpc>
                        <a:spcAft>
                          <a:spcPts val="0"/>
                        </a:spcAft>
                      </a:pPr>
                      <a:r>
                        <a:rPr lang="ja-JP"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a:t>
                      </a:r>
                      <a:r>
                        <a:rPr lang="ja-JP" sz="1700" u="sng" kern="0" dirty="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建物の</a:t>
                      </a:r>
                      <a:r>
                        <a:rPr lang="ja-JP"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場合</a:t>
                      </a:r>
                      <a:r>
                        <a:rPr lang="ja-JP" altLang="en-US"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１</a:t>
                      </a:r>
                      <a:r>
                        <a:rPr lang="en-US"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４００</a:t>
                      </a:r>
                      <a:r>
                        <a:rPr lang="ja-JP" sz="17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r>
                        <a:rPr lang="ja-JP" altLang="en-US" sz="1600" u="none"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新</a:t>
                      </a:r>
                      <a:r>
                        <a:rPr lang="ja-JP" altLang="en-US"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1700" kern="100" dirty="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9735" marR="1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
        <p:nvSpPr>
          <p:cNvPr id="2" name="正方形/長方形 1"/>
          <p:cNvSpPr/>
          <p:nvPr/>
        </p:nvSpPr>
        <p:spPr>
          <a:xfrm>
            <a:off x="395536" y="44624"/>
            <a:ext cx="3877985" cy="461665"/>
          </a:xfrm>
          <a:prstGeom prst="rect">
            <a:avLst/>
          </a:prstGeom>
        </p:spPr>
        <p:txBody>
          <a:bodyPr wrap="none">
            <a:spAutoFit/>
          </a:bodyPr>
          <a:lstStyle/>
          <a:p>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◆在宅</a:t>
            </a:r>
            <a:r>
              <a:rPr lang="ja-JP" altLang="en-US" sz="2400" dirty="0">
                <a:solidFill>
                  <a:srgbClr val="0000FF"/>
                </a:solidFill>
                <a:latin typeface="HG丸ｺﾞｼｯｸM-PRO" panose="020F0600000000000000" pitchFamily="50" charset="-128"/>
                <a:ea typeface="HG丸ｺﾞｼｯｸM-PRO" panose="020F0600000000000000" pitchFamily="50" charset="-128"/>
              </a:rPr>
              <a:t>不適切事例へ</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の対策</a:t>
            </a:r>
            <a:endParaRPr lang="ja-JP" altLang="en-US" sz="2400" dirty="0"/>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123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0372823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656911248"/>
              </p:ext>
            </p:extLst>
          </p:nvPr>
        </p:nvGraphicFramePr>
        <p:xfrm>
          <a:off x="179512" y="980729"/>
          <a:ext cx="8784976" cy="5688631"/>
        </p:xfrm>
        <a:graphic>
          <a:graphicData uri="http://schemas.openxmlformats.org/drawingml/2006/table">
            <a:tbl>
              <a:tblPr firstRow="1" firstCol="1" bandRow="1"/>
              <a:tblGrid>
                <a:gridCol w="3987834"/>
                <a:gridCol w="4797142"/>
              </a:tblGrid>
              <a:tr h="359416">
                <a:tc>
                  <a:txBody>
                    <a:bodyPr/>
                    <a:lstStyle/>
                    <a:p>
                      <a:pPr algn="ctr">
                        <a:lnSpc>
                          <a:spcPct val="100000"/>
                        </a:lnSpc>
                        <a:spcBef>
                          <a:spcPts val="0"/>
                        </a:spcBef>
                        <a:spcAft>
                          <a:spcPts val="0"/>
                        </a:spcAft>
                      </a:pPr>
                      <a:r>
                        <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現</a:t>
                      </a:r>
                      <a:r>
                        <a:rPr lang="ja-JP" altLang="en-US"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行</a:t>
                      </a: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9735" marR="1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Bef>
                          <a:spcPts val="0"/>
                        </a:spcBef>
                        <a:spcAft>
                          <a:spcPts val="0"/>
                        </a:spcAft>
                      </a:pPr>
                      <a:r>
                        <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lang="ja-JP" altLang="en-US"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定</a:t>
                      </a:r>
                      <a:r>
                        <a:rPr lang="ja-JP" altLang="en-US"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後</a:t>
                      </a: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9735" marR="1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329215">
                <a:tc>
                  <a:txBody>
                    <a:bodyPr/>
                    <a:lstStyle/>
                    <a:p>
                      <a:pPr marL="85725" indent="0" algn="just" eaLnBrk="0" fontAlgn="base" hangingPunct="0">
                        <a:lnSpc>
                          <a:spcPct val="100000"/>
                        </a:lnSpc>
                        <a:spcBef>
                          <a:spcPts val="0"/>
                        </a:spcBef>
                        <a:spcAft>
                          <a:spcPts val="0"/>
                        </a:spcAft>
                      </a:pPr>
                      <a:r>
                        <a:rPr lang="ja-JP" altLang="en-US" sz="1800" u="none" kern="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lang="ja-JP" sz="1800" u="none" kern="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在支診</a:t>
                      </a:r>
                      <a:r>
                        <a:rPr lang="ja-JP" altLang="en-US" sz="1800" u="none" kern="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sz="1800" u="none" kern="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在支病</a:t>
                      </a:r>
                      <a:r>
                        <a:rPr lang="ja-JP" altLang="en-US" sz="1800" u="none" kern="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の場合</a:t>
                      </a:r>
                      <a:endParaRPr lang="en-US" altLang="ja-JP" sz="1800" u="none" kern="1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5113" indent="0" algn="just" eaLnBrk="0" fontAlgn="base" hangingPunct="0">
                        <a:lnSpc>
                          <a:spcPct val="100000"/>
                        </a:lnSpc>
                        <a:spcBef>
                          <a:spcPts val="0"/>
                        </a:spcBef>
                        <a:spcAft>
                          <a:spcPts val="0"/>
                        </a:spcAft>
                      </a:pP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イ　</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院外処方の場合　　</a:t>
                      </a:r>
                      <a:r>
                        <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4,200</a:t>
                      </a: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just" eaLnBrk="0" fontAlgn="base" hangingPunct="0">
                        <a:lnSpc>
                          <a:spcPct val="100000"/>
                        </a:lnSpc>
                        <a:spcBef>
                          <a:spcPts val="0"/>
                        </a:spcBef>
                        <a:spcAft>
                          <a:spcPts val="0"/>
                        </a:spcAft>
                      </a:pPr>
                      <a:r>
                        <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p>
                    <a:p>
                      <a:pPr marL="304800" indent="-176530" algn="just" eaLnBrk="0" fontAlgn="base" hangingPunct="0">
                        <a:lnSpc>
                          <a:spcPct val="100000"/>
                        </a:lnSpc>
                        <a:spcBef>
                          <a:spcPts val="0"/>
                        </a:spcBef>
                        <a:spcAft>
                          <a:spcPts val="0"/>
                        </a:spcAft>
                      </a:pPr>
                      <a:endPar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04800" indent="-176530" algn="just" eaLnBrk="0" fontAlgn="base" hangingPunct="0">
                        <a:lnSpc>
                          <a:spcPct val="100000"/>
                        </a:lnSpc>
                        <a:spcBef>
                          <a:spcPts val="0"/>
                        </a:spcBef>
                        <a:spcAft>
                          <a:spcPts val="0"/>
                        </a:spcAft>
                      </a:pPr>
                      <a:endPar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04800" indent="-39688" algn="just" eaLnBrk="0" fontAlgn="base" hangingPunct="0">
                        <a:lnSpc>
                          <a:spcPct val="100000"/>
                        </a:lnSpc>
                        <a:spcBef>
                          <a:spcPts val="0"/>
                        </a:spcBef>
                        <a:spcAft>
                          <a:spcPts val="0"/>
                        </a:spcAft>
                      </a:pP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ロ　</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院内処方の場合　　</a:t>
                      </a:r>
                      <a:r>
                        <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4,500</a:t>
                      </a: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just" eaLnBrk="0" fontAlgn="base" hangingPunct="0">
                        <a:lnSpc>
                          <a:spcPct val="100000"/>
                        </a:lnSpc>
                        <a:spcBef>
                          <a:spcPts val="0"/>
                        </a:spcBef>
                        <a:spcAft>
                          <a:spcPts val="0"/>
                        </a:spcAft>
                      </a:pPr>
                      <a:r>
                        <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just" eaLnBrk="0" fontAlgn="base" hangingPunct="0">
                        <a:lnSpc>
                          <a:spcPct val="100000"/>
                        </a:lnSpc>
                        <a:spcBef>
                          <a:spcPts val="0"/>
                        </a:spcBef>
                        <a:spcAft>
                          <a:spcPts val="0"/>
                        </a:spcAft>
                      </a:pPr>
                      <a:r>
                        <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p>
                    <a:p>
                      <a:pPr algn="just" eaLnBrk="0" fontAlgn="base" hangingPunct="0">
                        <a:lnSpc>
                          <a:spcPct val="100000"/>
                        </a:lnSpc>
                        <a:spcBef>
                          <a:spcPts val="0"/>
                        </a:spcBef>
                        <a:spcAft>
                          <a:spcPts val="0"/>
                        </a:spcAft>
                      </a:pP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6700" indent="-180975" algn="l" eaLnBrk="0" fontAlgn="base" hangingPunct="0">
                        <a:lnSpc>
                          <a:spcPct val="100000"/>
                        </a:lnSpc>
                        <a:spcBef>
                          <a:spcPts val="0"/>
                        </a:spcBef>
                        <a:spcAft>
                          <a:spcPts val="0"/>
                        </a:spcAft>
                      </a:pPr>
                      <a:r>
                        <a:rPr lang="ja-JP" sz="1800" u="none" kern="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a:t>
                      </a:r>
                      <a:r>
                        <a:rPr lang="ja-JP" sz="1800" u="none" kern="0" dirty="0" smtClean="0">
                          <a:solidFill>
                            <a:srgbClr val="0000FF"/>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u="none" kern="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在支診・在支病</a:t>
                      </a:r>
                      <a:r>
                        <a:rPr lang="ja-JP" altLang="en-US" sz="1800" u="none"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以外の保険医療機関</a:t>
                      </a:r>
                      <a:r>
                        <a:rPr lang="ja-JP" altLang="en-US" sz="1800" u="none" kern="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の場合</a:t>
                      </a:r>
                      <a:endParaRPr lang="ja-JP" sz="1800" u="none" kern="1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04800" indent="-39688" algn="just" eaLnBrk="0" fontAlgn="base" hangingPunct="0">
                        <a:lnSpc>
                          <a:spcPct val="100000"/>
                        </a:lnSpc>
                        <a:spcBef>
                          <a:spcPts val="0"/>
                        </a:spcBef>
                        <a:spcAft>
                          <a:spcPts val="0"/>
                        </a:spcAft>
                      </a:pP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イ</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院外処方の場合　　</a:t>
                      </a:r>
                      <a:r>
                        <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2,200</a:t>
                      </a: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04800" indent="-39688" algn="just" eaLnBrk="0" fontAlgn="base" hangingPunct="0">
                        <a:lnSpc>
                          <a:spcPct val="100000"/>
                        </a:lnSpc>
                        <a:spcBef>
                          <a:spcPts val="0"/>
                        </a:spcBef>
                        <a:spcAft>
                          <a:spcPts val="0"/>
                        </a:spcAft>
                      </a:pPr>
                      <a:r>
                        <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04800" indent="-39688" algn="just" eaLnBrk="0" fontAlgn="base" hangingPunct="0">
                        <a:lnSpc>
                          <a:spcPct val="100000"/>
                        </a:lnSpc>
                        <a:spcBef>
                          <a:spcPts val="0"/>
                        </a:spcBef>
                        <a:spcAft>
                          <a:spcPts val="0"/>
                        </a:spcAft>
                      </a:pPr>
                      <a:endPar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04800" indent="-39688" algn="just" eaLnBrk="0" fontAlgn="base" hangingPunct="0">
                        <a:lnSpc>
                          <a:spcPct val="100000"/>
                        </a:lnSpc>
                        <a:spcBef>
                          <a:spcPts val="0"/>
                        </a:spcBef>
                        <a:spcAft>
                          <a:spcPts val="0"/>
                        </a:spcAft>
                      </a:pPr>
                      <a:endPar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04800" indent="-39688" algn="just" eaLnBrk="0" fontAlgn="base" hangingPunct="0">
                        <a:lnSpc>
                          <a:spcPct val="100000"/>
                        </a:lnSpc>
                        <a:spcBef>
                          <a:spcPts val="0"/>
                        </a:spcBef>
                        <a:spcAft>
                          <a:spcPts val="0"/>
                        </a:spcAft>
                      </a:pP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ロ</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院内処方の場合　　</a:t>
                      </a:r>
                      <a:r>
                        <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2,500</a:t>
                      </a: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lnSpc>
                          <a:spcPct val="100000"/>
                        </a:lnSpc>
                        <a:spcBef>
                          <a:spcPts val="0"/>
                        </a:spcBef>
                        <a:spcAft>
                          <a:spcPts val="0"/>
                        </a:spcAft>
                      </a:pP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9735" marR="1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0" indent="-176530" algn="just" eaLnBrk="0" fontAlgn="base" hangingPunct="0">
                        <a:lnSpc>
                          <a:spcPct val="100000"/>
                        </a:lnSpc>
                        <a:spcBef>
                          <a:spcPts val="0"/>
                        </a:spcBef>
                        <a:spcAft>
                          <a:spcPts val="0"/>
                        </a:spcAft>
                      </a:pP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5725" indent="0" algn="l" eaLnBrk="0" fontAlgn="base" hangingPunct="0">
                        <a:lnSpc>
                          <a:spcPct val="100000"/>
                        </a:lnSpc>
                        <a:spcBef>
                          <a:spcPts val="0"/>
                        </a:spcBef>
                        <a:spcAft>
                          <a:spcPts val="0"/>
                        </a:spcAft>
                      </a:pP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イ　院外処方の場合</a:t>
                      </a:r>
                      <a:endPar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542925" indent="0" algn="l" eaLnBrk="0" fontAlgn="base" hangingPunct="0">
                        <a:lnSpc>
                          <a:spcPct val="100000"/>
                        </a:lnSpc>
                        <a:spcBef>
                          <a:spcPts val="0"/>
                        </a:spcBef>
                        <a:spcAft>
                          <a:spcPts val="0"/>
                        </a:spcAft>
                      </a:pP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同一建物以外の場合　４</a:t>
                      </a:r>
                      <a:r>
                        <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２００</a:t>
                      </a: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542925" indent="0" algn="just" eaLnBrk="0" fontAlgn="base" hangingPunct="0">
                        <a:lnSpc>
                          <a:spcPct val="100000"/>
                        </a:lnSpc>
                        <a:spcBef>
                          <a:spcPts val="0"/>
                        </a:spcBef>
                        <a:spcAft>
                          <a:spcPts val="0"/>
                        </a:spcAft>
                      </a:pP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同一建物の場合</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１</a:t>
                      </a:r>
                      <a:r>
                        <a:rPr 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０００</a:t>
                      </a: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r>
                        <a:rPr lang="ja-JP" altLang="en-US" sz="1600" u="none"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新</a:t>
                      </a:r>
                      <a:r>
                        <a:rPr lang="ja-JP" altLang="en-US"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1800" kern="1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04800" indent="-176530" algn="just" eaLnBrk="0" fontAlgn="base" hangingPunct="0">
                        <a:lnSpc>
                          <a:spcPct val="100000"/>
                        </a:lnSpc>
                        <a:spcBef>
                          <a:spcPts val="0"/>
                        </a:spcBef>
                        <a:spcAft>
                          <a:spcPts val="0"/>
                        </a:spcAft>
                      </a:pP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5725" indent="0" algn="l" eaLnBrk="0" fontAlgn="base" hangingPunct="0">
                        <a:lnSpc>
                          <a:spcPct val="100000"/>
                        </a:lnSpc>
                        <a:spcBef>
                          <a:spcPts val="0"/>
                        </a:spcBef>
                        <a:spcAft>
                          <a:spcPts val="0"/>
                        </a:spcAft>
                      </a:pP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ロ　院内処方の場合</a:t>
                      </a:r>
                      <a:endPar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5113" indent="277813" algn="l" eaLnBrk="0" fontAlgn="base" hangingPunct="0">
                        <a:lnSpc>
                          <a:spcPct val="100000"/>
                        </a:lnSpc>
                        <a:spcBef>
                          <a:spcPts val="0"/>
                        </a:spcBef>
                        <a:spcAft>
                          <a:spcPts val="0"/>
                        </a:spcAft>
                      </a:pP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同一建物以外の場合　４</a:t>
                      </a:r>
                      <a:r>
                        <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５００</a:t>
                      </a: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5113" indent="277813" algn="just" eaLnBrk="0" fontAlgn="base" hangingPunct="0">
                        <a:lnSpc>
                          <a:spcPct val="100000"/>
                        </a:lnSpc>
                        <a:spcBef>
                          <a:spcPts val="0"/>
                        </a:spcBef>
                        <a:spcAft>
                          <a:spcPts val="0"/>
                        </a:spcAft>
                      </a:pP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同一建物の場合</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１</a:t>
                      </a:r>
                      <a:r>
                        <a:rPr 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３００</a:t>
                      </a: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r>
                        <a:rPr lang="ja-JP" altLang="en-US" sz="1600" u="none"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新</a:t>
                      </a:r>
                      <a:r>
                        <a:rPr lang="ja-JP" altLang="en-US"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1800" kern="1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just" eaLnBrk="0" fontAlgn="base" hangingPunct="0">
                        <a:lnSpc>
                          <a:spcPct val="100000"/>
                        </a:lnSpc>
                        <a:spcBef>
                          <a:spcPts val="0"/>
                        </a:spcBef>
                        <a:spcAft>
                          <a:spcPts val="0"/>
                        </a:spcAft>
                      </a:pPr>
                      <a:r>
                        <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p>
                    <a:p>
                      <a:pPr algn="just" eaLnBrk="0" fontAlgn="base" hangingPunct="0">
                        <a:lnSpc>
                          <a:spcPct val="100000"/>
                        </a:lnSpc>
                        <a:spcBef>
                          <a:spcPts val="0"/>
                        </a:spcBef>
                        <a:spcAft>
                          <a:spcPts val="0"/>
                        </a:spcAft>
                      </a:pPr>
                      <a:endParaRPr lang="en-US" altLang="ja-JP" sz="1800" u="sng"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61950" marR="76200" indent="0" algn="l" eaLnBrk="0" fontAlgn="base" hangingPunct="0">
                        <a:lnSpc>
                          <a:spcPct val="100000"/>
                        </a:lnSpc>
                        <a:spcBef>
                          <a:spcPts val="0"/>
                        </a:spcBef>
                        <a:spcAft>
                          <a:spcPts val="0"/>
                        </a:spcAft>
                      </a:pPr>
                      <a:endParaRPr lang="en-US" altLang="ja-JP" sz="1800" u="sng"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5725" marR="76200" indent="0" algn="l" eaLnBrk="0" fontAlgn="base" hangingPunct="0">
                        <a:lnSpc>
                          <a:spcPct val="100000"/>
                        </a:lnSpc>
                        <a:spcBef>
                          <a:spcPts val="0"/>
                        </a:spcBef>
                        <a:spcAft>
                          <a:spcPts val="0"/>
                        </a:spcAft>
                      </a:pPr>
                      <a:r>
                        <a:rPr lang="ja-JP" altLang="en-US" sz="1800" u="none"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イ　院外処方の場合</a:t>
                      </a:r>
                      <a:endParaRPr lang="en-US" altLang="ja-JP" sz="1800" u="none"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542925" marR="76200" indent="0" algn="l" eaLnBrk="0" fontAlgn="base" hangingPunct="0">
                        <a:lnSpc>
                          <a:spcPct val="100000"/>
                        </a:lnSpc>
                        <a:spcBef>
                          <a:spcPts val="0"/>
                        </a:spcBef>
                        <a:spcAft>
                          <a:spcPts val="0"/>
                        </a:spcAft>
                      </a:pPr>
                      <a:r>
                        <a:rPr lang="ja-JP" altLang="en-US" sz="1800" u="sng"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同一建物以外の場合　</a:t>
                      </a:r>
                      <a:r>
                        <a:rPr lang="ja-JP" altLang="en-US" sz="1800" u="sng" kern="1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a:t>
                      </a:r>
                      <a:r>
                        <a:rPr lang="en-US" alt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１５０</a:t>
                      </a:r>
                      <a:r>
                        <a:rPr lang="ja-JP" alt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r>
                        <a:rPr lang="ja-JP" altLang="ja-JP"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lang="ja-JP" altLang="en-US"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18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542925" marR="76200" indent="0" algn="l" eaLnBrk="0" fontAlgn="base" hangingPunct="0">
                        <a:lnSpc>
                          <a:spcPct val="100000"/>
                        </a:lnSpc>
                        <a:spcBef>
                          <a:spcPts val="0"/>
                        </a:spcBef>
                        <a:spcAft>
                          <a:spcPts val="0"/>
                        </a:spcAft>
                      </a:pP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同一建物の場合</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u="sng" kern="0" baseline="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７６０</a:t>
                      </a: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r>
                        <a:rPr lang="ja-JP" altLang="en-US" sz="1600" u="none"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新</a:t>
                      </a:r>
                      <a:r>
                        <a:rPr lang="ja-JP" altLang="en-US"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sz="1800" kern="1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61950" indent="0" algn="just" eaLnBrk="0" fontAlgn="base" hangingPunct="0">
                        <a:lnSpc>
                          <a:spcPct val="100000"/>
                        </a:lnSpc>
                        <a:spcBef>
                          <a:spcPts val="0"/>
                        </a:spcBef>
                        <a:spcAft>
                          <a:spcPts val="0"/>
                        </a:spcAft>
                      </a:pPr>
                      <a:endParaRPr lang="en-US" sz="1800" u="sng"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5725" indent="0" algn="just" eaLnBrk="0" fontAlgn="base" hangingPunct="0">
                        <a:lnSpc>
                          <a:spcPct val="100000"/>
                        </a:lnSpc>
                        <a:spcBef>
                          <a:spcPts val="0"/>
                        </a:spcBef>
                        <a:spcAft>
                          <a:spcPts val="0"/>
                        </a:spcAft>
                      </a:pPr>
                      <a:r>
                        <a:rPr lang="ja-JP" altLang="en-US" sz="1800" u="none"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ロ　院内処方の場合</a:t>
                      </a:r>
                      <a:endParaRPr lang="en-US" sz="1800" u="none"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542925" indent="0" algn="just" eaLnBrk="0" fontAlgn="base" hangingPunct="0">
                        <a:lnSpc>
                          <a:spcPct val="100000"/>
                        </a:lnSpc>
                        <a:spcBef>
                          <a:spcPts val="0"/>
                        </a:spcBef>
                        <a:spcAft>
                          <a:spcPts val="0"/>
                        </a:spcAft>
                      </a:pPr>
                      <a:r>
                        <a:rPr lang="ja-JP" altLang="en-US" sz="1800" u="sng"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同一建物以外の場合　</a:t>
                      </a:r>
                      <a:r>
                        <a:rPr lang="ja-JP" altLang="en-US" sz="1800" u="sng" kern="1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a:t>
                      </a:r>
                      <a:r>
                        <a:rPr 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４５０</a:t>
                      </a: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r>
                        <a:rPr lang="ja-JP"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lang="ja-JP" altLang="en-US"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1800" kern="1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542925" indent="0" algn="just" eaLnBrk="0" fontAlgn="base" hangingPunct="0">
                        <a:lnSpc>
                          <a:spcPct val="100000"/>
                        </a:lnSpc>
                        <a:spcBef>
                          <a:spcPts val="0"/>
                        </a:spcBef>
                        <a:spcAft>
                          <a:spcPts val="0"/>
                        </a:spcAft>
                      </a:pP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同一建物の場合</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１</a:t>
                      </a:r>
                      <a:r>
                        <a:rPr 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０６０</a:t>
                      </a: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r>
                        <a:rPr lang="ja-JP" altLang="en-US" sz="1600" u="none"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新</a:t>
                      </a:r>
                      <a:r>
                        <a:rPr lang="ja-JP" altLang="en-US"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9735" marR="1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
        <p:nvSpPr>
          <p:cNvPr id="5" name="角丸四角形 4"/>
          <p:cNvSpPr/>
          <p:nvPr/>
        </p:nvSpPr>
        <p:spPr>
          <a:xfrm>
            <a:off x="267217" y="116632"/>
            <a:ext cx="8636923" cy="720000"/>
          </a:xfrm>
          <a:prstGeom prst="roundRect">
            <a:avLst>
              <a:gd name="adj" fmla="val 9423"/>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ja-JP" sz="2800" dirty="0" smtClean="0">
                <a:solidFill>
                  <a:schemeClr val="tx1"/>
                </a:solidFill>
                <a:latin typeface="HG丸ｺﾞｼｯｸM-PRO" panose="020F0600000000000000" pitchFamily="50" charset="-128"/>
                <a:ea typeface="HG丸ｺﾞｼｯｸM-PRO" panose="020F0600000000000000" pitchFamily="50" charset="-128"/>
              </a:rPr>
              <a:t>C002</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　在宅</a:t>
            </a:r>
            <a:r>
              <a:rPr lang="ja-JP" altLang="en-US" sz="2800" dirty="0">
                <a:solidFill>
                  <a:schemeClr val="tx1"/>
                </a:solidFill>
                <a:latin typeface="HG丸ｺﾞｼｯｸM-PRO" panose="020F0600000000000000" pitchFamily="50" charset="-128"/>
                <a:ea typeface="HG丸ｺﾞｼｯｸM-PRO" panose="020F0600000000000000" pitchFamily="50" charset="-128"/>
              </a:rPr>
              <a:t>時医学総合管理料の評価の</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見直し②</a:t>
            </a:r>
            <a:endParaRPr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124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9210498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67217" y="476672"/>
            <a:ext cx="8636923" cy="720000"/>
          </a:xfrm>
          <a:prstGeom prst="roundRect">
            <a:avLst>
              <a:gd name="adj" fmla="val 9423"/>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ja-JP" sz="2400" dirty="0">
                <a:solidFill>
                  <a:schemeClr val="tx1"/>
                </a:solidFill>
                <a:latin typeface="HG丸ｺﾞｼｯｸM-PRO" panose="020F0600000000000000" pitchFamily="50" charset="-128"/>
                <a:ea typeface="HG丸ｺﾞｼｯｸM-PRO" panose="020F0600000000000000" pitchFamily="50" charset="-128"/>
              </a:rPr>
              <a:t>C002-2 </a:t>
            </a:r>
            <a:r>
              <a:rPr lang="ja-JP" altLang="en-US" sz="2400" dirty="0">
                <a:solidFill>
                  <a:schemeClr val="tx1"/>
                </a:solidFill>
                <a:latin typeface="HG丸ｺﾞｼｯｸM-PRO" panose="020F0600000000000000" pitchFamily="50" charset="-128"/>
                <a:ea typeface="HG丸ｺﾞｼｯｸM-PRO" panose="020F0600000000000000" pitchFamily="50" charset="-128"/>
              </a:rPr>
              <a:t>特定施設入居時等医学総合管理料の評価の見直し①</a:t>
            </a:r>
          </a:p>
        </p:txBody>
      </p:sp>
      <p:sp>
        <p:nvSpPr>
          <p:cNvPr id="2" name="角丸四角形 1"/>
          <p:cNvSpPr/>
          <p:nvPr/>
        </p:nvSpPr>
        <p:spPr>
          <a:xfrm>
            <a:off x="267217" y="44624"/>
            <a:ext cx="4520807" cy="432048"/>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11560" y="1196752"/>
            <a:ext cx="7704856" cy="400110"/>
          </a:xfrm>
          <a:prstGeom prst="rect">
            <a:avLst/>
          </a:prstGeom>
          <a:noFill/>
          <a:ln>
            <a:noFill/>
          </a:ln>
        </p:spPr>
        <p:txBody>
          <a:bodyPr wrap="square" rtlCol="0">
            <a:spAutoFit/>
          </a:bodyPr>
          <a:lstStyle/>
          <a:p>
            <a:pPr marL="266700" indent="-266700"/>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在宅時医学総合管理料</a:t>
            </a:r>
            <a:r>
              <a:rPr lang="ja-JP" altLang="en-US" sz="2000" dirty="0" smtClean="0">
                <a:latin typeface="HG丸ｺﾞｼｯｸM-PRO" panose="020F0600000000000000" pitchFamily="50" charset="-128"/>
                <a:ea typeface="HG丸ｺﾞｼｯｸM-PRO" panose="020F0600000000000000" pitchFamily="50" charset="-128"/>
              </a:rPr>
              <a:t>と</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同様の見直し</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179512" y="1607093"/>
            <a:ext cx="8136904" cy="400110"/>
          </a:xfrm>
          <a:prstGeom prst="rect">
            <a:avLst/>
          </a:prstGeom>
          <a:noFill/>
          <a:ln>
            <a:noFill/>
          </a:ln>
        </p:spPr>
        <p:txBody>
          <a:bodyPr wrap="square" rtlCol="0">
            <a:spAutoFit/>
          </a:bodyPr>
          <a:lstStyle/>
          <a:p>
            <a:pPr marL="266700" indent="-266700"/>
            <a:r>
              <a:rPr lang="ja-JP" altLang="en-US" sz="2000" dirty="0" smtClean="0">
                <a:latin typeface="HG丸ｺﾞｼｯｸM-PRO" panose="020F0600000000000000" pitchFamily="50" charset="-128"/>
                <a:ea typeface="HG丸ｺﾞｼｯｸM-PRO" panose="020F0600000000000000" pitchFamily="50" charset="-128"/>
              </a:rPr>
              <a:t>［具体的改定内容］</a:t>
            </a:r>
            <a:endParaRPr lang="en-US" altLang="ja-JP" sz="2000" dirty="0" smtClean="0">
              <a:latin typeface="HG丸ｺﾞｼｯｸM-PRO" panose="020F0600000000000000" pitchFamily="50" charset="-128"/>
              <a:ea typeface="HG丸ｺﾞｼｯｸM-PRO" panose="020F06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618059506"/>
              </p:ext>
            </p:extLst>
          </p:nvPr>
        </p:nvGraphicFramePr>
        <p:xfrm>
          <a:off x="179512" y="2007202"/>
          <a:ext cx="8724628" cy="4734165"/>
        </p:xfrm>
        <a:graphic>
          <a:graphicData uri="http://schemas.openxmlformats.org/drawingml/2006/table">
            <a:tbl>
              <a:tblPr firstRow="1" firstCol="1" bandRow="1"/>
              <a:tblGrid>
                <a:gridCol w="3945049"/>
                <a:gridCol w="4779579"/>
              </a:tblGrid>
              <a:tr h="364167">
                <a:tc>
                  <a:txBody>
                    <a:bodyPr/>
                    <a:lstStyle/>
                    <a:p>
                      <a:pPr algn="ctr">
                        <a:lnSpc>
                          <a:spcPts val="2200"/>
                        </a:lnSpc>
                        <a:spcAft>
                          <a:spcPts val="0"/>
                        </a:spcAft>
                      </a:pPr>
                      <a:r>
                        <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現　</a:t>
                      </a:r>
                      <a:r>
                        <a:rPr lang="ja-JP" altLang="en-US"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行</a:t>
                      </a: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9735" marR="1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ts val="2200"/>
                        </a:lnSpc>
                        <a:spcAft>
                          <a:spcPts val="0"/>
                        </a:spcAft>
                      </a:pPr>
                      <a:r>
                        <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lang="ja-JP" altLang="en-US"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定</a:t>
                      </a:r>
                      <a:r>
                        <a:rPr lang="ja-JP" altLang="en-US"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後</a:t>
                      </a: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9735" marR="1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4369998">
                <a:tc>
                  <a:txBody>
                    <a:bodyPr/>
                    <a:lstStyle/>
                    <a:p>
                      <a:pPr marL="152400" indent="-152400" algn="just" eaLnBrk="0" fontAlgn="base" hangingPunct="0">
                        <a:lnSpc>
                          <a:spcPts val="1000"/>
                        </a:lnSpc>
                        <a:spcAft>
                          <a:spcPts val="0"/>
                        </a:spcAft>
                      </a:pPr>
                      <a:endParaRPr lang="en-US" altLang="ja-JP" sz="800" u="sng"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52400" indent="-152400" algn="just" eaLnBrk="0" fontAlgn="base" hangingPunct="0">
                        <a:lnSpc>
                          <a:spcPts val="2200"/>
                        </a:lnSpc>
                        <a:spcAft>
                          <a:spcPts val="0"/>
                        </a:spcAft>
                      </a:pPr>
                      <a:r>
                        <a:rPr lang="ja-JP" sz="1800" u="none"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１</a:t>
                      </a:r>
                      <a:r>
                        <a:rPr lang="ja-JP" sz="1800" u="none" kern="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u="none"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強化型</a:t>
                      </a:r>
                      <a:r>
                        <a:rPr lang="ja-JP" sz="1800" u="none"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在支診</a:t>
                      </a:r>
                      <a:r>
                        <a:rPr lang="ja-JP" altLang="en-US" sz="1800" u="none"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・在支病</a:t>
                      </a:r>
                      <a:r>
                        <a:rPr lang="ja-JP" sz="1800" u="none"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の</a:t>
                      </a:r>
                      <a:r>
                        <a:rPr lang="ja-JP" sz="1800" u="none" kern="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場合</a:t>
                      </a:r>
                      <a:endParaRPr lang="ja-JP" sz="1800" u="none"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indent="128270" algn="just" eaLnBrk="0" fontAlgn="base" hangingPunct="0">
                        <a:lnSpc>
                          <a:spcPts val="2200"/>
                        </a:lnSpc>
                        <a:spcAft>
                          <a:spcPts val="0"/>
                        </a:spcAft>
                      </a:pPr>
                      <a:r>
                        <a:rPr lang="ja-JP" sz="1800" kern="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イ　病床を有する場合</a:t>
                      </a: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82600" marR="147320" indent="-396875" algn="just" eaLnBrk="0" fontAlgn="base" hangingPunct="0">
                        <a:lnSpc>
                          <a:spcPts val="2200"/>
                        </a:lnSpc>
                        <a:spcAft>
                          <a:spcPts val="0"/>
                        </a:spcAft>
                      </a:pP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）院外処方の場合　３</a:t>
                      </a:r>
                      <a:r>
                        <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６００</a:t>
                      </a: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just" eaLnBrk="0" fontAlgn="base" hangingPunct="0">
                        <a:lnSpc>
                          <a:spcPts val="2200"/>
                        </a:lnSpc>
                        <a:spcAft>
                          <a:spcPts val="0"/>
                        </a:spcAft>
                      </a:pPr>
                      <a:r>
                        <a:rPr lang="en-US" sz="1800" kern="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83870" marR="147320" indent="-179705" algn="just" eaLnBrk="0" fontAlgn="base" hangingPunct="0">
                        <a:lnSpc>
                          <a:spcPts val="2200"/>
                        </a:lnSpc>
                        <a:spcAft>
                          <a:spcPts val="0"/>
                        </a:spcAft>
                      </a:pPr>
                      <a:endPar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82600" marR="147320" indent="-396875" algn="just" eaLnBrk="0" fontAlgn="base" hangingPunct="0">
                        <a:lnSpc>
                          <a:spcPts val="2200"/>
                        </a:lnSpc>
                        <a:spcAft>
                          <a:spcPts val="0"/>
                        </a:spcAft>
                      </a:pP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）院内処方の場合　３</a:t>
                      </a:r>
                      <a:r>
                        <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９００</a:t>
                      </a: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just" eaLnBrk="0" fontAlgn="base" hangingPunct="0">
                        <a:lnSpc>
                          <a:spcPts val="2200"/>
                        </a:lnSpc>
                        <a:spcAft>
                          <a:spcPts val="0"/>
                        </a:spcAft>
                      </a:pPr>
                      <a:r>
                        <a:rPr lang="en-US" sz="1800" kern="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indent="128270" algn="just" eaLnBrk="0" fontAlgn="base" hangingPunct="0">
                        <a:lnSpc>
                          <a:spcPts val="2200"/>
                        </a:lnSpc>
                        <a:spcAft>
                          <a:spcPts val="0"/>
                        </a:spcAft>
                      </a:pPr>
                      <a:endPar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indent="128270" algn="just" eaLnBrk="0" fontAlgn="base" hangingPunct="0">
                        <a:lnSpc>
                          <a:spcPts val="2200"/>
                        </a:lnSpc>
                        <a:spcAft>
                          <a:spcPts val="0"/>
                        </a:spcAft>
                      </a:pP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ロ</a:t>
                      </a:r>
                      <a:r>
                        <a:rPr lang="ja-JP" sz="1800" kern="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　病床を有しない場合</a:t>
                      </a: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82600" marR="147320" indent="-396875" algn="just" eaLnBrk="0" fontAlgn="base" hangingPunct="0">
                        <a:lnSpc>
                          <a:spcPts val="2200"/>
                        </a:lnSpc>
                        <a:spcAft>
                          <a:spcPts val="0"/>
                        </a:spcAft>
                      </a:pP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）院外処方の場合　３</a:t>
                      </a:r>
                      <a:r>
                        <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３００</a:t>
                      </a: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just" eaLnBrk="0" fontAlgn="base" hangingPunct="0">
                        <a:lnSpc>
                          <a:spcPts val="2200"/>
                        </a:lnSpc>
                        <a:spcAft>
                          <a:spcPts val="0"/>
                        </a:spcAft>
                      </a:pPr>
                      <a:r>
                        <a:rPr lang="en-US" sz="1800" kern="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83870" marR="147320" indent="-179705" algn="just" eaLnBrk="0" fontAlgn="base" hangingPunct="0">
                        <a:lnSpc>
                          <a:spcPts val="2200"/>
                        </a:lnSpc>
                        <a:spcAft>
                          <a:spcPts val="0"/>
                        </a:spcAft>
                      </a:pPr>
                      <a:endPar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82600" marR="147320" indent="-396875" algn="just" eaLnBrk="0" fontAlgn="base" hangingPunct="0">
                        <a:lnSpc>
                          <a:spcPts val="2200"/>
                        </a:lnSpc>
                        <a:spcAft>
                          <a:spcPts val="0"/>
                        </a:spcAft>
                      </a:pP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）院内処方の場合　３</a:t>
                      </a:r>
                      <a:r>
                        <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６００</a:t>
                      </a: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just" eaLnBrk="0" fontAlgn="base" hangingPunct="0">
                        <a:lnSpc>
                          <a:spcPts val="2200"/>
                        </a:lnSpc>
                        <a:spcAft>
                          <a:spcPts val="0"/>
                        </a:spcAft>
                      </a:pPr>
                      <a:r>
                        <a:rPr lang="en-US" sz="1800" kern="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9735" marR="1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483870" marR="147320" indent="-179705" algn="just" eaLnBrk="0" fontAlgn="base" hangingPunct="0">
                        <a:lnSpc>
                          <a:spcPts val="1000"/>
                        </a:lnSpc>
                        <a:spcAft>
                          <a:spcPts val="0"/>
                        </a:spcAft>
                      </a:pPr>
                      <a:endParaRPr lang="en-US" sz="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83870" marR="147320" indent="-179705" algn="just" eaLnBrk="0" fontAlgn="base" hangingPunct="0">
                        <a:lnSpc>
                          <a:spcPts val="2200"/>
                        </a:lnSpc>
                        <a:spcAft>
                          <a:spcPts val="0"/>
                        </a:spcAft>
                      </a:pPr>
                      <a:endPar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7313" marR="147320" indent="-1588" algn="just" eaLnBrk="0" fontAlgn="base" hangingPunct="0">
                        <a:lnSpc>
                          <a:spcPts val="2200"/>
                        </a:lnSpc>
                        <a:spcAft>
                          <a:spcPts val="0"/>
                        </a:spcAft>
                      </a:pPr>
                      <a:endPar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5725" indent="0" algn="l" eaLnBrk="0" fontAlgn="base" hangingPunct="0">
                        <a:lnSpc>
                          <a:spcPts val="2200"/>
                        </a:lnSpc>
                        <a:spcAft>
                          <a:spcPts val="0"/>
                        </a:spcAft>
                        <a:tabLst/>
                      </a:pP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）院外処方の場合</a:t>
                      </a:r>
                      <a:endPar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542925" indent="0" algn="l" eaLnBrk="0" fontAlgn="base" hangingPunct="0">
                        <a:lnSpc>
                          <a:spcPts val="2200"/>
                        </a:lnSpc>
                        <a:spcAft>
                          <a:spcPts val="0"/>
                        </a:spcAft>
                        <a:tabLst>
                          <a:tab pos="266700" algn="l"/>
                          <a:tab pos="542925" algn="l"/>
                        </a:tabLst>
                      </a:pP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同一建物以外の場合　３</a:t>
                      </a:r>
                      <a:r>
                        <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６００</a:t>
                      </a: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542925" indent="0" algn="l" eaLnBrk="0" fontAlgn="base" hangingPunct="0">
                        <a:lnSpc>
                          <a:spcPts val="2200"/>
                        </a:lnSpc>
                        <a:spcAft>
                          <a:spcPts val="0"/>
                        </a:spcAft>
                      </a:pP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a:t>
                      </a: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建物</a:t>
                      </a:r>
                      <a:r>
                        <a:rPr lang="ja-JP" sz="1800" u="sng" kern="0" dirty="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の</a:t>
                      </a: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場合</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８７０</a:t>
                      </a: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r>
                        <a:rPr lang="ja-JP" altLang="en-US" sz="1600" u="none"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新</a:t>
                      </a:r>
                      <a:r>
                        <a:rPr lang="ja-JP" altLang="en-US"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16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5725" marR="147320" indent="0" algn="just" eaLnBrk="0" fontAlgn="base" hangingPunct="0">
                        <a:lnSpc>
                          <a:spcPts val="2200"/>
                        </a:lnSpc>
                        <a:spcAft>
                          <a:spcPts val="0"/>
                        </a:spcAft>
                      </a:pPr>
                      <a:r>
                        <a:rPr lang="ja-JP" altLang="en-US"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lang="ja-JP" altLang="en-US"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）院内処方の場合</a:t>
                      </a: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544513" indent="0" algn="l" eaLnBrk="0" fontAlgn="base" hangingPunct="0">
                        <a:lnSpc>
                          <a:spcPts val="2200"/>
                        </a:lnSpc>
                        <a:spcAft>
                          <a:spcPts val="0"/>
                        </a:spcAft>
                      </a:pP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同一建物以外の場合</a:t>
                      </a:r>
                      <a:r>
                        <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a:t>
                      </a:r>
                      <a:r>
                        <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９００</a:t>
                      </a: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544513" indent="0" algn="just" eaLnBrk="0" fontAlgn="base" hangingPunct="0">
                        <a:lnSpc>
                          <a:spcPts val="2200"/>
                        </a:lnSpc>
                        <a:spcAft>
                          <a:spcPts val="0"/>
                        </a:spcAft>
                      </a:pP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a:t>
                      </a:r>
                      <a:r>
                        <a:rPr lang="ja-JP" sz="1800" u="sng" kern="0" dirty="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建物の</a:t>
                      </a: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場合</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１</a:t>
                      </a:r>
                      <a:r>
                        <a:rPr lang="en-US" alt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１７０</a:t>
                      </a: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r>
                        <a:rPr lang="ja-JP" altLang="en-US" sz="1600" u="none"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新</a:t>
                      </a:r>
                      <a:r>
                        <a:rPr lang="ja-JP" altLang="en-US"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sz="1600" kern="1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61950" indent="0" algn="just" eaLnBrk="0" fontAlgn="base" hangingPunct="0">
                        <a:lnSpc>
                          <a:spcPts val="2200"/>
                        </a:lnSpc>
                        <a:spcAft>
                          <a:spcPts val="0"/>
                        </a:spcAft>
                      </a:pP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7313" marR="147320" indent="0" algn="just" eaLnBrk="0" fontAlgn="base" hangingPunct="0">
                        <a:lnSpc>
                          <a:spcPts val="2200"/>
                        </a:lnSpc>
                        <a:spcAft>
                          <a:spcPts val="0"/>
                        </a:spcAft>
                      </a:pPr>
                      <a:r>
                        <a:rPr lang="ja-JP" altLang="en-US"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lang="ja-JP" altLang="en-US"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）院外処方の場合</a:t>
                      </a: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544513" indent="0" algn="l" eaLnBrk="0" fontAlgn="base" hangingPunct="0">
                        <a:lnSpc>
                          <a:spcPts val="2200"/>
                        </a:lnSpc>
                        <a:spcAft>
                          <a:spcPts val="0"/>
                        </a:spcAft>
                      </a:pP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同一建物以外の場合</a:t>
                      </a:r>
                      <a:r>
                        <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a:t>
                      </a:r>
                      <a:r>
                        <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３００</a:t>
                      </a: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544513" indent="0" algn="just" eaLnBrk="0" fontAlgn="base" hangingPunct="0">
                        <a:lnSpc>
                          <a:spcPts val="2200"/>
                        </a:lnSpc>
                        <a:spcAft>
                          <a:spcPts val="0"/>
                        </a:spcAft>
                      </a:pP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a:t>
                      </a:r>
                      <a:r>
                        <a:rPr lang="ja-JP" sz="1800" u="sng" kern="0" dirty="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建物の</a:t>
                      </a: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場合</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u="sng" kern="0" baseline="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８００</a:t>
                      </a: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r>
                        <a:rPr lang="ja-JP" altLang="en-US" sz="1600" u="none"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新</a:t>
                      </a:r>
                      <a:r>
                        <a:rPr lang="ja-JP" altLang="en-US"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1600" kern="100" dirty="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7313" indent="0" algn="l" eaLnBrk="0" fontAlgn="base" hangingPunct="0">
                        <a:lnSpc>
                          <a:spcPts val="2200"/>
                        </a:lnSpc>
                        <a:spcAft>
                          <a:spcPts val="0"/>
                        </a:spcAft>
                      </a:pP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）院内処方の場合</a:t>
                      </a:r>
                      <a:endPar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544513" indent="0" algn="l" eaLnBrk="0" fontAlgn="base" hangingPunct="0">
                        <a:lnSpc>
                          <a:spcPts val="2200"/>
                        </a:lnSpc>
                        <a:spcAft>
                          <a:spcPts val="0"/>
                        </a:spcAft>
                      </a:pP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同一建物以外の場合　 ３</a:t>
                      </a:r>
                      <a:r>
                        <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６００</a:t>
                      </a: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544513" indent="0" algn="l" eaLnBrk="0" fontAlgn="base" hangingPunct="0">
                        <a:lnSpc>
                          <a:spcPts val="2200"/>
                        </a:lnSpc>
                        <a:spcAft>
                          <a:spcPts val="0"/>
                        </a:spcAft>
                      </a:pP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a:t>
                      </a:r>
                      <a:r>
                        <a:rPr lang="ja-JP" sz="1800" u="sng" kern="0" dirty="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建物の</a:t>
                      </a: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場合</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１</a:t>
                      </a:r>
                      <a:r>
                        <a:rPr lang="en-US" alt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１００</a:t>
                      </a: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r>
                        <a:rPr lang="ja-JP" altLang="en-US" sz="1600" u="none"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新</a:t>
                      </a:r>
                      <a:r>
                        <a:rPr lang="ja-JP" altLang="en-US" sz="16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1600" kern="100" dirty="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9735" marR="1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
        <p:nvSpPr>
          <p:cNvPr id="12" name="正方形/長方形 11"/>
          <p:cNvSpPr/>
          <p:nvPr/>
        </p:nvSpPr>
        <p:spPr>
          <a:xfrm>
            <a:off x="395536" y="44624"/>
            <a:ext cx="3877985" cy="461665"/>
          </a:xfrm>
          <a:prstGeom prst="rect">
            <a:avLst/>
          </a:prstGeom>
        </p:spPr>
        <p:txBody>
          <a:bodyPr wrap="none">
            <a:spAutoFit/>
          </a:bodyPr>
          <a:lstStyle/>
          <a:p>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◆在宅</a:t>
            </a:r>
            <a:r>
              <a:rPr lang="ja-JP" altLang="en-US" sz="2400" dirty="0">
                <a:solidFill>
                  <a:srgbClr val="0000FF"/>
                </a:solidFill>
                <a:latin typeface="HG丸ｺﾞｼｯｸM-PRO" panose="020F0600000000000000" pitchFamily="50" charset="-128"/>
                <a:ea typeface="HG丸ｺﾞｼｯｸM-PRO" panose="020F0600000000000000" pitchFamily="50" charset="-128"/>
              </a:rPr>
              <a:t>不適切事例へ</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の対策</a:t>
            </a:r>
            <a:endParaRPr lang="ja-JP" altLang="en-US" sz="2400" dirty="0"/>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125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3473836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126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980270685"/>
              </p:ext>
            </p:extLst>
          </p:nvPr>
        </p:nvGraphicFramePr>
        <p:xfrm>
          <a:off x="223364" y="1124744"/>
          <a:ext cx="8724627" cy="5400599"/>
        </p:xfrm>
        <a:graphic>
          <a:graphicData uri="http://schemas.openxmlformats.org/drawingml/2006/table">
            <a:tbl>
              <a:tblPr firstRow="1" firstCol="1" bandRow="1"/>
              <a:tblGrid>
                <a:gridCol w="3984801"/>
                <a:gridCol w="4739826"/>
              </a:tblGrid>
              <a:tr h="367865">
                <a:tc>
                  <a:txBody>
                    <a:bodyPr/>
                    <a:lstStyle/>
                    <a:p>
                      <a:pPr algn="ctr">
                        <a:lnSpc>
                          <a:spcPct val="100000"/>
                        </a:lnSpc>
                        <a:spcBef>
                          <a:spcPts val="100"/>
                        </a:spcBef>
                        <a:spcAft>
                          <a:spcPts val="0"/>
                        </a:spcAft>
                      </a:pPr>
                      <a:r>
                        <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現　行</a:t>
                      </a:r>
                    </a:p>
                  </a:txBody>
                  <a:tcPr marL="19735" marR="1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Bef>
                          <a:spcPts val="100"/>
                        </a:spcBef>
                        <a:spcAft>
                          <a:spcPts val="0"/>
                        </a:spcAft>
                      </a:pPr>
                      <a:r>
                        <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lang="ja-JP" altLang="en-US"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定</a:t>
                      </a:r>
                      <a:r>
                        <a:rPr lang="ja-JP" altLang="en-US"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後</a:t>
                      </a: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9735" marR="197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032734">
                <a:tc>
                  <a:txBody>
                    <a:bodyPr/>
                    <a:lstStyle/>
                    <a:p>
                      <a:pPr marL="85725" indent="0" algn="just" eaLnBrk="0" fontAlgn="base" hangingPunct="0">
                        <a:lnSpc>
                          <a:spcPct val="100000"/>
                        </a:lnSpc>
                        <a:spcBef>
                          <a:spcPts val="100"/>
                        </a:spcBef>
                        <a:spcAft>
                          <a:spcPts val="0"/>
                        </a:spcAft>
                      </a:pPr>
                      <a:endParaRPr lang="en-US" altLang="ja-JP" sz="1800" u="sng"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85725" indent="0" algn="just" eaLnBrk="0" fontAlgn="base" hangingPunct="0">
                        <a:lnSpc>
                          <a:spcPct val="100000"/>
                        </a:lnSpc>
                        <a:spcBef>
                          <a:spcPts val="100"/>
                        </a:spcBef>
                        <a:spcAft>
                          <a:spcPts val="0"/>
                        </a:spcAft>
                      </a:pPr>
                      <a:r>
                        <a:rPr lang="ja-JP" sz="1800" u="none"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　在支診</a:t>
                      </a:r>
                      <a:r>
                        <a:rPr lang="ja-JP" altLang="en-US" sz="1800" u="none"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sz="1800" u="none"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在支病</a:t>
                      </a:r>
                      <a:r>
                        <a:rPr lang="ja-JP" altLang="en-US" sz="1800" u="none"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の場合</a:t>
                      </a:r>
                      <a:endParaRPr lang="ja-JP" sz="1800" u="none"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6700" indent="0" algn="just" eaLnBrk="0" fontAlgn="base" hangingPunct="0">
                        <a:lnSpc>
                          <a:spcPct val="100000"/>
                        </a:lnSpc>
                        <a:spcBef>
                          <a:spcPts val="100"/>
                        </a:spcBef>
                        <a:spcAft>
                          <a:spcPts val="0"/>
                        </a:spcAft>
                      </a:pP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イ　</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院外処方の場合　３</a:t>
                      </a:r>
                      <a:r>
                        <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０００</a:t>
                      </a: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just" eaLnBrk="0" fontAlgn="base" hangingPunct="0">
                        <a:lnSpc>
                          <a:spcPct val="100000"/>
                        </a:lnSpc>
                        <a:spcBef>
                          <a:spcPts val="100"/>
                        </a:spcBef>
                        <a:spcAft>
                          <a:spcPts val="0"/>
                        </a:spcAft>
                      </a:pPr>
                      <a:r>
                        <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04800" indent="-176530" algn="just" eaLnBrk="0" fontAlgn="base" hangingPunct="0">
                        <a:lnSpc>
                          <a:spcPct val="100000"/>
                        </a:lnSpc>
                        <a:spcBef>
                          <a:spcPts val="100"/>
                        </a:spcBef>
                        <a:spcAft>
                          <a:spcPts val="0"/>
                        </a:spcAft>
                      </a:pPr>
                      <a:endPar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6700" indent="0" algn="just" eaLnBrk="0" fontAlgn="base" hangingPunct="0">
                        <a:lnSpc>
                          <a:spcPct val="100000"/>
                        </a:lnSpc>
                        <a:spcBef>
                          <a:spcPts val="100"/>
                        </a:spcBef>
                        <a:spcAft>
                          <a:spcPts val="0"/>
                        </a:spcAft>
                      </a:pP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ロ　</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院内処方の場合　３</a:t>
                      </a:r>
                      <a:r>
                        <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３００</a:t>
                      </a: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just" eaLnBrk="0" fontAlgn="base" hangingPunct="0">
                        <a:lnSpc>
                          <a:spcPct val="100000"/>
                        </a:lnSpc>
                        <a:spcBef>
                          <a:spcPts val="100"/>
                        </a:spcBef>
                        <a:spcAft>
                          <a:spcPts val="0"/>
                        </a:spcAft>
                      </a:pPr>
                      <a:r>
                        <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just" eaLnBrk="0" fontAlgn="base" hangingPunct="0">
                        <a:lnSpc>
                          <a:spcPct val="100000"/>
                        </a:lnSpc>
                        <a:spcBef>
                          <a:spcPts val="100"/>
                        </a:spcBef>
                        <a:spcAft>
                          <a:spcPts val="0"/>
                        </a:spcAft>
                      </a:pPr>
                      <a:r>
                        <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52400" indent="-152400" algn="just" eaLnBrk="0" fontAlgn="base" hangingPunct="0">
                        <a:lnSpc>
                          <a:spcPct val="100000"/>
                        </a:lnSpc>
                        <a:spcBef>
                          <a:spcPts val="100"/>
                        </a:spcBef>
                        <a:spcAft>
                          <a:spcPts val="0"/>
                        </a:spcAft>
                      </a:pPr>
                      <a:endParaRPr lang="en-US" altLang="ja-JP" sz="1800" u="sng"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6700" indent="-180975" algn="l" eaLnBrk="0" fontAlgn="base" hangingPunct="0">
                        <a:lnSpc>
                          <a:spcPct val="100000"/>
                        </a:lnSpc>
                        <a:spcBef>
                          <a:spcPts val="100"/>
                        </a:spcBef>
                        <a:spcAft>
                          <a:spcPts val="0"/>
                        </a:spcAft>
                      </a:pPr>
                      <a:r>
                        <a:rPr lang="ja-JP" sz="1800" u="none"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 </a:t>
                      </a:r>
                      <a:r>
                        <a:rPr lang="ja-JP" altLang="en-US" sz="1800" u="none"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在支診・在支病</a:t>
                      </a:r>
                      <a:r>
                        <a:rPr lang="ja-JP" altLang="en-US" sz="1800" u="none"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以外の保険医療機関</a:t>
                      </a:r>
                      <a:r>
                        <a:rPr lang="ja-JP" altLang="en-US" sz="1800" u="none"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の場合</a:t>
                      </a:r>
                      <a:endParaRPr lang="ja-JP" sz="1800" u="none"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6700" indent="0" algn="just" eaLnBrk="0" fontAlgn="base" hangingPunct="0">
                        <a:lnSpc>
                          <a:spcPct val="100000"/>
                        </a:lnSpc>
                        <a:spcBef>
                          <a:spcPts val="100"/>
                        </a:spcBef>
                        <a:spcAft>
                          <a:spcPts val="0"/>
                        </a:spcAft>
                      </a:pP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イ</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院外処方の場合　１</a:t>
                      </a:r>
                      <a:r>
                        <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５００</a:t>
                      </a: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just" eaLnBrk="0" fontAlgn="base" hangingPunct="0">
                        <a:lnSpc>
                          <a:spcPct val="100000"/>
                        </a:lnSpc>
                        <a:spcBef>
                          <a:spcPts val="100"/>
                        </a:spcBef>
                        <a:spcAft>
                          <a:spcPts val="0"/>
                        </a:spcAft>
                      </a:pPr>
                      <a:r>
                        <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04800" indent="-176530" algn="just" eaLnBrk="0" fontAlgn="base" hangingPunct="0">
                        <a:lnSpc>
                          <a:spcPct val="100000"/>
                        </a:lnSpc>
                        <a:spcBef>
                          <a:spcPts val="100"/>
                        </a:spcBef>
                        <a:spcAft>
                          <a:spcPts val="0"/>
                        </a:spcAft>
                      </a:pPr>
                      <a:endPar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04800" indent="-176530" algn="just" eaLnBrk="0" fontAlgn="base" hangingPunct="0">
                        <a:lnSpc>
                          <a:spcPct val="100000"/>
                        </a:lnSpc>
                        <a:spcBef>
                          <a:spcPts val="100"/>
                        </a:spcBef>
                        <a:spcAft>
                          <a:spcPts val="0"/>
                        </a:spcAft>
                      </a:pPr>
                      <a:endPar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6700" indent="0" algn="just" eaLnBrk="0" fontAlgn="base" hangingPunct="0">
                        <a:lnSpc>
                          <a:spcPct val="100000"/>
                        </a:lnSpc>
                        <a:spcBef>
                          <a:spcPts val="100"/>
                        </a:spcBef>
                        <a:spcAft>
                          <a:spcPts val="0"/>
                        </a:spcAft>
                      </a:pP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ロ</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院内処方の場合　１</a:t>
                      </a:r>
                      <a:r>
                        <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８００</a:t>
                      </a: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lnSpc>
                          <a:spcPct val="100000"/>
                        </a:lnSpc>
                        <a:spcBef>
                          <a:spcPts val="100"/>
                        </a:spcBef>
                        <a:spcAft>
                          <a:spcPts val="0"/>
                        </a:spcAft>
                      </a:pP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9735" marR="1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0" indent="-176530" algn="just" eaLnBrk="0" fontAlgn="base" hangingPunct="0">
                        <a:lnSpc>
                          <a:spcPct val="100000"/>
                        </a:lnSpc>
                        <a:spcBef>
                          <a:spcPts val="100"/>
                        </a:spcBef>
                        <a:spcAft>
                          <a:spcPts val="0"/>
                        </a:spcAft>
                      </a:pPr>
                      <a:endParaRPr lang="en-US" alt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04800" indent="-176530" algn="just" eaLnBrk="0" fontAlgn="base" hangingPunct="0">
                        <a:lnSpc>
                          <a:spcPct val="100000"/>
                        </a:lnSpc>
                        <a:spcBef>
                          <a:spcPts val="100"/>
                        </a:spcBef>
                        <a:spcAft>
                          <a:spcPts val="0"/>
                        </a:spcAft>
                      </a:pP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82563" indent="0" algn="l" eaLnBrk="0" fontAlgn="base" hangingPunct="0">
                        <a:lnSpc>
                          <a:spcPct val="100000"/>
                        </a:lnSpc>
                        <a:spcBef>
                          <a:spcPts val="100"/>
                        </a:spcBef>
                        <a:spcAft>
                          <a:spcPts val="0"/>
                        </a:spcAft>
                      </a:pP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イ　院外処方の場合</a:t>
                      </a:r>
                      <a:endPar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46088" indent="0" algn="l" eaLnBrk="0" fontAlgn="base" hangingPunct="0">
                        <a:lnSpc>
                          <a:spcPct val="100000"/>
                        </a:lnSpc>
                        <a:spcBef>
                          <a:spcPts val="100"/>
                        </a:spcBef>
                        <a:spcAft>
                          <a:spcPts val="0"/>
                        </a:spcAft>
                      </a:pP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同一建物以外の場合   ３</a:t>
                      </a:r>
                      <a:r>
                        <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０００</a:t>
                      </a: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46088" indent="0" algn="just" eaLnBrk="0" fontAlgn="base" hangingPunct="0">
                        <a:lnSpc>
                          <a:spcPct val="100000"/>
                        </a:lnSpc>
                        <a:spcBef>
                          <a:spcPts val="100"/>
                        </a:spcBef>
                        <a:spcAft>
                          <a:spcPts val="0"/>
                        </a:spcAft>
                      </a:pP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同一建物の場合</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７２０</a:t>
                      </a: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r>
                        <a:rPr lang="ja-JP" altLang="en-US" sz="1800" u="none"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sz="18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新</a:t>
                      </a:r>
                      <a:r>
                        <a:rPr lang="ja-JP" altLang="en-US" sz="18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1800" kern="1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80975" indent="0" algn="just" eaLnBrk="0" fontAlgn="base" hangingPunct="0">
                        <a:lnSpc>
                          <a:spcPct val="100000"/>
                        </a:lnSpc>
                        <a:spcBef>
                          <a:spcPts val="100"/>
                        </a:spcBef>
                        <a:spcAft>
                          <a:spcPts val="0"/>
                        </a:spcAft>
                      </a:pP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ロ　院内処方の場合</a:t>
                      </a:r>
                      <a:endPar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47675" indent="0" algn="l" eaLnBrk="0" fontAlgn="base" hangingPunct="0">
                        <a:lnSpc>
                          <a:spcPct val="100000"/>
                        </a:lnSpc>
                        <a:spcBef>
                          <a:spcPts val="100"/>
                        </a:spcBef>
                        <a:spcAft>
                          <a:spcPts val="0"/>
                        </a:spcAft>
                      </a:pP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同一建物以外の場合 </a:t>
                      </a:r>
                      <a:r>
                        <a:rPr lang="ja-JP" altLang="en-US" sz="1800" kern="0" baseline="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a:t>
                      </a:r>
                      <a:r>
                        <a:rPr lang="en-US" alt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３００</a:t>
                      </a:r>
                      <a:r>
                        <a:rPr lang="ja-JP"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47675" indent="0" algn="just" eaLnBrk="0" fontAlgn="base" hangingPunct="0">
                        <a:lnSpc>
                          <a:spcPct val="100000"/>
                        </a:lnSpc>
                        <a:spcBef>
                          <a:spcPts val="100"/>
                        </a:spcBef>
                        <a:spcAft>
                          <a:spcPts val="0"/>
                        </a:spcAft>
                      </a:pP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同一建物の場合</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u="sng" kern="0" baseline="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１</a:t>
                      </a:r>
                      <a:r>
                        <a:rPr lang="en-US" alt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０２０</a:t>
                      </a: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r>
                        <a:rPr lang="ja-JP" altLang="en-US" sz="1800" u="none"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sz="18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新</a:t>
                      </a:r>
                      <a:r>
                        <a:rPr lang="ja-JP" altLang="en-US" sz="18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1800" kern="1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just" eaLnBrk="0" fontAlgn="base" hangingPunct="0">
                        <a:lnSpc>
                          <a:spcPct val="100000"/>
                        </a:lnSpc>
                        <a:spcBef>
                          <a:spcPts val="100"/>
                        </a:spcBef>
                        <a:spcAft>
                          <a:spcPts val="0"/>
                        </a:spcAft>
                      </a:pPr>
                      <a:r>
                        <a:rPr lang="en-US" sz="1800"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ja-JP" sz="1800"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61950" marR="76200" indent="0" algn="l" eaLnBrk="0" fontAlgn="base" hangingPunct="0">
                        <a:lnSpc>
                          <a:spcPct val="100000"/>
                        </a:lnSpc>
                        <a:spcBef>
                          <a:spcPts val="100"/>
                        </a:spcBef>
                        <a:spcAft>
                          <a:spcPts val="0"/>
                        </a:spcAft>
                      </a:pPr>
                      <a:endParaRPr lang="en-US" altLang="ja-JP" sz="1800" u="sng"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61950" marR="76200" indent="0" algn="l" eaLnBrk="0" fontAlgn="base" hangingPunct="0">
                        <a:lnSpc>
                          <a:spcPct val="100000"/>
                        </a:lnSpc>
                        <a:spcBef>
                          <a:spcPts val="100"/>
                        </a:spcBef>
                        <a:spcAft>
                          <a:spcPts val="0"/>
                        </a:spcAft>
                      </a:pPr>
                      <a:endParaRPr lang="en-US" altLang="ja-JP" sz="1800" u="sng"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6700" marR="76200" indent="0" algn="l" eaLnBrk="0" fontAlgn="base" hangingPunct="0">
                        <a:lnSpc>
                          <a:spcPct val="100000"/>
                        </a:lnSpc>
                        <a:spcBef>
                          <a:spcPts val="100"/>
                        </a:spcBef>
                        <a:spcAft>
                          <a:spcPts val="0"/>
                        </a:spcAft>
                      </a:pPr>
                      <a:r>
                        <a:rPr lang="ja-JP" altLang="en-US" sz="1800" u="none"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イ　院外処方の場合</a:t>
                      </a:r>
                      <a:endParaRPr lang="en-US" altLang="ja-JP" sz="1800" u="none"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47675" marR="76200" indent="0" algn="l" eaLnBrk="0" fontAlgn="base" hangingPunct="0">
                        <a:lnSpc>
                          <a:spcPct val="100000"/>
                        </a:lnSpc>
                        <a:spcBef>
                          <a:spcPts val="100"/>
                        </a:spcBef>
                        <a:spcAft>
                          <a:spcPts val="0"/>
                        </a:spcAft>
                      </a:pPr>
                      <a:r>
                        <a:rPr lang="ja-JP" altLang="en-US" sz="1800" u="sng" kern="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同一建物以外の場合</a:t>
                      </a:r>
                      <a:r>
                        <a:rPr lang="ja-JP" altLang="en-US" sz="1800" u="sng" kern="0" baseline="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lang="en-US" alt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２５０</a:t>
                      </a: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r>
                        <a:rPr lang="ja-JP" altLang="en-US" sz="1800" u="none"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sz="18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lang="ja-JP" altLang="en-US" sz="18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1800" kern="1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47675" indent="0" algn="just" eaLnBrk="0" fontAlgn="base" hangingPunct="0">
                        <a:lnSpc>
                          <a:spcPct val="100000"/>
                        </a:lnSpc>
                        <a:spcBef>
                          <a:spcPts val="100"/>
                        </a:spcBef>
                        <a:spcAft>
                          <a:spcPts val="0"/>
                        </a:spcAft>
                      </a:pP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同一建物の場合</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u="sng" kern="0" baseline="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５４０</a:t>
                      </a: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r>
                        <a:rPr lang="ja-JP" altLang="en-US" sz="1800" u="none"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sz="18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新</a:t>
                      </a:r>
                      <a:r>
                        <a:rPr lang="ja-JP" altLang="en-US" sz="18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sz="1800" kern="1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6700" indent="0" algn="just" eaLnBrk="0" fontAlgn="base" hangingPunct="0">
                        <a:lnSpc>
                          <a:spcPct val="100000"/>
                        </a:lnSpc>
                        <a:spcBef>
                          <a:spcPts val="100"/>
                        </a:spcBef>
                        <a:spcAft>
                          <a:spcPts val="0"/>
                        </a:spcAft>
                      </a:pPr>
                      <a:r>
                        <a:rPr lang="ja-JP" altLang="en-US" sz="1800" u="none"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ロ　院内処方の場合</a:t>
                      </a:r>
                      <a:endParaRPr lang="en-US" sz="1800" u="none"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47675" indent="0" algn="just" eaLnBrk="0" fontAlgn="base" hangingPunct="0">
                        <a:lnSpc>
                          <a:spcPct val="100000"/>
                        </a:lnSpc>
                        <a:spcBef>
                          <a:spcPts val="100"/>
                        </a:spcBef>
                        <a:spcAft>
                          <a:spcPts val="0"/>
                        </a:spcAft>
                      </a:pPr>
                      <a:r>
                        <a:rPr lang="ja-JP" altLang="en-US" sz="1800" u="sng" kern="1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同一建物以外の場合</a:t>
                      </a:r>
                      <a:r>
                        <a:rPr lang="ja-JP" altLang="en-US" sz="1800" u="sng" kern="100" baseline="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800" u="sng" kern="1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lang="en-US" alt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５５０</a:t>
                      </a: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r>
                        <a:rPr lang="ja-JP" sz="18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lang="ja-JP" altLang="en-US" sz="18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1800" kern="1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447675" indent="0" algn="l" eaLnBrk="0" fontAlgn="base" hangingPunct="0">
                        <a:lnSpc>
                          <a:spcPct val="100000"/>
                        </a:lnSpc>
                        <a:spcBef>
                          <a:spcPts val="100"/>
                        </a:spcBef>
                        <a:spcAft>
                          <a:spcPts val="0"/>
                        </a:spcAft>
                      </a:pP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同一建物の場合</a:t>
                      </a:r>
                      <a:r>
                        <a:rPr lang="ja-JP" altLang="en-US"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８４０</a:t>
                      </a:r>
                      <a:r>
                        <a:rPr lang="ja-JP" sz="1800" u="sng"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r>
                        <a:rPr lang="ja-JP" altLang="en-US" sz="1800" u="none"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sz="18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新</a:t>
                      </a:r>
                      <a:r>
                        <a:rPr lang="ja-JP" altLang="en-US" sz="1800" kern="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1800" kern="1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19735" marR="1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
        <p:nvSpPr>
          <p:cNvPr id="5" name="角丸四角形 4"/>
          <p:cNvSpPr/>
          <p:nvPr/>
        </p:nvSpPr>
        <p:spPr>
          <a:xfrm>
            <a:off x="267217" y="260728"/>
            <a:ext cx="8636923" cy="720000"/>
          </a:xfrm>
          <a:prstGeom prst="roundRect">
            <a:avLst>
              <a:gd name="adj" fmla="val 9423"/>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C002-2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特定</a:t>
            </a:r>
            <a:r>
              <a:rPr lang="ja-JP" altLang="en-US" sz="2400" dirty="0">
                <a:solidFill>
                  <a:schemeClr val="tx1"/>
                </a:solidFill>
                <a:latin typeface="HG丸ｺﾞｼｯｸM-PRO" panose="020F0600000000000000" pitchFamily="50" charset="-128"/>
                <a:ea typeface="HG丸ｺﾞｼｯｸM-PRO" panose="020F0600000000000000" pitchFamily="50" charset="-128"/>
              </a:rPr>
              <a:t>施設入居時等医学総合管理料の評価の</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見直し②</a:t>
            </a:r>
            <a:endParaRPr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30396128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267217" y="1052736"/>
            <a:ext cx="8636923" cy="5688632"/>
          </a:xfrm>
          <a:prstGeom prst="snip2DiagRect">
            <a:avLst>
              <a:gd name="adj1" fmla="val 0"/>
              <a:gd name="adj2" fmla="val 1124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67217" y="548760"/>
            <a:ext cx="8636923" cy="732194"/>
          </a:xfrm>
          <a:prstGeom prst="roundRect">
            <a:avLst>
              <a:gd name="adj" fmla="val 28301"/>
            </a:avLst>
          </a:prstGeom>
        </p:spPr>
        <p:style>
          <a:lnRef idx="1">
            <a:schemeClr val="accent3"/>
          </a:lnRef>
          <a:fillRef idx="2">
            <a:schemeClr val="accent3"/>
          </a:fillRef>
          <a:effectRef idx="1">
            <a:schemeClr val="accent3"/>
          </a:effectRef>
          <a:fontRef idx="minor">
            <a:schemeClr val="dk1"/>
          </a:fontRef>
        </p:style>
        <p:txBody>
          <a:bodyPr rtlCol="0" anchor="t"/>
          <a:lstStyle/>
          <a:p>
            <a:r>
              <a:rPr lang="en-US" altLang="ja-JP" sz="2800" dirty="0" smtClean="0">
                <a:solidFill>
                  <a:schemeClr val="tx1"/>
                </a:solidFill>
                <a:latin typeface="HG丸ｺﾞｼｯｸM-PRO" panose="020F0600000000000000" pitchFamily="50" charset="-128"/>
                <a:ea typeface="HG丸ｺﾞｼｯｸM-PRO" panose="020F0600000000000000" pitchFamily="50" charset="-128"/>
              </a:rPr>
              <a:t>C001</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　在宅</a:t>
            </a:r>
            <a:r>
              <a:rPr lang="ja-JP" altLang="en-US" sz="2800" dirty="0">
                <a:solidFill>
                  <a:schemeClr val="tx1"/>
                </a:solidFill>
                <a:latin typeface="HG丸ｺﾞｼｯｸM-PRO" panose="020F0600000000000000" pitchFamily="50" charset="-128"/>
                <a:ea typeface="HG丸ｺﾞｼｯｸM-PRO" panose="020F0600000000000000" pitchFamily="50" charset="-128"/>
              </a:rPr>
              <a:t>患者訪問診療料の評価の見直し</a:t>
            </a:r>
          </a:p>
        </p:txBody>
      </p:sp>
      <p:sp>
        <p:nvSpPr>
          <p:cNvPr id="5" name="角丸四角形 4"/>
          <p:cNvSpPr/>
          <p:nvPr/>
        </p:nvSpPr>
        <p:spPr>
          <a:xfrm>
            <a:off x="267217" y="44624"/>
            <a:ext cx="4520807" cy="504136"/>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127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611560" y="1280954"/>
            <a:ext cx="7704856" cy="707886"/>
          </a:xfrm>
          <a:prstGeom prst="rect">
            <a:avLst/>
          </a:prstGeom>
          <a:noFill/>
          <a:ln>
            <a:noFill/>
          </a:ln>
        </p:spPr>
        <p:txBody>
          <a:bodyPr wrap="square" rtlCol="0">
            <a:spAutoFit/>
          </a:bodyPr>
          <a:lstStyle/>
          <a:p>
            <a:pPr marL="266700" indent="-266700"/>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要件の厳格化</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266700" indent="-266700"/>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同一</a:t>
            </a:r>
            <a:r>
              <a:rPr lang="ja-JP" altLang="en-US" sz="2000" dirty="0">
                <a:solidFill>
                  <a:srgbClr val="0000FF"/>
                </a:solidFill>
                <a:latin typeface="HG丸ｺﾞｼｯｸM-PRO" panose="020F0600000000000000" pitchFamily="50" charset="-128"/>
                <a:ea typeface="HG丸ｺﾞｼｯｸM-PRO" panose="020F0600000000000000" pitchFamily="50" charset="-128"/>
              </a:rPr>
              <a:t>建物居住者</a:t>
            </a:r>
            <a:r>
              <a:rPr lang="ja-JP" altLang="en-US" sz="2000" dirty="0">
                <a:latin typeface="HG丸ｺﾞｼｯｸM-PRO" panose="020F0600000000000000" pitchFamily="50" charset="-128"/>
                <a:ea typeface="HG丸ｺﾞｼｯｸM-PRO" panose="020F0600000000000000" pitchFamily="50" charset="-128"/>
              </a:rPr>
              <a:t>へ</a:t>
            </a:r>
            <a:r>
              <a:rPr lang="ja-JP" altLang="en-US" sz="2000" dirty="0" smtClean="0">
                <a:latin typeface="HG丸ｺﾞｼｯｸM-PRO" panose="020F0600000000000000" pitchFamily="50" charset="-128"/>
                <a:ea typeface="HG丸ｺﾞｼｯｸM-PRO" panose="020F0600000000000000" pitchFamily="50" charset="-128"/>
              </a:rPr>
              <a:t>の評価を</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引き下げ</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611560" y="1988840"/>
            <a:ext cx="7848872" cy="1938992"/>
          </a:xfrm>
          <a:prstGeom prst="rect">
            <a:avLst/>
          </a:prstGeom>
          <a:noFill/>
          <a:ln>
            <a:noFill/>
          </a:ln>
        </p:spPr>
        <p:txBody>
          <a:bodyPr wrap="square" rtlCol="0">
            <a:spAutoFit/>
          </a:bodyPr>
          <a:lstStyle/>
          <a:p>
            <a:pPr marL="266700" indent="-266700"/>
            <a:r>
              <a:rPr lang="ja-JP" altLang="en-US" sz="2000" dirty="0" smtClean="0">
                <a:latin typeface="HG丸ｺﾞｼｯｸM-PRO" panose="020F0600000000000000" pitchFamily="50" charset="-128"/>
                <a:ea typeface="HG丸ｺﾞｼｯｸM-PRO" panose="020F0600000000000000" pitchFamily="50" charset="-128"/>
              </a:rPr>
              <a:t>［具体的改定内容］</a:t>
            </a:r>
            <a:endParaRPr lang="en-US" altLang="ja-JP" sz="2000" dirty="0" smtClean="0">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Ø"/>
            </a:pPr>
            <a:r>
              <a:rPr lang="ja-JP" altLang="en-US" sz="2000" u="sng" dirty="0" smtClean="0">
                <a:latin typeface="HG丸ｺﾞｼｯｸM-PRO" panose="020F0600000000000000" pitchFamily="50" charset="-128"/>
                <a:ea typeface="HG丸ｺﾞｼｯｸM-PRO" panose="020F0600000000000000" pitchFamily="50" charset="-128"/>
              </a:rPr>
              <a:t>要件の厳格化</a:t>
            </a:r>
            <a:endParaRPr lang="en-US" altLang="ja-JP" sz="2000" u="sng" dirty="0" smtClean="0">
              <a:latin typeface="HG丸ｺﾞｼｯｸM-PRO" panose="020F0600000000000000" pitchFamily="50" charset="-128"/>
              <a:ea typeface="HG丸ｺﾞｼｯｸM-PRO" panose="020F0600000000000000" pitchFamily="50" charset="-128"/>
            </a:endParaRPr>
          </a:p>
          <a:p>
            <a:pPr marL="542925" indent="-276225"/>
            <a:r>
              <a:rPr lang="ja-JP" altLang="en-US" sz="2000" dirty="0" smtClean="0">
                <a:latin typeface="HG丸ｺﾞｼｯｸM-PRO" panose="020F0600000000000000" pitchFamily="50" charset="-128"/>
                <a:ea typeface="HG丸ｺﾞｼｯｸM-PRO" panose="020F0600000000000000" pitchFamily="50" charset="-128"/>
              </a:rPr>
              <a:t>○訪問診療を行った日の在宅患者</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診療時間（開始時刻と終了時刻）</a:t>
            </a: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診療場所</a:t>
            </a:r>
            <a:r>
              <a:rPr lang="ja-JP" altLang="en-US" sz="2000" dirty="0" smtClean="0">
                <a:latin typeface="HG丸ｺﾞｼｯｸM-PRO" panose="020F0600000000000000" pitchFamily="50" charset="-128"/>
                <a:ea typeface="HG丸ｺﾞｼｯｸM-PRO" panose="020F0600000000000000" pitchFamily="50" charset="-128"/>
              </a:rPr>
              <a:t>および</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診療人数等</a:t>
            </a:r>
            <a:r>
              <a:rPr lang="ja-JP" altLang="en-US" sz="2000" dirty="0" smtClean="0">
                <a:latin typeface="HG丸ｺﾞｼｯｸM-PRO" panose="020F0600000000000000" pitchFamily="50" charset="-128"/>
                <a:ea typeface="HG丸ｺﾞｼｯｸM-PRO" panose="020F0600000000000000" pitchFamily="50" charset="-128"/>
              </a:rPr>
              <a:t>について</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記録</a:t>
            </a:r>
            <a:r>
              <a:rPr lang="ja-JP" altLang="en-US" sz="2000" dirty="0" smtClean="0">
                <a:latin typeface="HG丸ｺﾞｼｯｸM-PRO" panose="020F0600000000000000" pitchFamily="50" charset="-128"/>
                <a:ea typeface="HG丸ｺﾞｼｯｸM-PRO" panose="020F0600000000000000" pitchFamily="50" charset="-128"/>
              </a:rPr>
              <a:t>し、</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診療報酬請求書に添付</a:t>
            </a:r>
            <a:r>
              <a:rPr lang="ja-JP" altLang="en-US" sz="2000" dirty="0" smtClean="0">
                <a:latin typeface="HG丸ｺﾞｼｯｸM-PRO" panose="020F0600000000000000" pitchFamily="50" charset="-128"/>
                <a:ea typeface="HG丸ｺﾞｼｯｸM-PRO" panose="020F0600000000000000" pitchFamily="50" charset="-128"/>
              </a:rPr>
              <a:t>する。</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000" dirty="0">
                <a:solidFill>
                  <a:srgbClr val="0000FF"/>
                </a:solidFill>
                <a:latin typeface="HG丸ｺﾞｼｯｸM-PRO" panose="020F0600000000000000" pitchFamily="50" charset="-128"/>
                <a:ea typeface="HG丸ｺﾞｼｯｸM-PRO" panose="020F0600000000000000" pitchFamily="50" charset="-128"/>
              </a:rPr>
              <a:t>同一建物居住者の場合に限る</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p>
          <a:p>
            <a:pPr marL="266700"/>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訪問診療</a:t>
            </a:r>
            <a:r>
              <a:rPr lang="ja-JP" altLang="en-US" sz="2000" dirty="0" smtClean="0">
                <a:latin typeface="HG丸ｺﾞｼｯｸM-PRO" panose="020F0600000000000000" pitchFamily="50" charset="-128"/>
                <a:ea typeface="HG丸ｺﾞｼｯｸM-PRO" panose="020F0600000000000000" pitchFamily="50" charset="-128"/>
              </a:rPr>
              <a:t>を行うことについて、</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患者の同意を得る</a:t>
            </a:r>
            <a:r>
              <a:rPr lang="ja-JP" altLang="en-US" sz="2000" dirty="0" smtClean="0">
                <a:latin typeface="HG丸ｺﾞｼｯｸM-PRO" panose="020F0600000000000000" pitchFamily="50" charset="-128"/>
                <a:ea typeface="HG丸ｺﾞｼｯｸM-PRO" panose="020F0600000000000000" pitchFamily="50" charset="-128"/>
              </a:rPr>
              <a:t>こと。</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611560" y="4076288"/>
            <a:ext cx="7848872" cy="400110"/>
          </a:xfrm>
          <a:prstGeom prst="rect">
            <a:avLst/>
          </a:prstGeom>
          <a:noFill/>
          <a:ln>
            <a:noFill/>
          </a:ln>
        </p:spPr>
        <p:txBody>
          <a:bodyPr wrap="square" rtlCol="0">
            <a:spAutoFit/>
          </a:bodyPr>
          <a:lstStyle/>
          <a:p>
            <a:pPr marL="342900" indent="-342900">
              <a:buFont typeface="Wingdings" panose="05000000000000000000" pitchFamily="2" charset="2"/>
              <a:buChar char="Ø"/>
            </a:pPr>
            <a:r>
              <a:rPr lang="ja-JP" altLang="en-US" sz="2000" u="sng" dirty="0" smtClean="0">
                <a:latin typeface="HG丸ｺﾞｼｯｸM-PRO" panose="020F0600000000000000" pitchFamily="50" charset="-128"/>
                <a:ea typeface="HG丸ｺﾞｼｯｸM-PRO" panose="020F0600000000000000" pitchFamily="50" charset="-128"/>
              </a:rPr>
              <a:t>同一建物居住者の評価の引き下げ</a:t>
            </a:r>
            <a:endParaRPr lang="en-US" altLang="ja-JP" sz="2000" u="sng" dirty="0" smtClean="0">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395536" y="44624"/>
            <a:ext cx="3877985" cy="461665"/>
          </a:xfrm>
          <a:prstGeom prst="rect">
            <a:avLst/>
          </a:prstGeom>
        </p:spPr>
        <p:txBody>
          <a:bodyPr wrap="none">
            <a:spAutoFit/>
          </a:bodyPr>
          <a:lstStyle/>
          <a:p>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◆在宅</a:t>
            </a:r>
            <a:r>
              <a:rPr lang="ja-JP" altLang="en-US" sz="2400" dirty="0">
                <a:solidFill>
                  <a:srgbClr val="0000FF"/>
                </a:solidFill>
                <a:latin typeface="HG丸ｺﾞｼｯｸM-PRO" panose="020F0600000000000000" pitchFamily="50" charset="-128"/>
                <a:ea typeface="HG丸ｺﾞｼｯｸM-PRO" panose="020F0600000000000000" pitchFamily="50" charset="-128"/>
              </a:rPr>
              <a:t>不適切事例へ</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の対策</a:t>
            </a:r>
            <a:endParaRPr lang="ja-JP" altLang="en-US" sz="2400" dirty="0"/>
          </a:p>
        </p:txBody>
      </p:sp>
      <p:sp>
        <p:nvSpPr>
          <p:cNvPr id="3" name="正方形/長方形 2"/>
          <p:cNvSpPr/>
          <p:nvPr/>
        </p:nvSpPr>
        <p:spPr>
          <a:xfrm>
            <a:off x="1763688" y="6300028"/>
            <a:ext cx="6573341" cy="369332"/>
          </a:xfrm>
          <a:prstGeom prst="rect">
            <a:avLst/>
          </a:prstGeom>
        </p:spPr>
        <p:txBody>
          <a:bodyPr wrap="square">
            <a:spAutoFit/>
          </a:bodyPr>
          <a:lstStyle/>
          <a:p>
            <a:pPr>
              <a:buNone/>
            </a:pPr>
            <a:r>
              <a:rPr lang="en-US" altLang="ja-JP" u="sng" dirty="0" smtClean="0">
                <a:latin typeface="HG丸ｺﾞｼｯｸM-PRO" panose="020F0600000000000000" pitchFamily="50" charset="-128"/>
                <a:ea typeface="HG丸ｺﾞｼｯｸM-PRO" panose="020F0600000000000000" pitchFamily="50" charset="-128"/>
              </a:rPr>
              <a:t>※</a:t>
            </a:r>
            <a:r>
              <a:rPr lang="ja-JP" altLang="en-US" u="sng" dirty="0" smtClean="0">
                <a:latin typeface="HG丸ｺﾞｼｯｸM-PRO" panose="020F0600000000000000" pitchFamily="50" charset="-128"/>
                <a:ea typeface="HG丸ｺﾞｼｯｸM-PRO" panose="020F0600000000000000" pitchFamily="50" charset="-128"/>
              </a:rPr>
              <a:t>（　）内は消費</a:t>
            </a:r>
            <a:r>
              <a:rPr lang="ja-JP" altLang="en-US" u="sng" dirty="0">
                <a:latin typeface="HG丸ｺﾞｼｯｸM-PRO" panose="020F0600000000000000" pitchFamily="50" charset="-128"/>
                <a:ea typeface="HG丸ｺﾞｼｯｸM-PRO" panose="020F0600000000000000" pitchFamily="50" charset="-128"/>
              </a:rPr>
              <a:t>税率</a:t>
            </a:r>
            <a:r>
              <a:rPr lang="en-US" altLang="ja-JP" u="sng" dirty="0">
                <a:latin typeface="HG丸ｺﾞｼｯｸM-PRO" panose="020F0600000000000000" pitchFamily="50" charset="-128"/>
                <a:ea typeface="HG丸ｺﾞｼｯｸM-PRO" panose="020F0600000000000000" pitchFamily="50" charset="-128"/>
              </a:rPr>
              <a:t>8</a:t>
            </a:r>
            <a:r>
              <a:rPr lang="ja-JP" altLang="en-US" u="sng" dirty="0">
                <a:latin typeface="HG丸ｺﾞｼｯｸM-PRO" panose="020F0600000000000000" pitchFamily="50" charset="-128"/>
                <a:ea typeface="HG丸ｺﾞｼｯｸM-PRO" panose="020F0600000000000000" pitchFamily="50" charset="-128"/>
              </a:rPr>
              <a:t>％への引き上げに伴う対応</a:t>
            </a:r>
            <a:endParaRPr lang="en-US" altLang="ja-JP" u="sng"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755576" y="4476398"/>
            <a:ext cx="8064896" cy="1760914"/>
          </a:xfrm>
          <a:prstGeom prst="rect">
            <a:avLst/>
          </a:prstGeom>
          <a:solidFill>
            <a:srgbClr val="FFFF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3376171933"/>
              </p:ext>
            </p:extLst>
          </p:nvPr>
        </p:nvGraphicFramePr>
        <p:xfrm>
          <a:off x="899592" y="4581128"/>
          <a:ext cx="8064897" cy="1584960"/>
        </p:xfrm>
        <a:graphic>
          <a:graphicData uri="http://schemas.openxmlformats.org/drawingml/2006/table">
            <a:tbl>
              <a:tblPr firstRow="1" bandRow="1">
                <a:tableStyleId>{2D5ABB26-0587-4C30-8999-92F81FD0307C}</a:tableStyleId>
              </a:tblPr>
              <a:tblGrid>
                <a:gridCol w="1122828"/>
                <a:gridCol w="2837612"/>
                <a:gridCol w="1356974"/>
                <a:gridCol w="371282"/>
                <a:gridCol w="1262357"/>
                <a:gridCol w="1113844"/>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HG丸ｺﾞｼｯｸM-PRO" panose="020F0600000000000000" pitchFamily="50" charset="-128"/>
                          <a:ea typeface="HG丸ｺﾞｼｯｸM-PRO" panose="020F0600000000000000" pitchFamily="50" charset="-128"/>
                        </a:rPr>
                        <a:t>１　同一建物居住者以外の場合</a:t>
                      </a: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tc>
                <a:tc hMerge="1">
                  <a:txBody>
                    <a:bodyPr/>
                    <a:lstStyle/>
                    <a:p>
                      <a:endParaRPr kumimoji="1" lang="ja-JP" altLang="en-US"/>
                    </a:p>
                  </a:txBody>
                  <a:tcPr/>
                </a:tc>
                <a:tc>
                  <a:txBody>
                    <a:bodyPr/>
                    <a:lstStyle/>
                    <a:p>
                      <a:pPr algn="ct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８３０点</a:t>
                      </a:r>
                      <a:endParaRPr kumimoji="1" lang="ja-JP" altLang="en-US" sz="2000" dirty="0">
                        <a:solidFill>
                          <a:srgbClr val="FF0000"/>
                        </a:solidFill>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2000" dirty="0">
                        <a:solidFill>
                          <a:srgbClr val="FF0000"/>
                        </a:solidFill>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８３３点</a:t>
                      </a:r>
                      <a:endParaRPr kumimoji="1" lang="ja-JP" altLang="en-US" sz="2000" dirty="0">
                        <a:solidFill>
                          <a:srgbClr val="FF0000"/>
                        </a:solidFill>
                        <a:latin typeface="HG丸ｺﾞｼｯｸM-PRO" panose="020F0600000000000000" pitchFamily="50" charset="-128"/>
                        <a:ea typeface="HG丸ｺﾞｼｯｸM-PRO" panose="020F0600000000000000" pitchFamily="50" charset="-128"/>
                      </a:endParaRPr>
                    </a:p>
                  </a:txBody>
                  <a:tcPr anchor="ctr"/>
                </a:tc>
                <a:tc>
                  <a:txBody>
                    <a:bodyPr/>
                    <a:lstStyle/>
                    <a:p>
                      <a:pPr algn="l"/>
                      <a:r>
                        <a:rPr kumimoji="1"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2000" dirty="0" smtClean="0">
                          <a:solidFill>
                            <a:srgbClr val="0000FF"/>
                          </a:solidFill>
                          <a:latin typeface="HG丸ｺﾞｼｯｸM-PRO" panose="020F0600000000000000" pitchFamily="50" charset="-128"/>
                          <a:ea typeface="HG丸ｺﾞｼｯｸM-PRO" panose="020F0600000000000000" pitchFamily="50" charset="-128"/>
                        </a:rPr>
                        <a:t>+3</a:t>
                      </a:r>
                      <a:r>
                        <a:rPr kumimoji="1"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ja-JP" altLang="en-US" sz="2000" dirty="0">
                        <a:solidFill>
                          <a:srgbClr val="0000FF"/>
                        </a:solidFill>
                        <a:latin typeface="HG丸ｺﾞｼｯｸM-PRO" panose="020F0600000000000000" pitchFamily="50" charset="-128"/>
                        <a:ea typeface="HG丸ｺﾞｼｯｸM-PRO" panose="020F0600000000000000" pitchFamily="50" charset="-128"/>
                      </a:endParaRPr>
                    </a:p>
                  </a:txBody>
                  <a:tcPr anchor="ct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HG丸ｺﾞｼｯｸM-PRO" panose="020F0600000000000000" pitchFamily="50" charset="-128"/>
                          <a:ea typeface="HG丸ｺﾞｼｯｸM-PRO" panose="020F0600000000000000" pitchFamily="50" charset="-128"/>
                        </a:rPr>
                        <a:t>２　同一建物居住者の場合</a:t>
                      </a: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tc>
                <a:tc hMerge="1">
                  <a:txBody>
                    <a:bodyPr/>
                    <a:lstStyle/>
                    <a:p>
                      <a:endParaRPr kumimoji="1" lang="ja-JP" altLang="en-US"/>
                    </a:p>
                  </a:txBody>
                  <a:tcP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2000" dirty="0">
                        <a:latin typeface="HG丸ｺﾞｼｯｸM-PRO" panose="020F0600000000000000" pitchFamily="50" charset="-128"/>
                        <a:ea typeface="HG丸ｺﾞｼｯｸM-PRO" panose="020F0600000000000000" pitchFamily="50" charset="-128"/>
                      </a:endParaRPr>
                    </a:p>
                  </a:txBody>
                  <a:tcPr anchor="ctr"/>
                </a:tc>
                <a:tc>
                  <a:txBody>
                    <a:bodyPr/>
                    <a:lstStyle/>
                    <a:p>
                      <a:pPr algn="l"/>
                      <a:endParaRPr kumimoji="1" lang="ja-JP" altLang="en-US" sz="2000" dirty="0">
                        <a:solidFill>
                          <a:srgbClr val="0000FF"/>
                        </a:solidFill>
                        <a:latin typeface="HG丸ｺﾞｼｯｸM-PRO" panose="020F0600000000000000" pitchFamily="50" charset="-128"/>
                        <a:ea typeface="HG丸ｺﾞｼｯｸM-PRO" panose="020F0600000000000000" pitchFamily="50" charset="-128"/>
                      </a:endParaRPr>
                    </a:p>
                  </a:txBody>
                  <a:tcPr anchor="ctr"/>
                </a:tc>
              </a:tr>
              <a:tr h="370840">
                <a:tc rowSpan="2">
                  <a:txBody>
                    <a:bodyPr/>
                    <a:lstStyle/>
                    <a:p>
                      <a:pPr algn="l"/>
                      <a:endParaRPr kumimoji="1" lang="ja-JP" altLang="en-US" sz="2000" dirty="0">
                        <a:latin typeface="HG丸ｺﾞｼｯｸM-PRO" panose="020F0600000000000000" pitchFamily="50" charset="-128"/>
                        <a:ea typeface="HG丸ｺﾞｼｯｸM-PRO" panose="020F0600000000000000"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HG丸ｺﾞｼｯｸM-PRO" panose="020F0600000000000000" pitchFamily="50" charset="-128"/>
                          <a:ea typeface="HG丸ｺﾞｼｯｸM-PRO" panose="020F0600000000000000" pitchFamily="50" charset="-128"/>
                        </a:rPr>
                        <a:t>イ　特定施設等入居者</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４００点</a:t>
                      </a:r>
                      <a:endParaRPr kumimoji="1" lang="ja-JP" altLang="en-US" sz="2000" dirty="0">
                        <a:solidFill>
                          <a:srgbClr val="FF0000"/>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ja-JP" altLang="en-US" sz="2000" u="none" dirty="0" smtClean="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2000" u="none" dirty="0">
                        <a:solidFill>
                          <a:srgbClr val="FF0000"/>
                        </a:solidFill>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２０３点</a:t>
                      </a:r>
                      <a:endParaRPr kumimoji="1" lang="ja-JP" altLang="en-US" sz="2000" u="sng" dirty="0">
                        <a:solidFill>
                          <a:srgbClr val="FF0000"/>
                        </a:solidFill>
                        <a:latin typeface="HG丸ｺﾞｼｯｸM-PRO" panose="020F0600000000000000" pitchFamily="50" charset="-128"/>
                        <a:ea typeface="HG丸ｺﾞｼｯｸM-PRO" panose="020F0600000000000000" pitchFamily="50" charset="-128"/>
                      </a:endParaRPr>
                    </a:p>
                  </a:txBody>
                  <a:tcPr/>
                </a:tc>
                <a:tc>
                  <a:txBody>
                    <a:bodyPr/>
                    <a:lstStyle/>
                    <a:p>
                      <a:pPr algn="l"/>
                      <a:r>
                        <a:rPr kumimoji="1" lang="ja-JP" altLang="en-US" sz="2000" u="none"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2000" u="none" dirty="0" smtClean="0">
                          <a:solidFill>
                            <a:srgbClr val="0000FF"/>
                          </a:solidFill>
                          <a:latin typeface="HG丸ｺﾞｼｯｸM-PRO" panose="020F0600000000000000" pitchFamily="50" charset="-128"/>
                          <a:ea typeface="HG丸ｺﾞｼｯｸM-PRO" panose="020F0600000000000000" pitchFamily="50" charset="-128"/>
                        </a:rPr>
                        <a:t>+3</a:t>
                      </a:r>
                      <a:r>
                        <a:rPr kumimoji="1" lang="ja-JP" altLang="en-US" sz="2000" u="none" dirty="0" smtClean="0">
                          <a:solidFill>
                            <a:srgbClr val="0000FF"/>
                          </a:solidFill>
                          <a:latin typeface="HG丸ｺﾞｼｯｸM-PRO" panose="020F0600000000000000" pitchFamily="50" charset="-128"/>
                          <a:ea typeface="HG丸ｺﾞｼｯｸM-PRO" panose="020F0600000000000000" pitchFamily="50" charset="-128"/>
                        </a:rPr>
                        <a:t>）</a:t>
                      </a:r>
                      <a:endParaRPr kumimoji="1" lang="ja-JP" altLang="en-US" sz="2000" u="none" dirty="0">
                        <a:solidFill>
                          <a:srgbClr val="0000FF"/>
                        </a:solidFill>
                        <a:latin typeface="HG丸ｺﾞｼｯｸM-PRO" panose="020F0600000000000000" pitchFamily="50" charset="-128"/>
                        <a:ea typeface="HG丸ｺﾞｼｯｸM-PRO" panose="020F0600000000000000" pitchFamily="50" charset="-128"/>
                      </a:endParaRPr>
                    </a:p>
                  </a:txBody>
                  <a:tcPr/>
                </a:tc>
              </a:tr>
              <a:tr h="370840">
                <a:tc vMerge="1">
                  <a:txBody>
                    <a:bodyPr/>
                    <a:lstStyle/>
                    <a:p>
                      <a:pPr algn="ctr"/>
                      <a:endParaRPr kumimoji="1" lang="ja-JP" altLang="en-US"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HG丸ｺﾞｼｯｸM-PRO" panose="020F0600000000000000" pitchFamily="50" charset="-128"/>
                          <a:ea typeface="HG丸ｺﾞｼｯｸM-PRO" panose="020F0600000000000000" pitchFamily="50" charset="-128"/>
                        </a:rPr>
                        <a:t>ロ　イ以外</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２００点</a:t>
                      </a:r>
                      <a:endParaRPr kumimoji="1" lang="ja-JP" altLang="en-US" sz="2000" dirty="0">
                        <a:solidFill>
                          <a:srgbClr val="FF0000"/>
                        </a:solidFill>
                        <a:latin typeface="HG丸ｺﾞｼｯｸM-PRO" panose="020F0600000000000000" pitchFamily="50" charset="-128"/>
                        <a:ea typeface="HG丸ｺﾞｼｯｸM-PRO" panose="020F0600000000000000" pitchFamily="50" charset="-128"/>
                      </a:endParaRPr>
                    </a:p>
                  </a:txBody>
                  <a:tcPr/>
                </a:tc>
                <a:tc>
                  <a:txBody>
                    <a:bodyPr/>
                    <a:lstStyle/>
                    <a:p>
                      <a:pPr algn="r"/>
                      <a:r>
                        <a:rPr kumimoji="1" lang="ja-JP" altLang="en-US" sz="2000" u="none" dirty="0" smtClean="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2000" u="none" dirty="0">
                        <a:solidFill>
                          <a:srgbClr val="FF0000"/>
                        </a:solidFill>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１０３点</a:t>
                      </a:r>
                      <a:endParaRPr kumimoji="1" lang="ja-JP" altLang="en-US" sz="2000" u="sng" dirty="0">
                        <a:solidFill>
                          <a:srgbClr val="FF0000"/>
                        </a:solidFill>
                        <a:latin typeface="HG丸ｺﾞｼｯｸM-PRO" panose="020F0600000000000000" pitchFamily="50" charset="-128"/>
                        <a:ea typeface="HG丸ｺﾞｼｯｸM-PRO" panose="020F0600000000000000" pitchFamily="50" charset="-128"/>
                      </a:endParaRPr>
                    </a:p>
                  </a:txBody>
                  <a:tcPr/>
                </a:tc>
                <a:tc>
                  <a:txBody>
                    <a:bodyPr/>
                    <a:lstStyle/>
                    <a:p>
                      <a:pPr algn="l"/>
                      <a:r>
                        <a:rPr kumimoji="1" lang="ja-JP" altLang="en-US" sz="2000" u="none"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2000" u="none" dirty="0" smtClean="0">
                          <a:solidFill>
                            <a:srgbClr val="0000FF"/>
                          </a:solidFill>
                          <a:latin typeface="HG丸ｺﾞｼｯｸM-PRO" panose="020F0600000000000000" pitchFamily="50" charset="-128"/>
                          <a:ea typeface="HG丸ｺﾞｼｯｸM-PRO" panose="020F0600000000000000" pitchFamily="50" charset="-128"/>
                        </a:rPr>
                        <a:t>+3</a:t>
                      </a:r>
                      <a:r>
                        <a:rPr kumimoji="1" lang="ja-JP" altLang="en-US" sz="2000" u="none" dirty="0" smtClean="0">
                          <a:solidFill>
                            <a:srgbClr val="0000FF"/>
                          </a:solidFill>
                          <a:latin typeface="HG丸ｺﾞｼｯｸM-PRO" panose="020F0600000000000000" pitchFamily="50" charset="-128"/>
                          <a:ea typeface="HG丸ｺﾞｼｯｸM-PRO" panose="020F0600000000000000" pitchFamily="50" charset="-128"/>
                        </a:rPr>
                        <a:t>）</a:t>
                      </a:r>
                      <a:endParaRPr kumimoji="1" lang="ja-JP" altLang="en-US" sz="2000" u="none" dirty="0">
                        <a:solidFill>
                          <a:srgbClr val="0000FF"/>
                        </a:solidFill>
                        <a:latin typeface="HG丸ｺﾞｼｯｸM-PRO" panose="020F0600000000000000" pitchFamily="50" charset="-128"/>
                        <a:ea typeface="HG丸ｺﾞｼｯｸM-PRO" panose="020F0600000000000000" pitchFamily="50" charset="-128"/>
                      </a:endParaRPr>
                    </a:p>
                  </a:txBody>
                  <a:tcPr/>
                </a:tc>
              </a:tr>
            </a:tbl>
          </a:graphicData>
        </a:graphic>
      </p:graphicFrame>
    </p:spTree>
    <p:extLst>
      <p:ext uri="{BB962C8B-B14F-4D97-AF65-F5344CB8AC3E}">
        <p14:creationId xmlns:p14="http://schemas.microsoft.com/office/powerpoint/2010/main" val="319851908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対角する 2 つの角を切り取った四角形 9"/>
          <p:cNvSpPr/>
          <p:nvPr/>
        </p:nvSpPr>
        <p:spPr>
          <a:xfrm>
            <a:off x="267217" y="1052736"/>
            <a:ext cx="8636923" cy="5805264"/>
          </a:xfrm>
          <a:prstGeom prst="snip2DiagRect">
            <a:avLst>
              <a:gd name="adj1" fmla="val 0"/>
              <a:gd name="adj2" fmla="val 825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67217" y="548760"/>
            <a:ext cx="8636923" cy="720000"/>
          </a:xfrm>
          <a:prstGeom prst="roundRect">
            <a:avLst>
              <a:gd name="adj" fmla="val 9423"/>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ja-JP" sz="2200" dirty="0" smtClean="0">
                <a:solidFill>
                  <a:schemeClr val="tx1"/>
                </a:solidFill>
                <a:latin typeface="HG丸ｺﾞｼｯｸM-PRO" panose="020F0600000000000000" pitchFamily="50" charset="-128"/>
                <a:ea typeface="HG丸ｺﾞｼｯｸM-PRO" panose="020F0600000000000000" pitchFamily="50" charset="-128"/>
              </a:rPr>
              <a:t>C005-1-2</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同一</a:t>
            </a:r>
            <a:r>
              <a:rPr lang="ja-JP" altLang="en-US" sz="2200" dirty="0">
                <a:solidFill>
                  <a:schemeClr val="tx1"/>
                </a:solidFill>
                <a:latin typeface="HG丸ｺﾞｼｯｸM-PRO" panose="020F0600000000000000" pitchFamily="50" charset="-128"/>
                <a:ea typeface="HG丸ｺﾞｼｯｸM-PRO" panose="020F0600000000000000" pitchFamily="50" charset="-128"/>
              </a:rPr>
              <a:t>建物居住者訪問看護・指導料の評価の見直し</a:t>
            </a:r>
          </a:p>
        </p:txBody>
      </p:sp>
      <p:sp>
        <p:nvSpPr>
          <p:cNvPr id="2" name="角丸四角形 1"/>
          <p:cNvSpPr/>
          <p:nvPr/>
        </p:nvSpPr>
        <p:spPr>
          <a:xfrm>
            <a:off x="267217" y="44624"/>
            <a:ext cx="4880847" cy="504136"/>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11560" y="1280954"/>
            <a:ext cx="8136904" cy="707886"/>
          </a:xfrm>
          <a:prstGeom prst="rect">
            <a:avLst/>
          </a:prstGeom>
          <a:noFill/>
          <a:ln>
            <a:noFill/>
          </a:ln>
        </p:spPr>
        <p:txBody>
          <a:bodyPr wrap="square" rtlCol="0">
            <a:spAutoFit/>
          </a:bodyPr>
          <a:lstStyle/>
          <a:p>
            <a:pPr marL="266700" indent="-266700">
              <a:spcAft>
                <a:spcPts val="1200"/>
              </a:spcAft>
            </a:pP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同一建物</a:t>
            </a:r>
            <a:r>
              <a:rPr lang="ja-JP" altLang="en-US" sz="2000" dirty="0" smtClean="0">
                <a:latin typeface="HG丸ｺﾞｼｯｸM-PRO" panose="020F0600000000000000" pitchFamily="50" charset="-128"/>
                <a:ea typeface="HG丸ｺﾞｼｯｸM-PRO" panose="020F0600000000000000" pitchFamily="50" charset="-128"/>
              </a:rPr>
              <a:t>における</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3</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人以上</a:t>
            </a:r>
            <a:r>
              <a:rPr lang="ja-JP" altLang="en-US" sz="2000" dirty="0" smtClean="0">
                <a:latin typeface="HG丸ｺﾞｼｯｸM-PRO" panose="020F0600000000000000" pitchFamily="50" charset="-128"/>
                <a:ea typeface="HG丸ｺﾞｼｯｸM-PRO" panose="020F0600000000000000" pitchFamily="50" charset="-128"/>
              </a:rPr>
              <a:t>の患者に対し</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同一日</a:t>
            </a:r>
            <a:r>
              <a:rPr lang="ja-JP" altLang="en-US" sz="2000" dirty="0" smtClean="0">
                <a:latin typeface="HG丸ｺﾞｼｯｸM-PRO" panose="020F0600000000000000" pitchFamily="50" charset="-128"/>
                <a:ea typeface="HG丸ｺﾞｼｯｸM-PRO" panose="020F0600000000000000" pitchFamily="50" charset="-128"/>
              </a:rPr>
              <a:t>に訪問看護を行った場合の</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評価を引き下げる</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611560" y="1988840"/>
            <a:ext cx="7848872" cy="400110"/>
          </a:xfrm>
          <a:prstGeom prst="rect">
            <a:avLst/>
          </a:prstGeom>
          <a:noFill/>
          <a:ln>
            <a:noFill/>
          </a:ln>
        </p:spPr>
        <p:txBody>
          <a:bodyPr wrap="square" rtlCol="0">
            <a:spAutoFit/>
          </a:bodyPr>
          <a:lstStyle/>
          <a:p>
            <a:pPr marL="266700" indent="-266700">
              <a:spcAft>
                <a:spcPts val="1200"/>
              </a:spcAft>
            </a:pPr>
            <a:r>
              <a:rPr lang="ja-JP" altLang="en-US" sz="2000" dirty="0" smtClean="0">
                <a:latin typeface="HG丸ｺﾞｼｯｸM-PRO" panose="020F0600000000000000" pitchFamily="50" charset="-128"/>
                <a:ea typeface="HG丸ｺﾞｼｯｸM-PRO" panose="020F0600000000000000" pitchFamily="50" charset="-128"/>
              </a:rPr>
              <a:t>［具体的改定内容］</a:t>
            </a:r>
            <a:endParaRPr lang="en-US" altLang="ja-JP" sz="2000" dirty="0" smtClean="0">
              <a:latin typeface="HG丸ｺﾞｼｯｸM-PRO" panose="020F0600000000000000" pitchFamily="50" charset="-128"/>
              <a:ea typeface="HG丸ｺﾞｼｯｸM-PRO" panose="020F06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090526920"/>
              </p:ext>
            </p:extLst>
          </p:nvPr>
        </p:nvGraphicFramePr>
        <p:xfrm>
          <a:off x="395536" y="2420888"/>
          <a:ext cx="8508604" cy="4186624"/>
        </p:xfrm>
        <a:graphic>
          <a:graphicData uri="http://schemas.openxmlformats.org/drawingml/2006/table">
            <a:tbl>
              <a:tblPr firstRow="1" bandRow="1">
                <a:tableStyleId>{5940675A-B579-460E-94D1-54222C63F5DA}</a:tableStyleId>
              </a:tblPr>
              <a:tblGrid>
                <a:gridCol w="4248472"/>
                <a:gridCol w="4260132"/>
              </a:tblGrid>
              <a:tr h="139040">
                <a:tc>
                  <a:txBody>
                    <a:bodyPr/>
                    <a:lstStyle/>
                    <a:p>
                      <a:pPr algn="ctr">
                        <a:lnSpc>
                          <a:spcPts val="2000"/>
                        </a:lnSpc>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現　　行</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solidFill>
                      <a:schemeClr val="accent4">
                        <a:lumMod val="20000"/>
                        <a:lumOff val="80000"/>
                      </a:schemeClr>
                    </a:solidFill>
                  </a:tcPr>
                </a:tc>
                <a:tc>
                  <a:txBody>
                    <a:bodyPr/>
                    <a:lstStyle/>
                    <a:p>
                      <a:pPr algn="ctr">
                        <a:lnSpc>
                          <a:spcPts val="2000"/>
                        </a:lnSpc>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改　定　後</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solidFill>
                      <a:schemeClr val="accent4">
                        <a:lumMod val="20000"/>
                        <a:lumOff val="80000"/>
                      </a:schemeClr>
                    </a:solidFill>
                  </a:tcPr>
                </a:tc>
              </a:tr>
              <a:tr h="3841184">
                <a:tc>
                  <a:txBody>
                    <a:bodyPr/>
                    <a:lstStyle/>
                    <a:p>
                      <a:pPr marL="180975" indent="-180975" eaLnBrk="0" fontAlgn="base" hangingPunct="0">
                        <a:lnSpc>
                          <a:spcPts val="2000"/>
                        </a:lnSpc>
                      </a:pP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１　保健師、助産師又は看護師等による場合</a:t>
                      </a:r>
                    </a:p>
                    <a:p>
                      <a:pPr marL="182563" indent="0">
                        <a:lnSpc>
                          <a:spcPts val="2000"/>
                        </a:lnSpc>
                      </a:pP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イ　週３日目まで</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４３０</a:t>
                      </a: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p>
                    <a:p>
                      <a:pPr marL="182563" indent="0">
                        <a:lnSpc>
                          <a:spcPts val="2000"/>
                        </a:lnSpc>
                        <a:tabLst/>
                      </a:pP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ロ　週４日目以降</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５３０点</a:t>
                      </a:r>
                      <a:endPar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2000"/>
                        </a:lnSpc>
                      </a:pPr>
                      <a:endPar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2000"/>
                        </a:lnSpc>
                      </a:pPr>
                      <a:r>
                        <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2000"/>
                        </a:lnSpc>
                      </a:pPr>
                      <a:r>
                        <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p>
                    <a:p>
                      <a:pPr>
                        <a:lnSpc>
                          <a:spcPts val="2000"/>
                        </a:lnSpc>
                      </a:pPr>
                      <a:endPar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2000"/>
                        </a:lnSpc>
                        <a:spcBef>
                          <a:spcPts val="1200"/>
                        </a:spcBef>
                      </a:pP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　准看護師による場合</a:t>
                      </a:r>
                    </a:p>
                    <a:p>
                      <a:pPr marL="182563" indent="0">
                        <a:lnSpc>
                          <a:spcPts val="2000"/>
                        </a:lnSpc>
                      </a:pP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イ　週３日目まで </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３８０点</a:t>
                      </a:r>
                      <a:endPar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82563" indent="0">
                        <a:lnSpc>
                          <a:spcPts val="2000"/>
                        </a:lnSpc>
                      </a:pP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ロ　週４日目以降</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４８０点</a:t>
                      </a:r>
                      <a:endPar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6700" indent="0">
                        <a:lnSpc>
                          <a:spcPts val="2000"/>
                        </a:lnSpc>
                      </a:pPr>
                      <a:endPar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6700" indent="0">
                        <a:lnSpc>
                          <a:spcPts val="2000"/>
                        </a:lnSpc>
                      </a:pPr>
                      <a:endPar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2000"/>
                        </a:lnSpc>
                      </a:pPr>
                      <a:endPar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lnSpc>
                          <a:spcPts val="2000"/>
                        </a:lnSpc>
                      </a:pP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chemeClr val="accent4">
                        <a:lumMod val="20000"/>
                        <a:lumOff val="80000"/>
                      </a:schemeClr>
                    </a:solidFill>
                  </a:tcPr>
                </a:tc>
                <a:tc>
                  <a:txBody>
                    <a:bodyPr/>
                    <a:lstStyle/>
                    <a:p>
                      <a:pPr>
                        <a:lnSpc>
                          <a:spcPts val="2000"/>
                        </a:lnSpc>
                      </a:pP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１　保健師、助産師又は看護師等による</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場合</a:t>
                      </a:r>
                      <a:endParaRPr kumimoji="1" lang="en-US" altLang="ja-JP" sz="1600" u="sng"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82563" indent="0">
                        <a:lnSpc>
                          <a:spcPts val="2000"/>
                        </a:lnSpc>
                      </a:pPr>
                      <a:r>
                        <a:rPr kumimoji="1" lang="ja-JP"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イ　同一日に２人</a:t>
                      </a:r>
                      <a:endParaRPr kumimoji="1" lang="en-US" altLang="ja-JP"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6700" indent="0">
                        <a:lnSpc>
                          <a:spcPts val="2000"/>
                        </a:lnSpc>
                      </a:pP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週３日目まで</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u="none" kern="1200" baseline="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５５５</a:t>
                      </a:r>
                      <a:r>
                        <a:rPr kumimoji="1" lang="ja-JP"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r>
                        <a:rPr kumimoji="1" lang="ja-JP" altLang="en-US"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kumimoji="1" lang="ja-JP" altLang="en-US"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週４日目以降</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６５５点</a:t>
                      </a:r>
                      <a:r>
                        <a:rPr kumimoji="1" lang="ja-JP" altLang="en-US"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kumimoji="1" lang="ja-JP" altLang="en-US"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80975" indent="0">
                        <a:lnSpc>
                          <a:spcPts val="2000"/>
                        </a:lnSpc>
                      </a:pPr>
                      <a:r>
                        <a:rPr kumimoji="1" lang="ja-JP"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ロ　同一日に３人以上</a:t>
                      </a:r>
                      <a:endParaRPr kumimoji="1" lang="en-US" altLang="ja-JP"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6700" indent="0">
                        <a:lnSpc>
                          <a:spcPts val="2000"/>
                        </a:lnSpc>
                      </a:pP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週３日目まで</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２７８点</a:t>
                      </a:r>
                      <a:r>
                        <a:rPr kumimoji="1" lang="ja-JP" altLang="en-US"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kumimoji="1" lang="ja-JP" altLang="en-US"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週４日目以降</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３２８</a:t>
                      </a:r>
                      <a:r>
                        <a:rPr kumimoji="1" lang="ja-JP"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r>
                        <a:rPr kumimoji="1" lang="ja-JP" altLang="en-US"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kumimoji="1" lang="ja-JP" altLang="en-US"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2000"/>
                        </a:lnSpc>
                        <a:spcBef>
                          <a:spcPts val="1200"/>
                        </a:spcBef>
                      </a:pP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　准看護師による場合</a:t>
                      </a:r>
                    </a:p>
                    <a:p>
                      <a:pPr marL="182563" indent="0">
                        <a:lnSpc>
                          <a:spcPts val="2000"/>
                        </a:lnSpc>
                      </a:pPr>
                      <a:r>
                        <a:rPr kumimoji="1" lang="ja-JP"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イ　同一日に２人</a:t>
                      </a:r>
                      <a:endParaRPr kumimoji="1" lang="en-US" altLang="ja-JP"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6700" indent="0">
                        <a:lnSpc>
                          <a:spcPts val="2000"/>
                        </a:lnSpc>
                      </a:pP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週３日目まで</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５０５点</a:t>
                      </a:r>
                      <a:r>
                        <a:rPr kumimoji="1" lang="ja-JP" altLang="en-US"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kumimoji="1" lang="ja-JP" altLang="en-US"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週４日目以降</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６０５点</a:t>
                      </a:r>
                      <a:r>
                        <a:rPr kumimoji="1" lang="ja-JP" altLang="en-US"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kumimoji="1" lang="ja-JP" altLang="en-US"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82563" indent="0">
                        <a:lnSpc>
                          <a:spcPts val="2000"/>
                        </a:lnSpc>
                      </a:pPr>
                      <a:r>
                        <a:rPr kumimoji="1" lang="ja-JP"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ロ　同一日に３人以上</a:t>
                      </a:r>
                      <a:endParaRPr kumimoji="1" lang="en-US" altLang="ja-JP"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6700" indent="0">
                        <a:lnSpc>
                          <a:spcPts val="2000"/>
                        </a:lnSpc>
                      </a:pP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週３日目まで</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２５３点</a:t>
                      </a:r>
                      <a:r>
                        <a:rPr kumimoji="1" lang="ja-JP" altLang="en-US"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kumimoji="1" lang="ja-JP" altLang="en-US"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週４日目以降</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３０３点</a:t>
                      </a:r>
                      <a:r>
                        <a:rPr kumimoji="1" lang="ja-JP" altLang="en-US"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kumimoji="1" lang="ja-JP" altLang="en-US"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chemeClr val="accent4">
                        <a:lumMod val="20000"/>
                        <a:lumOff val="80000"/>
                      </a:schemeClr>
                    </a:solidFill>
                  </a:tcPr>
                </a:tc>
              </a:tr>
            </a:tbl>
          </a:graphicData>
        </a:graphic>
      </p:graphicFrame>
      <p:sp>
        <p:nvSpPr>
          <p:cNvPr id="12" name="正方形/長方形 11"/>
          <p:cNvSpPr/>
          <p:nvPr/>
        </p:nvSpPr>
        <p:spPr>
          <a:xfrm>
            <a:off x="395536" y="44624"/>
            <a:ext cx="3877985" cy="461665"/>
          </a:xfrm>
          <a:prstGeom prst="rect">
            <a:avLst/>
          </a:prstGeom>
        </p:spPr>
        <p:txBody>
          <a:bodyPr wrap="none">
            <a:spAutoFit/>
          </a:bodyPr>
          <a:lstStyle/>
          <a:p>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◆在宅</a:t>
            </a:r>
            <a:r>
              <a:rPr lang="ja-JP" altLang="en-US" sz="2400" dirty="0">
                <a:solidFill>
                  <a:srgbClr val="0000FF"/>
                </a:solidFill>
                <a:latin typeface="HG丸ｺﾞｼｯｸM-PRO" panose="020F0600000000000000" pitchFamily="50" charset="-128"/>
                <a:ea typeface="HG丸ｺﾞｼｯｸM-PRO" panose="020F0600000000000000" pitchFamily="50" charset="-128"/>
              </a:rPr>
              <a:t>不適切事例へ</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の対策</a:t>
            </a:r>
            <a:endParaRPr lang="ja-JP" altLang="en-US" sz="2400" dirty="0"/>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128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7902571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対角する 2 つの角を切り取った四角形 9"/>
          <p:cNvSpPr/>
          <p:nvPr/>
        </p:nvSpPr>
        <p:spPr>
          <a:xfrm>
            <a:off x="267217" y="1052736"/>
            <a:ext cx="8636923" cy="5805264"/>
          </a:xfrm>
          <a:prstGeom prst="snip2DiagRect">
            <a:avLst>
              <a:gd name="adj1" fmla="val 0"/>
              <a:gd name="adj2" fmla="val 844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67217" y="548680"/>
            <a:ext cx="8636923" cy="720000"/>
          </a:xfrm>
          <a:prstGeom prst="roundRect">
            <a:avLst>
              <a:gd name="adj" fmla="val 9423"/>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ja-JP" sz="2800" dirty="0" smtClean="0">
                <a:solidFill>
                  <a:schemeClr val="tx1"/>
                </a:solidFill>
                <a:latin typeface="HG丸ｺﾞｼｯｸM-PRO" panose="020F0600000000000000" pitchFamily="50" charset="-128"/>
                <a:ea typeface="HG丸ｺﾞｼｯｸM-PRO" panose="020F0600000000000000" pitchFamily="50" charset="-128"/>
              </a:rPr>
              <a:t>I012</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　精神科</a:t>
            </a:r>
            <a:r>
              <a:rPr lang="ja-JP" altLang="en-US" sz="2800" dirty="0">
                <a:solidFill>
                  <a:schemeClr val="tx1"/>
                </a:solidFill>
                <a:latin typeface="HG丸ｺﾞｼｯｸM-PRO" panose="020F0600000000000000" pitchFamily="50" charset="-128"/>
                <a:ea typeface="HG丸ｺﾞｼｯｸM-PRO" panose="020F0600000000000000" pitchFamily="50" charset="-128"/>
              </a:rPr>
              <a:t>訪問看護・指導料の評価の見直し①</a:t>
            </a:r>
          </a:p>
        </p:txBody>
      </p:sp>
      <p:sp>
        <p:nvSpPr>
          <p:cNvPr id="2" name="角丸四角形 1"/>
          <p:cNvSpPr/>
          <p:nvPr/>
        </p:nvSpPr>
        <p:spPr>
          <a:xfrm>
            <a:off x="267217" y="44624"/>
            <a:ext cx="4736831" cy="504056"/>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67544" y="1352962"/>
            <a:ext cx="8436596" cy="707886"/>
          </a:xfrm>
          <a:prstGeom prst="rect">
            <a:avLst/>
          </a:prstGeom>
          <a:noFill/>
          <a:ln>
            <a:noFill/>
          </a:ln>
        </p:spPr>
        <p:txBody>
          <a:bodyPr wrap="square" rtlCol="0">
            <a:spAutoFit/>
          </a:bodyPr>
          <a:lstStyle/>
          <a:p>
            <a:pPr marL="266700" indent="-266700">
              <a:spcAft>
                <a:spcPts val="1200"/>
              </a:spcAft>
            </a:pP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同一建物</a:t>
            </a:r>
            <a:r>
              <a:rPr lang="ja-JP" altLang="en-US" sz="2000" dirty="0" smtClean="0">
                <a:latin typeface="HG丸ｺﾞｼｯｸM-PRO" panose="020F0600000000000000" pitchFamily="50" charset="-128"/>
                <a:ea typeface="HG丸ｺﾞｼｯｸM-PRO" panose="020F0600000000000000" pitchFamily="50" charset="-128"/>
              </a:rPr>
              <a:t>における</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3</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人以上</a:t>
            </a:r>
            <a:r>
              <a:rPr lang="ja-JP" altLang="en-US" sz="2000" dirty="0" smtClean="0">
                <a:latin typeface="HG丸ｺﾞｼｯｸM-PRO" panose="020F0600000000000000" pitchFamily="50" charset="-128"/>
                <a:ea typeface="HG丸ｺﾞｼｯｸM-PRO" panose="020F0600000000000000" pitchFamily="50" charset="-128"/>
              </a:rPr>
              <a:t>の患者に対し</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同一日</a:t>
            </a:r>
            <a:r>
              <a:rPr lang="ja-JP" altLang="en-US" sz="2000" dirty="0" smtClean="0">
                <a:latin typeface="HG丸ｺﾞｼｯｸM-PRO" panose="020F0600000000000000" pitchFamily="50" charset="-128"/>
                <a:ea typeface="HG丸ｺﾞｼｯｸM-PRO" panose="020F0600000000000000" pitchFamily="50" charset="-128"/>
              </a:rPr>
              <a:t>に訪問看護を行った場合の</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評価を引き下げる</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710168286"/>
              </p:ext>
            </p:extLst>
          </p:nvPr>
        </p:nvGraphicFramePr>
        <p:xfrm>
          <a:off x="179513" y="2564904"/>
          <a:ext cx="8784976" cy="4127299"/>
        </p:xfrm>
        <a:graphic>
          <a:graphicData uri="http://schemas.openxmlformats.org/drawingml/2006/table">
            <a:tbl>
              <a:tblPr firstRow="1" bandRow="1">
                <a:tableStyleId>{5940675A-B579-460E-94D1-54222C63F5DA}</a:tableStyleId>
              </a:tblPr>
              <a:tblGrid>
                <a:gridCol w="4129991"/>
                <a:gridCol w="4654985"/>
              </a:tblGrid>
              <a:tr h="347997">
                <a:tc>
                  <a:txBody>
                    <a:bodyPr/>
                    <a:lstStyle/>
                    <a:p>
                      <a:pPr algn="ctr">
                        <a:lnSpc>
                          <a:spcPts val="2200"/>
                        </a:lnSpc>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現　　行</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solidFill>
                      <a:schemeClr val="accent4">
                        <a:lumMod val="20000"/>
                        <a:lumOff val="80000"/>
                      </a:schemeClr>
                    </a:solidFill>
                  </a:tcPr>
                </a:tc>
                <a:tc>
                  <a:txBody>
                    <a:bodyPr/>
                    <a:lstStyle/>
                    <a:p>
                      <a:pPr algn="ctr">
                        <a:lnSpc>
                          <a:spcPts val="2200"/>
                        </a:lnSpc>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改　定　後</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solidFill>
                      <a:schemeClr val="accent4">
                        <a:lumMod val="20000"/>
                        <a:lumOff val="80000"/>
                      </a:schemeClr>
                    </a:solidFill>
                  </a:tcPr>
                </a:tc>
              </a:tr>
              <a:tr h="3756459">
                <a:tc>
                  <a:txBody>
                    <a:bodyPr/>
                    <a:lstStyle/>
                    <a:p>
                      <a:pPr eaLnBrk="0" fontAlgn="base" hangingPunct="0">
                        <a:lnSpc>
                          <a:spcPts val="2200"/>
                        </a:lnSpc>
                      </a:pP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　精神科訪問看護・指導料（</a:t>
                      </a:r>
                      <a:r>
                        <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Ⅲ</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61950" indent="-180975" eaLnBrk="0" fontAlgn="base" hangingPunct="0">
                        <a:lnSpc>
                          <a:spcPts val="2200"/>
                        </a:lnSpc>
                      </a:pP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イ</a:t>
                      </a: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保健師、</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看護師等による場合</a:t>
                      </a:r>
                      <a:endPar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80975" indent="0">
                        <a:lnSpc>
                          <a:spcPts val="2200"/>
                        </a:lnSpc>
                      </a:pP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週３日目まで</a:t>
                      </a:r>
                      <a:r>
                        <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分以上</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４４５</a:t>
                      </a: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p>
                    <a:p>
                      <a:pPr marL="180975" indent="0">
                        <a:lnSpc>
                          <a:spcPts val="2200"/>
                        </a:lnSpc>
                      </a:pP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週３日目まで</a:t>
                      </a:r>
                      <a:r>
                        <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分未満</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３４０</a:t>
                      </a: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p>
                    <a:p>
                      <a:pPr marL="180975" indent="0">
                        <a:lnSpc>
                          <a:spcPts val="2200"/>
                        </a:lnSpc>
                      </a:pP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週４日目以降</a:t>
                      </a:r>
                      <a:r>
                        <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分以上</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５４５</a:t>
                      </a: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p>
                    <a:p>
                      <a:pPr marL="180975" indent="0">
                        <a:lnSpc>
                          <a:spcPts val="2200"/>
                        </a:lnSpc>
                      </a:pP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4</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週４日目以降</a:t>
                      </a:r>
                      <a:r>
                        <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分未満</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４１５</a:t>
                      </a: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点</a:t>
                      </a:r>
                    </a:p>
                    <a:p>
                      <a:pPr>
                        <a:lnSpc>
                          <a:spcPts val="2200"/>
                        </a:lnSpc>
                      </a:pPr>
                      <a:r>
                        <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2200"/>
                        </a:lnSpc>
                      </a:pPr>
                      <a:r>
                        <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2200"/>
                        </a:lnSpc>
                      </a:pPr>
                      <a:r>
                        <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solidFill>
                      <a:schemeClr val="accent4">
                        <a:lumMod val="20000"/>
                        <a:lumOff val="80000"/>
                      </a:schemeClr>
                    </a:solidFill>
                  </a:tcPr>
                </a:tc>
                <a:tc>
                  <a:txBody>
                    <a:bodyPr/>
                    <a:lstStyle/>
                    <a:p>
                      <a:pPr>
                        <a:lnSpc>
                          <a:spcPts val="2200"/>
                        </a:lnSpc>
                      </a:pPr>
                      <a:endPar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80975" indent="0">
                        <a:lnSpc>
                          <a:spcPts val="2200"/>
                        </a:lnSpc>
                      </a:pP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イ</a:t>
                      </a: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保健師</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看護師等による場合</a:t>
                      </a:r>
                    </a:p>
                    <a:p>
                      <a:pPr marL="180975" indent="0">
                        <a:lnSpc>
                          <a:spcPts val="2200"/>
                        </a:lnSpc>
                      </a:pP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同一日に２人</a:t>
                      </a:r>
                      <a:endPar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542925" indent="0">
                        <a:lnSpc>
                          <a:spcPts val="2200"/>
                        </a:lnSpc>
                      </a:pP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①</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週３日目まで</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分以上</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５７５点</a:t>
                      </a:r>
                      <a:r>
                        <a:rPr kumimoji="1" lang="ja-JP" altLang="en-US" sz="14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kumimoji="1" lang="ja-JP" altLang="en-US"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ja-JP" altLang="ja-JP"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542925" indent="0">
                        <a:lnSpc>
                          <a:spcPts val="2200"/>
                        </a:lnSpc>
                      </a:pP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②</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週３日目まで</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分未満</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４４０点</a:t>
                      </a:r>
                      <a:r>
                        <a:rPr kumimoji="1" lang="ja-JP" altLang="en-US"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kumimoji="1" lang="ja-JP" altLang="en-US"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ja-JP" altLang="ja-JP"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542925" indent="0">
                        <a:lnSpc>
                          <a:spcPts val="2200"/>
                        </a:lnSpc>
                      </a:pP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③</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週４日目以降</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分以上</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６７５点</a:t>
                      </a:r>
                      <a:r>
                        <a:rPr kumimoji="1" lang="ja-JP" altLang="en-US"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kumimoji="1" lang="ja-JP" altLang="en-US"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542925" indent="0">
                        <a:lnSpc>
                          <a:spcPts val="2200"/>
                        </a:lnSpc>
                      </a:pP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④</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週４日目以降</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分未満</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５２５点</a:t>
                      </a:r>
                      <a:r>
                        <a:rPr kumimoji="1" lang="ja-JP" altLang="en-US"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kumimoji="1" lang="ja-JP" altLang="en-US"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61950" indent="0">
                        <a:lnSpc>
                          <a:spcPts val="1500"/>
                        </a:lnSpc>
                      </a:pPr>
                      <a:endParaRPr kumimoji="1" lang="en-US" altLang="ja-JP" sz="1200" u="sng"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80975" indent="0">
                        <a:lnSpc>
                          <a:spcPts val="2200"/>
                        </a:lnSpc>
                      </a:pP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同一日に３人以上</a:t>
                      </a:r>
                      <a:endPar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542925" indent="0">
                        <a:lnSpc>
                          <a:spcPts val="2200"/>
                        </a:lnSpc>
                      </a:pP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①</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週３日目まで</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分以上</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２８８点</a:t>
                      </a:r>
                      <a:r>
                        <a:rPr kumimoji="1" lang="ja-JP" altLang="en-US"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kumimoji="1" lang="ja-JP" altLang="en-US"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542925" indent="0">
                        <a:lnSpc>
                          <a:spcPts val="2200"/>
                        </a:lnSpc>
                      </a:pP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②</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週３日目まで</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分未満</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２２０点</a:t>
                      </a:r>
                      <a:r>
                        <a:rPr kumimoji="1" lang="ja-JP" altLang="en-US"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kumimoji="1" lang="ja-JP" altLang="en-US"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542925" indent="0">
                        <a:lnSpc>
                          <a:spcPts val="2200"/>
                        </a:lnSpc>
                      </a:pP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③</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週４日目以降</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分以上</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３３８点</a:t>
                      </a:r>
                      <a:r>
                        <a:rPr kumimoji="1" lang="ja-JP" altLang="en-US"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kumimoji="1" lang="ja-JP" altLang="en-US"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542925" indent="0">
                        <a:lnSpc>
                          <a:spcPts val="2200"/>
                        </a:lnSpc>
                      </a:pP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④</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週４日目以降</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分未満</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２６３点</a:t>
                      </a:r>
                      <a:r>
                        <a:rPr kumimoji="1" lang="ja-JP" altLang="en-US"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ja-JP"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r>
                        <a:rPr kumimoji="1" lang="ja-JP" altLang="en-US" sz="14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solidFill>
                      <a:schemeClr val="accent4">
                        <a:lumMod val="20000"/>
                        <a:lumOff val="80000"/>
                      </a:schemeClr>
                    </a:solidFill>
                  </a:tcPr>
                </a:tc>
              </a:tr>
            </a:tbl>
          </a:graphicData>
        </a:graphic>
      </p:graphicFrame>
      <p:sp>
        <p:nvSpPr>
          <p:cNvPr id="7" name="テキスト ボックス 6"/>
          <p:cNvSpPr txBox="1"/>
          <p:nvPr/>
        </p:nvSpPr>
        <p:spPr>
          <a:xfrm>
            <a:off x="267217" y="2132856"/>
            <a:ext cx="8193215" cy="400110"/>
          </a:xfrm>
          <a:prstGeom prst="rect">
            <a:avLst/>
          </a:prstGeom>
          <a:noFill/>
          <a:ln>
            <a:noFill/>
          </a:ln>
        </p:spPr>
        <p:txBody>
          <a:bodyPr wrap="square" rtlCol="0">
            <a:spAutoFit/>
          </a:bodyPr>
          <a:lstStyle/>
          <a:p>
            <a:pPr marL="266700" indent="-266700">
              <a:spcAft>
                <a:spcPts val="1200"/>
              </a:spcAft>
            </a:pPr>
            <a:r>
              <a:rPr lang="ja-JP" altLang="en-US" sz="2000" dirty="0" smtClean="0">
                <a:latin typeface="HG丸ｺﾞｼｯｸM-PRO" panose="020F0600000000000000" pitchFamily="50" charset="-128"/>
                <a:ea typeface="HG丸ｺﾞｼｯｸM-PRO" panose="020F0600000000000000" pitchFamily="50" charset="-128"/>
              </a:rPr>
              <a:t>［具体的改定内容］</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395536" y="44624"/>
            <a:ext cx="3877985" cy="461665"/>
          </a:xfrm>
          <a:prstGeom prst="rect">
            <a:avLst/>
          </a:prstGeom>
        </p:spPr>
        <p:txBody>
          <a:bodyPr wrap="none">
            <a:spAutoFit/>
          </a:bodyPr>
          <a:lstStyle/>
          <a:p>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◆在宅</a:t>
            </a:r>
            <a:r>
              <a:rPr lang="ja-JP" altLang="en-US" sz="2400" dirty="0">
                <a:solidFill>
                  <a:srgbClr val="0000FF"/>
                </a:solidFill>
                <a:latin typeface="HG丸ｺﾞｼｯｸM-PRO" panose="020F0600000000000000" pitchFamily="50" charset="-128"/>
                <a:ea typeface="HG丸ｺﾞｼｯｸM-PRO" panose="020F0600000000000000" pitchFamily="50" charset="-128"/>
              </a:rPr>
              <a:t>不適切事例へ</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の対策</a:t>
            </a:r>
            <a:endParaRPr lang="ja-JP" altLang="en-US" sz="2400" dirty="0"/>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129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19642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対角する 2 つの角を切り取った四角形 8"/>
          <p:cNvSpPr/>
          <p:nvPr/>
        </p:nvSpPr>
        <p:spPr>
          <a:xfrm>
            <a:off x="323528" y="2060848"/>
            <a:ext cx="8496944" cy="4680520"/>
          </a:xfrm>
          <a:prstGeom prst="snip2DiagRect">
            <a:avLst>
              <a:gd name="adj1" fmla="val 0"/>
              <a:gd name="adj2" fmla="val 750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 5"/>
          <p:cNvSpPr/>
          <p:nvPr/>
        </p:nvSpPr>
        <p:spPr>
          <a:xfrm>
            <a:off x="323528" y="692696"/>
            <a:ext cx="8496944" cy="1584176"/>
          </a:xfrm>
          <a:prstGeom prst="roundRect">
            <a:avLst>
              <a:gd name="adj" fmla="val 1499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8" name="角丸四角形 7"/>
          <p:cNvSpPr/>
          <p:nvPr/>
        </p:nvSpPr>
        <p:spPr>
          <a:xfrm>
            <a:off x="323528" y="260648"/>
            <a:ext cx="8568952" cy="432048"/>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5536" y="260648"/>
            <a:ext cx="8352928" cy="6480720"/>
          </a:xfrm>
        </p:spPr>
        <p:txBody>
          <a:bodyPr>
            <a:normAutofit/>
          </a:bodyPr>
          <a:lstStyle/>
          <a:p>
            <a:pPr marL="0" indent="0">
              <a:buNone/>
            </a:pP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200" dirty="0">
                <a:solidFill>
                  <a:srgbClr val="0000FF"/>
                </a:solidFill>
                <a:latin typeface="HG丸ｺﾞｼｯｸM-PRO" panose="020F0600000000000000" pitchFamily="50" charset="-128"/>
                <a:ea typeface="HG丸ｺﾞｼｯｸM-PRO" panose="020F0600000000000000" pitchFamily="50" charset="-128"/>
              </a:rPr>
              <a:t>月</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平均</a:t>
            </a:r>
            <a:r>
              <a:rPr lang="ja-JP" altLang="en-US" sz="2200" dirty="0">
                <a:solidFill>
                  <a:srgbClr val="0000FF"/>
                </a:solidFill>
                <a:latin typeface="HG丸ｺﾞｼｯｸM-PRO" panose="020F0600000000000000" pitchFamily="50" charset="-128"/>
                <a:ea typeface="HG丸ｺﾞｼｯｸM-PRO" panose="020F0600000000000000" pitchFamily="50" charset="-128"/>
              </a:rPr>
              <a:t>夜勤</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時間７２時間</a:t>
            </a:r>
            <a:r>
              <a:rPr lang="ja-JP" altLang="en-US" sz="2200" dirty="0">
                <a:solidFill>
                  <a:srgbClr val="0000FF"/>
                </a:solidFill>
                <a:latin typeface="HG丸ｺﾞｼｯｸM-PRO" panose="020F0600000000000000" pitchFamily="50" charset="-128"/>
                <a:ea typeface="HG丸ｺﾞｼｯｸM-PRO" panose="020F0600000000000000" pitchFamily="50" charset="-128"/>
              </a:rPr>
              <a:t>を</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満たせない場合</a:t>
            </a:r>
            <a:r>
              <a:rPr lang="ja-JP" altLang="en-US" sz="2200" dirty="0">
                <a:solidFill>
                  <a:srgbClr val="0000FF"/>
                </a:solidFill>
                <a:latin typeface="HG丸ｺﾞｼｯｸM-PRO" panose="020F0600000000000000" pitchFamily="50" charset="-128"/>
                <a:ea typeface="HG丸ｺﾞｼｯｸM-PRO" panose="020F0600000000000000" pitchFamily="50" charset="-128"/>
              </a:rPr>
              <a:t>の</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緩和措置の見直し</a:t>
            </a:r>
            <a:endParaRPr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446088" indent="-277813">
              <a:spcBef>
                <a:spcPts val="1800"/>
              </a:spcBef>
              <a:buNone/>
            </a:pPr>
            <a:r>
              <a:rPr kumimoji="1" lang="en-US" altLang="ja-JP" sz="2000" dirty="0" smtClean="0">
                <a:latin typeface="HG丸ｺﾞｼｯｸM-PRO" panose="020F0600000000000000" pitchFamily="50" charset="-128"/>
                <a:ea typeface="HG丸ｺﾞｼｯｸM-PRO" panose="020F0600000000000000" pitchFamily="50" charset="-128"/>
              </a:rPr>
              <a:t>※</a:t>
            </a:r>
            <a:r>
              <a:rPr lang="ja-JP" altLang="en-US" sz="2000" u="heavy" dirty="0" smtClean="0">
                <a:uFill>
                  <a:solidFill>
                    <a:srgbClr val="FF0000"/>
                  </a:solidFill>
                </a:uFill>
                <a:latin typeface="HG丸ｺﾞｼｯｸM-PRO" panose="020F0600000000000000" pitchFamily="50" charset="-128"/>
                <a:ea typeface="HG丸ｺﾞｼｯｸM-PRO" panose="020F0600000000000000" pitchFamily="50" charset="-128"/>
              </a:rPr>
              <a:t>月</a:t>
            </a:r>
            <a:r>
              <a:rPr lang="ja-JP" altLang="en-US" sz="2000" u="heavy" dirty="0">
                <a:uFill>
                  <a:solidFill>
                    <a:srgbClr val="FF0000"/>
                  </a:solidFill>
                </a:uFill>
                <a:latin typeface="HG丸ｺﾞｼｯｸM-PRO" panose="020F0600000000000000" pitchFamily="50" charset="-128"/>
                <a:ea typeface="HG丸ｺﾞｼｯｸM-PRO" panose="020F0600000000000000" pitchFamily="50" charset="-128"/>
              </a:rPr>
              <a:t>平均夜勤</a:t>
            </a:r>
            <a:r>
              <a:rPr lang="ja-JP" altLang="en-US" sz="2000" u="heavy" dirty="0" smtClean="0">
                <a:uFill>
                  <a:solidFill>
                    <a:srgbClr val="FF0000"/>
                  </a:solidFill>
                </a:uFill>
                <a:latin typeface="HG丸ｺﾞｼｯｸM-PRO" panose="020F0600000000000000" pitchFamily="50" charset="-128"/>
                <a:ea typeface="HG丸ｺﾞｼｯｸM-PRO" panose="020F0600000000000000" pitchFamily="50" charset="-128"/>
              </a:rPr>
              <a:t>時間</a:t>
            </a:r>
            <a:r>
              <a:rPr lang="en-US" altLang="ja-JP" sz="2000" u="heavy" dirty="0" smtClean="0">
                <a:uFill>
                  <a:solidFill>
                    <a:srgbClr val="FF0000"/>
                  </a:solidFill>
                </a:uFill>
                <a:latin typeface="HG丸ｺﾞｼｯｸM-PRO" panose="020F0600000000000000" pitchFamily="50" charset="-128"/>
                <a:ea typeface="HG丸ｺﾞｼｯｸM-PRO" panose="020F0600000000000000" pitchFamily="50" charset="-128"/>
              </a:rPr>
              <a:t>72</a:t>
            </a:r>
            <a:r>
              <a:rPr lang="ja-JP" altLang="en-US" sz="2000" u="heavy" dirty="0" smtClean="0">
                <a:uFill>
                  <a:solidFill>
                    <a:srgbClr val="FF0000"/>
                  </a:solidFill>
                </a:uFill>
                <a:latin typeface="HG丸ｺﾞｼｯｸM-PRO" panose="020F0600000000000000" pitchFamily="50" charset="-128"/>
                <a:ea typeface="HG丸ｺﾞｼｯｸM-PRO" panose="020F0600000000000000" pitchFamily="50" charset="-128"/>
              </a:rPr>
              <a:t>時間要件は維持しつつ</a:t>
            </a: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当該要件のみを満たせない場合</a:t>
            </a:r>
            <a:r>
              <a:rPr lang="ja-JP" altLang="en-US" sz="2000" dirty="0" smtClean="0">
                <a:latin typeface="HG丸ｺﾞｼｯｸM-PRO" panose="020F0600000000000000" pitchFamily="50" charset="-128"/>
                <a:ea typeface="HG丸ｺﾞｼｯｸM-PRO" panose="020F0600000000000000" pitchFamily="50" charset="-128"/>
              </a:rPr>
              <a:t>に、一般病棟７対１及び</a:t>
            </a:r>
            <a:r>
              <a:rPr lang="en-US" altLang="ja-JP" sz="2000" dirty="0" smtClean="0">
                <a:latin typeface="HG丸ｺﾞｼｯｸM-PRO" panose="020F0600000000000000" pitchFamily="50" charset="-128"/>
                <a:ea typeface="HG丸ｺﾞｼｯｸM-PRO" panose="020F0600000000000000" pitchFamily="50" charset="-128"/>
              </a:rPr>
              <a:t>10</a:t>
            </a:r>
            <a:r>
              <a:rPr lang="ja-JP" altLang="en-US" sz="2000" dirty="0" smtClean="0">
                <a:latin typeface="HG丸ｺﾞｼｯｸM-PRO" panose="020F0600000000000000" pitchFamily="50" charset="-128"/>
                <a:ea typeface="HG丸ｺﾞｼｯｸM-PRO" panose="020F0600000000000000" pitchFamily="50" charset="-128"/>
              </a:rPr>
              <a:t>対１入院基本料と同様に８割相当の入院基本料を算定できるよう、</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各入院基本料に２割減算</a:t>
            </a:r>
            <a:r>
              <a:rPr lang="ja-JP" altLang="en-US" sz="2000" dirty="0" smtClean="0">
                <a:latin typeface="HG丸ｺﾞｼｯｸM-PRO" panose="020F0600000000000000" pitchFamily="50" charset="-128"/>
                <a:ea typeface="HG丸ｺﾞｼｯｸM-PRO" panose="020F0600000000000000" pitchFamily="50" charset="-128"/>
              </a:rPr>
              <a:t>の規定を設ける。</a:t>
            </a:r>
            <a:endParaRPr kumimoji="1"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200" dirty="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200" dirty="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200" dirty="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600"/>
              </a:spcBef>
              <a:buNone/>
            </a:pPr>
            <a:r>
              <a:rPr kumimoji="1" lang="ja-JP" altLang="en-US" sz="1500" dirty="0" smtClean="0">
                <a:latin typeface="HG丸ｺﾞｼｯｸM-PRO" panose="020F0600000000000000" pitchFamily="50" charset="-128"/>
                <a:ea typeface="HG丸ｺﾞｼｯｸM-PRO" panose="020F0600000000000000" pitchFamily="50" charset="-128"/>
              </a:rPr>
              <a:t>［算定要件］</a:t>
            </a:r>
            <a:endParaRPr kumimoji="1" lang="en-US" altLang="ja-JP" sz="1500" dirty="0" smtClean="0">
              <a:latin typeface="HG丸ｺﾞｼｯｸM-PRO" panose="020F0600000000000000" pitchFamily="50" charset="-128"/>
              <a:ea typeface="HG丸ｺﾞｼｯｸM-PRO" panose="020F0600000000000000" pitchFamily="50" charset="-128"/>
            </a:endParaRPr>
          </a:p>
          <a:p>
            <a:pPr marL="361950" indent="-180975">
              <a:buNone/>
            </a:pPr>
            <a:r>
              <a:rPr lang="ja-JP" altLang="en-US" sz="1500" dirty="0" smtClean="0">
                <a:latin typeface="HG丸ｺﾞｼｯｸM-PRO" panose="020F0600000000000000" pitchFamily="50" charset="-128"/>
                <a:ea typeface="HG丸ｺﾞｼｯｸM-PRO" panose="020F0600000000000000" pitchFamily="50" charset="-128"/>
              </a:rPr>
              <a:t>①　月平均夜勤時間が</a:t>
            </a:r>
            <a:r>
              <a:rPr lang="ja-JP" altLang="en-US" sz="1500" u="heavy" dirty="0" smtClean="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７２時間以下であるという要件のみを満たせなくなった場合</a:t>
            </a:r>
            <a:r>
              <a:rPr lang="ja-JP" altLang="en-US" sz="1500" dirty="0" smtClean="0">
                <a:latin typeface="HG丸ｺﾞｼｯｸM-PRO" panose="020F0600000000000000" pitchFamily="50" charset="-128"/>
                <a:ea typeface="HG丸ｺﾞｼｯｸM-PRO" panose="020F0600000000000000" pitchFamily="50" charset="-128"/>
              </a:rPr>
              <a:t>については、</a:t>
            </a:r>
            <a:r>
              <a:rPr lang="ja-JP" altLang="en-US" sz="1500" dirty="0" smtClean="0">
                <a:solidFill>
                  <a:srgbClr val="0000FF"/>
                </a:solidFill>
                <a:latin typeface="HG丸ｺﾞｼｯｸM-PRO" panose="020F0600000000000000" pitchFamily="50" charset="-128"/>
                <a:ea typeface="HG丸ｺﾞｼｯｸM-PRO" panose="020F0600000000000000" pitchFamily="50" charset="-128"/>
              </a:rPr>
              <a:t>直近３か月に限り算定</a:t>
            </a:r>
            <a:r>
              <a:rPr lang="ja-JP" altLang="en-US" sz="1500" dirty="0" smtClean="0">
                <a:latin typeface="HG丸ｺﾞｼｯｸM-PRO" panose="020F0600000000000000" pitchFamily="50" charset="-128"/>
                <a:ea typeface="HG丸ｺﾞｼｯｸM-PRO" panose="020F0600000000000000" pitchFamily="50" charset="-128"/>
              </a:rPr>
              <a:t>できる</a:t>
            </a:r>
            <a:endParaRPr lang="en-US" altLang="ja-JP" sz="1500" dirty="0" smtClean="0">
              <a:latin typeface="HG丸ｺﾞｼｯｸM-PRO" panose="020F0600000000000000" pitchFamily="50" charset="-128"/>
              <a:ea typeface="HG丸ｺﾞｼｯｸM-PRO" panose="020F0600000000000000" pitchFamily="50" charset="-128"/>
            </a:endParaRPr>
          </a:p>
          <a:p>
            <a:pPr marL="361950" indent="-180975">
              <a:buNone/>
            </a:pPr>
            <a:r>
              <a:rPr kumimoji="1" lang="ja-JP" altLang="en-US" sz="1500" dirty="0" smtClean="0">
                <a:latin typeface="HG丸ｺﾞｼｯｸM-PRO" panose="020F0600000000000000" pitchFamily="50" charset="-128"/>
                <a:ea typeface="HG丸ｺﾞｼｯｸM-PRO" panose="020F0600000000000000" pitchFamily="50" charset="-128"/>
              </a:rPr>
              <a:t>②　最後に算定した月から起算して</a:t>
            </a:r>
            <a:r>
              <a:rPr kumimoji="1" lang="ja-JP" altLang="en-US" sz="1500" dirty="0" smtClean="0">
                <a:solidFill>
                  <a:srgbClr val="0000FF"/>
                </a:solidFill>
                <a:latin typeface="HG丸ｺﾞｼｯｸM-PRO" panose="020F0600000000000000" pitchFamily="50" charset="-128"/>
                <a:ea typeface="HG丸ｺﾞｼｯｸM-PRO" panose="020F0600000000000000" pitchFamily="50" charset="-128"/>
              </a:rPr>
              <a:t>１年以内は算定できない</a:t>
            </a:r>
            <a:endParaRPr kumimoji="1" lang="en-US" altLang="ja-JP" sz="1500" dirty="0" smtClean="0">
              <a:solidFill>
                <a:srgbClr val="0000FF"/>
              </a:solidFill>
              <a:latin typeface="HG丸ｺﾞｼｯｸM-PRO" panose="020F0600000000000000" pitchFamily="50" charset="-128"/>
              <a:ea typeface="HG丸ｺﾞｼｯｸM-PRO" panose="020F0600000000000000" pitchFamily="50" charset="-128"/>
            </a:endParaRPr>
          </a:p>
          <a:p>
            <a:pPr marL="361950" indent="-180975">
              <a:buNone/>
            </a:pPr>
            <a:r>
              <a:rPr lang="ja-JP" altLang="en-US" sz="1500" dirty="0" smtClean="0">
                <a:latin typeface="HG丸ｺﾞｼｯｸM-PRO" panose="020F0600000000000000" pitchFamily="50" charset="-128"/>
                <a:ea typeface="HG丸ｺﾞｼｯｸM-PRO" panose="020F0600000000000000" pitchFamily="50" charset="-128"/>
              </a:rPr>
              <a:t>③　</a:t>
            </a:r>
            <a:r>
              <a:rPr lang="ja-JP" altLang="en-US" sz="1500" dirty="0" smtClean="0">
                <a:solidFill>
                  <a:srgbClr val="0000FF"/>
                </a:solidFill>
                <a:latin typeface="HG丸ｺﾞｼｯｸM-PRO" panose="020F0600000000000000" pitchFamily="50" charset="-128"/>
                <a:ea typeface="HG丸ｺﾞｼｯｸM-PRO" panose="020F0600000000000000" pitchFamily="50" charset="-128"/>
              </a:rPr>
              <a:t>毎月看護職員採用活動状況を報告</a:t>
            </a:r>
            <a:r>
              <a:rPr lang="ja-JP" altLang="en-US" sz="1500" dirty="0" smtClean="0">
                <a:latin typeface="HG丸ｺﾞｼｯｸM-PRO" panose="020F0600000000000000" pitchFamily="50" charset="-128"/>
                <a:ea typeface="HG丸ｺﾞｼｯｸM-PRO" panose="020F0600000000000000" pitchFamily="50" charset="-128"/>
              </a:rPr>
              <a:t>（特定の看護職員に夜勤時間が偏重しないよう配慮）</a:t>
            </a:r>
            <a:endParaRPr lang="en-US" altLang="ja-JP" sz="1500" dirty="0" smtClean="0">
              <a:latin typeface="HG丸ｺﾞｼｯｸM-PRO" panose="020F0600000000000000" pitchFamily="50" charset="-128"/>
              <a:ea typeface="HG丸ｺﾞｼｯｸM-PRO" panose="020F0600000000000000" pitchFamily="50" charset="-128"/>
            </a:endParaRPr>
          </a:p>
          <a:p>
            <a:pPr marL="361950" indent="-180975">
              <a:buNone/>
            </a:pPr>
            <a:endParaRPr kumimoji="1" lang="en-US" altLang="ja-JP" sz="800" dirty="0" smtClean="0">
              <a:latin typeface="HG丸ｺﾞｼｯｸM-PRO" panose="020F0600000000000000" pitchFamily="50" charset="-128"/>
              <a:ea typeface="HG丸ｺﾞｼｯｸM-PRO" panose="020F0600000000000000" pitchFamily="50" charset="-128"/>
            </a:endParaRPr>
          </a:p>
          <a:p>
            <a:pPr marL="361950" indent="-180975">
              <a:buNone/>
            </a:pPr>
            <a:r>
              <a:rPr kumimoji="1" lang="ja-JP" altLang="en-US" sz="1500" dirty="0" smtClean="0">
                <a:latin typeface="HG丸ｺﾞｼｯｸM-PRO" panose="020F0600000000000000" pitchFamily="50" charset="-128"/>
                <a:ea typeface="HG丸ｺﾞｼｯｸM-PRO" panose="020F0600000000000000" pitchFamily="50" charset="-128"/>
              </a:rPr>
              <a:t>●緩和</a:t>
            </a:r>
            <a:r>
              <a:rPr kumimoji="1" lang="ja-JP" altLang="en-US" sz="1500" dirty="0">
                <a:latin typeface="HG丸ｺﾞｼｯｸM-PRO" panose="020F0600000000000000" pitchFamily="50" charset="-128"/>
                <a:ea typeface="HG丸ｺﾞｼｯｸM-PRO" panose="020F0600000000000000" pitchFamily="50" charset="-128"/>
              </a:rPr>
              <a:t>措置</a:t>
            </a:r>
            <a:r>
              <a:rPr kumimoji="1" lang="ja-JP" altLang="en-US" sz="1500" dirty="0" smtClean="0">
                <a:latin typeface="HG丸ｺﾞｼｯｸM-PRO" panose="020F0600000000000000" pitchFamily="50" charset="-128"/>
                <a:ea typeface="HG丸ｺﾞｼｯｸM-PRO" panose="020F0600000000000000" pitchFamily="50" charset="-128"/>
              </a:rPr>
              <a:t>の対象外：特定機能病院入院基本料、専門病院入院基本料</a:t>
            </a:r>
            <a:endParaRPr kumimoji="1" lang="en-US" altLang="ja-JP" sz="15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601573476"/>
              </p:ext>
            </p:extLst>
          </p:nvPr>
        </p:nvGraphicFramePr>
        <p:xfrm>
          <a:off x="467543" y="2386976"/>
          <a:ext cx="8280921" cy="2504440"/>
        </p:xfrm>
        <a:graphic>
          <a:graphicData uri="http://schemas.openxmlformats.org/drawingml/2006/table">
            <a:tbl>
              <a:tblPr firstRow="1" bandRow="1">
                <a:tableStyleId>{C4B1156A-380E-4F78-BDF5-A606A8083BF9}</a:tableStyleId>
              </a:tblPr>
              <a:tblGrid>
                <a:gridCol w="3384377"/>
                <a:gridCol w="648072"/>
                <a:gridCol w="4248472"/>
              </a:tblGrid>
              <a:tr h="370840">
                <a:tc>
                  <a:txBody>
                    <a:bodyPr/>
                    <a:lstStyle/>
                    <a:p>
                      <a:pPr algn="ctr"/>
                      <a:r>
                        <a:rPr kumimoji="1" lang="ja-JP" altLang="en-US" dirty="0" smtClean="0">
                          <a:latin typeface="+mj-ea"/>
                          <a:ea typeface="+mj-ea"/>
                        </a:rPr>
                        <a:t>現　　行</a:t>
                      </a:r>
                      <a:endParaRPr kumimoji="1" lang="ja-JP" altLang="en-US"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ja-JP" altLang="en-US" dirty="0" smtClean="0">
                          <a:latin typeface="+mj-ea"/>
                          <a:ea typeface="+mj-ea"/>
                        </a:rPr>
                        <a:t>改　定　後</a:t>
                      </a:r>
                      <a:endParaRPr kumimoji="1" lang="ja-JP" altLang="en-US"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dirty="0" smtClean="0">
                          <a:latin typeface="+mj-ea"/>
                          <a:ea typeface="+mj-ea"/>
                        </a:rPr>
                        <a:t>【A100</a:t>
                      </a:r>
                      <a:r>
                        <a:rPr kumimoji="1" lang="ja-JP" altLang="en-US" dirty="0" smtClean="0">
                          <a:latin typeface="+mj-ea"/>
                          <a:ea typeface="+mj-ea"/>
                        </a:rPr>
                        <a:t>　一般病棟入院基本料</a:t>
                      </a:r>
                      <a:r>
                        <a:rPr kumimoji="1" lang="en-US" altLang="ja-JP" dirty="0" smtClean="0">
                          <a:latin typeface="+mj-ea"/>
                          <a:ea typeface="+mj-ea"/>
                        </a:rPr>
                        <a:t>】</a:t>
                      </a:r>
                    </a:p>
                    <a:p>
                      <a:r>
                        <a:rPr kumimoji="1" lang="ja-JP" altLang="en-US" dirty="0" smtClean="0">
                          <a:latin typeface="+mj-ea"/>
                          <a:ea typeface="+mj-ea"/>
                        </a:rPr>
                        <a:t>　７対１特別入院基本料</a:t>
                      </a:r>
                      <a:endParaRPr kumimoji="1" lang="en-US" altLang="ja-JP" dirty="0" smtClean="0">
                        <a:latin typeface="+mj-ea"/>
                        <a:ea typeface="+mj-ea"/>
                      </a:endParaRPr>
                    </a:p>
                    <a:p>
                      <a:pPr algn="l"/>
                      <a:r>
                        <a:rPr kumimoji="1" lang="ja-JP" altLang="en-US" dirty="0" smtClean="0">
                          <a:latin typeface="+mj-ea"/>
                          <a:ea typeface="+mj-ea"/>
                        </a:rPr>
                        <a:t>　　　　　　　　　　　　　　１</a:t>
                      </a:r>
                      <a:r>
                        <a:rPr kumimoji="1" lang="en-US" altLang="ja-JP" dirty="0" smtClean="0">
                          <a:latin typeface="+mj-ea"/>
                          <a:ea typeface="+mj-ea"/>
                        </a:rPr>
                        <a:t>,</a:t>
                      </a:r>
                      <a:r>
                        <a:rPr kumimoji="1" lang="ja-JP" altLang="en-US" dirty="0" smtClean="0">
                          <a:latin typeface="+mj-ea"/>
                          <a:ea typeface="+mj-ea"/>
                        </a:rPr>
                        <a:t>２４４点</a:t>
                      </a:r>
                      <a:endParaRPr kumimoji="1" lang="en-US" altLang="ja-JP" dirty="0" smtClean="0">
                        <a:latin typeface="+mj-ea"/>
                        <a:ea typeface="+mj-ea"/>
                      </a:endParaRPr>
                    </a:p>
                    <a:p>
                      <a:r>
                        <a:rPr kumimoji="1" lang="ja-JP" altLang="en-US" dirty="0" smtClean="0">
                          <a:latin typeface="+mj-ea"/>
                          <a:ea typeface="+mj-ea"/>
                        </a:rPr>
                        <a:t>　１０対１特別入院基本料</a:t>
                      </a:r>
                      <a:endParaRPr kumimoji="1" lang="en-US" altLang="ja-JP" dirty="0" smtClean="0">
                        <a:latin typeface="+mj-ea"/>
                        <a:ea typeface="+mj-ea"/>
                      </a:endParaRPr>
                    </a:p>
                    <a:p>
                      <a:pPr algn="l"/>
                      <a:r>
                        <a:rPr kumimoji="1" lang="ja-JP" altLang="en-US" dirty="0" smtClean="0">
                          <a:latin typeface="+mj-ea"/>
                          <a:ea typeface="+mj-ea"/>
                        </a:rPr>
                        <a:t>　　　　　　　　　　　　　　１</a:t>
                      </a:r>
                      <a:r>
                        <a:rPr kumimoji="1" lang="en-US" altLang="ja-JP" dirty="0" smtClean="0">
                          <a:latin typeface="+mj-ea"/>
                          <a:ea typeface="+mj-ea"/>
                        </a:rPr>
                        <a:t>,</a:t>
                      </a:r>
                      <a:r>
                        <a:rPr kumimoji="1" lang="ja-JP" altLang="en-US" dirty="0" smtClean="0">
                          <a:latin typeface="+mj-ea"/>
                          <a:ea typeface="+mj-ea"/>
                        </a:rPr>
                        <a:t>０４０点</a:t>
                      </a:r>
                      <a:endParaRPr kumimoji="1" lang="ja-JP" altLang="en-US"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80975" indent="0"/>
                      <a:r>
                        <a:rPr kumimoji="1" lang="en-US" altLang="ja-JP" dirty="0" smtClean="0">
                          <a:latin typeface="+mj-ea"/>
                          <a:ea typeface="+mj-ea"/>
                        </a:rPr>
                        <a:t>A100</a:t>
                      </a:r>
                      <a:r>
                        <a:rPr kumimoji="1" lang="ja-JP" altLang="en-US" dirty="0" smtClean="0">
                          <a:latin typeface="+mj-ea"/>
                          <a:ea typeface="+mj-ea"/>
                        </a:rPr>
                        <a:t>　一般病棟入院基本料</a:t>
                      </a:r>
                      <a:endParaRPr kumimoji="1" lang="en-US" altLang="ja-JP" dirty="0" smtClean="0">
                        <a:latin typeface="+mj-ea"/>
                        <a:ea typeface="+mj-ea"/>
                      </a:endParaRPr>
                    </a:p>
                    <a:p>
                      <a:pPr marL="180975" indent="0"/>
                      <a:r>
                        <a:rPr kumimoji="1" lang="en-US" altLang="ja-JP" dirty="0" smtClean="0">
                          <a:latin typeface="+mj-ea"/>
                          <a:ea typeface="+mj-ea"/>
                        </a:rPr>
                        <a:t>A101</a:t>
                      </a:r>
                      <a:r>
                        <a:rPr kumimoji="1" lang="ja-JP" altLang="en-US" dirty="0" smtClean="0">
                          <a:latin typeface="+mj-ea"/>
                          <a:ea typeface="+mj-ea"/>
                        </a:rPr>
                        <a:t>　療養病棟入院基本料（２５対１）</a:t>
                      </a:r>
                      <a:endParaRPr kumimoji="1" lang="en-US" altLang="ja-JP" dirty="0" smtClean="0">
                        <a:latin typeface="+mj-ea"/>
                        <a:ea typeface="+mj-ea"/>
                      </a:endParaRPr>
                    </a:p>
                    <a:p>
                      <a:pPr marL="180975" indent="0"/>
                      <a:r>
                        <a:rPr kumimoji="1" lang="en-US" altLang="ja-JP" dirty="0" smtClean="0">
                          <a:latin typeface="+mj-ea"/>
                          <a:ea typeface="+mj-ea"/>
                        </a:rPr>
                        <a:t>A102</a:t>
                      </a:r>
                      <a:r>
                        <a:rPr kumimoji="1" lang="ja-JP" altLang="en-US" dirty="0" smtClean="0">
                          <a:latin typeface="+mj-ea"/>
                          <a:ea typeface="+mj-ea"/>
                        </a:rPr>
                        <a:t>　結核病棟入院基本料</a:t>
                      </a:r>
                      <a:endParaRPr kumimoji="1" lang="en-US" altLang="ja-JP" dirty="0" smtClean="0">
                        <a:latin typeface="+mj-ea"/>
                        <a:ea typeface="+mj-ea"/>
                      </a:endParaRPr>
                    </a:p>
                    <a:p>
                      <a:pPr marL="180975" indent="0"/>
                      <a:r>
                        <a:rPr kumimoji="1" lang="en-US" altLang="ja-JP" dirty="0" smtClean="0">
                          <a:latin typeface="+mj-ea"/>
                          <a:ea typeface="+mj-ea"/>
                        </a:rPr>
                        <a:t>A103</a:t>
                      </a:r>
                      <a:r>
                        <a:rPr kumimoji="1" lang="ja-JP" altLang="en-US" dirty="0" smtClean="0">
                          <a:latin typeface="+mj-ea"/>
                          <a:ea typeface="+mj-ea"/>
                        </a:rPr>
                        <a:t>　精神病棟入院基本料</a:t>
                      </a:r>
                      <a:endParaRPr kumimoji="1" lang="en-US" altLang="ja-JP" dirty="0" smtClean="0">
                        <a:latin typeface="+mj-ea"/>
                        <a:ea typeface="+mj-ea"/>
                      </a:endParaRPr>
                    </a:p>
                    <a:p>
                      <a:pPr marL="180975" indent="0"/>
                      <a:r>
                        <a:rPr kumimoji="1" lang="en-US" altLang="ja-JP" dirty="0" smtClean="0">
                          <a:latin typeface="+mj-ea"/>
                          <a:ea typeface="+mj-ea"/>
                        </a:rPr>
                        <a:t>A106</a:t>
                      </a:r>
                      <a:r>
                        <a:rPr kumimoji="1" lang="ja-JP" altLang="en-US" dirty="0" smtClean="0">
                          <a:latin typeface="+mj-ea"/>
                          <a:ea typeface="+mj-ea"/>
                        </a:rPr>
                        <a:t>　障害者施設等入院基本料</a:t>
                      </a:r>
                      <a:endParaRPr kumimoji="1" lang="en-US" altLang="ja-JP" dirty="0" smtClean="0">
                        <a:latin typeface="+mj-ea"/>
                        <a:ea typeface="+mj-ea"/>
                      </a:endParaRPr>
                    </a:p>
                    <a:p>
                      <a:endParaRPr kumimoji="1" lang="en-US" altLang="ja-JP" sz="800" dirty="0" smtClean="0">
                        <a:latin typeface="+mj-ea"/>
                        <a:ea typeface="+mj-ea"/>
                      </a:endParaRPr>
                    </a:p>
                    <a:p>
                      <a:r>
                        <a:rPr kumimoji="1" lang="ja-JP" altLang="en-US" b="1" u="sng" dirty="0" smtClean="0">
                          <a:solidFill>
                            <a:srgbClr val="FF0000"/>
                          </a:solidFill>
                          <a:latin typeface="+mj-ea"/>
                          <a:ea typeface="+mj-ea"/>
                        </a:rPr>
                        <a:t>■月平均夜勤時間超過減算</a:t>
                      </a:r>
                      <a:endParaRPr kumimoji="1" lang="en-US" altLang="ja-JP" b="1" u="sng" dirty="0" smtClean="0">
                        <a:solidFill>
                          <a:srgbClr val="FF0000"/>
                        </a:solidFill>
                        <a:latin typeface="+mj-ea"/>
                        <a:ea typeface="+mj-ea"/>
                      </a:endParaRPr>
                    </a:p>
                    <a:p>
                      <a:pPr algn="r"/>
                      <a:r>
                        <a:rPr kumimoji="1" lang="ja-JP" altLang="en-US" b="1" u="sng" dirty="0" smtClean="0">
                          <a:solidFill>
                            <a:srgbClr val="FF0000"/>
                          </a:solidFill>
                          <a:latin typeface="+mj-ea"/>
                          <a:ea typeface="+mj-ea"/>
                        </a:rPr>
                        <a:t>所定点数から２０／１００を減算</a:t>
                      </a:r>
                      <a:endParaRPr kumimoji="1" lang="ja-JP" altLang="en-US" b="1" u="sng" dirty="0">
                        <a:solidFill>
                          <a:srgbClr val="FF0000"/>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右矢印 4"/>
          <p:cNvSpPr/>
          <p:nvPr/>
        </p:nvSpPr>
        <p:spPr>
          <a:xfrm>
            <a:off x="3995936" y="3356992"/>
            <a:ext cx="360040" cy="576064"/>
          </a:xfrm>
          <a:prstGeom prst="rightArrow">
            <a:avLst>
              <a:gd name="adj1" fmla="val 50000"/>
              <a:gd name="adj2" fmla="val 61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左大かっこ 6"/>
          <p:cNvSpPr/>
          <p:nvPr/>
        </p:nvSpPr>
        <p:spPr>
          <a:xfrm>
            <a:off x="4611968" y="2852936"/>
            <a:ext cx="90010" cy="1368152"/>
          </a:xfrm>
          <a:prstGeom prst="leftBracket">
            <a:avLst>
              <a:gd name="adj" fmla="val 7034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19926418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130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760621435"/>
              </p:ext>
            </p:extLst>
          </p:nvPr>
        </p:nvGraphicFramePr>
        <p:xfrm>
          <a:off x="267217" y="1196752"/>
          <a:ext cx="8636923" cy="4145280"/>
        </p:xfrm>
        <a:graphic>
          <a:graphicData uri="http://schemas.openxmlformats.org/drawingml/2006/table">
            <a:tbl>
              <a:tblPr firstRow="1" bandRow="1">
                <a:tableStyleId>{5940675A-B579-460E-94D1-54222C63F5DA}</a:tableStyleId>
              </a:tblPr>
              <a:tblGrid>
                <a:gridCol w="4058911"/>
                <a:gridCol w="4578012"/>
              </a:tblGrid>
              <a:tr h="139040">
                <a:tc>
                  <a:txBody>
                    <a:bodyPr/>
                    <a:lstStyle/>
                    <a:p>
                      <a:pPr algn="ctr">
                        <a:lnSpc>
                          <a:spcPts val="2400"/>
                        </a:lnSpc>
                      </a:pP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現　　行</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chemeClr val="accent4">
                        <a:lumMod val="20000"/>
                        <a:lumOff val="80000"/>
                      </a:schemeClr>
                    </a:solidFill>
                  </a:tcPr>
                </a:tc>
                <a:tc>
                  <a:txBody>
                    <a:bodyPr/>
                    <a:lstStyle/>
                    <a:p>
                      <a:pPr algn="ctr">
                        <a:lnSpc>
                          <a:spcPts val="2400"/>
                        </a:lnSpc>
                      </a:pP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改　定　後</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solidFill>
                      <a:schemeClr val="accent4">
                        <a:lumMod val="20000"/>
                        <a:lumOff val="80000"/>
                      </a:schemeClr>
                    </a:solidFill>
                  </a:tcPr>
                </a:tc>
              </a:tr>
              <a:tr h="3625160">
                <a:tc>
                  <a:txBody>
                    <a:bodyPr/>
                    <a:lstStyle/>
                    <a:p>
                      <a:pPr marL="180975" indent="0">
                        <a:lnSpc>
                          <a:spcPts val="2400"/>
                        </a:lnSpc>
                      </a:pPr>
                      <a:r>
                        <a:rPr kumimoji="1" lang="ja-JP" altLang="en-US"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ロ</a:t>
                      </a:r>
                      <a:r>
                        <a:rPr kumimoji="1" lang="ja-JP"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准看護師による場合</a:t>
                      </a:r>
                    </a:p>
                    <a:p>
                      <a:pPr marL="180975" indent="0">
                        <a:lnSpc>
                          <a:spcPts val="2400"/>
                        </a:lnSpc>
                      </a:pPr>
                      <a:r>
                        <a:rPr kumimoji="1" lang="ja-JP" altLang="en-US"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週３日目まで</a:t>
                      </a:r>
                      <a:r>
                        <a:rPr kumimoji="1" lang="en-US"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分以上</a:t>
                      </a:r>
                      <a:r>
                        <a:rPr kumimoji="1" lang="ja-JP" altLang="en-US"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３９５</a:t>
                      </a:r>
                      <a:r>
                        <a:rPr kumimoji="1" lang="ja-JP"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点</a:t>
                      </a:r>
                    </a:p>
                    <a:p>
                      <a:pPr marL="180975" indent="0">
                        <a:lnSpc>
                          <a:spcPts val="2400"/>
                        </a:lnSpc>
                      </a:pPr>
                      <a:r>
                        <a:rPr kumimoji="1" lang="ja-JP" altLang="en-US"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週３日目まで</a:t>
                      </a:r>
                      <a:r>
                        <a:rPr kumimoji="1" lang="en-US"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分未満</a:t>
                      </a:r>
                      <a:r>
                        <a:rPr kumimoji="1" lang="ja-JP" altLang="en-US"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３００</a:t>
                      </a:r>
                      <a:r>
                        <a:rPr kumimoji="1" lang="ja-JP"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点</a:t>
                      </a:r>
                    </a:p>
                    <a:p>
                      <a:pPr marL="180975" indent="0">
                        <a:lnSpc>
                          <a:spcPts val="2400"/>
                        </a:lnSpc>
                      </a:pPr>
                      <a:r>
                        <a:rPr kumimoji="1" lang="ja-JP" altLang="en-US"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週４日目以降</a:t>
                      </a:r>
                      <a:r>
                        <a:rPr kumimoji="1" lang="en-US"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分以上</a:t>
                      </a:r>
                      <a:r>
                        <a:rPr kumimoji="1" lang="ja-JP" altLang="en-US"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４９５</a:t>
                      </a:r>
                      <a:r>
                        <a:rPr kumimoji="1" lang="ja-JP"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点</a:t>
                      </a:r>
                    </a:p>
                    <a:p>
                      <a:pPr marL="180975" indent="0">
                        <a:lnSpc>
                          <a:spcPts val="2400"/>
                        </a:lnSpc>
                      </a:pPr>
                      <a:r>
                        <a:rPr kumimoji="1" lang="ja-JP" altLang="en-US"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週４日目以降</a:t>
                      </a:r>
                      <a:r>
                        <a:rPr kumimoji="1" lang="en-US"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分未満</a:t>
                      </a:r>
                      <a:r>
                        <a:rPr kumimoji="1" lang="ja-JP" altLang="en-US"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３７５</a:t>
                      </a:r>
                      <a:r>
                        <a:rPr kumimoji="1" lang="ja-JP"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点</a:t>
                      </a:r>
                    </a:p>
                  </a:txBody>
                  <a:tcPr>
                    <a:solidFill>
                      <a:schemeClr val="accent4">
                        <a:lumMod val="20000"/>
                        <a:lumOff val="80000"/>
                      </a:schemeClr>
                    </a:solidFill>
                  </a:tcPr>
                </a:tc>
                <a:tc>
                  <a:txBody>
                    <a:bodyPr/>
                    <a:lstStyle/>
                    <a:p>
                      <a:pPr marL="180975" indent="0">
                        <a:lnSpc>
                          <a:spcPts val="2400"/>
                        </a:lnSpc>
                      </a:pPr>
                      <a:r>
                        <a:rPr kumimoji="1" lang="ja-JP" altLang="en-US"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ロ</a:t>
                      </a:r>
                      <a:r>
                        <a:rPr kumimoji="1" lang="ja-JP"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准看護師による場合</a:t>
                      </a:r>
                      <a:endParaRPr kumimoji="1" lang="ja-JP" altLang="ja-JP" sz="1600"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180975" indent="0">
                        <a:lnSpc>
                          <a:spcPts val="2400"/>
                        </a:lnSpc>
                      </a:pPr>
                      <a:r>
                        <a:rPr kumimoji="1" lang="ja-JP" altLang="en-US" sz="1600" u="sng"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u="sng"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600" u="sng"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600" u="sng"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同一日に２人</a:t>
                      </a:r>
                      <a:endParaRPr kumimoji="1" lang="ja-JP" altLang="ja-JP" sz="16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542925" indent="0">
                        <a:lnSpc>
                          <a:spcPts val="2400"/>
                        </a:lnSpc>
                      </a:pPr>
                      <a:r>
                        <a:rPr kumimoji="1" lang="ja-JP" altLang="en-US"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①</a:t>
                      </a:r>
                      <a:r>
                        <a:rPr kumimoji="1" lang="ja-JP"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週３日目まで</a:t>
                      </a:r>
                      <a:r>
                        <a:rPr kumimoji="1" lang="en-US"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分以上</a:t>
                      </a:r>
                      <a:r>
                        <a:rPr kumimoji="1" lang="ja-JP" altLang="en-US"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u="sng"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５２５点</a:t>
                      </a:r>
                      <a:r>
                        <a:rPr kumimoji="1" lang="ja-JP" altLang="en-US"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改</a:t>
                      </a:r>
                      <a:r>
                        <a:rPr kumimoji="1" lang="ja-JP" altLang="en-US"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542925" indent="0">
                        <a:lnSpc>
                          <a:spcPts val="2400"/>
                        </a:lnSpc>
                      </a:pPr>
                      <a:r>
                        <a:rPr kumimoji="1" lang="ja-JP" altLang="en-US"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②</a:t>
                      </a:r>
                      <a:r>
                        <a:rPr kumimoji="1" lang="ja-JP"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週３日目まで</a:t>
                      </a:r>
                      <a:r>
                        <a:rPr kumimoji="1" lang="en-US"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分未満</a:t>
                      </a:r>
                      <a:r>
                        <a:rPr kumimoji="1" lang="ja-JP" altLang="en-US"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u="sng"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４００点</a:t>
                      </a:r>
                      <a:r>
                        <a:rPr kumimoji="1" lang="ja-JP" altLang="en-US"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改</a:t>
                      </a:r>
                      <a:r>
                        <a:rPr kumimoji="1" lang="ja-JP" altLang="en-US"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542925" indent="0">
                        <a:lnSpc>
                          <a:spcPts val="2400"/>
                        </a:lnSpc>
                      </a:pPr>
                      <a:r>
                        <a:rPr kumimoji="1" lang="ja-JP" altLang="en-US"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③</a:t>
                      </a:r>
                      <a:r>
                        <a:rPr kumimoji="1" lang="ja-JP"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週４日目以降</a:t>
                      </a:r>
                      <a:r>
                        <a:rPr kumimoji="1" lang="en-US"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分以上</a:t>
                      </a:r>
                      <a:r>
                        <a:rPr kumimoji="1" lang="ja-JP" altLang="en-US"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u="sng"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６２５点</a:t>
                      </a:r>
                      <a:r>
                        <a:rPr kumimoji="1" lang="ja-JP" altLang="en-US"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改</a:t>
                      </a:r>
                      <a:r>
                        <a:rPr kumimoji="1" lang="ja-JP" altLang="en-US"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542925" indent="0">
                        <a:lnSpc>
                          <a:spcPts val="2400"/>
                        </a:lnSpc>
                      </a:pPr>
                      <a:r>
                        <a:rPr kumimoji="1" lang="ja-JP" altLang="en-US"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④</a:t>
                      </a:r>
                      <a:r>
                        <a:rPr kumimoji="1" lang="ja-JP"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週４日目以降</a:t>
                      </a:r>
                      <a:r>
                        <a:rPr kumimoji="1" lang="en-US"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分未満</a:t>
                      </a:r>
                      <a:r>
                        <a:rPr kumimoji="1" lang="ja-JP" altLang="en-US"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u="sng"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４８５点</a:t>
                      </a:r>
                      <a:r>
                        <a:rPr kumimoji="1" lang="ja-JP" altLang="en-US"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改</a:t>
                      </a:r>
                      <a:r>
                        <a:rPr kumimoji="1" lang="ja-JP" altLang="en-US"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361950" indent="0">
                        <a:lnSpc>
                          <a:spcPts val="2400"/>
                        </a:lnSpc>
                      </a:pPr>
                      <a:endParaRPr kumimoji="1" lang="en-US" altLang="ja-JP" sz="1600" u="sng"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180975" indent="0">
                        <a:lnSpc>
                          <a:spcPts val="2400"/>
                        </a:lnSpc>
                      </a:pPr>
                      <a:r>
                        <a:rPr kumimoji="1" lang="ja-JP" altLang="en-US" sz="1600" u="sng"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u="sng"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600" u="sng"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600" u="sng"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同一日に３人以上</a:t>
                      </a:r>
                      <a:endParaRPr kumimoji="1" lang="ja-JP" altLang="ja-JP" sz="16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542925" indent="0">
                        <a:lnSpc>
                          <a:spcPts val="2400"/>
                        </a:lnSpc>
                      </a:pPr>
                      <a:r>
                        <a:rPr kumimoji="1" lang="ja-JP" altLang="en-US"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①</a:t>
                      </a:r>
                      <a:r>
                        <a:rPr kumimoji="1" lang="ja-JP"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週３日目まで</a:t>
                      </a:r>
                      <a:r>
                        <a:rPr kumimoji="1" lang="en-US"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分以上</a:t>
                      </a:r>
                      <a:r>
                        <a:rPr kumimoji="1" lang="ja-JP" altLang="en-US"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u="sng"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２６３点</a:t>
                      </a:r>
                      <a:r>
                        <a:rPr kumimoji="1" lang="ja-JP" altLang="en-US"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改</a:t>
                      </a:r>
                      <a:r>
                        <a:rPr kumimoji="1" lang="ja-JP" altLang="en-US"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542925" indent="0">
                        <a:lnSpc>
                          <a:spcPts val="2400"/>
                        </a:lnSpc>
                      </a:pPr>
                      <a:r>
                        <a:rPr kumimoji="1" lang="ja-JP" altLang="en-US"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②</a:t>
                      </a:r>
                      <a:r>
                        <a:rPr kumimoji="1" lang="ja-JP"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週３日目まで</a:t>
                      </a:r>
                      <a:r>
                        <a:rPr kumimoji="1" lang="en-US"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分未満</a:t>
                      </a:r>
                      <a:r>
                        <a:rPr kumimoji="1" lang="ja-JP" altLang="en-US"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u="sng"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２００点</a:t>
                      </a:r>
                      <a:r>
                        <a:rPr kumimoji="1" lang="ja-JP" altLang="en-US"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改</a:t>
                      </a:r>
                      <a:r>
                        <a:rPr kumimoji="1" lang="ja-JP" altLang="en-US"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542925" indent="0">
                        <a:lnSpc>
                          <a:spcPts val="2400"/>
                        </a:lnSpc>
                      </a:pPr>
                      <a:r>
                        <a:rPr kumimoji="1" lang="ja-JP" altLang="en-US"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③</a:t>
                      </a:r>
                      <a:r>
                        <a:rPr kumimoji="1" lang="ja-JP"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週４日目以降</a:t>
                      </a:r>
                      <a:r>
                        <a:rPr kumimoji="1" lang="en-US"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分以上</a:t>
                      </a:r>
                      <a:r>
                        <a:rPr kumimoji="1" lang="ja-JP" altLang="en-US"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u="sng"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３１３点</a:t>
                      </a:r>
                      <a:r>
                        <a:rPr kumimoji="1" lang="ja-JP" altLang="en-US"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改</a:t>
                      </a:r>
                      <a:r>
                        <a:rPr kumimoji="1" lang="ja-JP" altLang="en-US"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542925" indent="0">
                        <a:lnSpc>
                          <a:spcPts val="2400"/>
                        </a:lnSpc>
                      </a:pPr>
                      <a:r>
                        <a:rPr kumimoji="1" lang="ja-JP" altLang="en-US"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④</a:t>
                      </a:r>
                      <a:r>
                        <a:rPr kumimoji="1" lang="ja-JP"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週４日目以降</a:t>
                      </a:r>
                      <a:r>
                        <a:rPr kumimoji="1" lang="en-US"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ja-JP"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分未満</a:t>
                      </a:r>
                      <a:r>
                        <a:rPr kumimoji="1" lang="ja-JP" altLang="en-US" sz="1600" u="non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u="sng"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２４３点</a:t>
                      </a:r>
                      <a:r>
                        <a:rPr kumimoji="1" lang="ja-JP" altLang="en-US"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改</a:t>
                      </a:r>
                      <a:r>
                        <a:rPr kumimoji="1" lang="ja-JP" altLang="en-US" sz="1400" kern="1200" dirty="0" smtClean="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solidFill>
                      <a:schemeClr val="accent4">
                        <a:lumMod val="20000"/>
                        <a:lumOff val="80000"/>
                      </a:schemeClr>
                    </a:solidFill>
                  </a:tcPr>
                </a:tc>
              </a:tr>
            </a:tbl>
          </a:graphicData>
        </a:graphic>
      </p:graphicFrame>
      <p:sp>
        <p:nvSpPr>
          <p:cNvPr id="5" name="角丸四角形 4"/>
          <p:cNvSpPr/>
          <p:nvPr/>
        </p:nvSpPr>
        <p:spPr>
          <a:xfrm>
            <a:off x="267217" y="188640"/>
            <a:ext cx="8636923" cy="720000"/>
          </a:xfrm>
          <a:prstGeom prst="roundRect">
            <a:avLst>
              <a:gd name="adj" fmla="val 9423"/>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r>
              <a:rPr lang="en-US" altLang="ja-JP" sz="2800" dirty="0" smtClean="0">
                <a:solidFill>
                  <a:schemeClr val="tx1"/>
                </a:solidFill>
                <a:latin typeface="HG丸ｺﾞｼｯｸM-PRO" panose="020F0600000000000000" pitchFamily="50" charset="-128"/>
                <a:ea typeface="HG丸ｺﾞｼｯｸM-PRO" panose="020F0600000000000000" pitchFamily="50" charset="-128"/>
              </a:rPr>
              <a:t>I012</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　精神科</a:t>
            </a:r>
            <a:r>
              <a:rPr lang="ja-JP" altLang="en-US" sz="2800" dirty="0">
                <a:solidFill>
                  <a:schemeClr val="tx1"/>
                </a:solidFill>
                <a:latin typeface="HG丸ｺﾞｼｯｸM-PRO" panose="020F0600000000000000" pitchFamily="50" charset="-128"/>
                <a:ea typeface="HG丸ｺﾞｼｯｸM-PRO" panose="020F0600000000000000" pitchFamily="50" charset="-128"/>
              </a:rPr>
              <a:t>訪問看護・指導料の評価の</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見直し②</a:t>
            </a:r>
            <a:endParaRPr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6970487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対角する 2 つの角を切り取った四角形 9"/>
          <p:cNvSpPr/>
          <p:nvPr/>
        </p:nvSpPr>
        <p:spPr>
          <a:xfrm>
            <a:off x="267217" y="1052736"/>
            <a:ext cx="8636923" cy="5805264"/>
          </a:xfrm>
          <a:prstGeom prst="snip2DiagRect">
            <a:avLst>
              <a:gd name="adj1" fmla="val 0"/>
              <a:gd name="adj2" fmla="val 863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11560" y="1280954"/>
            <a:ext cx="7704856" cy="707886"/>
          </a:xfrm>
          <a:prstGeom prst="rect">
            <a:avLst/>
          </a:prstGeom>
          <a:noFill/>
          <a:ln>
            <a:noFill/>
          </a:ln>
        </p:spPr>
        <p:txBody>
          <a:bodyPr wrap="square" rtlCol="0">
            <a:spAutoFit/>
          </a:bodyPr>
          <a:lstStyle/>
          <a:p>
            <a:pPr marL="266700" indent="-266700">
              <a:spcAft>
                <a:spcPts val="1200"/>
              </a:spcAft>
            </a:pP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訪問看護ステーションにおいて、</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同一建物</a:t>
            </a:r>
            <a:r>
              <a:rPr lang="ja-JP" altLang="en-US" sz="2000" dirty="0" smtClean="0">
                <a:latin typeface="HG丸ｺﾞｼｯｸM-PRO" panose="020F0600000000000000" pitchFamily="50" charset="-128"/>
                <a:ea typeface="HG丸ｺﾞｼｯｸM-PRO" panose="020F0600000000000000" pitchFamily="50" charset="-128"/>
              </a:rPr>
              <a:t>における</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3</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人以上</a:t>
            </a:r>
            <a:r>
              <a:rPr lang="ja-JP" altLang="en-US" sz="2000" dirty="0" smtClean="0">
                <a:latin typeface="HG丸ｺﾞｼｯｸM-PRO" panose="020F0600000000000000" pitchFamily="50" charset="-128"/>
                <a:ea typeface="HG丸ｺﾞｼｯｸM-PRO" panose="020F0600000000000000" pitchFamily="50" charset="-128"/>
              </a:rPr>
              <a:t>の患者に対し</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同一日</a:t>
            </a:r>
            <a:r>
              <a:rPr lang="ja-JP" altLang="en-US" sz="2000" dirty="0" smtClean="0">
                <a:latin typeface="HG丸ｺﾞｼｯｸM-PRO" panose="020F0600000000000000" pitchFamily="50" charset="-128"/>
                <a:ea typeface="HG丸ｺﾞｼｯｸM-PRO" panose="020F0600000000000000" pitchFamily="50" charset="-128"/>
              </a:rPr>
              <a:t>に訪問看護を行った場合の</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評価を引き下げる</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267217" y="1988840"/>
            <a:ext cx="8193215" cy="400110"/>
          </a:xfrm>
          <a:prstGeom prst="rect">
            <a:avLst/>
          </a:prstGeom>
          <a:noFill/>
          <a:ln>
            <a:noFill/>
          </a:ln>
        </p:spPr>
        <p:txBody>
          <a:bodyPr wrap="square" rtlCol="0">
            <a:spAutoFit/>
          </a:bodyPr>
          <a:lstStyle/>
          <a:p>
            <a:pPr marL="266700" indent="-266700"/>
            <a:r>
              <a:rPr lang="ja-JP" altLang="en-US" sz="2000" dirty="0" smtClean="0">
                <a:latin typeface="HG丸ｺﾞｼｯｸM-PRO" panose="020F0600000000000000" pitchFamily="50" charset="-128"/>
                <a:ea typeface="HG丸ｺﾞｼｯｸM-PRO" panose="020F0600000000000000" pitchFamily="50" charset="-128"/>
              </a:rPr>
              <a:t>［具体的改定内容］</a:t>
            </a:r>
            <a:endParaRPr lang="en-US" altLang="ja-JP" sz="2000" dirty="0" smtClean="0">
              <a:latin typeface="HG丸ｺﾞｼｯｸM-PRO" panose="020F0600000000000000" pitchFamily="50" charset="-128"/>
              <a:ea typeface="HG丸ｺﾞｼｯｸM-PRO" panose="020F06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382904125"/>
              </p:ext>
            </p:extLst>
          </p:nvPr>
        </p:nvGraphicFramePr>
        <p:xfrm>
          <a:off x="257350" y="2388950"/>
          <a:ext cx="8646790" cy="4280410"/>
        </p:xfrm>
        <a:graphic>
          <a:graphicData uri="http://schemas.openxmlformats.org/drawingml/2006/table">
            <a:tbl>
              <a:tblPr firstRow="1" bandRow="1">
                <a:tableStyleId>{5940675A-B579-460E-94D1-54222C63F5DA}</a:tableStyleId>
              </a:tblPr>
              <a:tblGrid>
                <a:gridCol w="4323395"/>
                <a:gridCol w="4323395"/>
              </a:tblGrid>
              <a:tr h="365055">
                <a:tc>
                  <a:txBody>
                    <a:bodyPr/>
                    <a:lstStyle/>
                    <a:p>
                      <a:pPr algn="ctr">
                        <a:lnSpc>
                          <a:spcPts val="2100"/>
                        </a:lnSpc>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現　　行</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b">
                    <a:solidFill>
                      <a:schemeClr val="accent4">
                        <a:lumMod val="20000"/>
                        <a:lumOff val="80000"/>
                      </a:schemeClr>
                    </a:solidFill>
                  </a:tcPr>
                </a:tc>
                <a:tc>
                  <a:txBody>
                    <a:bodyPr/>
                    <a:lstStyle/>
                    <a:p>
                      <a:pPr algn="ctr">
                        <a:lnSpc>
                          <a:spcPts val="2100"/>
                        </a:lnSpc>
                      </a:pPr>
                      <a:r>
                        <a:rPr kumimoji="1"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改　定　後</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b">
                    <a:solidFill>
                      <a:schemeClr val="accent4">
                        <a:lumMod val="20000"/>
                        <a:lumOff val="80000"/>
                      </a:schemeClr>
                    </a:solidFill>
                  </a:tcPr>
                </a:tc>
              </a:tr>
              <a:tr h="3915355">
                <a:tc>
                  <a:txBody>
                    <a:bodyPr/>
                    <a:lstStyle/>
                    <a:p>
                      <a:pPr eaLnBrk="0" fontAlgn="base" hangingPunct="0">
                        <a:lnSpc>
                          <a:spcPts val="2100"/>
                        </a:lnSpc>
                      </a:pP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１　保健師、助産師又は看護師等による場合</a:t>
                      </a:r>
                    </a:p>
                    <a:p>
                      <a:pPr marL="266700" indent="0">
                        <a:lnSpc>
                          <a:spcPts val="2100"/>
                        </a:lnSpc>
                      </a:pP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イ　週３日目まで　　　　４</a:t>
                      </a:r>
                      <a:r>
                        <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３００円</a:t>
                      </a:r>
                    </a:p>
                    <a:p>
                      <a:pPr marL="266700" indent="0">
                        <a:lnSpc>
                          <a:spcPts val="2100"/>
                        </a:lnSpc>
                      </a:pP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ロ　週４日目以降　　　　５</a:t>
                      </a:r>
                      <a:r>
                        <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３００円</a:t>
                      </a:r>
                    </a:p>
                    <a:p>
                      <a:pPr>
                        <a:lnSpc>
                          <a:spcPts val="2100"/>
                        </a:lnSpc>
                      </a:pPr>
                      <a:endPar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2100"/>
                        </a:lnSpc>
                      </a:pPr>
                      <a:r>
                        <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2100"/>
                        </a:lnSpc>
                      </a:pPr>
                      <a:r>
                        <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2100"/>
                        </a:lnSpc>
                      </a:pPr>
                      <a:endPar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2100"/>
                        </a:lnSpc>
                        <a:spcBef>
                          <a:spcPts val="600"/>
                        </a:spcBef>
                      </a:pP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　准看護師による場合</a:t>
                      </a:r>
                    </a:p>
                    <a:p>
                      <a:pPr marL="266700" indent="0">
                        <a:lnSpc>
                          <a:spcPts val="2100"/>
                        </a:lnSpc>
                      </a:pP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イ　週３日目まで　　　　３</a:t>
                      </a:r>
                      <a:r>
                        <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８００円</a:t>
                      </a:r>
                    </a:p>
                    <a:p>
                      <a:pPr marL="266700" indent="0">
                        <a:lnSpc>
                          <a:spcPts val="2100"/>
                        </a:lnSpc>
                      </a:pP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ロ　週４日目以降　　　　４</a:t>
                      </a:r>
                      <a:r>
                        <a:rPr kumimoji="1" lang="en-US"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８００円</a:t>
                      </a:r>
                    </a:p>
                    <a:p>
                      <a:pPr>
                        <a:lnSpc>
                          <a:spcPts val="2100"/>
                        </a:lnSpc>
                      </a:pPr>
                      <a:endPar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l">
                        <a:lnSpc>
                          <a:spcPts val="2100"/>
                        </a:lnSpc>
                      </a:pP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solidFill>
                      <a:schemeClr val="accent4">
                        <a:lumMod val="20000"/>
                        <a:lumOff val="80000"/>
                      </a:schemeClr>
                    </a:solidFill>
                  </a:tcPr>
                </a:tc>
                <a:tc>
                  <a:txBody>
                    <a:bodyPr/>
                    <a:lstStyle/>
                    <a:p>
                      <a:pPr>
                        <a:lnSpc>
                          <a:spcPts val="2100"/>
                        </a:lnSpc>
                      </a:pP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１　保健師、助産師又は看護師等による</a:t>
                      </a:r>
                      <a:r>
                        <a:rPr kumimoji="1" lang="ja-JP" altLang="en-US"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場合</a:t>
                      </a:r>
                      <a:endParaRPr kumimoji="1" lang="en-US" altLang="ja-JP" sz="1600" u="sng"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6700" indent="0">
                        <a:lnSpc>
                          <a:spcPts val="2100"/>
                        </a:lnSpc>
                      </a:pP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イ　同一日に２人</a:t>
                      </a:r>
                    </a:p>
                    <a:p>
                      <a:pPr marL="265113" indent="0">
                        <a:lnSpc>
                          <a:spcPts val="2100"/>
                        </a:lnSpc>
                      </a:pP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）週３日目まで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５</a:t>
                      </a:r>
                      <a:r>
                        <a:rPr kumimoji="1" lang="en-US"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５５０円</a:t>
                      </a:r>
                      <a:r>
                        <a:rPr kumimoji="1" lang="ja-JP" altLang="en-US"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5113" indent="0">
                        <a:lnSpc>
                          <a:spcPts val="2100"/>
                        </a:lnSpc>
                      </a:pP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）週４日目以降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６</a:t>
                      </a:r>
                      <a:r>
                        <a:rPr kumimoji="1" lang="en-US"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５５０円</a:t>
                      </a:r>
                      <a:r>
                        <a:rPr kumimoji="1" lang="ja-JP" altLang="en-US"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6700" indent="0">
                        <a:lnSpc>
                          <a:spcPts val="2100"/>
                        </a:lnSpc>
                      </a:pP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ロ　同一日に３人以上</a:t>
                      </a:r>
                    </a:p>
                    <a:p>
                      <a:pPr marL="265113" indent="0">
                        <a:lnSpc>
                          <a:spcPts val="2100"/>
                        </a:lnSpc>
                      </a:pP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）週３日目まで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kumimoji="1" lang="en-US"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７８０円</a:t>
                      </a:r>
                      <a:r>
                        <a:rPr kumimoji="1" lang="ja-JP" altLang="en-US"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5113" indent="0">
                        <a:lnSpc>
                          <a:spcPts val="2100"/>
                        </a:lnSpc>
                      </a:pP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）週４日目以降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a:t>
                      </a:r>
                      <a:r>
                        <a:rPr kumimoji="1" lang="en-US"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２８０円</a:t>
                      </a:r>
                      <a:r>
                        <a:rPr kumimoji="1" lang="ja-JP" altLang="en-US"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2100"/>
                        </a:lnSpc>
                        <a:spcBef>
                          <a:spcPts val="600"/>
                        </a:spcBef>
                      </a:pPr>
                      <a:r>
                        <a:rPr kumimoji="1" lang="ja-JP" altLang="ja-JP" sz="16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　准看護師による場合</a:t>
                      </a:r>
                    </a:p>
                    <a:p>
                      <a:pPr marL="266700" indent="0">
                        <a:lnSpc>
                          <a:spcPts val="2100"/>
                        </a:lnSpc>
                      </a:pPr>
                      <a:r>
                        <a:rPr kumimoji="1" lang="ja-JP"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イ　同一日に２人</a:t>
                      </a:r>
                      <a:endPar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5113" indent="0">
                        <a:lnSpc>
                          <a:spcPts val="2100"/>
                        </a:lnSpc>
                        <a:tabLst/>
                      </a:pP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）週３日目まで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５</a:t>
                      </a:r>
                      <a:r>
                        <a:rPr kumimoji="1" lang="en-US"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０５０円</a:t>
                      </a:r>
                      <a:r>
                        <a:rPr kumimoji="1" lang="ja-JP" altLang="en-US"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5113" indent="0">
                        <a:lnSpc>
                          <a:spcPts val="2100"/>
                        </a:lnSpc>
                        <a:tabLst/>
                      </a:pP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）週４日目以降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６</a:t>
                      </a:r>
                      <a:r>
                        <a:rPr kumimoji="1" lang="en-US"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０５０円</a:t>
                      </a:r>
                      <a:r>
                        <a:rPr kumimoji="1" lang="ja-JP" altLang="en-US"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6700" indent="0">
                        <a:lnSpc>
                          <a:spcPts val="2100"/>
                        </a:lnSpc>
                      </a:pPr>
                      <a:r>
                        <a:rPr kumimoji="1" lang="ja-JP"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ロ　同一日に３人以上</a:t>
                      </a:r>
                      <a:endPar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5113" indent="0">
                        <a:lnSpc>
                          <a:spcPts val="2100"/>
                        </a:lnSpc>
                      </a:pP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）週３日目まで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kumimoji="1" lang="en-US"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５３０円</a:t>
                      </a:r>
                      <a:r>
                        <a:rPr kumimoji="1" lang="ja-JP" altLang="en-US"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265113" indent="0">
                        <a:lnSpc>
                          <a:spcPts val="2100"/>
                        </a:lnSpc>
                      </a:pP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kumimoji="1" lang="ja-JP" altLang="en-US" sz="16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）週４日目以降　　</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a:t>
                      </a:r>
                      <a:r>
                        <a:rPr kumimoji="1" lang="en-US"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０３０円</a:t>
                      </a:r>
                      <a:r>
                        <a:rPr kumimoji="1" lang="ja-JP" altLang="en-US"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solidFill>
                      <a:schemeClr val="accent4">
                        <a:lumMod val="20000"/>
                        <a:lumOff val="80000"/>
                      </a:schemeClr>
                    </a:solidFill>
                  </a:tcPr>
                </a:tc>
              </a:tr>
            </a:tbl>
          </a:graphicData>
        </a:graphic>
      </p:graphicFrame>
      <p:sp>
        <p:nvSpPr>
          <p:cNvPr id="8" name="角丸四角形 7"/>
          <p:cNvSpPr/>
          <p:nvPr/>
        </p:nvSpPr>
        <p:spPr>
          <a:xfrm>
            <a:off x="267217" y="548760"/>
            <a:ext cx="8636923" cy="720000"/>
          </a:xfrm>
          <a:prstGeom prst="roundRect">
            <a:avLst>
              <a:gd name="adj" fmla="val 9423"/>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2800" dirty="0">
                <a:solidFill>
                  <a:schemeClr val="tx1"/>
                </a:solidFill>
                <a:latin typeface="HG丸ｺﾞｼｯｸM-PRO" panose="020F0600000000000000" pitchFamily="50" charset="-128"/>
                <a:ea typeface="HG丸ｺﾞｼｯｸM-PRO" panose="020F0600000000000000" pitchFamily="50" charset="-128"/>
              </a:rPr>
              <a:t>訪問看護基本療養費</a:t>
            </a:r>
            <a:r>
              <a:rPr lang="en-US" altLang="ja-JP" sz="2800" dirty="0">
                <a:solidFill>
                  <a:schemeClr val="tx1"/>
                </a:solidFill>
                <a:latin typeface="HG丸ｺﾞｼｯｸM-PRO" panose="020F0600000000000000" pitchFamily="50" charset="-128"/>
                <a:ea typeface="HG丸ｺﾞｼｯｸM-PRO" panose="020F0600000000000000" pitchFamily="50" charset="-128"/>
              </a:rPr>
              <a:t>Ⅱ</a:t>
            </a:r>
            <a:r>
              <a:rPr lang="ja-JP" altLang="en-US" sz="2800" dirty="0">
                <a:solidFill>
                  <a:schemeClr val="tx1"/>
                </a:solidFill>
                <a:latin typeface="HG丸ｺﾞｼｯｸM-PRO" panose="020F0600000000000000" pitchFamily="50" charset="-128"/>
                <a:ea typeface="HG丸ｺﾞｼｯｸM-PRO" panose="020F0600000000000000" pitchFamily="50" charset="-128"/>
              </a:rPr>
              <a:t>の評価の見直し</a:t>
            </a:r>
          </a:p>
        </p:txBody>
      </p:sp>
      <p:sp>
        <p:nvSpPr>
          <p:cNvPr id="12" name="正方形/長方形 11"/>
          <p:cNvSpPr/>
          <p:nvPr/>
        </p:nvSpPr>
        <p:spPr>
          <a:xfrm>
            <a:off x="395536" y="44624"/>
            <a:ext cx="3877985" cy="461665"/>
          </a:xfrm>
          <a:prstGeom prst="rect">
            <a:avLst/>
          </a:prstGeom>
        </p:spPr>
        <p:txBody>
          <a:bodyPr wrap="none">
            <a:spAutoFit/>
          </a:bodyPr>
          <a:lstStyle/>
          <a:p>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◆在宅</a:t>
            </a:r>
            <a:r>
              <a:rPr lang="ja-JP" altLang="en-US" sz="2400" dirty="0">
                <a:solidFill>
                  <a:srgbClr val="0000FF"/>
                </a:solidFill>
                <a:latin typeface="HG丸ｺﾞｼｯｸM-PRO" panose="020F0600000000000000" pitchFamily="50" charset="-128"/>
                <a:ea typeface="HG丸ｺﾞｼｯｸM-PRO" panose="020F0600000000000000" pitchFamily="50" charset="-128"/>
              </a:rPr>
              <a:t>不適切事例へ</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の対策</a:t>
            </a:r>
            <a:endParaRPr lang="ja-JP" altLang="en-US" sz="2400" dirty="0"/>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131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541051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対角する 2 つの角を切り取った四角形 9"/>
          <p:cNvSpPr/>
          <p:nvPr/>
        </p:nvSpPr>
        <p:spPr>
          <a:xfrm>
            <a:off x="267217" y="1052736"/>
            <a:ext cx="8636923" cy="5688632"/>
          </a:xfrm>
          <a:prstGeom prst="snip2DiagRect">
            <a:avLst>
              <a:gd name="adj1" fmla="val 0"/>
              <a:gd name="adj2" fmla="val 769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11560" y="1340768"/>
            <a:ext cx="7704856" cy="707886"/>
          </a:xfrm>
          <a:prstGeom prst="rect">
            <a:avLst/>
          </a:prstGeom>
          <a:noFill/>
          <a:ln>
            <a:noFill/>
          </a:ln>
        </p:spPr>
        <p:txBody>
          <a:bodyPr wrap="square" rtlCol="0">
            <a:spAutoFit/>
          </a:bodyPr>
          <a:lstStyle/>
          <a:p>
            <a:pPr marL="266700" indent="-266700">
              <a:spcAft>
                <a:spcPts val="1200"/>
              </a:spcAft>
            </a:pP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訪問看護ステーションにおいて、</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同一建物</a:t>
            </a:r>
            <a:r>
              <a:rPr lang="ja-JP" altLang="en-US" sz="2000" dirty="0" smtClean="0">
                <a:latin typeface="HG丸ｺﾞｼｯｸM-PRO" panose="020F0600000000000000" pitchFamily="50" charset="-128"/>
                <a:ea typeface="HG丸ｺﾞｼｯｸM-PRO" panose="020F0600000000000000" pitchFamily="50" charset="-128"/>
              </a:rPr>
              <a:t>における</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3</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人以上</a:t>
            </a:r>
            <a:r>
              <a:rPr lang="ja-JP" altLang="en-US" sz="2000" dirty="0" smtClean="0">
                <a:latin typeface="HG丸ｺﾞｼｯｸM-PRO" panose="020F0600000000000000" pitchFamily="50" charset="-128"/>
                <a:ea typeface="HG丸ｺﾞｼｯｸM-PRO" panose="020F0600000000000000" pitchFamily="50" charset="-128"/>
              </a:rPr>
              <a:t>の患者に対し</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同一日</a:t>
            </a:r>
            <a:r>
              <a:rPr lang="ja-JP" altLang="en-US" sz="2000" dirty="0" smtClean="0">
                <a:latin typeface="HG丸ｺﾞｼｯｸM-PRO" panose="020F0600000000000000" pitchFamily="50" charset="-128"/>
                <a:ea typeface="HG丸ｺﾞｼｯｸM-PRO" panose="020F0600000000000000" pitchFamily="50" charset="-128"/>
              </a:rPr>
              <a:t>に訪問看護を行った場合の</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評価を引き下げる</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395536" y="2082608"/>
            <a:ext cx="8064896" cy="400110"/>
          </a:xfrm>
          <a:prstGeom prst="rect">
            <a:avLst/>
          </a:prstGeom>
          <a:noFill/>
          <a:ln>
            <a:noFill/>
          </a:ln>
        </p:spPr>
        <p:txBody>
          <a:bodyPr wrap="square" rtlCol="0">
            <a:spAutoFit/>
          </a:bodyPr>
          <a:lstStyle/>
          <a:p>
            <a:pPr marL="266700" indent="-266700"/>
            <a:r>
              <a:rPr lang="ja-JP" altLang="en-US" sz="2000" dirty="0" smtClean="0">
                <a:latin typeface="HG丸ｺﾞｼｯｸM-PRO" panose="020F0600000000000000" pitchFamily="50" charset="-128"/>
                <a:ea typeface="HG丸ｺﾞｼｯｸM-PRO" panose="020F0600000000000000" pitchFamily="50" charset="-128"/>
              </a:rPr>
              <a:t>［具体的改定内容］</a:t>
            </a:r>
            <a:endParaRPr lang="en-US" altLang="ja-JP" sz="2000" dirty="0" smtClean="0">
              <a:latin typeface="HG丸ｺﾞｼｯｸM-PRO" panose="020F0600000000000000" pitchFamily="50" charset="-128"/>
              <a:ea typeface="HG丸ｺﾞｼｯｸM-PRO" panose="020F06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161706940"/>
              </p:ext>
            </p:extLst>
          </p:nvPr>
        </p:nvGraphicFramePr>
        <p:xfrm>
          <a:off x="373210" y="2564904"/>
          <a:ext cx="8424936" cy="3960440"/>
        </p:xfrm>
        <a:graphic>
          <a:graphicData uri="http://schemas.openxmlformats.org/drawingml/2006/table">
            <a:tbl>
              <a:tblPr firstRow="1" bandRow="1">
                <a:tableStyleId>{5940675A-B579-460E-94D1-54222C63F5DA}</a:tableStyleId>
              </a:tblPr>
              <a:tblGrid>
                <a:gridCol w="4176464"/>
                <a:gridCol w="4248472"/>
              </a:tblGrid>
              <a:tr h="411064">
                <a:tc>
                  <a:txBody>
                    <a:bodyPr/>
                    <a:lstStyle/>
                    <a:p>
                      <a:pPr algn="ctr">
                        <a:lnSpc>
                          <a:spcPts val="2400"/>
                        </a:lnSpc>
                      </a:pP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現　　行</a:t>
                      </a:r>
                      <a:endParaRPr kumimoji="1"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solidFill>
                      <a:schemeClr val="accent4">
                        <a:lumMod val="20000"/>
                        <a:lumOff val="80000"/>
                      </a:schemeClr>
                    </a:solidFill>
                  </a:tcPr>
                </a:tc>
                <a:tc>
                  <a:txBody>
                    <a:bodyPr/>
                    <a:lstStyle/>
                    <a:p>
                      <a:pPr algn="ctr">
                        <a:lnSpc>
                          <a:spcPts val="2400"/>
                        </a:lnSpc>
                      </a:pP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改　定　後</a:t>
                      </a:r>
                      <a:endParaRPr kumimoji="1"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solidFill>
                      <a:schemeClr val="accent4">
                        <a:lumMod val="20000"/>
                        <a:lumOff val="80000"/>
                      </a:schemeClr>
                    </a:solidFill>
                  </a:tcPr>
                </a:tc>
              </a:tr>
              <a:tr h="3549376">
                <a:tc>
                  <a:txBody>
                    <a:bodyPr/>
                    <a:lstStyle/>
                    <a:p>
                      <a:pPr algn="l">
                        <a:lnSpc>
                          <a:spcPts val="2400"/>
                        </a:lnSpc>
                      </a:pP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イ　保健師又は看護師等による場合</a:t>
                      </a:r>
                    </a:p>
                    <a:p>
                      <a:pPr marL="0" indent="0" algn="l">
                        <a:lnSpc>
                          <a:spcPts val="2400"/>
                        </a:lnSpc>
                      </a:pP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）週３日目まで</a:t>
                      </a:r>
                      <a:r>
                        <a:rPr kumimoji="1" lang="en-US" altLang="ja-JP"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分以上　　　４</a:t>
                      </a:r>
                      <a:r>
                        <a:rPr kumimoji="1" lang="en-US" altLang="ja-JP"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３００円</a:t>
                      </a:r>
                    </a:p>
                    <a:p>
                      <a:pPr marL="0" indent="0" algn="l">
                        <a:lnSpc>
                          <a:spcPts val="2400"/>
                        </a:lnSpc>
                      </a:pP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）週３日目まで</a:t>
                      </a:r>
                      <a:r>
                        <a:rPr kumimoji="1" lang="en-US" altLang="ja-JP"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分未満　　　３</a:t>
                      </a:r>
                      <a:r>
                        <a:rPr kumimoji="1" lang="en-US" altLang="ja-JP"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３００円</a:t>
                      </a:r>
                    </a:p>
                    <a:p>
                      <a:pPr marL="0" indent="0" algn="l">
                        <a:lnSpc>
                          <a:spcPts val="2400"/>
                        </a:lnSpc>
                      </a:pP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3</a:t>
                      </a: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）週４日目以降</a:t>
                      </a:r>
                      <a:r>
                        <a:rPr kumimoji="1" lang="en-US" altLang="ja-JP"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分以上　　　５</a:t>
                      </a:r>
                      <a:r>
                        <a:rPr kumimoji="1" lang="en-US" altLang="ja-JP"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３００円</a:t>
                      </a:r>
                    </a:p>
                    <a:p>
                      <a:pPr marL="0" indent="0" algn="l">
                        <a:lnSpc>
                          <a:spcPts val="2400"/>
                        </a:lnSpc>
                      </a:pP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4</a:t>
                      </a: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）週４日目以降</a:t>
                      </a:r>
                      <a:r>
                        <a:rPr kumimoji="1" lang="en-US" altLang="ja-JP"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分未満　　　４</a:t>
                      </a:r>
                      <a:r>
                        <a:rPr kumimoji="1" lang="en-US" altLang="ja-JP"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０６０円</a:t>
                      </a:r>
                    </a:p>
                    <a:p>
                      <a:pPr algn="l">
                        <a:lnSpc>
                          <a:spcPts val="2400"/>
                        </a:lnSpc>
                      </a:pPr>
                      <a:endParaRPr kumimoji="1"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solidFill>
                      <a:schemeClr val="accent4">
                        <a:lumMod val="20000"/>
                        <a:lumOff val="80000"/>
                      </a:schemeClr>
                    </a:solidFill>
                  </a:tcPr>
                </a:tc>
                <a:tc>
                  <a:txBody>
                    <a:bodyPr/>
                    <a:lstStyle/>
                    <a:p>
                      <a:pPr>
                        <a:lnSpc>
                          <a:spcPts val="2400"/>
                        </a:lnSpc>
                      </a:pPr>
                      <a:r>
                        <a:rPr kumimoji="1" lang="ja-JP" altLang="en-US" sz="14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イ</a:t>
                      </a:r>
                      <a:r>
                        <a:rPr kumimoji="1" lang="ja-JP" altLang="ja-JP" sz="14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保健師</a:t>
                      </a:r>
                      <a:r>
                        <a:rPr kumimoji="1" lang="ja-JP" altLang="en-US" sz="14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又は</a:t>
                      </a:r>
                      <a:r>
                        <a:rPr kumimoji="1" lang="ja-JP" altLang="ja-JP" sz="14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看護師等による</a:t>
                      </a:r>
                      <a:r>
                        <a:rPr kumimoji="1" lang="ja-JP" altLang="en-US" sz="14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場合</a:t>
                      </a:r>
                      <a:endParaRPr kumimoji="1" lang="en-US" altLang="ja-JP" sz="1400" u="sng"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588" indent="0">
                        <a:lnSpc>
                          <a:spcPts val="2400"/>
                        </a:lnSpc>
                      </a:pPr>
                      <a:r>
                        <a:rPr kumimoji="1" lang="ja-JP" altLang="en-US"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kumimoji="1" lang="ja-JP" altLang="en-US"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同一日に２人</a:t>
                      </a:r>
                    </a:p>
                    <a:p>
                      <a:pPr marL="363538" indent="0">
                        <a:lnSpc>
                          <a:spcPts val="2400"/>
                        </a:lnSpc>
                      </a:pPr>
                      <a:r>
                        <a:rPr kumimoji="1" lang="ja-JP" altLang="en-US"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①週３日目まで</a:t>
                      </a:r>
                      <a:r>
                        <a:rPr kumimoji="1" lang="en-US" altLang="ja-JP"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分以上　</a:t>
                      </a:r>
                      <a:r>
                        <a:rPr kumimoji="1" lang="ja-JP" altLang="en-US"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５</a:t>
                      </a:r>
                      <a:r>
                        <a:rPr kumimoji="1" lang="en-US" altLang="ja-JP"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５５０円</a:t>
                      </a:r>
                      <a:r>
                        <a:rPr kumimoji="1" lang="ja-JP" altLang="en-US" sz="14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4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63538" indent="0">
                        <a:lnSpc>
                          <a:spcPts val="2400"/>
                        </a:lnSpc>
                      </a:pPr>
                      <a:r>
                        <a:rPr kumimoji="1" lang="ja-JP" altLang="en-US"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②週３日目まで</a:t>
                      </a:r>
                      <a:r>
                        <a:rPr kumimoji="1" lang="en-US" altLang="ja-JP"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分未満　</a:t>
                      </a:r>
                      <a:r>
                        <a:rPr kumimoji="1" lang="ja-JP" altLang="en-US"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４</a:t>
                      </a:r>
                      <a:r>
                        <a:rPr kumimoji="1" lang="en-US" altLang="ja-JP"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２５０円</a:t>
                      </a:r>
                      <a:r>
                        <a:rPr kumimoji="1" lang="ja-JP" altLang="en-US" sz="14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4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63538" indent="0">
                        <a:lnSpc>
                          <a:spcPts val="2400"/>
                        </a:lnSpc>
                      </a:pPr>
                      <a:r>
                        <a:rPr kumimoji="1" lang="ja-JP" altLang="en-US"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③週４日目以降</a:t>
                      </a:r>
                      <a:r>
                        <a:rPr kumimoji="1" lang="en-US" altLang="ja-JP"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分以上　</a:t>
                      </a:r>
                      <a:r>
                        <a:rPr kumimoji="1" lang="ja-JP" altLang="en-US"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６</a:t>
                      </a:r>
                      <a:r>
                        <a:rPr kumimoji="1" lang="en-US" altLang="ja-JP"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５５０円</a:t>
                      </a:r>
                      <a:r>
                        <a:rPr kumimoji="1" lang="ja-JP" altLang="en-US" sz="14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4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63538" indent="0">
                        <a:lnSpc>
                          <a:spcPts val="2400"/>
                        </a:lnSpc>
                      </a:pPr>
                      <a:r>
                        <a:rPr kumimoji="1" lang="ja-JP" altLang="en-US"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④週４日目以降</a:t>
                      </a:r>
                      <a:r>
                        <a:rPr kumimoji="1" lang="en-US" altLang="ja-JP"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分未満　</a:t>
                      </a:r>
                      <a:r>
                        <a:rPr kumimoji="1" lang="ja-JP" altLang="en-US"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５</a:t>
                      </a:r>
                      <a:r>
                        <a:rPr kumimoji="1" lang="en-US" altLang="ja-JP"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１００円</a:t>
                      </a:r>
                      <a:r>
                        <a:rPr kumimoji="1" lang="ja-JP" altLang="en-US" sz="14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4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588" indent="0">
                        <a:lnSpc>
                          <a:spcPts val="2400"/>
                        </a:lnSpc>
                      </a:pPr>
                      <a:r>
                        <a:rPr kumimoji="1" lang="ja-JP" altLang="en-US"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kumimoji="1" lang="ja-JP" altLang="en-US"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同一日に３人以上</a:t>
                      </a:r>
                    </a:p>
                    <a:p>
                      <a:pPr marL="363538" indent="0">
                        <a:lnSpc>
                          <a:spcPts val="2400"/>
                        </a:lnSpc>
                      </a:pPr>
                      <a:r>
                        <a:rPr kumimoji="1" lang="ja-JP" altLang="en-US"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①週３日目まで</a:t>
                      </a:r>
                      <a:r>
                        <a:rPr kumimoji="1" lang="en-US" altLang="ja-JP"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分以上　</a:t>
                      </a:r>
                      <a:r>
                        <a:rPr kumimoji="1" lang="ja-JP" altLang="en-US"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kumimoji="1" lang="en-US" altLang="ja-JP"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７８０円</a:t>
                      </a:r>
                      <a:r>
                        <a:rPr kumimoji="1" lang="ja-JP" altLang="en-US" sz="14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4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63538" indent="0">
                        <a:lnSpc>
                          <a:spcPts val="2400"/>
                        </a:lnSpc>
                      </a:pPr>
                      <a:r>
                        <a:rPr kumimoji="1" lang="ja-JP" altLang="en-US"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②週３日目まで</a:t>
                      </a:r>
                      <a:r>
                        <a:rPr kumimoji="1" lang="en-US" altLang="ja-JP"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分未満　</a:t>
                      </a:r>
                      <a:r>
                        <a:rPr kumimoji="1" lang="ja-JP" altLang="en-US"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kumimoji="1" lang="en-US" altLang="ja-JP"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１３０円</a:t>
                      </a:r>
                      <a:r>
                        <a:rPr kumimoji="1" lang="ja-JP" altLang="en-US" sz="14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4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63538" indent="0">
                        <a:lnSpc>
                          <a:spcPts val="2400"/>
                        </a:lnSpc>
                      </a:pPr>
                      <a:r>
                        <a:rPr kumimoji="1" lang="ja-JP" altLang="en-US"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③週４日目以降</a:t>
                      </a:r>
                      <a:r>
                        <a:rPr kumimoji="1" lang="en-US" altLang="ja-JP"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分以上　</a:t>
                      </a:r>
                      <a:r>
                        <a:rPr kumimoji="1" lang="ja-JP" altLang="en-US"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a:t>
                      </a:r>
                      <a:r>
                        <a:rPr kumimoji="1" lang="en-US" altLang="ja-JP"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２８０円</a:t>
                      </a:r>
                      <a:r>
                        <a:rPr kumimoji="1" lang="ja-JP" altLang="en-US" sz="14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4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63538" indent="0">
                        <a:lnSpc>
                          <a:spcPts val="2400"/>
                        </a:lnSpc>
                      </a:pPr>
                      <a:r>
                        <a:rPr kumimoji="1" lang="ja-JP" altLang="en-US"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④週４日目以降</a:t>
                      </a:r>
                      <a:r>
                        <a:rPr kumimoji="1" lang="en-US" altLang="ja-JP"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4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分未満　</a:t>
                      </a:r>
                      <a:r>
                        <a:rPr kumimoji="1" lang="ja-JP" altLang="en-US"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kumimoji="1" lang="en-US" altLang="ja-JP"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4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５５０円</a:t>
                      </a:r>
                      <a:r>
                        <a:rPr kumimoji="1" lang="ja-JP" altLang="en-US" sz="14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4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solidFill>
                      <a:schemeClr val="accent4">
                        <a:lumMod val="20000"/>
                        <a:lumOff val="80000"/>
                      </a:schemeClr>
                    </a:solidFill>
                  </a:tcPr>
                </a:tc>
              </a:tr>
            </a:tbl>
          </a:graphicData>
        </a:graphic>
      </p:graphicFrame>
      <p:sp>
        <p:nvSpPr>
          <p:cNvPr id="8" name="角丸四角形 7"/>
          <p:cNvSpPr/>
          <p:nvPr/>
        </p:nvSpPr>
        <p:spPr>
          <a:xfrm>
            <a:off x="267217" y="548680"/>
            <a:ext cx="8636923" cy="720000"/>
          </a:xfrm>
          <a:prstGeom prst="roundRect">
            <a:avLst>
              <a:gd name="adj" fmla="val 9423"/>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2800" dirty="0">
                <a:solidFill>
                  <a:schemeClr val="tx1"/>
                </a:solidFill>
                <a:latin typeface="HG丸ｺﾞｼｯｸM-PRO" panose="020F0600000000000000" pitchFamily="50" charset="-128"/>
                <a:ea typeface="HG丸ｺﾞｼｯｸM-PRO" panose="020F0600000000000000" pitchFamily="50" charset="-128"/>
              </a:rPr>
              <a:t>精神科訪問看護基本</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療養費</a:t>
            </a:r>
            <a:r>
              <a:rPr lang="en-US" altLang="ja-JP" sz="2800" dirty="0" smtClean="0">
                <a:solidFill>
                  <a:schemeClr val="tx1"/>
                </a:solidFill>
                <a:latin typeface="HG丸ｺﾞｼｯｸM-PRO" panose="020F0600000000000000" pitchFamily="50" charset="-128"/>
                <a:ea typeface="HG丸ｺﾞｼｯｸM-PRO" panose="020F0600000000000000" pitchFamily="50" charset="-128"/>
              </a:rPr>
              <a:t>Ⅲ</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の</a:t>
            </a:r>
            <a:r>
              <a:rPr lang="ja-JP" altLang="en-US" sz="2800" dirty="0">
                <a:solidFill>
                  <a:schemeClr val="tx1"/>
                </a:solidFill>
                <a:latin typeface="HG丸ｺﾞｼｯｸM-PRO" panose="020F0600000000000000" pitchFamily="50" charset="-128"/>
                <a:ea typeface="HG丸ｺﾞｼｯｸM-PRO" panose="020F0600000000000000" pitchFamily="50" charset="-128"/>
              </a:rPr>
              <a:t>評価の見直し①</a:t>
            </a:r>
          </a:p>
        </p:txBody>
      </p:sp>
      <p:sp>
        <p:nvSpPr>
          <p:cNvPr id="12" name="正方形/長方形 11"/>
          <p:cNvSpPr/>
          <p:nvPr/>
        </p:nvSpPr>
        <p:spPr>
          <a:xfrm>
            <a:off x="395536" y="44624"/>
            <a:ext cx="3877985" cy="461665"/>
          </a:xfrm>
          <a:prstGeom prst="rect">
            <a:avLst/>
          </a:prstGeom>
        </p:spPr>
        <p:txBody>
          <a:bodyPr wrap="none">
            <a:spAutoFit/>
          </a:bodyPr>
          <a:lstStyle/>
          <a:p>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◆在宅</a:t>
            </a:r>
            <a:r>
              <a:rPr lang="ja-JP" altLang="en-US" sz="2400" dirty="0">
                <a:solidFill>
                  <a:srgbClr val="0000FF"/>
                </a:solidFill>
                <a:latin typeface="HG丸ｺﾞｼｯｸM-PRO" panose="020F0600000000000000" pitchFamily="50" charset="-128"/>
                <a:ea typeface="HG丸ｺﾞｼｯｸM-PRO" panose="020F0600000000000000" pitchFamily="50" charset="-128"/>
              </a:rPr>
              <a:t>不適切事例へ</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の対策</a:t>
            </a:r>
            <a:endParaRPr lang="ja-JP" altLang="en-US" sz="2400" dirty="0"/>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132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6496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133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822853720"/>
              </p:ext>
            </p:extLst>
          </p:nvPr>
        </p:nvGraphicFramePr>
        <p:xfrm>
          <a:off x="331376" y="1268760"/>
          <a:ext cx="8508604" cy="3898946"/>
        </p:xfrm>
        <a:graphic>
          <a:graphicData uri="http://schemas.openxmlformats.org/drawingml/2006/table">
            <a:tbl>
              <a:tblPr firstRow="1" bandRow="1">
                <a:tableStyleId>{5940675A-B579-460E-94D1-54222C63F5DA}</a:tableStyleId>
              </a:tblPr>
              <a:tblGrid>
                <a:gridCol w="3999771"/>
                <a:gridCol w="4508833"/>
              </a:tblGrid>
              <a:tr h="385726">
                <a:tc>
                  <a:txBody>
                    <a:bodyPr/>
                    <a:lstStyle/>
                    <a:p>
                      <a:pPr algn="ctr">
                        <a:lnSpc>
                          <a:spcPts val="2400"/>
                        </a:lnSpc>
                      </a:pP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現　　行</a:t>
                      </a:r>
                      <a:endParaRPr kumimoji="1" lang="ja-JP" altLang="en-US" sz="15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solidFill>
                      <a:schemeClr val="accent4">
                        <a:lumMod val="20000"/>
                        <a:lumOff val="80000"/>
                      </a:schemeClr>
                    </a:solidFill>
                  </a:tcPr>
                </a:tc>
                <a:tc>
                  <a:txBody>
                    <a:bodyPr/>
                    <a:lstStyle/>
                    <a:p>
                      <a:pPr algn="ctr">
                        <a:lnSpc>
                          <a:spcPts val="2400"/>
                        </a:lnSpc>
                      </a:pP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改　定　後</a:t>
                      </a:r>
                      <a:endParaRPr kumimoji="1" lang="ja-JP" altLang="en-US" sz="15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solidFill>
                      <a:schemeClr val="accent4">
                        <a:lumMod val="20000"/>
                        <a:lumOff val="80000"/>
                      </a:schemeClr>
                    </a:solidFill>
                  </a:tcPr>
                </a:tc>
              </a:tr>
              <a:tr h="3502706">
                <a:tc>
                  <a:txBody>
                    <a:bodyPr/>
                    <a:lstStyle/>
                    <a:p>
                      <a:pPr algn="l">
                        <a:lnSpc>
                          <a:spcPts val="2400"/>
                        </a:lnSpc>
                      </a:pP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ロ　准看護師による場合</a:t>
                      </a:r>
                    </a:p>
                    <a:p>
                      <a:pPr marL="0" indent="0" algn="l">
                        <a:lnSpc>
                          <a:spcPts val="2400"/>
                        </a:lnSpc>
                      </a:pP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）週３日目まで</a:t>
                      </a:r>
                      <a:r>
                        <a:rPr kumimoji="1" lang="en-US" altLang="ja-JP"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分以上　３</a:t>
                      </a:r>
                      <a:r>
                        <a:rPr kumimoji="1" lang="en-US" altLang="ja-JP"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８００円</a:t>
                      </a:r>
                    </a:p>
                    <a:p>
                      <a:pPr marL="0" indent="0" algn="l">
                        <a:lnSpc>
                          <a:spcPts val="2400"/>
                        </a:lnSpc>
                      </a:pP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）週３日目まで</a:t>
                      </a:r>
                      <a:r>
                        <a:rPr kumimoji="1" lang="en-US" altLang="ja-JP"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分未満　２</a:t>
                      </a:r>
                      <a:r>
                        <a:rPr kumimoji="1" lang="en-US" altLang="ja-JP"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９１０円</a:t>
                      </a:r>
                    </a:p>
                    <a:p>
                      <a:pPr marL="0" indent="0" algn="l">
                        <a:lnSpc>
                          <a:spcPts val="2400"/>
                        </a:lnSpc>
                      </a:pP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3</a:t>
                      </a: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）週４日目以降</a:t>
                      </a:r>
                      <a:r>
                        <a:rPr kumimoji="1" lang="en-US" altLang="ja-JP"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分以上　４</a:t>
                      </a:r>
                      <a:r>
                        <a:rPr kumimoji="1" lang="en-US" altLang="ja-JP"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８００円</a:t>
                      </a:r>
                    </a:p>
                    <a:p>
                      <a:pPr marL="0" indent="0" algn="l">
                        <a:lnSpc>
                          <a:spcPts val="2400"/>
                        </a:lnSpc>
                      </a:pP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4</a:t>
                      </a: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）週４日目以降</a:t>
                      </a:r>
                      <a:r>
                        <a:rPr kumimoji="1" lang="en-US" altLang="ja-JP"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分未満　３</a:t>
                      </a:r>
                      <a:r>
                        <a:rPr kumimoji="1" lang="en-US" altLang="ja-JP"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5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６７０円</a:t>
                      </a:r>
                    </a:p>
                    <a:p>
                      <a:pPr algn="l">
                        <a:lnSpc>
                          <a:spcPts val="2400"/>
                        </a:lnSpc>
                      </a:pPr>
                      <a:endParaRPr kumimoji="1" lang="ja-JP" altLang="en-US" sz="15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solidFill>
                      <a:schemeClr val="accent4">
                        <a:lumMod val="20000"/>
                        <a:lumOff val="80000"/>
                      </a:schemeClr>
                    </a:solidFill>
                  </a:tcPr>
                </a:tc>
                <a:tc>
                  <a:txBody>
                    <a:bodyPr/>
                    <a:lstStyle/>
                    <a:p>
                      <a:pPr>
                        <a:lnSpc>
                          <a:spcPts val="2400"/>
                        </a:lnSpc>
                      </a:pPr>
                      <a:r>
                        <a:rPr kumimoji="1" lang="ja-JP" altLang="en-US" sz="15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ロ</a:t>
                      </a:r>
                      <a:r>
                        <a:rPr kumimoji="1" lang="ja-JP" altLang="ja-JP" sz="15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sz="1500"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准看護師による場合</a:t>
                      </a:r>
                      <a:endParaRPr kumimoji="1" lang="en-US" altLang="ja-JP" sz="1500" u="sng"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588" indent="0">
                        <a:lnSpc>
                          <a:spcPts val="2400"/>
                        </a:lnSpc>
                      </a:pPr>
                      <a:r>
                        <a:rPr kumimoji="1" lang="ja-JP" altLang="en-US"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1</a:t>
                      </a:r>
                      <a:r>
                        <a:rPr kumimoji="1" lang="ja-JP" altLang="en-US"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同一日に２人</a:t>
                      </a:r>
                    </a:p>
                    <a:p>
                      <a:pPr marL="361950" indent="0">
                        <a:lnSpc>
                          <a:spcPts val="2400"/>
                        </a:lnSpc>
                      </a:pPr>
                      <a:r>
                        <a:rPr kumimoji="1" lang="ja-JP" altLang="en-US"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①週３日目まで</a:t>
                      </a:r>
                      <a:r>
                        <a:rPr kumimoji="1" lang="en-US" altLang="ja-JP"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分以上　</a:t>
                      </a:r>
                      <a:r>
                        <a:rPr kumimoji="1" lang="ja-JP" altLang="en-US"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５</a:t>
                      </a:r>
                      <a:r>
                        <a:rPr kumimoji="1" lang="en-US" altLang="ja-JP"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０５０円</a:t>
                      </a:r>
                      <a:r>
                        <a:rPr kumimoji="1" lang="ja-JP" altLang="en-US" sz="15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5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61950" indent="0">
                        <a:lnSpc>
                          <a:spcPts val="2400"/>
                        </a:lnSpc>
                      </a:pPr>
                      <a:r>
                        <a:rPr kumimoji="1" lang="ja-JP" altLang="en-US"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②週３日目まで</a:t>
                      </a:r>
                      <a:r>
                        <a:rPr kumimoji="1" lang="en-US" altLang="ja-JP"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分未満　</a:t>
                      </a:r>
                      <a:r>
                        <a:rPr kumimoji="1" lang="ja-JP" altLang="en-US"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a:t>
                      </a:r>
                      <a:r>
                        <a:rPr kumimoji="1" lang="en-US" altLang="ja-JP"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８７０円</a:t>
                      </a:r>
                      <a:r>
                        <a:rPr kumimoji="1" lang="ja-JP" altLang="en-US" sz="15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5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61950" indent="0">
                        <a:lnSpc>
                          <a:spcPts val="2400"/>
                        </a:lnSpc>
                      </a:pPr>
                      <a:r>
                        <a:rPr kumimoji="1" lang="ja-JP" altLang="en-US"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③週４日目以降</a:t>
                      </a:r>
                      <a:r>
                        <a:rPr kumimoji="1" lang="en-US" altLang="ja-JP"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分以上　</a:t>
                      </a:r>
                      <a:r>
                        <a:rPr kumimoji="1" lang="ja-JP" altLang="en-US"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６</a:t>
                      </a:r>
                      <a:r>
                        <a:rPr kumimoji="1" lang="en-US" altLang="ja-JP"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０５０円</a:t>
                      </a:r>
                      <a:r>
                        <a:rPr kumimoji="1" lang="ja-JP" altLang="en-US" sz="15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5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61950" indent="0">
                        <a:lnSpc>
                          <a:spcPts val="2400"/>
                        </a:lnSpc>
                      </a:pPr>
                      <a:r>
                        <a:rPr kumimoji="1" lang="ja-JP" altLang="en-US"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④週４日目以降</a:t>
                      </a:r>
                      <a:r>
                        <a:rPr kumimoji="1" lang="en-US" altLang="ja-JP"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分未満　</a:t>
                      </a:r>
                      <a:r>
                        <a:rPr kumimoji="1" lang="ja-JP" altLang="en-US"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４</a:t>
                      </a:r>
                      <a:r>
                        <a:rPr kumimoji="1" lang="en-US" altLang="ja-JP"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７２０円</a:t>
                      </a:r>
                      <a:r>
                        <a:rPr kumimoji="1" lang="ja-JP" altLang="en-US" sz="15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5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lnSpc>
                          <a:spcPts val="2400"/>
                        </a:lnSpc>
                      </a:pPr>
                      <a:r>
                        <a:rPr kumimoji="1" lang="ja-JP" altLang="en-US"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en-US" altLang="ja-JP"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kumimoji="1" lang="ja-JP" altLang="en-US"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同一日に３人以上</a:t>
                      </a:r>
                    </a:p>
                    <a:p>
                      <a:pPr marL="363538" indent="0">
                        <a:lnSpc>
                          <a:spcPts val="2400"/>
                        </a:lnSpc>
                      </a:pPr>
                      <a:r>
                        <a:rPr kumimoji="1" lang="ja-JP" altLang="en-US"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①週３日目まで</a:t>
                      </a:r>
                      <a:r>
                        <a:rPr kumimoji="1" lang="en-US" altLang="ja-JP"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分以上　</a:t>
                      </a:r>
                      <a:r>
                        <a:rPr kumimoji="1" lang="ja-JP" altLang="en-US"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kumimoji="1" lang="en-US" altLang="ja-JP"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５３０円</a:t>
                      </a:r>
                      <a:r>
                        <a:rPr kumimoji="1" lang="ja-JP" altLang="en-US" sz="15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5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63538" indent="0">
                        <a:lnSpc>
                          <a:spcPts val="2400"/>
                        </a:lnSpc>
                      </a:pPr>
                      <a:r>
                        <a:rPr kumimoji="1" lang="ja-JP" altLang="en-US"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②週３日目まで</a:t>
                      </a:r>
                      <a:r>
                        <a:rPr kumimoji="1" lang="en-US" altLang="ja-JP"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分未満　</a:t>
                      </a:r>
                      <a:r>
                        <a:rPr kumimoji="1" lang="ja-JP" altLang="en-US"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１</a:t>
                      </a:r>
                      <a:r>
                        <a:rPr kumimoji="1" lang="en-US" altLang="ja-JP"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９４０円</a:t>
                      </a:r>
                      <a:r>
                        <a:rPr kumimoji="1" lang="ja-JP" altLang="en-US" sz="15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5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63538" indent="0">
                        <a:lnSpc>
                          <a:spcPts val="2400"/>
                        </a:lnSpc>
                      </a:pPr>
                      <a:r>
                        <a:rPr kumimoji="1" lang="ja-JP" altLang="en-US"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③週４日目以降</a:t>
                      </a:r>
                      <a:r>
                        <a:rPr kumimoji="1" lang="en-US" altLang="ja-JP"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分以上　</a:t>
                      </a:r>
                      <a:r>
                        <a:rPr kumimoji="1" lang="ja-JP" altLang="en-US"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a:t>
                      </a:r>
                      <a:r>
                        <a:rPr kumimoji="1" lang="en-US" altLang="ja-JP"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０３０円</a:t>
                      </a:r>
                      <a:r>
                        <a:rPr kumimoji="1" lang="ja-JP" altLang="en-US" sz="15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5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363538" indent="0">
                        <a:lnSpc>
                          <a:spcPts val="2400"/>
                        </a:lnSpc>
                      </a:pPr>
                      <a:r>
                        <a:rPr kumimoji="1" lang="ja-JP" altLang="en-US"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④週４日目以降</a:t>
                      </a:r>
                      <a:r>
                        <a:rPr kumimoji="1" lang="en-US" altLang="ja-JP"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en-US" sz="15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分未満　</a:t>
                      </a:r>
                      <a:r>
                        <a:rPr kumimoji="1" lang="ja-JP" altLang="en-US"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kumimoji="1" lang="en-US" altLang="ja-JP"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5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３６０円</a:t>
                      </a:r>
                      <a:r>
                        <a:rPr kumimoji="1" lang="ja-JP" altLang="en-US" sz="15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（改）</a:t>
                      </a:r>
                      <a:endParaRPr kumimoji="1" lang="en-US" altLang="ja-JP" sz="15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solidFill>
                      <a:schemeClr val="accent4">
                        <a:lumMod val="20000"/>
                        <a:lumOff val="80000"/>
                      </a:schemeClr>
                    </a:solidFill>
                  </a:tcPr>
                </a:tc>
              </a:tr>
            </a:tbl>
          </a:graphicData>
        </a:graphic>
      </p:graphicFrame>
      <p:sp>
        <p:nvSpPr>
          <p:cNvPr id="5" name="角丸四角形 4"/>
          <p:cNvSpPr/>
          <p:nvPr/>
        </p:nvSpPr>
        <p:spPr>
          <a:xfrm>
            <a:off x="267217" y="188640"/>
            <a:ext cx="8636923" cy="720000"/>
          </a:xfrm>
          <a:prstGeom prst="roundRect">
            <a:avLst>
              <a:gd name="adj" fmla="val 9423"/>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2800" dirty="0">
                <a:solidFill>
                  <a:schemeClr val="tx1"/>
                </a:solidFill>
                <a:latin typeface="HG丸ｺﾞｼｯｸM-PRO" panose="020F0600000000000000" pitchFamily="50" charset="-128"/>
                <a:ea typeface="HG丸ｺﾞｼｯｸM-PRO" panose="020F0600000000000000" pitchFamily="50" charset="-128"/>
              </a:rPr>
              <a:t>精神科訪問看護基本</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療養費</a:t>
            </a:r>
            <a:r>
              <a:rPr lang="en-US" altLang="ja-JP" sz="2800" dirty="0" smtClean="0">
                <a:solidFill>
                  <a:schemeClr val="tx1"/>
                </a:solidFill>
                <a:latin typeface="HG丸ｺﾞｼｯｸM-PRO" panose="020F0600000000000000" pitchFamily="50" charset="-128"/>
                <a:ea typeface="HG丸ｺﾞｼｯｸM-PRO" panose="020F0600000000000000" pitchFamily="50" charset="-128"/>
              </a:rPr>
              <a:t>Ⅲ</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の</a:t>
            </a:r>
            <a:r>
              <a:rPr lang="ja-JP" altLang="en-US" sz="2800" dirty="0">
                <a:solidFill>
                  <a:schemeClr val="tx1"/>
                </a:solidFill>
                <a:latin typeface="HG丸ｺﾞｼｯｸM-PRO" panose="020F0600000000000000" pitchFamily="50" charset="-128"/>
                <a:ea typeface="HG丸ｺﾞｼｯｸM-PRO" panose="020F0600000000000000" pitchFamily="50" charset="-128"/>
              </a:rPr>
              <a:t>評価の</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見直し②</a:t>
            </a:r>
            <a:endParaRPr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7550076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対角する 2 つの角を切り取った四角形 9"/>
          <p:cNvSpPr/>
          <p:nvPr/>
        </p:nvSpPr>
        <p:spPr>
          <a:xfrm>
            <a:off x="390985" y="1003423"/>
            <a:ext cx="8501495" cy="5472608"/>
          </a:xfrm>
          <a:prstGeom prst="snip2DiagRect">
            <a:avLst>
              <a:gd name="adj1" fmla="val 0"/>
              <a:gd name="adj2" fmla="val 947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3" name="角丸四角形 2"/>
          <p:cNvSpPr/>
          <p:nvPr/>
        </p:nvSpPr>
        <p:spPr>
          <a:xfrm>
            <a:off x="267217" y="3147938"/>
            <a:ext cx="8697271" cy="2585318"/>
          </a:xfrm>
          <a:prstGeom prst="roundRect">
            <a:avLst>
              <a:gd name="adj" fmla="val 11423"/>
            </a:avLst>
          </a:prstGeom>
          <a:solidFill>
            <a:srgbClr val="FFFF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134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81222" y="1412776"/>
            <a:ext cx="8208912" cy="707886"/>
          </a:xfrm>
          <a:prstGeom prst="rect">
            <a:avLst/>
          </a:prstGeom>
          <a:noFill/>
          <a:ln>
            <a:noFill/>
          </a:ln>
        </p:spPr>
        <p:txBody>
          <a:bodyPr wrap="square" rtlCol="0">
            <a:spAutoFit/>
          </a:bodyPr>
          <a:lstStyle/>
          <a:p>
            <a:pPr marL="266700" indent="-266700">
              <a:spcAft>
                <a:spcPts val="1200"/>
              </a:spcAft>
            </a:pP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療養担当規則等を改正</a:t>
            </a:r>
            <a:r>
              <a:rPr lang="ja-JP" altLang="en-US" sz="2000" dirty="0" smtClean="0">
                <a:latin typeface="HG丸ｺﾞｼｯｸM-PRO" panose="020F0600000000000000" pitchFamily="50" charset="-128"/>
                <a:ea typeface="HG丸ｺﾞｼｯｸM-PRO" panose="020F0600000000000000" pitchFamily="50" charset="-128"/>
              </a:rPr>
              <a:t>し、保険医療機関等が</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経済的誘引により患者紹介を受けることを禁止</a:t>
            </a:r>
            <a:r>
              <a:rPr lang="ja-JP" altLang="en-US" sz="2000" dirty="0" smtClean="0">
                <a:latin typeface="HG丸ｺﾞｼｯｸM-PRO" panose="020F0600000000000000" pitchFamily="50" charset="-128"/>
                <a:ea typeface="HG丸ｺﾞｼｯｸM-PRO" panose="020F0600000000000000" pitchFamily="50" charset="-128"/>
              </a:rPr>
              <a:t>する。</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467544" y="2286164"/>
            <a:ext cx="7848872" cy="784830"/>
          </a:xfrm>
          <a:prstGeom prst="rect">
            <a:avLst/>
          </a:prstGeom>
          <a:noFill/>
          <a:ln>
            <a:noFill/>
          </a:ln>
        </p:spPr>
        <p:txBody>
          <a:bodyPr wrap="square" rtlCol="0">
            <a:spAutoFit/>
          </a:bodyPr>
          <a:lstStyle/>
          <a:p>
            <a:pPr marL="266700" indent="-266700"/>
            <a:r>
              <a:rPr lang="ja-JP" altLang="en-US" sz="2000" dirty="0" smtClean="0">
                <a:latin typeface="HG丸ｺﾞｼｯｸM-PRO" panose="020F0600000000000000" pitchFamily="50" charset="-128"/>
                <a:ea typeface="HG丸ｺﾞｼｯｸM-PRO" panose="020F0600000000000000" pitchFamily="50" charset="-128"/>
              </a:rPr>
              <a:t>［具体的改定内容］</a:t>
            </a:r>
            <a:endParaRPr lang="en-US" altLang="ja-JP" sz="2000" dirty="0" smtClean="0">
              <a:latin typeface="HG丸ｺﾞｼｯｸM-PRO" panose="020F0600000000000000" pitchFamily="50" charset="-128"/>
              <a:ea typeface="HG丸ｺﾞｼｯｸM-PRO" panose="020F0600000000000000" pitchFamily="50" charset="-128"/>
            </a:endParaRPr>
          </a:p>
          <a:p>
            <a:pPr marL="266700" indent="-266700">
              <a:spcBef>
                <a:spcPts val="600"/>
              </a:spcBef>
            </a:pPr>
            <a:r>
              <a:rPr lang="ja-JP" altLang="en-US" sz="2000" dirty="0" smtClean="0">
                <a:latin typeface="HG丸ｺﾞｼｯｸM-PRO" panose="020F0600000000000000" pitchFamily="50" charset="-128"/>
                <a:ea typeface="HG丸ｺﾞｼｯｸM-PRO" panose="020F0600000000000000" pitchFamily="50" charset="-128"/>
              </a:rPr>
              <a:t>○以下の条文を保険医療機関及び保険医療養担当規則に追加する。</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827584" y="3297468"/>
            <a:ext cx="7488832" cy="2308324"/>
          </a:xfrm>
          <a:prstGeom prst="rect">
            <a:avLst/>
          </a:prstGeom>
          <a:ln w="19050">
            <a:noFill/>
            <a:prstDash val="dash"/>
          </a:ln>
        </p:spPr>
        <p:txBody>
          <a:bodyPr wrap="square">
            <a:spAutoFit/>
          </a:bodyPr>
          <a:lstStyle/>
          <a:p>
            <a:r>
              <a:rPr lang="ja-JP" altLang="en-US" sz="2400" dirty="0" smtClean="0"/>
              <a:t>第二条の四の二</a:t>
            </a:r>
            <a:endParaRPr lang="en-US" altLang="ja-JP" sz="2400" dirty="0" smtClean="0"/>
          </a:p>
          <a:p>
            <a:pPr marL="180975" indent="-180975"/>
            <a:r>
              <a:rPr lang="ja-JP" altLang="en-US" sz="2400" u="sng" dirty="0" smtClean="0">
                <a:solidFill>
                  <a:srgbClr val="FF0000"/>
                </a:solidFill>
              </a:rPr>
              <a:t>２</a:t>
            </a:r>
            <a:r>
              <a:rPr lang="ja-JP" altLang="en-US" sz="2400" dirty="0" smtClean="0"/>
              <a:t>　保険</a:t>
            </a:r>
            <a:r>
              <a:rPr lang="ja-JP" altLang="en-US" sz="2400" dirty="0"/>
              <a:t>医療機関は、事業者又はその</a:t>
            </a:r>
            <a:r>
              <a:rPr lang="ja-JP" altLang="en-US" sz="2400" dirty="0" smtClean="0"/>
              <a:t>従業者</a:t>
            </a:r>
            <a:r>
              <a:rPr lang="ja-JP" altLang="en-US" sz="2400" dirty="0"/>
              <a:t>に対して、</a:t>
            </a:r>
            <a:r>
              <a:rPr lang="ja-JP" altLang="en-US" sz="2400" u="sng" dirty="0">
                <a:solidFill>
                  <a:srgbClr val="0000FF"/>
                </a:solidFill>
              </a:rPr>
              <a:t>患者を紹介する対価と</a:t>
            </a:r>
            <a:r>
              <a:rPr lang="ja-JP" altLang="en-US" sz="2400" u="sng" dirty="0" smtClean="0">
                <a:solidFill>
                  <a:srgbClr val="0000FF"/>
                </a:solidFill>
              </a:rPr>
              <a:t>して金品</a:t>
            </a:r>
            <a:r>
              <a:rPr lang="ja-JP" altLang="en-US" sz="2400" u="sng" dirty="0">
                <a:solidFill>
                  <a:srgbClr val="0000FF"/>
                </a:solidFill>
              </a:rPr>
              <a:t>又はその他</a:t>
            </a:r>
            <a:r>
              <a:rPr lang="ja-JP" altLang="en-US" sz="2400" dirty="0"/>
              <a:t>の健康保険事業の健全</a:t>
            </a:r>
            <a:r>
              <a:rPr lang="ja-JP" altLang="en-US" sz="2400" dirty="0" smtClean="0"/>
              <a:t>な運営</a:t>
            </a:r>
            <a:r>
              <a:rPr lang="ja-JP" altLang="en-US" sz="2400" dirty="0"/>
              <a:t>を損なうおそれのある</a:t>
            </a:r>
            <a:r>
              <a:rPr lang="ja-JP" altLang="en-US" sz="2400" u="sng" dirty="0">
                <a:solidFill>
                  <a:srgbClr val="0000FF"/>
                </a:solidFill>
              </a:rPr>
              <a:t>経済上の</a:t>
            </a:r>
            <a:r>
              <a:rPr lang="ja-JP" altLang="en-US" sz="2400" u="sng" dirty="0" smtClean="0">
                <a:solidFill>
                  <a:srgbClr val="0000FF"/>
                </a:solidFill>
              </a:rPr>
              <a:t>利益の</a:t>
            </a:r>
            <a:r>
              <a:rPr lang="ja-JP" altLang="en-US" sz="2400" u="sng" dirty="0">
                <a:solidFill>
                  <a:srgbClr val="0000FF"/>
                </a:solidFill>
              </a:rPr>
              <a:t>提供により</a:t>
            </a:r>
            <a:r>
              <a:rPr lang="ja-JP" altLang="en-US" sz="2400" dirty="0"/>
              <a:t>、患者が</a:t>
            </a:r>
            <a:r>
              <a:rPr lang="ja-JP" altLang="en-US" sz="2400" u="sng" dirty="0">
                <a:solidFill>
                  <a:srgbClr val="FF0000"/>
                </a:solidFill>
              </a:rPr>
              <a:t>自己の保険医療</a:t>
            </a:r>
            <a:r>
              <a:rPr lang="ja-JP" altLang="en-US" sz="2400" u="sng" dirty="0" smtClean="0">
                <a:solidFill>
                  <a:srgbClr val="FF0000"/>
                </a:solidFill>
              </a:rPr>
              <a:t>機関</a:t>
            </a:r>
            <a:r>
              <a:rPr lang="ja-JP" altLang="en-US" sz="2400" u="sng" dirty="0">
                <a:solidFill>
                  <a:srgbClr val="FF0000"/>
                </a:solidFill>
              </a:rPr>
              <a:t>において診療を受けるように誘引</a:t>
            </a:r>
            <a:r>
              <a:rPr lang="ja-JP" altLang="en-US" sz="2400" u="sng" dirty="0" smtClean="0">
                <a:solidFill>
                  <a:srgbClr val="FF0000"/>
                </a:solidFill>
              </a:rPr>
              <a:t>しては</a:t>
            </a:r>
            <a:r>
              <a:rPr lang="ja-JP" altLang="en-US" sz="2400" u="sng" dirty="0">
                <a:solidFill>
                  <a:srgbClr val="FF0000"/>
                </a:solidFill>
              </a:rPr>
              <a:t>ならない</a:t>
            </a:r>
            <a:r>
              <a:rPr lang="ja-JP" altLang="en-US" sz="2400" dirty="0"/>
              <a:t>。</a:t>
            </a:r>
          </a:p>
        </p:txBody>
      </p:sp>
      <p:sp>
        <p:nvSpPr>
          <p:cNvPr id="8" name="テキスト ボックス 7"/>
          <p:cNvSpPr txBox="1"/>
          <p:nvPr/>
        </p:nvSpPr>
        <p:spPr>
          <a:xfrm>
            <a:off x="755576" y="5805264"/>
            <a:ext cx="7848872" cy="369332"/>
          </a:xfrm>
          <a:prstGeom prst="rect">
            <a:avLst/>
          </a:prstGeom>
          <a:noFill/>
          <a:ln>
            <a:noFill/>
          </a:ln>
        </p:spPr>
        <p:txBody>
          <a:bodyPr wrap="square" rtlCol="0">
            <a:spAutoFit/>
          </a:bodyPr>
          <a:lstStyle/>
          <a:p>
            <a:pPr marL="266700" indent="-266700"/>
            <a:r>
              <a:rPr lang="en-US" altLang="ja-JP" dirty="0" smtClean="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同様の文章について、後期高齢者療養担当基準及び薬担規則にも追加。</a:t>
            </a:r>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267217" y="548680"/>
            <a:ext cx="8636923" cy="720000"/>
          </a:xfrm>
          <a:prstGeom prst="roundRect">
            <a:avLst>
              <a:gd name="adj" fmla="val 9423"/>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2800" dirty="0">
                <a:solidFill>
                  <a:srgbClr val="0000FF"/>
                </a:solidFill>
                <a:latin typeface="HG丸ｺﾞｼｯｸM-PRO" panose="020F0600000000000000" pitchFamily="50" charset="-128"/>
                <a:ea typeface="HG丸ｺﾞｼｯｸM-PRO" panose="020F0600000000000000" pitchFamily="50" charset="-128"/>
              </a:rPr>
              <a:t>療養担当規則等の改正</a:t>
            </a:r>
          </a:p>
        </p:txBody>
      </p:sp>
      <p:sp>
        <p:nvSpPr>
          <p:cNvPr id="13" name="正方形/長方形 12"/>
          <p:cNvSpPr/>
          <p:nvPr/>
        </p:nvSpPr>
        <p:spPr>
          <a:xfrm>
            <a:off x="395536" y="44624"/>
            <a:ext cx="3877985" cy="461665"/>
          </a:xfrm>
          <a:prstGeom prst="rect">
            <a:avLst/>
          </a:prstGeom>
        </p:spPr>
        <p:txBody>
          <a:bodyPr wrap="none">
            <a:spAutoFit/>
          </a:bodyPr>
          <a:lstStyle/>
          <a:p>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◆在宅</a:t>
            </a:r>
            <a:r>
              <a:rPr lang="ja-JP" altLang="en-US" sz="2400" dirty="0">
                <a:solidFill>
                  <a:srgbClr val="0000FF"/>
                </a:solidFill>
                <a:latin typeface="HG丸ｺﾞｼｯｸM-PRO" panose="020F0600000000000000" pitchFamily="50" charset="-128"/>
                <a:ea typeface="HG丸ｺﾞｼｯｸM-PRO" panose="020F0600000000000000" pitchFamily="50" charset="-128"/>
              </a:rPr>
              <a:t>不適切事例へ</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の対策</a:t>
            </a:r>
            <a:endParaRPr lang="ja-JP" altLang="en-US" sz="2400" dirty="0"/>
          </a:p>
        </p:txBody>
      </p:sp>
    </p:spTree>
    <p:extLst>
      <p:ext uri="{BB962C8B-B14F-4D97-AF65-F5344CB8AC3E}">
        <p14:creationId xmlns:p14="http://schemas.microsoft.com/office/powerpoint/2010/main" val="377036841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179512" y="5013176"/>
            <a:ext cx="8856983" cy="1440160"/>
          </a:xfrm>
          <a:prstGeom prst="snip2DiagRect">
            <a:avLst>
              <a:gd name="adj1" fmla="val 0"/>
              <a:gd name="adj2" fmla="val 3217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179587" y="836712"/>
            <a:ext cx="8856908" cy="4464496"/>
          </a:xfrm>
          <a:prstGeom prst="roundRect">
            <a:avLst>
              <a:gd name="adj" fmla="val 666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0" name="角丸四角形 9"/>
          <p:cNvSpPr/>
          <p:nvPr/>
        </p:nvSpPr>
        <p:spPr>
          <a:xfrm>
            <a:off x="179587" y="44624"/>
            <a:ext cx="7632848" cy="792088"/>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79512" y="44624"/>
            <a:ext cx="8856983" cy="5256584"/>
          </a:xfrm>
          <a:prstGeom prst="roundRect">
            <a:avLst>
              <a:gd name="adj" fmla="val 9423"/>
            </a:avLst>
          </a:prstGeom>
          <a:noFill/>
          <a:ln>
            <a:noFill/>
          </a:ln>
        </p:spPr>
        <p:style>
          <a:lnRef idx="1">
            <a:schemeClr val="accent3"/>
          </a:lnRef>
          <a:fillRef idx="2">
            <a:schemeClr val="accent3"/>
          </a:fillRef>
          <a:effectRef idx="1">
            <a:schemeClr val="accent3"/>
          </a:effectRef>
          <a:fontRef idx="minor">
            <a:schemeClr val="dk1"/>
          </a:fontRef>
        </p:style>
        <p:txBody>
          <a:bodyPr rtlCol="0" anchor="t"/>
          <a:lstStyle/>
          <a:p>
            <a:pPr>
              <a:spcAft>
                <a:spcPts val="1200"/>
              </a:spcAft>
            </a:pPr>
            <a:r>
              <a:rPr lang="ja-JP" altLang="en-US" sz="2800" dirty="0">
                <a:solidFill>
                  <a:srgbClr val="0000FF"/>
                </a:solidFill>
                <a:latin typeface="HG丸ｺﾞｼｯｸM-PRO" panose="020F0600000000000000" pitchFamily="50" charset="-128"/>
                <a:ea typeface="HG丸ｺﾞｼｯｸM-PRO" panose="020F0600000000000000" pitchFamily="50" charset="-128"/>
              </a:rPr>
              <a:t>機能強化型訪問看護ステーションの</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評価①</a:t>
            </a:r>
            <a:endParaRPr lang="en-US" altLang="ja-JP" sz="2800" dirty="0">
              <a:solidFill>
                <a:srgbClr val="0000FF"/>
              </a:solidFill>
              <a:latin typeface="HG丸ｺﾞｼｯｸM-PRO" panose="020F0600000000000000" pitchFamily="50" charset="-128"/>
              <a:ea typeface="HG丸ｺﾞｼｯｸM-PRO" panose="020F0600000000000000" pitchFamily="50" charset="-128"/>
            </a:endParaRPr>
          </a:p>
          <a:p>
            <a:pPr marL="266700"/>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spcAft>
                <a:spcPts val="600"/>
              </a:spcAft>
            </a:pP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02</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訪問看護療養費</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pPr marL="266700"/>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１</a:t>
            </a:r>
            <a:r>
              <a:rPr lang="ja-JP" altLang="en-US" sz="2400" dirty="0">
                <a:solidFill>
                  <a:schemeClr val="tx1"/>
                </a:solidFill>
                <a:latin typeface="HG丸ｺﾞｼｯｸM-PRO" panose="020F0600000000000000" pitchFamily="50" charset="-128"/>
                <a:ea typeface="HG丸ｺﾞｼｯｸM-PRO" panose="020F0600000000000000" pitchFamily="50" charset="-128"/>
              </a:rPr>
              <a:t>　月の初日の訪問の場合</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marL="447675">
              <a:spcAft>
                <a:spcPts val="600"/>
              </a:spcAft>
            </a:pPr>
            <a:r>
              <a:rPr lang="ja-JP" altLang="en-US" sz="2400" dirty="0">
                <a:solidFill>
                  <a:srgbClr val="FF0000"/>
                </a:solidFill>
                <a:latin typeface="HG丸ｺﾞｼｯｸM-PRO" panose="020F0600000000000000" pitchFamily="50" charset="-128"/>
                <a:ea typeface="HG丸ｺﾞｼｯｸM-PRO" panose="020F0600000000000000" pitchFamily="50" charset="-128"/>
              </a:rPr>
              <a:t>（新</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u="sng" dirty="0" smtClean="0">
                <a:solidFill>
                  <a:srgbClr val="FF0000"/>
                </a:solidFill>
                <a:latin typeface="HG丸ｺﾞｼｯｸM-PRO" panose="020F0600000000000000" pitchFamily="50" charset="-128"/>
                <a:ea typeface="HG丸ｺﾞｼｯｸM-PRO" panose="020F0600000000000000" pitchFamily="50" charset="-128"/>
              </a:rPr>
              <a:t>イ</a:t>
            </a:r>
            <a:r>
              <a:rPr lang="ja-JP" altLang="en-US" sz="2400" u="sng" dirty="0">
                <a:solidFill>
                  <a:srgbClr val="FF0000"/>
                </a:solidFill>
                <a:latin typeface="HG丸ｺﾞｼｯｸM-PRO" panose="020F0600000000000000" pitchFamily="50" charset="-128"/>
                <a:ea typeface="HG丸ｺﾞｼｯｸM-PRO" panose="020F0600000000000000" pitchFamily="50" charset="-128"/>
              </a:rPr>
              <a:t>　機能強化型訪問看護管理療養費</a:t>
            </a:r>
            <a:r>
              <a:rPr lang="ja-JP" altLang="en-US" sz="2400" u="sng" dirty="0" smtClean="0">
                <a:solidFill>
                  <a:srgbClr val="FF0000"/>
                </a:solidFill>
                <a:latin typeface="HG丸ｺﾞｼｯｸM-PRO" panose="020F0600000000000000" pitchFamily="50" charset="-128"/>
                <a:ea typeface="HG丸ｺﾞｼｯｸM-PRO" panose="020F0600000000000000" pitchFamily="50" charset="-128"/>
              </a:rPr>
              <a:t>１</a:t>
            </a:r>
            <a:endParaRPr lang="en-US" altLang="ja-JP" sz="2400" u="sng" dirty="0" smtClean="0">
              <a:solidFill>
                <a:srgbClr val="FF0000"/>
              </a:solidFill>
              <a:latin typeface="HG丸ｺﾞｼｯｸM-PRO" panose="020F0600000000000000" pitchFamily="50" charset="-128"/>
              <a:ea typeface="HG丸ｺﾞｼｯｸM-PRO" panose="020F0600000000000000" pitchFamily="50" charset="-128"/>
            </a:endParaRPr>
          </a:p>
          <a:p>
            <a:pPr marL="4849813">
              <a:spcAft>
                <a:spcPts val="600"/>
              </a:spcAft>
            </a:pPr>
            <a:r>
              <a:rPr lang="ja-JP" altLang="en-US" sz="2400" u="sng" dirty="0" smtClean="0">
                <a:solidFill>
                  <a:srgbClr val="FF0000"/>
                </a:solidFill>
                <a:latin typeface="HG丸ｺﾞｼｯｸM-PRO" panose="020F0600000000000000" pitchFamily="50" charset="-128"/>
                <a:ea typeface="HG丸ｺﾞｼｯｸM-PRO" panose="020F0600000000000000" pitchFamily="50" charset="-128"/>
              </a:rPr>
              <a:t>１２</a:t>
            </a:r>
            <a:r>
              <a:rPr lang="en-US" altLang="ja-JP" sz="2400" u="sng"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u="sng" dirty="0" smtClean="0">
                <a:solidFill>
                  <a:srgbClr val="FF0000"/>
                </a:solidFill>
                <a:latin typeface="HG丸ｺﾞｼｯｸM-PRO" panose="020F0600000000000000" pitchFamily="50" charset="-128"/>
                <a:ea typeface="HG丸ｺﾞｼｯｸM-PRO" panose="020F0600000000000000" pitchFamily="50" charset="-128"/>
              </a:rPr>
              <a:t>４００円（</a:t>
            </a:r>
            <a:r>
              <a:rPr lang="en-US" altLang="ja-JP" sz="2400" u="sng" dirty="0" smtClean="0">
                <a:solidFill>
                  <a:srgbClr val="FF0000"/>
                </a:solidFill>
                <a:latin typeface="HG丸ｺﾞｼｯｸM-PRO" panose="020F0600000000000000" pitchFamily="50" charset="-128"/>
                <a:ea typeface="HG丸ｺﾞｼｯｸM-PRO" panose="020F0600000000000000" pitchFamily="50" charset="-128"/>
              </a:rPr>
              <a:t>100</a:t>
            </a:r>
            <a:r>
              <a:rPr lang="ja-JP" altLang="en-US" sz="2400" u="sng" dirty="0" smtClean="0">
                <a:solidFill>
                  <a:srgbClr val="FF0000"/>
                </a:solidFill>
                <a:latin typeface="HG丸ｺﾞｼｯｸM-PRO" panose="020F0600000000000000" pitchFamily="50" charset="-128"/>
                <a:ea typeface="HG丸ｺﾞｼｯｸM-PRO" panose="020F0600000000000000" pitchFamily="50" charset="-128"/>
              </a:rPr>
              <a:t>円）</a:t>
            </a:r>
            <a:endParaRPr lang="en-US" altLang="ja-JP" sz="2400" u="sng" dirty="0">
              <a:solidFill>
                <a:srgbClr val="FF0000"/>
              </a:solidFill>
              <a:latin typeface="HG丸ｺﾞｼｯｸM-PRO" panose="020F0600000000000000" pitchFamily="50" charset="-128"/>
              <a:ea typeface="HG丸ｺﾞｼｯｸM-PRO" panose="020F0600000000000000" pitchFamily="50" charset="-128"/>
            </a:endParaRPr>
          </a:p>
          <a:p>
            <a:pPr marL="447675">
              <a:spcAft>
                <a:spcPts val="600"/>
              </a:spcAft>
            </a:pPr>
            <a:r>
              <a:rPr lang="ja-JP" altLang="en-US" sz="2400" dirty="0">
                <a:solidFill>
                  <a:srgbClr val="FF0000"/>
                </a:solidFill>
                <a:latin typeface="HG丸ｺﾞｼｯｸM-PRO" panose="020F0600000000000000" pitchFamily="50" charset="-128"/>
                <a:ea typeface="HG丸ｺﾞｼｯｸM-PRO" panose="020F0600000000000000" pitchFamily="50" charset="-128"/>
              </a:rPr>
              <a:t>（新</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u="sng" dirty="0" smtClean="0">
                <a:solidFill>
                  <a:srgbClr val="FF0000"/>
                </a:solidFill>
                <a:latin typeface="HG丸ｺﾞｼｯｸM-PRO" panose="020F0600000000000000" pitchFamily="50" charset="-128"/>
                <a:ea typeface="HG丸ｺﾞｼｯｸM-PRO" panose="020F0600000000000000" pitchFamily="50" charset="-128"/>
              </a:rPr>
              <a:t>ロ</a:t>
            </a:r>
            <a:r>
              <a:rPr lang="ja-JP" altLang="en-US" sz="2400" u="sng" dirty="0">
                <a:solidFill>
                  <a:srgbClr val="FF0000"/>
                </a:solidFill>
                <a:latin typeface="HG丸ｺﾞｼｯｸM-PRO" panose="020F0600000000000000" pitchFamily="50" charset="-128"/>
                <a:ea typeface="HG丸ｺﾞｼｯｸM-PRO" panose="020F0600000000000000" pitchFamily="50" charset="-128"/>
              </a:rPr>
              <a:t>　機能強化型訪問看護管理療養費</a:t>
            </a:r>
            <a:r>
              <a:rPr lang="ja-JP" altLang="en-US" sz="2400" u="sng" dirty="0" smtClean="0">
                <a:solidFill>
                  <a:srgbClr val="FF0000"/>
                </a:solidFill>
                <a:latin typeface="HG丸ｺﾞｼｯｸM-PRO" panose="020F0600000000000000" pitchFamily="50" charset="-128"/>
                <a:ea typeface="HG丸ｺﾞｼｯｸM-PRO" panose="020F0600000000000000" pitchFamily="50" charset="-128"/>
              </a:rPr>
              <a:t>２</a:t>
            </a:r>
            <a:endParaRPr lang="en-US" altLang="ja-JP" sz="2400" u="sng" dirty="0" smtClean="0">
              <a:solidFill>
                <a:srgbClr val="FF0000"/>
              </a:solidFill>
              <a:latin typeface="HG丸ｺﾞｼｯｸM-PRO" panose="020F0600000000000000" pitchFamily="50" charset="-128"/>
              <a:ea typeface="HG丸ｺﾞｼｯｸM-PRO" panose="020F0600000000000000" pitchFamily="50" charset="-128"/>
            </a:endParaRPr>
          </a:p>
          <a:p>
            <a:pPr marL="4935538">
              <a:spcAft>
                <a:spcPts val="600"/>
              </a:spcAft>
            </a:pPr>
            <a:r>
              <a:rPr lang="ja-JP" altLang="en-US" sz="2400" u="sng" dirty="0" smtClean="0">
                <a:solidFill>
                  <a:srgbClr val="FF0000"/>
                </a:solidFill>
                <a:latin typeface="HG丸ｺﾞｼｯｸM-PRO" panose="020F0600000000000000" pitchFamily="50" charset="-128"/>
                <a:ea typeface="HG丸ｺﾞｼｯｸM-PRO" panose="020F0600000000000000" pitchFamily="50" charset="-128"/>
              </a:rPr>
              <a:t>  ９</a:t>
            </a:r>
            <a:r>
              <a:rPr lang="en-US" altLang="ja-JP" sz="2400" u="sng"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u="sng" dirty="0" smtClean="0">
                <a:solidFill>
                  <a:srgbClr val="FF0000"/>
                </a:solidFill>
                <a:latin typeface="HG丸ｺﾞｼｯｸM-PRO" panose="020F0600000000000000" pitchFamily="50" charset="-128"/>
                <a:ea typeface="HG丸ｺﾞｼｯｸM-PRO" panose="020F0600000000000000" pitchFamily="50" charset="-128"/>
              </a:rPr>
              <a:t>４００円（</a:t>
            </a:r>
            <a:r>
              <a:rPr lang="en-US" altLang="ja-JP" sz="2400" u="sng" dirty="0" smtClean="0">
                <a:solidFill>
                  <a:srgbClr val="FF0000"/>
                </a:solidFill>
                <a:latin typeface="HG丸ｺﾞｼｯｸM-PRO" panose="020F0600000000000000" pitchFamily="50" charset="-128"/>
                <a:ea typeface="HG丸ｺﾞｼｯｸM-PRO" panose="020F0600000000000000" pitchFamily="50" charset="-128"/>
              </a:rPr>
              <a:t>100</a:t>
            </a:r>
            <a:r>
              <a:rPr lang="ja-JP" altLang="en-US" sz="2400" u="sng" dirty="0" smtClean="0">
                <a:solidFill>
                  <a:srgbClr val="FF0000"/>
                </a:solidFill>
                <a:latin typeface="HG丸ｺﾞｼｯｸM-PRO" panose="020F0600000000000000" pitchFamily="50" charset="-128"/>
                <a:ea typeface="HG丸ｺﾞｼｯｸM-PRO" panose="020F0600000000000000" pitchFamily="50" charset="-128"/>
              </a:rPr>
              <a:t>円）</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pPr marL="1257300"/>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ハ</a:t>
            </a:r>
            <a:r>
              <a:rPr lang="ja-JP" altLang="en-US" sz="2400" dirty="0">
                <a:solidFill>
                  <a:schemeClr val="tx1"/>
                </a:solidFill>
                <a:latin typeface="HG丸ｺﾞｼｯｸM-PRO" panose="020F0600000000000000" pitchFamily="50" charset="-128"/>
                <a:ea typeface="HG丸ｺﾞｼｯｸM-PRO" panose="020F0600000000000000" pitchFamily="50" charset="-128"/>
              </a:rPr>
              <a:t>　イ又はロ以外の</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場合</a:t>
            </a: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７</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４００円（</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100</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円）</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pPr marL="266700"/>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marL="266700"/>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２　月の</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2</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日目以降の訪問の場合　</a:t>
            </a: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２</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９８０円（  </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30</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円）</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135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77813" y="5385410"/>
            <a:ext cx="8352928" cy="707886"/>
          </a:xfrm>
          <a:prstGeom prst="rect">
            <a:avLst/>
          </a:prstGeom>
          <a:noFill/>
          <a:ln>
            <a:noFill/>
          </a:ln>
        </p:spPr>
        <p:txBody>
          <a:bodyPr wrap="square" rtlCol="0">
            <a:spAutoFit/>
          </a:bodyPr>
          <a:lstStyle/>
          <a:p>
            <a:pPr marL="266700" indent="-266700">
              <a:spcAft>
                <a:spcPts val="1200"/>
              </a:spcAft>
            </a:pP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機能強化型訪問看護管理療養費を新設</a:t>
            </a:r>
            <a:r>
              <a:rPr lang="ja-JP" altLang="en-US" sz="2000" dirty="0" smtClean="0">
                <a:latin typeface="HG丸ｺﾞｼｯｸM-PRO" panose="020F0600000000000000" pitchFamily="50" charset="-128"/>
                <a:ea typeface="HG丸ｺﾞｼｯｸM-PRO" panose="020F0600000000000000" pitchFamily="50" charset="-128"/>
              </a:rPr>
              <a:t>し、より高い機能を持つ訪問看護ステーションについて</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充実した評価</a:t>
            </a:r>
            <a:r>
              <a:rPr lang="ja-JP" altLang="en-US" sz="2000" dirty="0" smtClean="0">
                <a:latin typeface="HG丸ｺﾞｼｯｸM-PRO" panose="020F0600000000000000" pitchFamily="50" charset="-128"/>
                <a:ea typeface="HG丸ｺﾞｼｯｸM-PRO" panose="020F0600000000000000" pitchFamily="50" charset="-128"/>
              </a:rPr>
              <a:t>を行う。</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1017873" y="4722494"/>
            <a:ext cx="7272808" cy="430887"/>
          </a:xfrm>
          <a:prstGeom prst="rect">
            <a:avLst/>
          </a:prstGeom>
        </p:spPr>
        <p:txBody>
          <a:bodyPr wrap="square">
            <a:spAutoFit/>
          </a:bodyPr>
          <a:lstStyle/>
          <a:p>
            <a:pPr>
              <a:buNone/>
            </a:pPr>
            <a:r>
              <a:rPr lang="en-US" altLang="ja-JP" sz="2200" u="sng" dirty="0" smtClean="0">
                <a:latin typeface="HG丸ｺﾞｼｯｸM-PRO" panose="020F0600000000000000" pitchFamily="50" charset="-128"/>
                <a:ea typeface="HG丸ｺﾞｼｯｸM-PRO" panose="020F0600000000000000" pitchFamily="50" charset="-128"/>
              </a:rPr>
              <a:t>※</a:t>
            </a:r>
            <a:r>
              <a:rPr lang="ja-JP" altLang="en-US" sz="2200" u="sng" dirty="0" smtClean="0">
                <a:latin typeface="HG丸ｺﾞｼｯｸM-PRO" panose="020F0600000000000000" pitchFamily="50" charset="-128"/>
                <a:ea typeface="HG丸ｺﾞｼｯｸM-PRO" panose="020F0600000000000000" pitchFamily="50" charset="-128"/>
              </a:rPr>
              <a:t>（　　）内は消費</a:t>
            </a:r>
            <a:r>
              <a:rPr lang="ja-JP" altLang="en-US" sz="2200" u="sng" dirty="0">
                <a:latin typeface="HG丸ｺﾞｼｯｸM-PRO" panose="020F0600000000000000" pitchFamily="50" charset="-128"/>
                <a:ea typeface="HG丸ｺﾞｼｯｸM-PRO" panose="020F0600000000000000" pitchFamily="50" charset="-128"/>
              </a:rPr>
              <a:t>税率</a:t>
            </a:r>
            <a:r>
              <a:rPr lang="en-US" altLang="ja-JP" sz="2200" u="sng" dirty="0">
                <a:latin typeface="HG丸ｺﾞｼｯｸM-PRO" panose="020F0600000000000000" pitchFamily="50" charset="-128"/>
                <a:ea typeface="HG丸ｺﾞｼｯｸM-PRO" panose="020F0600000000000000" pitchFamily="50" charset="-128"/>
              </a:rPr>
              <a:t>8</a:t>
            </a:r>
            <a:r>
              <a:rPr lang="ja-JP" altLang="en-US" sz="2200" u="sng" dirty="0">
                <a:latin typeface="HG丸ｺﾞｼｯｸM-PRO" panose="020F0600000000000000" pitchFamily="50" charset="-128"/>
                <a:ea typeface="HG丸ｺﾞｼｯｸM-PRO" panose="020F0600000000000000" pitchFamily="50" charset="-128"/>
              </a:rPr>
              <a:t>％への引き上げに伴う対応</a:t>
            </a:r>
            <a:endParaRPr lang="en-US" altLang="ja-JP" sz="2200" u="sng"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6106481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対角する 2 つの角を切り取った四角形 2"/>
          <p:cNvSpPr/>
          <p:nvPr/>
        </p:nvSpPr>
        <p:spPr>
          <a:xfrm>
            <a:off x="274585" y="548680"/>
            <a:ext cx="8625263" cy="6114583"/>
          </a:xfrm>
          <a:prstGeom prst="snip2DiagRect">
            <a:avLst>
              <a:gd name="adj1" fmla="val 0"/>
              <a:gd name="adj2" fmla="val 779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136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524886" y="721334"/>
            <a:ext cx="8424936" cy="400110"/>
          </a:xfrm>
          <a:prstGeom prst="rect">
            <a:avLst/>
          </a:prstGeom>
          <a:noFill/>
          <a:ln>
            <a:noFill/>
          </a:ln>
        </p:spPr>
        <p:txBody>
          <a:bodyPr wrap="square" rtlCol="0">
            <a:spAutoFit/>
          </a:bodyPr>
          <a:lstStyle/>
          <a:p>
            <a:pPr marL="266700" indent="-266700"/>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施設基準</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921716706"/>
              </p:ext>
            </p:extLst>
          </p:nvPr>
        </p:nvGraphicFramePr>
        <p:xfrm>
          <a:off x="539551" y="1121443"/>
          <a:ext cx="8064899" cy="4625584"/>
        </p:xfrm>
        <a:graphic>
          <a:graphicData uri="http://schemas.openxmlformats.org/drawingml/2006/table">
            <a:tbl>
              <a:tblPr firstRow="1" bandRow="1">
                <a:tableStyleId>{5940675A-B579-460E-94D1-54222C63F5DA}</a:tableStyleId>
              </a:tblPr>
              <a:tblGrid>
                <a:gridCol w="2880321"/>
                <a:gridCol w="2592289"/>
                <a:gridCol w="2592289"/>
              </a:tblGrid>
              <a:tr h="457452">
                <a:tc>
                  <a:txBody>
                    <a:bodyPr/>
                    <a:lstStyle/>
                    <a:p>
                      <a:pPr algn="ctr">
                        <a:lnSpc>
                          <a:spcPts val="2000"/>
                        </a:lnSpc>
                      </a:pPr>
                      <a:endParaRPr kumimoji="1"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chemeClr val="accent4">
                        <a:lumMod val="20000"/>
                        <a:lumOff val="80000"/>
                      </a:schemeClr>
                    </a:solidFill>
                  </a:tcPr>
                </a:tc>
                <a:tc>
                  <a:txBody>
                    <a:bodyPr/>
                    <a:lstStyle/>
                    <a:p>
                      <a:pPr algn="ctr">
                        <a:lnSpc>
                          <a:spcPts val="2000"/>
                        </a:lnSpc>
                      </a:pP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機能強化型訪問看護療養費１</a:t>
                      </a:r>
                      <a:endParaRPr kumimoji="1"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chemeClr val="accent4">
                        <a:lumMod val="20000"/>
                        <a:lumOff val="80000"/>
                      </a:schemeClr>
                    </a:solidFill>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機能強化型訪問看護療養費２</a:t>
                      </a:r>
                      <a:endParaRPr kumimoji="1"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chemeClr val="accent4">
                        <a:lumMod val="20000"/>
                        <a:lumOff val="80000"/>
                      </a:schemeClr>
                    </a:solidFill>
                  </a:tcPr>
                </a:tc>
              </a:tr>
              <a:tr h="553961">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①常勤看護職員</a:t>
                      </a:r>
                      <a:r>
                        <a:rPr kumimoji="1" lang="en-US" altLang="ja-JP"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r>
                      <a:br>
                        <a:rPr kumimoji="1" lang="en-US" altLang="ja-JP"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（サテライト含む）</a:t>
                      </a:r>
                      <a:endParaRPr kumimoji="1"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chemeClr val="accent4">
                        <a:lumMod val="20000"/>
                        <a:lumOff val="80000"/>
                      </a:schemeClr>
                    </a:solidFill>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en-US" altLang="ja-JP"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7</a:t>
                      </a:r>
                      <a:r>
                        <a:rPr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人</a:t>
                      </a:r>
                      <a:r>
                        <a:rPr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以上</a:t>
                      </a:r>
                      <a:endParaRPr lang="en-US" altLang="ja-JP"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chemeClr val="accent4">
                        <a:lumMod val="20000"/>
                        <a:lumOff val="80000"/>
                      </a:schemeClr>
                    </a:solidFill>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en-US" altLang="ja-JP"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5</a:t>
                      </a:r>
                      <a:r>
                        <a:rPr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人</a:t>
                      </a:r>
                      <a:r>
                        <a:rPr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以上</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chemeClr val="accent4">
                        <a:lumMod val="20000"/>
                        <a:lumOff val="80000"/>
                      </a:schemeClr>
                    </a:solidFill>
                  </a:tcPr>
                </a:tc>
              </a:tr>
              <a:tr h="396729">
                <a:tc>
                  <a:txBody>
                    <a:bodyPr/>
                    <a:lstStyle/>
                    <a:p>
                      <a:pPr>
                        <a:lnSpc>
                          <a:spcPts val="2000"/>
                        </a:lnSpc>
                      </a:pP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②</a:t>
                      </a:r>
                      <a:r>
                        <a:rPr kumimoji="1" lang="en-US" altLang="ja-JP"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24</a:t>
                      </a: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時間対応</a:t>
                      </a:r>
                      <a:endParaRPr kumimoji="1"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chemeClr val="accent4">
                        <a:lumMod val="20000"/>
                        <a:lumOff val="80000"/>
                      </a:schemeClr>
                    </a:solidFill>
                  </a:tcPr>
                </a:tc>
                <a:tc gridSpan="2">
                  <a:txBody>
                    <a:bodyPr/>
                    <a:lstStyle/>
                    <a:p>
                      <a:pPr algn="ctr">
                        <a:lnSpc>
                          <a:spcPts val="2000"/>
                        </a:lnSpc>
                      </a:pPr>
                      <a:r>
                        <a:rPr lang="en-US" altLang="ja-JP"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24</a:t>
                      </a:r>
                      <a:r>
                        <a:rPr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時間対応体制加算</a:t>
                      </a:r>
                      <a:r>
                        <a:rPr lang="ja-JP" altLang="en-US" sz="1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の届出を行っていること</a:t>
                      </a:r>
                      <a:endParaRPr kumimoji="1" lang="ja-JP" altLang="en-US" sz="1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chemeClr val="accent4">
                        <a:lumMod val="20000"/>
                        <a:lumOff val="80000"/>
                      </a:schemeClr>
                    </a:solidFill>
                  </a:tcPr>
                </a:tc>
                <a:tc hMerge="1">
                  <a:txBody>
                    <a:bodyPr/>
                    <a:lstStyle/>
                    <a:p>
                      <a:endParaRPr kumimoji="1" lang="ja-JP" altLang="en-US"/>
                    </a:p>
                  </a:txBody>
                  <a:tcPr/>
                </a:tc>
              </a:tr>
              <a:tr h="857413">
                <a:tc>
                  <a:txBody>
                    <a:bodyPr/>
                    <a:lstStyle/>
                    <a:p>
                      <a:pPr marL="180975" indent="-180975">
                        <a:lnSpc>
                          <a:spcPts val="2000"/>
                        </a:lnSpc>
                      </a:pP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③訪問看護ターミナルケア療養費</a:t>
                      </a:r>
                      <a:r>
                        <a:rPr kumimoji="1" lang="en-US" altLang="ja-JP"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r>
                      <a:br>
                        <a:rPr kumimoji="1" lang="en-US" altLang="ja-JP"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又はターミナルケア加算の</a:t>
                      </a:r>
                      <a:r>
                        <a:rPr kumimoji="1" lang="en-US" altLang="ja-JP"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r>
                      <a:br>
                        <a:rPr kumimoji="1" lang="en-US" altLang="ja-JP"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算定数</a:t>
                      </a:r>
                      <a:endParaRPr kumimoji="1"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chemeClr val="accent4">
                        <a:lumMod val="20000"/>
                        <a:lumOff val="80000"/>
                      </a:schemeClr>
                    </a:solidFill>
                  </a:tcPr>
                </a:tc>
                <a:tc>
                  <a:txBody>
                    <a:bodyPr/>
                    <a:lstStyle/>
                    <a:p>
                      <a:pPr algn="ctr">
                        <a:lnSpc>
                          <a:spcPts val="2000"/>
                        </a:lnSpc>
                      </a:pPr>
                      <a:r>
                        <a:rPr kumimoji="1" lang="en-US" altLang="ja-JP"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20</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回以上</a:t>
                      </a:r>
                      <a:r>
                        <a:rPr kumimoji="1" lang="en-US" altLang="ja-JP"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年</a:t>
                      </a:r>
                      <a:endParaRPr kumimoji="1" lang="ja-JP" altLang="en-US" sz="1600" u="sng"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chemeClr val="accent4">
                        <a:lumMod val="20000"/>
                        <a:lumOff val="80000"/>
                      </a:schemeClr>
                    </a:solidFill>
                  </a:tcPr>
                </a:tc>
                <a:tc>
                  <a:txBody>
                    <a:bodyPr/>
                    <a:lstStyle/>
                    <a:p>
                      <a:pPr algn="ctr">
                        <a:lnSpc>
                          <a:spcPts val="2000"/>
                        </a:lnSpc>
                      </a:pPr>
                      <a:r>
                        <a:rPr kumimoji="1" lang="en-US" altLang="ja-JP"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15</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回以上</a:t>
                      </a:r>
                      <a:r>
                        <a:rPr kumimoji="1" lang="en-US" altLang="ja-JP"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年</a:t>
                      </a:r>
                      <a:endParaRPr kumimoji="1" lang="ja-JP" altLang="en-US" sz="1600" u="sng"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chemeClr val="accent4">
                        <a:lumMod val="20000"/>
                        <a:lumOff val="80000"/>
                      </a:schemeClr>
                    </a:solidFill>
                  </a:tcPr>
                </a:tc>
              </a:tr>
              <a:tr h="599156">
                <a:tc>
                  <a:txBody>
                    <a:bodyPr/>
                    <a:lstStyle/>
                    <a:p>
                      <a:pPr>
                        <a:lnSpc>
                          <a:spcPts val="2000"/>
                        </a:lnSpc>
                      </a:pP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④重症度の高い患者の受け入れ数</a:t>
                      </a:r>
                      <a:endParaRPr kumimoji="1" lang="en-US" altLang="ja-JP"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80975" indent="0">
                        <a:lnSpc>
                          <a:spcPts val="2000"/>
                        </a:lnSpc>
                      </a:pPr>
                      <a:r>
                        <a:rPr kumimoji="1" lang="en-US" altLang="ja-JP"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別表第</a:t>
                      </a:r>
                      <a:r>
                        <a:rPr kumimoji="1" lang="en-US" altLang="ja-JP"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7</a:t>
                      </a: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の該当利用者数</a:t>
                      </a:r>
                      <a:endParaRPr kumimoji="1"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chemeClr val="accent4">
                        <a:lumMod val="20000"/>
                        <a:lumOff val="80000"/>
                      </a:schemeClr>
                    </a:solidFill>
                  </a:tcPr>
                </a:tc>
                <a:tc>
                  <a:txBody>
                    <a:bodyPr/>
                    <a:lstStyle/>
                    <a:p>
                      <a:pPr algn="ctr">
                        <a:lnSpc>
                          <a:spcPts val="2000"/>
                        </a:lnSpc>
                      </a:pPr>
                      <a:r>
                        <a:rPr kumimoji="1" lang="en-US" altLang="ja-JP"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10</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人以上</a:t>
                      </a:r>
                      <a:r>
                        <a:rPr kumimoji="1" lang="en-US" altLang="ja-JP"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月</a:t>
                      </a:r>
                      <a:endParaRPr kumimoji="1" lang="ja-JP" altLang="en-US" sz="1600" u="sng"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chemeClr val="accent4">
                        <a:lumMod val="20000"/>
                        <a:lumOff val="80000"/>
                      </a:schemeClr>
                    </a:solidFill>
                  </a:tcPr>
                </a:tc>
                <a:tc>
                  <a:txBody>
                    <a:bodyPr/>
                    <a:lstStyle/>
                    <a:p>
                      <a:pPr algn="ctr">
                        <a:lnSpc>
                          <a:spcPts val="2000"/>
                        </a:lnSpc>
                      </a:pPr>
                      <a:r>
                        <a:rPr kumimoji="1" lang="en-US" altLang="ja-JP"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7</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人以上</a:t>
                      </a:r>
                      <a:r>
                        <a:rPr kumimoji="1" lang="en-US" altLang="ja-JP"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月</a:t>
                      </a:r>
                      <a:endParaRPr kumimoji="1" lang="ja-JP" altLang="en-US" sz="1600" u="sng"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chemeClr val="accent4">
                        <a:lumMod val="20000"/>
                        <a:lumOff val="80000"/>
                      </a:schemeClr>
                    </a:solidFill>
                  </a:tcPr>
                </a:tc>
              </a:tr>
              <a:tr h="1115670">
                <a:tc>
                  <a:txBody>
                    <a:bodyPr/>
                    <a:lstStyle/>
                    <a:p>
                      <a:pPr>
                        <a:lnSpc>
                          <a:spcPts val="2000"/>
                        </a:lnSpc>
                      </a:pP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⑤医療と介護の一体的な提供体制</a:t>
                      </a:r>
                      <a:endParaRPr kumimoji="1"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chemeClr val="accent4">
                        <a:lumMod val="20000"/>
                        <a:lumOff val="80000"/>
                      </a:schemeClr>
                    </a:solidFill>
                  </a:tcPr>
                </a:tc>
                <a:tc gridSpan="2">
                  <a:txBody>
                    <a:bodyPr/>
                    <a:lstStyle/>
                    <a:p>
                      <a:pPr>
                        <a:lnSpc>
                          <a:spcPts val="2000"/>
                        </a:lnSpc>
                      </a:pP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指定訪問看護事業所と</a:t>
                      </a:r>
                      <a:r>
                        <a:rPr kumimoji="1" lang="ja-JP" altLang="en-US" sz="14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居宅介護支援事業所が同一敷地内に設置</a:t>
                      </a: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され、</a:t>
                      </a:r>
                      <a:r>
                        <a:rPr kumimoji="1" lang="ja-JP" altLang="en-US" sz="14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かつ</a:t>
                      </a: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、当該訪問看護事業所の介護サービス計画が必要な利用者のうち、当該居宅介護支援事業所により</a:t>
                      </a:r>
                      <a:r>
                        <a:rPr kumimoji="1" lang="ja-JP" altLang="en-US" sz="1400" u="sng" dirty="0" smtClean="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介護サービス計画を作成されている者が一定程度以上</a:t>
                      </a: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であること。</a:t>
                      </a:r>
                      <a:endParaRPr kumimoji="1"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chemeClr val="accent4">
                        <a:lumMod val="20000"/>
                        <a:lumOff val="80000"/>
                      </a:schemeClr>
                    </a:solidFill>
                  </a:tcPr>
                </a:tc>
                <a:tc hMerge="1">
                  <a:txBody>
                    <a:bodyPr/>
                    <a:lstStyle/>
                    <a:p>
                      <a:endParaRPr kumimoji="1" lang="ja-JP" altLang="en-US"/>
                    </a:p>
                  </a:txBody>
                  <a:tcPr/>
                </a:tc>
              </a:tr>
              <a:tr h="599156">
                <a:tc>
                  <a:txBody>
                    <a:bodyPr/>
                    <a:lstStyle/>
                    <a:p>
                      <a:pPr>
                        <a:lnSpc>
                          <a:spcPts val="2000"/>
                        </a:lnSpc>
                      </a:pP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⑥その他</a:t>
                      </a:r>
                      <a:endParaRPr kumimoji="1"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chemeClr val="accent4">
                        <a:lumMod val="20000"/>
                        <a:lumOff val="80000"/>
                      </a:schemeClr>
                    </a:solidFill>
                  </a:tcPr>
                </a:tc>
                <a:tc gridSpan="2">
                  <a:txBody>
                    <a:bodyPr/>
                    <a:lstStyle/>
                    <a:p>
                      <a:pPr>
                        <a:lnSpc>
                          <a:spcPts val="2000"/>
                        </a:lnSpc>
                      </a:pPr>
                      <a:r>
                        <a:rPr kumimoji="1" lang="ja-JP" altLang="en-US" sz="1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地域住民等に対する情報提供や相談、人材育成のための研修を実施していることが望ましい。</a:t>
                      </a:r>
                      <a:endParaRPr kumimoji="1"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chemeClr val="accent4">
                        <a:lumMod val="20000"/>
                        <a:lumOff val="80000"/>
                      </a:schemeClr>
                    </a:solidFill>
                  </a:tcPr>
                </a:tc>
                <a:tc hMerge="1">
                  <a:txBody>
                    <a:bodyPr/>
                    <a:lstStyle/>
                    <a:p>
                      <a:endParaRPr kumimoji="1" lang="ja-JP" altLang="en-US"/>
                    </a:p>
                  </a:txBody>
                  <a:tcPr/>
                </a:tc>
              </a:tr>
            </a:tbl>
          </a:graphicData>
        </a:graphic>
      </p:graphicFrame>
      <p:sp>
        <p:nvSpPr>
          <p:cNvPr id="7" name="角丸四角形 6"/>
          <p:cNvSpPr/>
          <p:nvPr/>
        </p:nvSpPr>
        <p:spPr>
          <a:xfrm>
            <a:off x="267217" y="152696"/>
            <a:ext cx="8640000" cy="540000"/>
          </a:xfrm>
          <a:prstGeom prst="roundRect">
            <a:avLst>
              <a:gd name="adj" fmla="val 9423"/>
            </a:avLst>
          </a:prstGeom>
        </p:spPr>
        <p:style>
          <a:lnRef idx="1">
            <a:schemeClr val="accent3"/>
          </a:lnRef>
          <a:fillRef idx="2">
            <a:schemeClr val="accent3"/>
          </a:fillRef>
          <a:effectRef idx="1">
            <a:schemeClr val="accent3"/>
          </a:effectRef>
          <a:fontRef idx="minor">
            <a:schemeClr val="dk1"/>
          </a:fontRef>
        </p:style>
        <p:txBody>
          <a:bodyPr rtlCol="0" anchor="ctr"/>
          <a:lstStyle/>
          <a:p>
            <a:pPr>
              <a:spcAft>
                <a:spcPts val="600"/>
              </a:spcAft>
            </a:pPr>
            <a:r>
              <a:rPr lang="ja-JP" altLang="en-US" sz="2800" dirty="0">
                <a:solidFill>
                  <a:srgbClr val="0000FF"/>
                </a:solidFill>
                <a:latin typeface="HG丸ｺﾞｼｯｸM-PRO" panose="020F0600000000000000" pitchFamily="50" charset="-128"/>
                <a:ea typeface="HG丸ｺﾞｼｯｸM-PRO" panose="020F0600000000000000" pitchFamily="50" charset="-128"/>
              </a:rPr>
              <a:t>機能強化型訪問看護ステーションの</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評価②</a:t>
            </a: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611560" y="5805264"/>
            <a:ext cx="8136904" cy="707886"/>
          </a:xfrm>
          <a:prstGeom prst="rect">
            <a:avLst/>
          </a:prstGeom>
          <a:noFill/>
        </p:spPr>
        <p:txBody>
          <a:bodyPr wrap="square" rtlCol="0">
            <a:spAutoFit/>
          </a:bodyPr>
          <a:lstStyle/>
          <a:p>
            <a:pPr marL="180975" indent="-180975"/>
            <a:r>
              <a:rPr kumimoji="1"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◆機能強化型、従来型を問わず、訪問看護事業所は毎年</a:t>
            </a:r>
            <a:r>
              <a:rPr kumimoji="1" lang="en-US" altLang="ja-JP" sz="2000" u="sng" dirty="0" smtClean="0">
                <a:solidFill>
                  <a:srgbClr val="0000FF"/>
                </a:solidFill>
                <a:latin typeface="HG丸ｺﾞｼｯｸM-PRO" panose="020F0600000000000000" pitchFamily="50" charset="-128"/>
                <a:ea typeface="HG丸ｺﾞｼｯｸM-PRO" panose="020F0600000000000000" pitchFamily="50" charset="-128"/>
              </a:rPr>
              <a:t>7</a:t>
            </a:r>
            <a:r>
              <a:rPr kumimoji="1"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月</a:t>
            </a:r>
            <a:r>
              <a:rPr kumimoji="1" lang="en-US" altLang="ja-JP" sz="2000" u="sng" dirty="0" smtClean="0">
                <a:solidFill>
                  <a:srgbClr val="0000FF"/>
                </a:solidFill>
                <a:latin typeface="HG丸ｺﾞｼｯｸM-PRO" panose="020F0600000000000000" pitchFamily="50" charset="-128"/>
                <a:ea typeface="HG丸ｺﾞｼｯｸM-PRO" panose="020F0600000000000000" pitchFamily="50" charset="-128"/>
              </a:rPr>
              <a:t>1</a:t>
            </a:r>
            <a:r>
              <a:rPr kumimoji="1"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日現在の届出書記載事項について報告すること。</a:t>
            </a:r>
          </a:p>
        </p:txBody>
      </p:sp>
    </p:spTree>
    <p:extLst>
      <p:ext uri="{BB962C8B-B14F-4D97-AF65-F5344CB8AC3E}">
        <p14:creationId xmlns:p14="http://schemas.microsoft.com/office/powerpoint/2010/main" val="369855449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67217" y="1124744"/>
            <a:ext cx="8625263" cy="5733256"/>
          </a:xfrm>
          <a:prstGeom prst="snip2DiagRect">
            <a:avLst>
              <a:gd name="adj1" fmla="val 0"/>
              <a:gd name="adj2" fmla="val 852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39388" y="1228980"/>
            <a:ext cx="8237068" cy="1015663"/>
          </a:xfrm>
          <a:prstGeom prst="rect">
            <a:avLst/>
          </a:prstGeom>
          <a:noFill/>
          <a:ln>
            <a:noFill/>
          </a:ln>
        </p:spPr>
        <p:txBody>
          <a:bodyPr wrap="square" rtlCol="0">
            <a:spAutoFit/>
          </a:bodyPr>
          <a:lstStyle/>
          <a:p>
            <a:pPr marL="266700" indent="-266700">
              <a:spcAft>
                <a:spcPts val="1200"/>
              </a:spcAft>
            </a:pP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◆介護保険の訪問看護</a:t>
            </a:r>
            <a:r>
              <a:rPr lang="ja-JP" altLang="en-US" sz="2000" dirty="0" smtClean="0">
                <a:latin typeface="HG丸ｺﾞｼｯｸM-PRO" panose="020F0600000000000000" pitchFamily="50" charset="-128"/>
                <a:ea typeface="HG丸ｺﾞｼｯｸM-PRO" panose="020F0600000000000000" pitchFamily="50" charset="-128"/>
              </a:rPr>
              <a:t>を受けている患者に対し</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点滴注射</a:t>
            </a:r>
            <a:r>
              <a:rPr lang="ja-JP" altLang="en-US" sz="2000" dirty="0" smtClean="0">
                <a:latin typeface="HG丸ｺﾞｼｯｸM-PRO" panose="020F0600000000000000" pitchFamily="50" charset="-128"/>
                <a:ea typeface="HG丸ｺﾞｼｯｸM-PRO" panose="020F0600000000000000" pitchFamily="50" charset="-128"/>
              </a:rPr>
              <a:t>が必要になった場合、医療保険で</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在宅患者訪問点滴注射管理指導料</a:t>
            </a:r>
            <a:r>
              <a:rPr lang="ja-JP" altLang="en-US" sz="2000" dirty="0" smtClean="0">
                <a:latin typeface="HG丸ｺﾞｼｯｸM-PRO" panose="020F0600000000000000" pitchFamily="50" charset="-128"/>
                <a:ea typeface="HG丸ｺﾞｼｯｸM-PRO" panose="020F0600000000000000" pitchFamily="50" charset="-128"/>
              </a:rPr>
              <a:t>を</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算定できる</a:t>
            </a:r>
            <a:r>
              <a:rPr lang="ja-JP" altLang="en-US" sz="2000" dirty="0" smtClean="0">
                <a:latin typeface="HG丸ｺﾞｼｯｸM-PRO" panose="020F0600000000000000" pitchFamily="50" charset="-128"/>
                <a:ea typeface="HG丸ｺﾞｼｯｸM-PRO" panose="020F0600000000000000" pitchFamily="50" charset="-128"/>
              </a:rPr>
              <a:t>よう見直しをする。</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467544" y="2348880"/>
            <a:ext cx="8424936" cy="400110"/>
          </a:xfrm>
          <a:prstGeom prst="rect">
            <a:avLst/>
          </a:prstGeom>
          <a:noFill/>
          <a:ln>
            <a:noFill/>
          </a:ln>
        </p:spPr>
        <p:txBody>
          <a:bodyPr wrap="square" rtlCol="0">
            <a:spAutoFit/>
          </a:bodyPr>
          <a:lstStyle/>
          <a:p>
            <a:pPr marL="266700" indent="-266700"/>
            <a:r>
              <a:rPr lang="ja-JP" altLang="en-US" sz="2000" dirty="0" smtClean="0">
                <a:latin typeface="HG丸ｺﾞｼｯｸM-PRO" panose="020F0600000000000000" pitchFamily="50" charset="-128"/>
                <a:ea typeface="HG丸ｺﾞｼｯｸM-PRO" panose="020F0600000000000000" pitchFamily="50" charset="-128"/>
              </a:rPr>
              <a:t>［具体的改定内容］</a:t>
            </a:r>
            <a:endParaRPr lang="en-US" altLang="ja-JP" sz="2000" dirty="0" smtClean="0">
              <a:latin typeface="HG丸ｺﾞｼｯｸM-PRO" panose="020F0600000000000000" pitchFamily="50" charset="-128"/>
              <a:ea typeface="HG丸ｺﾞｼｯｸM-PRO" panose="020F06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981091351"/>
              </p:ext>
            </p:extLst>
          </p:nvPr>
        </p:nvGraphicFramePr>
        <p:xfrm>
          <a:off x="267216" y="2755698"/>
          <a:ext cx="8553256" cy="3920370"/>
        </p:xfrm>
        <a:graphic>
          <a:graphicData uri="http://schemas.openxmlformats.org/drawingml/2006/table">
            <a:tbl>
              <a:tblPr firstRow="1" bandRow="1">
                <a:tableStyleId>{5940675A-B579-460E-94D1-54222C63F5DA}</a:tableStyleId>
              </a:tblPr>
              <a:tblGrid>
                <a:gridCol w="4276628"/>
                <a:gridCol w="4276628"/>
              </a:tblGrid>
              <a:tr h="461089">
                <a:tc>
                  <a:txBody>
                    <a:bodyPr/>
                    <a:lstStyle/>
                    <a:p>
                      <a:pPr algn="ctr">
                        <a:lnSpc>
                          <a:spcPts val="2600"/>
                        </a:lnSpc>
                      </a:pPr>
                      <a:r>
                        <a:rPr kumimoji="1"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現　　行</a:t>
                      </a:r>
                      <a:endParaRPr kumimoji="1" lang="ja-JP" altLang="en-US" sz="20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chemeClr val="accent4">
                        <a:lumMod val="20000"/>
                        <a:lumOff val="80000"/>
                      </a:schemeClr>
                    </a:solidFill>
                  </a:tcPr>
                </a:tc>
                <a:tc>
                  <a:txBody>
                    <a:bodyPr/>
                    <a:lstStyle/>
                    <a:p>
                      <a:pPr algn="ctr">
                        <a:lnSpc>
                          <a:spcPts val="2600"/>
                        </a:lnSpc>
                      </a:pPr>
                      <a:r>
                        <a:rPr kumimoji="1"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改　定　後</a:t>
                      </a:r>
                      <a:endParaRPr kumimoji="1" lang="ja-JP" altLang="en-US" sz="20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chemeClr val="accent4">
                        <a:lumMod val="20000"/>
                        <a:lumOff val="80000"/>
                      </a:schemeClr>
                    </a:solidFill>
                  </a:tcPr>
                </a:tc>
              </a:tr>
              <a:tr h="3459281">
                <a:tc>
                  <a:txBody>
                    <a:bodyPr/>
                    <a:lstStyle/>
                    <a:p>
                      <a:pPr algn="l">
                        <a:lnSpc>
                          <a:spcPts val="2600"/>
                        </a:lnSpc>
                      </a:pPr>
                      <a:r>
                        <a:rPr kumimoji="1"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（算定要件）</a:t>
                      </a:r>
                      <a:endParaRPr kumimoji="1" lang="en-US" altLang="ja-JP"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lgn="l">
                        <a:lnSpc>
                          <a:spcPts val="2600"/>
                        </a:lnSpc>
                      </a:pPr>
                      <a:r>
                        <a:rPr kumimoji="1" lang="ja-JP" altLang="en-US"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健康保険法に規定する指定訪問看護事業者から訪問看護を受けている患者であって、週３日以上の点滴注射を行う必要を認めたものについて、訪問を行う看護師等に対して必要な管理指導を行った場合に、患者１人につき週１回に限り算定する。</a:t>
                      </a:r>
                      <a:endParaRPr kumimoji="1" lang="en-US" altLang="ja-JP" sz="200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solidFill>
                      <a:schemeClr val="accent4">
                        <a:lumMod val="20000"/>
                        <a:lumOff val="80000"/>
                      </a:schemeClr>
                    </a:solidFill>
                  </a:tcPr>
                </a:tc>
                <a:tc>
                  <a:txBody>
                    <a:bodyPr/>
                    <a:lstStyle/>
                    <a:p>
                      <a:pPr>
                        <a:lnSpc>
                          <a:spcPts val="2600"/>
                        </a:lnSpc>
                      </a:pPr>
                      <a:endParaRPr kumimoji="1" lang="en-US" altLang="ja-JP" sz="20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a:lnSpc>
                          <a:spcPts val="2600"/>
                        </a:lnSpc>
                      </a:pPr>
                      <a:r>
                        <a:rPr kumimoji="1" lang="ja-JP" altLang="en-US" sz="20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健康保険法に規定する指定訪問看護事業者</a:t>
                      </a:r>
                      <a:r>
                        <a:rPr kumimoji="1" lang="ja-JP" altLang="en-US" sz="2000" u="sng" kern="1200"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又は介護保険法に規定する訪問看護を提供する事業者</a:t>
                      </a:r>
                      <a:r>
                        <a:rPr kumimoji="1" lang="ja-JP" altLang="en-US" sz="20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から訪問看護を受けている患者であって、週３日以上の点滴注射を行う必要を認めたものについて、訪問を行う看護師等に対して、必要な管理指導を行った場合に、患者１人につき週１回に限り算定する。</a:t>
                      </a:r>
                      <a:endParaRPr kumimoji="1" lang="en-US" altLang="ja-JP" sz="2000" u="none" kern="120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solidFill>
                      <a:schemeClr val="accent4">
                        <a:lumMod val="20000"/>
                        <a:lumOff val="80000"/>
                      </a:schemeClr>
                    </a:solidFill>
                  </a:tcPr>
                </a:tc>
              </a:tr>
            </a:tbl>
          </a:graphicData>
        </a:graphic>
      </p:graphicFrame>
      <p:sp>
        <p:nvSpPr>
          <p:cNvPr id="8" name="角丸四角形 7"/>
          <p:cNvSpPr/>
          <p:nvPr/>
        </p:nvSpPr>
        <p:spPr>
          <a:xfrm>
            <a:off x="267217" y="116631"/>
            <a:ext cx="8636923" cy="1080121"/>
          </a:xfrm>
          <a:prstGeom prst="roundRect">
            <a:avLst>
              <a:gd name="adj" fmla="val 9423"/>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zh-TW" sz="2600" dirty="0" smtClean="0">
                <a:solidFill>
                  <a:schemeClr val="tx1"/>
                </a:solidFill>
                <a:latin typeface="HG丸ｺﾞｼｯｸM-PRO" panose="020F0600000000000000" pitchFamily="50" charset="-128"/>
                <a:ea typeface="HG丸ｺﾞｼｯｸM-PRO" panose="020F0600000000000000" pitchFamily="50" charset="-128"/>
              </a:rPr>
              <a:t>C005-2</a:t>
            </a:r>
            <a:r>
              <a:rPr lang="ja-JP" altLang="en-US" sz="2600" dirty="0" smtClean="0">
                <a:solidFill>
                  <a:schemeClr val="tx1"/>
                </a:solidFill>
                <a:latin typeface="HG丸ｺﾞｼｯｸM-PRO" panose="020F0600000000000000" pitchFamily="50" charset="-128"/>
                <a:ea typeface="HG丸ｺﾞｼｯｸM-PRO" panose="020F0600000000000000" pitchFamily="50" charset="-128"/>
              </a:rPr>
              <a:t>　</a:t>
            </a:r>
            <a:r>
              <a:rPr lang="zh-TW" altLang="en-US" sz="2600" dirty="0" smtClean="0">
                <a:solidFill>
                  <a:schemeClr val="tx1"/>
                </a:solidFill>
                <a:latin typeface="HG丸ｺﾞｼｯｸM-PRO" panose="020F0600000000000000" pitchFamily="50" charset="-128"/>
                <a:ea typeface="HG丸ｺﾞｼｯｸM-PRO" panose="020F0600000000000000" pitchFamily="50" charset="-128"/>
              </a:rPr>
              <a:t>在宅</a:t>
            </a:r>
            <a:r>
              <a:rPr lang="zh-TW" altLang="en-US" sz="2600" dirty="0">
                <a:solidFill>
                  <a:schemeClr val="tx1"/>
                </a:solidFill>
                <a:latin typeface="HG丸ｺﾞｼｯｸM-PRO" panose="020F0600000000000000" pitchFamily="50" charset="-128"/>
                <a:ea typeface="HG丸ｺﾞｼｯｸM-PRO" panose="020F0600000000000000" pitchFamily="50" charset="-128"/>
              </a:rPr>
              <a:t>患者訪問点滴注射管理</a:t>
            </a:r>
            <a:r>
              <a:rPr lang="zh-TW" altLang="en-US" sz="2600" dirty="0" smtClean="0">
                <a:solidFill>
                  <a:schemeClr val="tx1"/>
                </a:solidFill>
                <a:latin typeface="HG丸ｺﾞｼｯｸM-PRO" panose="020F0600000000000000" pitchFamily="50" charset="-128"/>
                <a:ea typeface="HG丸ｺﾞｼｯｸM-PRO" panose="020F0600000000000000" pitchFamily="50" charset="-128"/>
              </a:rPr>
              <a:t>指導料</a:t>
            </a:r>
            <a:endParaRPr lang="en-US" altLang="zh-TW" sz="26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6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600" dirty="0">
                <a:solidFill>
                  <a:schemeClr val="tx1"/>
                </a:solidFill>
                <a:latin typeface="HG丸ｺﾞｼｯｸM-PRO" panose="020F0600000000000000" pitchFamily="50" charset="-128"/>
                <a:ea typeface="HG丸ｺﾞｼｯｸM-PRO" panose="020F0600000000000000" pitchFamily="50" charset="-128"/>
              </a:rPr>
              <a:t>１週に</a:t>
            </a:r>
            <a:r>
              <a:rPr lang="ja-JP" altLang="en-US" sz="2600" dirty="0" smtClean="0">
                <a:solidFill>
                  <a:schemeClr val="tx1"/>
                </a:solidFill>
                <a:latin typeface="HG丸ｺﾞｼｯｸM-PRO" panose="020F0600000000000000" pitchFamily="50" charset="-128"/>
                <a:ea typeface="HG丸ｺﾞｼｯｸM-PRO" panose="020F0600000000000000" pitchFamily="50" charset="-128"/>
              </a:rPr>
              <a:t>つき）６０点</a:t>
            </a:r>
            <a:endParaRPr lang="ja-JP" altLang="en-US" sz="2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137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2574975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対角する 2 つの角を切り取った四角形 4"/>
          <p:cNvSpPr/>
          <p:nvPr/>
        </p:nvSpPr>
        <p:spPr>
          <a:xfrm>
            <a:off x="267217" y="764705"/>
            <a:ext cx="8636923" cy="5688632"/>
          </a:xfrm>
          <a:prstGeom prst="snip2DiagRect">
            <a:avLst>
              <a:gd name="adj1" fmla="val 0"/>
              <a:gd name="adj2" fmla="val 1247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138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359532" y="1138093"/>
            <a:ext cx="8424936" cy="5016758"/>
          </a:xfrm>
          <a:prstGeom prst="rect">
            <a:avLst/>
          </a:prstGeom>
          <a:noFill/>
          <a:ln>
            <a:noFill/>
          </a:ln>
        </p:spPr>
        <p:txBody>
          <a:bodyPr wrap="square" rtlCol="0">
            <a:spAutoFit/>
          </a:bodyPr>
          <a:lstStyle/>
          <a:p>
            <a:pPr marL="266700" indent="-266700"/>
            <a:r>
              <a:rPr lang="ja-JP" altLang="en-US" sz="2000" dirty="0" smtClean="0">
                <a:latin typeface="HG丸ｺﾞｼｯｸM-PRO" panose="020F0600000000000000" pitchFamily="50" charset="-128"/>
                <a:ea typeface="HG丸ｺﾞｼｯｸM-PRO" panose="020F0600000000000000" pitchFamily="50" charset="-128"/>
              </a:rPr>
              <a:t>［具体的改定内容］</a:t>
            </a:r>
            <a:endParaRPr lang="en-US" altLang="ja-JP" sz="2000" dirty="0" smtClean="0">
              <a:latin typeface="HG丸ｺﾞｼｯｸM-PRO" panose="020F0600000000000000" pitchFamily="50" charset="-128"/>
              <a:ea typeface="HG丸ｺﾞｼｯｸM-PRO" panose="020F0600000000000000" pitchFamily="50" charset="-128"/>
            </a:endParaRPr>
          </a:p>
          <a:p>
            <a:pPr marL="266700" indent="-266700"/>
            <a:r>
              <a:rPr lang="ja-JP" altLang="en-US" sz="2000" dirty="0" smtClean="0">
                <a:latin typeface="HG丸ｺﾞｼｯｸM-PRO" panose="020F0600000000000000" pitchFamily="50" charset="-128"/>
                <a:ea typeface="HG丸ｺﾞｼｯｸM-PRO" panose="020F0600000000000000" pitchFamily="50" charset="-128"/>
              </a:rPr>
              <a:t>１．保険医療機関の医師が</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処方できる注射薬の対象拡大</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361950"/>
            <a:r>
              <a:rPr lang="ja-JP" altLang="en-US" sz="2000" dirty="0" smtClean="0">
                <a:latin typeface="HG丸ｺﾞｼｯｸM-PRO" panose="020F0600000000000000" pitchFamily="50" charset="-128"/>
                <a:ea typeface="HG丸ｺﾞｼｯｸM-PRO" panose="020F0600000000000000" pitchFamily="50" charset="-128"/>
              </a:rPr>
              <a:t>①</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電解質製剤、注射用抗菌薬</a:t>
            </a:r>
            <a:r>
              <a:rPr lang="ja-JP" altLang="en-US" sz="2000" dirty="0" smtClean="0">
                <a:latin typeface="HG丸ｺﾞｼｯｸM-PRO" panose="020F0600000000000000" pitchFamily="50" charset="-128"/>
                <a:ea typeface="HG丸ｺﾞｼｯｸM-PRO" panose="020F0600000000000000" pitchFamily="50" charset="-128"/>
              </a:rPr>
              <a:t>を対象に追加する。</a:t>
            </a:r>
            <a:endParaRPr lang="en-US" altLang="ja-JP" sz="2000" dirty="0" smtClean="0">
              <a:latin typeface="HG丸ｺﾞｼｯｸM-PRO" panose="020F0600000000000000" pitchFamily="50" charset="-128"/>
              <a:ea typeface="HG丸ｺﾞｼｯｸM-PRO" panose="020F0600000000000000" pitchFamily="50" charset="-128"/>
            </a:endParaRPr>
          </a:p>
          <a:p>
            <a:pPr marL="628650" indent="-266700"/>
            <a:r>
              <a:rPr lang="ja-JP" altLang="en-US" sz="2000" dirty="0" smtClean="0">
                <a:latin typeface="HG丸ｺﾞｼｯｸM-PRO" panose="020F0600000000000000" pitchFamily="50" charset="-128"/>
                <a:ea typeface="HG丸ｺﾞｼｯｸM-PRO" panose="020F0600000000000000" pitchFamily="50" charset="-128"/>
              </a:rPr>
              <a:t>②①については、医師</a:t>
            </a:r>
            <a:r>
              <a:rPr lang="ja-JP" altLang="en-US" sz="2000" dirty="0">
                <a:latin typeface="HG丸ｺﾞｼｯｸM-PRO" panose="020F0600000000000000" pitchFamily="50" charset="-128"/>
                <a:ea typeface="HG丸ｺﾞｼｯｸM-PRO" panose="020F0600000000000000" pitchFamily="50" charset="-128"/>
              </a:rPr>
              <a:t>の</a:t>
            </a:r>
            <a:r>
              <a:rPr lang="ja-JP" altLang="en-US" sz="2000" dirty="0" smtClean="0">
                <a:latin typeface="HG丸ｺﾞｼｯｸM-PRO" panose="020F0600000000000000" pitchFamily="50" charset="-128"/>
                <a:ea typeface="HG丸ｺﾞｼｯｸM-PRO" panose="020F0600000000000000" pitchFamily="50" charset="-128"/>
              </a:rPr>
              <a:t>処方せんに基づき保険薬局で交付できることとする。（対象注射薬の追加）</a:t>
            </a:r>
            <a:endParaRPr lang="en-US" altLang="ja-JP" sz="2000" dirty="0" smtClean="0">
              <a:latin typeface="HG丸ｺﾞｼｯｸM-PRO" panose="020F0600000000000000" pitchFamily="50" charset="-128"/>
              <a:ea typeface="HG丸ｺﾞｼｯｸM-PRO" panose="020F0600000000000000" pitchFamily="50" charset="-128"/>
            </a:endParaRPr>
          </a:p>
          <a:p>
            <a:pPr marL="266700" indent="-266700"/>
            <a:endParaRPr lang="en-US" altLang="ja-JP" sz="2000" dirty="0">
              <a:latin typeface="HG丸ｺﾞｼｯｸM-PRO" panose="020F0600000000000000" pitchFamily="50" charset="-128"/>
              <a:ea typeface="HG丸ｺﾞｼｯｸM-PRO" panose="020F0600000000000000" pitchFamily="50" charset="-128"/>
            </a:endParaRPr>
          </a:p>
          <a:p>
            <a:pPr marL="266700" indent="-266700"/>
            <a:r>
              <a:rPr lang="ja-JP" altLang="en-US" sz="2000" dirty="0" smtClean="0">
                <a:latin typeface="HG丸ｺﾞｼｯｸM-PRO" panose="020F0600000000000000" pitchFamily="50" charset="-128"/>
                <a:ea typeface="HG丸ｺﾞｼｯｸM-PRO" panose="020F0600000000000000" pitchFamily="50" charset="-128"/>
              </a:rPr>
              <a:t>２．</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保険薬局</a:t>
            </a:r>
            <a:r>
              <a:rPr lang="ja-JP" altLang="en-US" sz="2000" dirty="0" smtClean="0">
                <a:latin typeface="HG丸ｺﾞｼｯｸM-PRO" panose="020F0600000000000000" pitchFamily="50" charset="-128"/>
                <a:ea typeface="HG丸ｺﾞｼｯｸM-PRO" panose="020F0600000000000000" pitchFamily="50" charset="-128"/>
              </a:rPr>
              <a:t>で</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交付</a:t>
            </a:r>
            <a:r>
              <a:rPr lang="ja-JP" altLang="en-US" sz="2000" dirty="0" smtClean="0">
                <a:latin typeface="HG丸ｺﾞｼｯｸM-PRO" panose="020F0600000000000000" pitchFamily="50" charset="-128"/>
                <a:ea typeface="HG丸ｺﾞｼｯｸM-PRO" panose="020F0600000000000000" pitchFamily="50" charset="-128"/>
              </a:rPr>
              <a:t>できる</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特定保険医療材料の対象拡大</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361950"/>
            <a:r>
              <a:rPr lang="ja-JP" altLang="en-US" sz="2000" dirty="0" smtClean="0">
                <a:latin typeface="HG丸ｺﾞｼｯｸM-PRO" panose="020F0600000000000000" pitchFamily="50" charset="-128"/>
                <a:ea typeface="HG丸ｺﾞｼｯｸM-PRO" panose="020F0600000000000000" pitchFamily="50" charset="-128"/>
              </a:rPr>
              <a:t>病院・診療所で支給できる在宅医療に用いる特定保険医療材料について、医師の処方せんに基づき保険薬局で交付できることとする。</a:t>
            </a:r>
            <a:endParaRPr lang="en-US" altLang="ja-JP" sz="2000" dirty="0" smtClean="0">
              <a:latin typeface="HG丸ｺﾞｼｯｸM-PRO" panose="020F0600000000000000" pitchFamily="50" charset="-128"/>
              <a:ea typeface="HG丸ｺﾞｼｯｸM-PRO" panose="020F0600000000000000" pitchFamily="50" charset="-128"/>
            </a:endParaRPr>
          </a:p>
          <a:p>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３．在宅療養に必要な</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衛生材料</a:t>
            </a:r>
            <a:r>
              <a:rPr lang="ja-JP" altLang="en-US" sz="2000" dirty="0" smtClean="0">
                <a:latin typeface="HG丸ｺﾞｼｯｸM-PRO" panose="020F0600000000000000" pitchFamily="50" charset="-128"/>
                <a:ea typeface="HG丸ｺﾞｼｯｸM-PRO" panose="020F0600000000000000" pitchFamily="50" charset="-128"/>
              </a:rPr>
              <a:t>を</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提供</a:t>
            </a:r>
            <a:r>
              <a:rPr lang="ja-JP" altLang="en-US" sz="2000" dirty="0" smtClean="0">
                <a:latin typeface="HG丸ｺﾞｼｯｸM-PRO" panose="020F0600000000000000" pitchFamily="50" charset="-128"/>
                <a:ea typeface="HG丸ｺﾞｼｯｸM-PRO" panose="020F0600000000000000" pitchFamily="50" charset="-128"/>
              </a:rPr>
              <a:t>する</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仕組みの整備</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628650" indent="-266700"/>
            <a:r>
              <a:rPr lang="ja-JP" altLang="en-US" sz="2000" dirty="0" smtClean="0">
                <a:latin typeface="HG丸ｺﾞｼｯｸM-PRO" panose="020F0600000000000000" pitchFamily="50" charset="-128"/>
                <a:ea typeface="HG丸ｺﾞｼｯｸM-PRO" panose="020F0600000000000000" pitchFamily="50" charset="-128"/>
              </a:rPr>
              <a:t>①訪問看護ステーションが訪問看護計画書・報告書に衛生材料の必要量および使用実績を記載し、主治医に報告することとする。</a:t>
            </a:r>
            <a:endParaRPr lang="en-US" altLang="ja-JP" sz="2000" dirty="0" smtClean="0">
              <a:latin typeface="HG丸ｺﾞｼｯｸM-PRO" panose="020F0600000000000000" pitchFamily="50" charset="-128"/>
              <a:ea typeface="HG丸ｺﾞｼｯｸM-PRO" panose="020F0600000000000000" pitchFamily="50" charset="-128"/>
            </a:endParaRPr>
          </a:p>
          <a:p>
            <a:pPr marL="628650" indent="-266700"/>
            <a:r>
              <a:rPr lang="ja-JP" altLang="en-US" sz="2000" dirty="0" smtClean="0">
                <a:latin typeface="HG丸ｺﾞｼｯｸM-PRO" panose="020F0600000000000000" pitchFamily="50" charset="-128"/>
                <a:ea typeface="HG丸ｺﾞｼｯｸM-PRO" panose="020F0600000000000000" pitchFamily="50" charset="-128"/>
              </a:rPr>
              <a:t>②主治医の指示により、保険薬局が必要な衛生材料について患者宅等に提供する仕組みを整備する。</a:t>
            </a:r>
            <a:endParaRPr lang="en-US" altLang="ja-JP" sz="2000" dirty="0" smtClean="0">
              <a:latin typeface="HG丸ｺﾞｼｯｸM-PRO" panose="020F0600000000000000" pitchFamily="50" charset="-128"/>
              <a:ea typeface="HG丸ｺﾞｼｯｸM-PRO" panose="020F0600000000000000" pitchFamily="50" charset="-128"/>
            </a:endParaRPr>
          </a:p>
          <a:p>
            <a:pPr marL="628650"/>
            <a:r>
              <a:rPr lang="en-US" altLang="ja-JP" sz="2000" u="sng" dirty="0" smtClean="0">
                <a:latin typeface="HG丸ｺﾞｼｯｸM-PRO" panose="020F0600000000000000" pitchFamily="50" charset="-128"/>
                <a:ea typeface="HG丸ｺﾞｼｯｸM-PRO" panose="020F0600000000000000" pitchFamily="50" charset="-128"/>
              </a:rPr>
              <a:t>※</a:t>
            </a:r>
            <a:r>
              <a:rPr lang="ja-JP" altLang="en-US" sz="2000" u="sng" dirty="0" smtClean="0">
                <a:latin typeface="HG丸ｺﾞｼｯｸM-PRO" panose="020F0600000000000000" pitchFamily="50" charset="-128"/>
                <a:ea typeface="HG丸ｺﾞｼｯｸM-PRO" panose="020F0600000000000000" pitchFamily="50" charset="-128"/>
              </a:rPr>
              <a:t>従来通り、医療機関から患者に衛生材料を提供することも可能</a:t>
            </a:r>
            <a:endParaRPr lang="en-US" altLang="ja-JP" sz="2000" u="sng" dirty="0" smtClean="0">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267217" y="260728"/>
            <a:ext cx="8636923" cy="720000"/>
          </a:xfrm>
          <a:prstGeom prst="roundRect">
            <a:avLst>
              <a:gd name="adj" fmla="val 9423"/>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2600" dirty="0">
                <a:solidFill>
                  <a:schemeClr val="tx1"/>
                </a:solidFill>
                <a:latin typeface="HG丸ｺﾞｼｯｸM-PRO" panose="020F0600000000000000" pitchFamily="50" charset="-128"/>
                <a:ea typeface="HG丸ｺﾞｼｯｸM-PRO" panose="020F0600000000000000" pitchFamily="50" charset="-128"/>
              </a:rPr>
              <a:t>在宅における薬剤や衛生材料等の供給に係る</a:t>
            </a:r>
            <a:r>
              <a:rPr lang="ja-JP" altLang="en-US" sz="2600" dirty="0" smtClean="0">
                <a:solidFill>
                  <a:schemeClr val="tx1"/>
                </a:solidFill>
                <a:latin typeface="HG丸ｺﾞｼｯｸM-PRO" panose="020F0600000000000000" pitchFamily="50" charset="-128"/>
                <a:ea typeface="HG丸ｺﾞｼｯｸM-PRO" panose="020F0600000000000000" pitchFamily="50" charset="-128"/>
              </a:rPr>
              <a:t>対応</a:t>
            </a:r>
            <a:r>
              <a:rPr lang="ja-JP" altLang="en-US" sz="2600" dirty="0" smtClean="0">
                <a:solidFill>
                  <a:srgbClr val="FF0000"/>
                </a:solidFill>
                <a:latin typeface="HG丸ｺﾞｼｯｸM-PRO" panose="020F0600000000000000" pitchFamily="50" charset="-128"/>
                <a:ea typeface="HG丸ｺﾞｼｯｸM-PRO" panose="020F0600000000000000" pitchFamily="50" charset="-128"/>
              </a:rPr>
              <a:t>（新）</a:t>
            </a:r>
            <a:endParaRPr lang="ja-JP" altLang="en-US" sz="2600"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112302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対角する 2 つの角を切り取った四角形 8"/>
          <p:cNvSpPr/>
          <p:nvPr/>
        </p:nvSpPr>
        <p:spPr>
          <a:xfrm>
            <a:off x="267217" y="1340768"/>
            <a:ext cx="8636923" cy="5184576"/>
          </a:xfrm>
          <a:prstGeom prst="snip2DiagRect">
            <a:avLst>
              <a:gd name="adj1" fmla="val 0"/>
              <a:gd name="adj2" fmla="val 847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139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467544" y="1675929"/>
            <a:ext cx="8424936" cy="923330"/>
          </a:xfrm>
          <a:prstGeom prst="rect">
            <a:avLst/>
          </a:prstGeom>
          <a:noFill/>
          <a:ln>
            <a:noFill/>
          </a:ln>
        </p:spPr>
        <p:txBody>
          <a:bodyPr wrap="square" rtlCol="0">
            <a:spAutoFit/>
          </a:bodyPr>
          <a:lstStyle/>
          <a:p>
            <a:pPr marL="266700" indent="-266700"/>
            <a:r>
              <a:rPr lang="en-US" altLang="ja-JP"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dirty="0" smtClean="0">
                <a:solidFill>
                  <a:srgbClr val="0000FF"/>
                </a:solidFill>
                <a:latin typeface="HG丸ｺﾞｼｯｸM-PRO" panose="020F0600000000000000" pitchFamily="50" charset="-128"/>
                <a:ea typeface="HG丸ｺﾞｼｯｸM-PRO" panose="020F0600000000000000" pitchFamily="50" charset="-128"/>
              </a:rPr>
              <a:t>多職種</a:t>
            </a:r>
            <a:r>
              <a:rPr lang="ja-JP" altLang="en-US" dirty="0" smtClean="0">
                <a:latin typeface="HG丸ｺﾞｼｯｸM-PRO" panose="020F0600000000000000" pitchFamily="50" charset="-128"/>
                <a:ea typeface="HG丸ｺﾞｼｯｸM-PRO" panose="020F0600000000000000" pitchFamily="50" charset="-128"/>
              </a:rPr>
              <a:t>から構成される</a:t>
            </a:r>
            <a:r>
              <a:rPr lang="ja-JP" altLang="en-US" dirty="0" smtClean="0">
                <a:solidFill>
                  <a:srgbClr val="0000FF"/>
                </a:solidFill>
                <a:latin typeface="HG丸ｺﾞｼｯｸM-PRO" panose="020F0600000000000000" pitchFamily="50" charset="-128"/>
                <a:ea typeface="HG丸ｺﾞｼｯｸM-PRO" panose="020F0600000000000000" pitchFamily="50" charset="-128"/>
              </a:rPr>
              <a:t>褥瘡対策チーム</a:t>
            </a:r>
            <a:r>
              <a:rPr lang="ja-JP" altLang="en-US" dirty="0" smtClean="0">
                <a:latin typeface="HG丸ｺﾞｼｯｸM-PRO" panose="020F0600000000000000" pitchFamily="50" charset="-128"/>
                <a:ea typeface="HG丸ｺﾞｼｯｸM-PRO" panose="020F0600000000000000" pitchFamily="50" charset="-128"/>
              </a:rPr>
              <a:t>により、褥瘡ハイリスク患者ですでに</a:t>
            </a:r>
            <a:r>
              <a:rPr lang="en-US" altLang="ja-JP" dirty="0" smtClean="0">
                <a:latin typeface="HG丸ｺﾞｼｯｸM-PRO" panose="020F0600000000000000" pitchFamily="50" charset="-128"/>
                <a:ea typeface="HG丸ｺﾞｼｯｸM-PRO" panose="020F0600000000000000" pitchFamily="50" charset="-128"/>
              </a:rPr>
              <a:t>DESIGN</a:t>
            </a:r>
            <a:r>
              <a:rPr lang="ja-JP" altLang="en-US" dirty="0" smtClean="0">
                <a:latin typeface="HG丸ｺﾞｼｯｸM-PRO" panose="020F0600000000000000" pitchFamily="50" charset="-128"/>
                <a:ea typeface="HG丸ｺﾞｼｯｸM-PRO" panose="020F0600000000000000" pitchFamily="50" charset="-128"/>
              </a:rPr>
              <a:t>分類</a:t>
            </a:r>
            <a:r>
              <a:rPr lang="ja-JP" altLang="en-US" dirty="0" err="1" smtClean="0">
                <a:latin typeface="HG丸ｺﾞｼｯｸM-PRO" panose="020F0600000000000000" pitchFamily="50" charset="-128"/>
                <a:ea typeface="HG丸ｺﾞｼｯｸM-PRO" panose="020F0600000000000000" pitchFamily="50" charset="-128"/>
              </a:rPr>
              <a:t>ｄ</a:t>
            </a:r>
            <a:r>
              <a:rPr lang="en-US" altLang="ja-JP" dirty="0" smtClean="0">
                <a:latin typeface="HG丸ｺﾞｼｯｸM-PRO" panose="020F0600000000000000" pitchFamily="50" charset="-128"/>
                <a:ea typeface="HG丸ｺﾞｼｯｸM-PRO" panose="020F0600000000000000" pitchFamily="50" charset="-128"/>
              </a:rPr>
              <a:t>2</a:t>
            </a:r>
            <a:r>
              <a:rPr lang="ja-JP" altLang="en-US" dirty="0" smtClean="0">
                <a:latin typeface="HG丸ｺﾞｼｯｸM-PRO" panose="020F0600000000000000" pitchFamily="50" charset="-128"/>
                <a:ea typeface="HG丸ｺﾞｼｯｸM-PRO" panose="020F0600000000000000" pitchFamily="50" charset="-128"/>
              </a:rPr>
              <a:t>以上の褥瘡患者に対し、</a:t>
            </a:r>
            <a:r>
              <a:rPr lang="ja-JP" altLang="en-US" dirty="0" smtClean="0">
                <a:solidFill>
                  <a:srgbClr val="0000FF"/>
                </a:solidFill>
                <a:latin typeface="HG丸ｺﾞｼｯｸM-PRO" panose="020F0600000000000000" pitchFamily="50" charset="-128"/>
                <a:ea typeface="HG丸ｺﾞｼｯｸM-PRO" panose="020F0600000000000000" pitchFamily="50" charset="-128"/>
              </a:rPr>
              <a:t>褥瘡ケア等</a:t>
            </a:r>
            <a:r>
              <a:rPr lang="ja-JP" altLang="en-US" dirty="0" smtClean="0">
                <a:latin typeface="HG丸ｺﾞｼｯｸM-PRO" panose="020F0600000000000000" pitchFamily="50" charset="-128"/>
                <a:ea typeface="HG丸ｺﾞｼｯｸM-PRO" panose="020F0600000000000000" pitchFamily="50" charset="-128"/>
              </a:rPr>
              <a:t>が行われた場合に</a:t>
            </a:r>
            <a:r>
              <a:rPr lang="ja-JP" altLang="en-US" dirty="0" smtClean="0">
                <a:solidFill>
                  <a:srgbClr val="0000FF"/>
                </a:solidFill>
                <a:latin typeface="HG丸ｺﾞｼｯｸM-PRO" panose="020F0600000000000000" pitchFamily="50" charset="-128"/>
                <a:ea typeface="HG丸ｺﾞｼｯｸM-PRO" panose="020F0600000000000000" pitchFamily="50" charset="-128"/>
              </a:rPr>
              <a:t>評価</a:t>
            </a:r>
            <a:r>
              <a:rPr lang="ja-JP" altLang="en-US" dirty="0" smtClean="0">
                <a:latin typeface="HG丸ｺﾞｼｯｸM-PRO" panose="020F0600000000000000" pitchFamily="50" charset="-128"/>
                <a:ea typeface="HG丸ｺﾞｼｯｸM-PRO" panose="020F0600000000000000" pitchFamily="50" charset="-128"/>
              </a:rPr>
              <a:t>する。</a:t>
            </a:r>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467544" y="2793148"/>
            <a:ext cx="8208912" cy="3447098"/>
          </a:xfrm>
          <a:prstGeom prst="rect">
            <a:avLst/>
          </a:prstGeom>
          <a:noFill/>
          <a:ln>
            <a:noFill/>
          </a:ln>
        </p:spPr>
        <p:txBody>
          <a:bodyPr wrap="square" rtlCol="0">
            <a:spAutoFit/>
          </a:bodyPr>
          <a:lstStyle/>
          <a:p>
            <a:pPr marL="266700" indent="-266700"/>
            <a:r>
              <a:rPr lang="ja-JP" altLang="en-US" sz="2000" dirty="0" smtClean="0">
                <a:latin typeface="HG丸ｺﾞｼｯｸM-PRO" panose="020F0600000000000000" pitchFamily="50" charset="-128"/>
                <a:ea typeface="HG丸ｺﾞｼｯｸM-PRO" panose="020F0600000000000000" pitchFamily="50" charset="-128"/>
              </a:rPr>
              <a:t>［算定要件］</a:t>
            </a:r>
            <a:endParaRPr lang="en-US" altLang="ja-JP" sz="2000" dirty="0" smtClean="0">
              <a:latin typeface="HG丸ｺﾞｼｯｸM-PRO" panose="020F0600000000000000" pitchFamily="50" charset="-128"/>
              <a:ea typeface="HG丸ｺﾞｼｯｸM-PRO" panose="020F0600000000000000" pitchFamily="50" charset="-128"/>
            </a:endParaRPr>
          </a:p>
          <a:p>
            <a:pPr marL="266700" indent="-266700"/>
            <a:r>
              <a:rPr lang="ja-JP" altLang="en-US" dirty="0">
                <a:latin typeface="HG丸ｺﾞｼｯｸM-PRO" panose="020F0600000000000000" pitchFamily="50" charset="-128"/>
                <a:ea typeface="HG丸ｺﾞｼｯｸM-PRO" panose="020F0600000000000000" pitchFamily="50" charset="-128"/>
              </a:rPr>
              <a:t>①　</a:t>
            </a:r>
            <a:r>
              <a:rPr lang="ja-JP" altLang="en-US" dirty="0" smtClean="0">
                <a:latin typeface="HG丸ｺﾞｼｯｸM-PRO" panose="020F0600000000000000" pitchFamily="50" charset="-128"/>
                <a:ea typeface="HG丸ｺﾞｼｯｸM-PRO" panose="020F0600000000000000" pitchFamily="50" charset="-128"/>
              </a:rPr>
              <a:t>当該</a:t>
            </a:r>
            <a:r>
              <a:rPr lang="ja-JP" altLang="en-US" dirty="0">
                <a:latin typeface="HG丸ｺﾞｼｯｸM-PRO" panose="020F0600000000000000" pitchFamily="50" charset="-128"/>
                <a:ea typeface="HG丸ｺﾞｼｯｸM-PRO" panose="020F0600000000000000" pitchFamily="50" charset="-128"/>
              </a:rPr>
              <a:t>医療機関内</a:t>
            </a:r>
            <a:r>
              <a:rPr lang="ja-JP" altLang="en-US" dirty="0" smtClean="0">
                <a:latin typeface="HG丸ｺﾞｼｯｸM-PRO" panose="020F0600000000000000" pitchFamily="50" charset="-128"/>
                <a:ea typeface="HG丸ｺﾞｼｯｸM-PRO" panose="020F0600000000000000" pitchFamily="50" charset="-128"/>
              </a:rPr>
              <a:t>に</a:t>
            </a:r>
            <a:r>
              <a:rPr lang="ja-JP" altLang="en-US" dirty="0" smtClean="0">
                <a:solidFill>
                  <a:srgbClr val="0000FF"/>
                </a:solidFill>
                <a:latin typeface="HG丸ｺﾞｼｯｸM-PRO" panose="020F0600000000000000" pitchFamily="50" charset="-128"/>
                <a:ea typeface="HG丸ｺﾞｼｯｸM-PRO" panose="020F0600000000000000" pitchFamily="50" charset="-128"/>
              </a:rPr>
              <a:t>医師、看護師、管理栄養士</a:t>
            </a:r>
            <a:r>
              <a:rPr lang="ja-JP" altLang="en-US" dirty="0" smtClean="0">
                <a:latin typeface="HG丸ｺﾞｼｯｸM-PRO" panose="020F0600000000000000" pitchFamily="50" charset="-128"/>
                <a:ea typeface="HG丸ｺﾞｼｯｸM-PRO" panose="020F0600000000000000" pitchFamily="50" charset="-128"/>
              </a:rPr>
              <a:t>の</a:t>
            </a:r>
            <a:r>
              <a:rPr lang="ja-JP" altLang="en-US" dirty="0">
                <a:latin typeface="HG丸ｺﾞｼｯｸM-PRO" panose="020F0600000000000000" pitchFamily="50" charset="-128"/>
                <a:ea typeface="HG丸ｺﾞｼｯｸM-PRO" panose="020F0600000000000000" pitchFamily="50" charset="-128"/>
              </a:rPr>
              <a:t>３名から構成される</a:t>
            </a:r>
            <a:r>
              <a:rPr lang="ja-JP" altLang="en-US" dirty="0">
                <a:solidFill>
                  <a:srgbClr val="0000FF"/>
                </a:solidFill>
                <a:latin typeface="HG丸ｺﾞｼｯｸM-PRO" panose="020F0600000000000000" pitchFamily="50" charset="-128"/>
                <a:ea typeface="HG丸ｺﾞｼｯｸM-PRO" panose="020F0600000000000000" pitchFamily="50" charset="-128"/>
              </a:rPr>
              <a:t>在宅褥瘡対策チームが設置</a:t>
            </a:r>
            <a:r>
              <a:rPr lang="ja-JP" altLang="en-US" dirty="0">
                <a:latin typeface="HG丸ｺﾞｼｯｸM-PRO" panose="020F0600000000000000" pitchFamily="50" charset="-128"/>
                <a:ea typeface="HG丸ｺﾞｼｯｸM-PRO" panose="020F0600000000000000" pitchFamily="50" charset="-128"/>
              </a:rPr>
              <a:t>されていること</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pPr marL="266700"/>
            <a:r>
              <a:rPr lang="en-US" altLang="ja-JP" dirty="0" smtClean="0">
                <a:latin typeface="HG丸ｺﾞｼｯｸM-PRO" panose="020F0600000000000000" pitchFamily="50" charset="-128"/>
                <a:ea typeface="HG丸ｺﾞｼｯｸM-PRO" panose="020F0600000000000000" pitchFamily="50" charset="-128"/>
              </a:rPr>
              <a:t>※</a:t>
            </a:r>
            <a:r>
              <a:rPr lang="ja-JP" altLang="en-US" u="sng" dirty="0" smtClean="0">
                <a:solidFill>
                  <a:srgbClr val="FF0000"/>
                </a:solidFill>
                <a:latin typeface="HG丸ｺﾞｼｯｸM-PRO" panose="020F0600000000000000" pitchFamily="50" charset="-128"/>
                <a:ea typeface="HG丸ｺﾞｼｯｸM-PRO" panose="020F0600000000000000" pitchFamily="50" charset="-128"/>
              </a:rPr>
              <a:t>医師</a:t>
            </a:r>
            <a:r>
              <a:rPr lang="ja-JP" altLang="en-US" u="sng" dirty="0" smtClean="0">
                <a:latin typeface="HG丸ｺﾞｼｯｸM-PRO" panose="020F0600000000000000" pitchFamily="50" charset="-128"/>
                <a:ea typeface="HG丸ｺﾞｼｯｸM-PRO" panose="020F0600000000000000" pitchFamily="50" charset="-128"/>
              </a:rPr>
              <a:t>、</a:t>
            </a:r>
            <a:r>
              <a:rPr lang="ja-JP" altLang="en-US" u="sng" dirty="0" smtClean="0">
                <a:solidFill>
                  <a:srgbClr val="FF0000"/>
                </a:solidFill>
                <a:latin typeface="HG丸ｺﾞｼｯｸM-PRO" panose="020F0600000000000000" pitchFamily="50" charset="-128"/>
                <a:ea typeface="HG丸ｺﾞｼｯｸM-PRO" panose="020F0600000000000000" pitchFamily="50" charset="-128"/>
              </a:rPr>
              <a:t>看護師</a:t>
            </a:r>
            <a:r>
              <a:rPr lang="ja-JP" altLang="en-US" u="sng" dirty="0" smtClean="0">
                <a:latin typeface="HG丸ｺﾞｼｯｸM-PRO" panose="020F0600000000000000" pitchFamily="50" charset="-128"/>
                <a:ea typeface="HG丸ｺﾞｼｯｸM-PRO" panose="020F0600000000000000" pitchFamily="50" charset="-128"/>
              </a:rPr>
              <a:t>については</a:t>
            </a:r>
            <a:r>
              <a:rPr lang="ja-JP" altLang="en-US" u="sng" dirty="0" smtClean="0">
                <a:solidFill>
                  <a:srgbClr val="FF0000"/>
                </a:solidFill>
                <a:latin typeface="HG丸ｺﾞｼｯｸM-PRO" panose="020F0600000000000000" pitchFamily="50" charset="-128"/>
                <a:ea typeface="HG丸ｺﾞｼｯｸM-PRO" panose="020F0600000000000000" pitchFamily="50" charset="-128"/>
              </a:rPr>
              <a:t>研修要件</a:t>
            </a:r>
            <a:r>
              <a:rPr lang="ja-JP" altLang="en-US" u="sng" dirty="0" smtClean="0">
                <a:latin typeface="HG丸ｺﾞｼｯｸM-PRO" panose="020F0600000000000000" pitchFamily="50" charset="-128"/>
                <a:ea typeface="HG丸ｺﾞｼｯｸM-PRO" panose="020F0600000000000000" pitchFamily="50" charset="-128"/>
              </a:rPr>
              <a:t>あり</a:t>
            </a:r>
            <a:endParaRPr lang="en-US" altLang="ja-JP" u="sng" dirty="0" smtClean="0">
              <a:latin typeface="HG丸ｺﾞｼｯｸM-PRO" panose="020F0600000000000000" pitchFamily="50" charset="-128"/>
              <a:ea typeface="HG丸ｺﾞｼｯｸM-PRO" panose="020F0600000000000000" pitchFamily="50" charset="-128"/>
            </a:endParaRPr>
          </a:p>
          <a:p>
            <a:pPr marL="266700" indent="-266700"/>
            <a:endParaRPr lang="ja-JP" altLang="en-US" dirty="0">
              <a:latin typeface="HG丸ｺﾞｼｯｸM-PRO" panose="020F0600000000000000" pitchFamily="50" charset="-128"/>
              <a:ea typeface="HG丸ｺﾞｼｯｸM-PRO" panose="020F0600000000000000" pitchFamily="50" charset="-128"/>
            </a:endParaRPr>
          </a:p>
          <a:p>
            <a:pPr marL="266700" indent="-266700"/>
            <a:r>
              <a:rPr lang="ja-JP" altLang="en-US" dirty="0">
                <a:latin typeface="HG丸ｺﾞｼｯｸM-PRO" panose="020F0600000000000000" pitchFamily="50" charset="-128"/>
                <a:ea typeface="HG丸ｺﾞｼｯｸM-PRO" panose="020F0600000000000000" pitchFamily="50" charset="-128"/>
              </a:rPr>
              <a:t>②　チーム構成員は、以下の内容を実施すること。</a:t>
            </a:r>
          </a:p>
          <a:p>
            <a:pPr marL="266700"/>
            <a:r>
              <a:rPr lang="ja-JP" altLang="en-US" dirty="0" smtClean="0">
                <a:latin typeface="HG丸ｺﾞｼｯｸM-PRO" panose="020F0600000000000000" pitchFamily="50" charset="-128"/>
                <a:ea typeface="HG丸ｺﾞｼｯｸM-PRO" panose="020F0600000000000000" pitchFamily="50" charset="-128"/>
              </a:rPr>
              <a:t>ア）</a:t>
            </a:r>
            <a:r>
              <a:rPr lang="ja-JP" altLang="en-US" u="sng" dirty="0" smtClean="0">
                <a:latin typeface="HG丸ｺﾞｼｯｸM-PRO" panose="020F0600000000000000" pitchFamily="50" charset="-128"/>
                <a:ea typeface="HG丸ｺﾞｼｯｸM-PRO" panose="020F0600000000000000" pitchFamily="50" charset="-128"/>
              </a:rPr>
              <a:t>初回</a:t>
            </a:r>
            <a:r>
              <a:rPr lang="ja-JP" altLang="en-US" u="sng" dirty="0">
                <a:latin typeface="HG丸ｺﾞｼｯｸM-PRO" panose="020F0600000000000000" pitchFamily="50" charset="-128"/>
                <a:ea typeface="HG丸ｺﾞｼｯｸM-PRO" panose="020F0600000000000000" pitchFamily="50" charset="-128"/>
              </a:rPr>
              <a:t>訪問時</a:t>
            </a:r>
            <a:r>
              <a:rPr lang="ja-JP" altLang="en-US" dirty="0">
                <a:latin typeface="HG丸ｺﾞｼｯｸM-PRO" panose="020F0600000000000000" pitchFamily="50" charset="-128"/>
                <a:ea typeface="HG丸ｺﾞｼｯｸM-PRO" panose="020F0600000000000000" pitchFamily="50" charset="-128"/>
              </a:rPr>
              <a:t>に、患者宅に一堂に会し</a:t>
            </a:r>
            <a:r>
              <a:rPr lang="ja-JP" altLang="en-US" u="sng" dirty="0">
                <a:latin typeface="HG丸ｺﾞｼｯｸM-PRO" panose="020F0600000000000000" pitchFamily="50" charset="-128"/>
                <a:ea typeface="HG丸ｺﾞｼｯｸM-PRO" panose="020F0600000000000000" pitchFamily="50" charset="-128"/>
              </a:rPr>
              <a:t>ケア計画を立案</a:t>
            </a:r>
            <a:r>
              <a:rPr lang="ja-JP" altLang="en-US" dirty="0">
                <a:latin typeface="HG丸ｺﾞｼｯｸM-PRO" panose="020F0600000000000000" pitchFamily="50" charset="-128"/>
                <a:ea typeface="HG丸ｺﾞｼｯｸM-PRO" panose="020F0600000000000000" pitchFamily="50" charset="-128"/>
              </a:rPr>
              <a:t>する</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pPr marL="542925" indent="-276225"/>
            <a:r>
              <a:rPr lang="ja-JP" altLang="en-US" dirty="0" smtClean="0">
                <a:latin typeface="HG丸ｺﾞｼｯｸM-PRO" panose="020F0600000000000000" pitchFamily="50" charset="-128"/>
                <a:ea typeface="HG丸ｺﾞｼｯｸM-PRO" panose="020F0600000000000000" pitchFamily="50" charset="-128"/>
              </a:rPr>
              <a:t>イ）初回</a:t>
            </a:r>
            <a:r>
              <a:rPr lang="ja-JP" altLang="en-US" dirty="0">
                <a:latin typeface="HG丸ｺﾞｼｯｸM-PRO" panose="020F0600000000000000" pitchFamily="50" charset="-128"/>
                <a:ea typeface="HG丸ｺﾞｼｯｸM-PRO" panose="020F0600000000000000" pitchFamily="50" charset="-128"/>
              </a:rPr>
              <a:t>訪問以降、</a:t>
            </a:r>
            <a:r>
              <a:rPr lang="ja-JP" altLang="en-US" u="sng" dirty="0">
                <a:latin typeface="HG丸ｺﾞｼｯｸM-PRO" panose="020F0600000000000000" pitchFamily="50" charset="-128"/>
                <a:ea typeface="HG丸ｺﾞｼｯｸM-PRO" panose="020F0600000000000000" pitchFamily="50" charset="-128"/>
              </a:rPr>
              <a:t>月１回以上</a:t>
            </a:r>
            <a:r>
              <a:rPr lang="ja-JP" altLang="en-US" dirty="0">
                <a:latin typeface="HG丸ｺﾞｼｯｸM-PRO" panose="020F0600000000000000" pitchFamily="50" charset="-128"/>
                <a:ea typeface="HG丸ｺﾞｼｯｸM-PRO" panose="020F0600000000000000" pitchFamily="50" charset="-128"/>
              </a:rPr>
              <a:t>チーム構成員の</a:t>
            </a:r>
            <a:r>
              <a:rPr lang="ja-JP" altLang="en-US" u="sng" dirty="0">
                <a:latin typeface="HG丸ｺﾞｼｯｸM-PRO" panose="020F0600000000000000" pitchFamily="50" charset="-128"/>
                <a:ea typeface="HG丸ｺﾞｼｯｸM-PRO" panose="020F0600000000000000" pitchFamily="50" charset="-128"/>
              </a:rPr>
              <a:t>それぞれが患家を訪問</a:t>
            </a:r>
            <a:r>
              <a:rPr lang="ja-JP" altLang="en-US" dirty="0">
                <a:latin typeface="HG丸ｺﾞｼｯｸM-PRO" panose="020F0600000000000000" pitchFamily="50" charset="-128"/>
                <a:ea typeface="HG丸ｺﾞｼｯｸM-PRO" panose="020F0600000000000000" pitchFamily="50" charset="-128"/>
              </a:rPr>
              <a:t>し、その結果を</a:t>
            </a:r>
            <a:r>
              <a:rPr lang="ja-JP" altLang="en-US" u="sng" dirty="0">
                <a:latin typeface="HG丸ｺﾞｼｯｸM-PRO" panose="020F0600000000000000" pitchFamily="50" charset="-128"/>
                <a:ea typeface="HG丸ｺﾞｼｯｸM-PRO" panose="020F0600000000000000" pitchFamily="50" charset="-128"/>
              </a:rPr>
              <a:t>情報共有</a:t>
            </a:r>
            <a:r>
              <a:rPr lang="ja-JP" altLang="en-US" dirty="0">
                <a:latin typeface="HG丸ｺﾞｼｯｸM-PRO" panose="020F0600000000000000" pitchFamily="50" charset="-128"/>
                <a:ea typeface="HG丸ｺﾞｼｯｸM-PRO" panose="020F0600000000000000" pitchFamily="50" charset="-128"/>
              </a:rPr>
              <a:t>する</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pPr marL="542925" indent="-276225"/>
            <a:r>
              <a:rPr lang="ja-JP" altLang="en-US" dirty="0" smtClean="0">
                <a:latin typeface="HG丸ｺﾞｼｯｸM-PRO" panose="020F0600000000000000" pitchFamily="50" charset="-128"/>
                <a:ea typeface="HG丸ｺﾞｼｯｸM-PRO" panose="020F0600000000000000" pitchFamily="50" charset="-128"/>
              </a:rPr>
              <a:t>ウ）</a:t>
            </a:r>
            <a:r>
              <a:rPr lang="ja-JP" altLang="en-US" u="sng" dirty="0" smtClean="0">
                <a:latin typeface="HG丸ｺﾞｼｯｸM-PRO" panose="020F0600000000000000" pitchFamily="50" charset="-128"/>
                <a:ea typeface="HG丸ｺﾞｼｯｸM-PRO" panose="020F0600000000000000" pitchFamily="50" charset="-128"/>
              </a:rPr>
              <a:t>初回</a:t>
            </a:r>
            <a:r>
              <a:rPr lang="ja-JP" altLang="en-US" u="sng" dirty="0">
                <a:latin typeface="HG丸ｺﾞｼｯｸM-PRO" panose="020F0600000000000000" pitchFamily="50" charset="-128"/>
                <a:ea typeface="HG丸ｺﾞｼｯｸM-PRO" panose="020F0600000000000000" pitchFamily="50" charset="-128"/>
              </a:rPr>
              <a:t>訪問後３ヶ月以内</a:t>
            </a:r>
            <a:r>
              <a:rPr lang="ja-JP" altLang="en-US" dirty="0">
                <a:latin typeface="HG丸ｺﾞｼｯｸM-PRO" panose="020F0600000000000000" pitchFamily="50" charset="-128"/>
                <a:ea typeface="HG丸ｺﾞｼｯｸM-PRO" panose="020F0600000000000000" pitchFamily="50" charset="-128"/>
              </a:rPr>
              <a:t>に対策の評価及び計画の見直しのため</a:t>
            </a:r>
            <a:r>
              <a:rPr lang="ja-JP" altLang="en-US" u="sng" dirty="0">
                <a:latin typeface="HG丸ｺﾞｼｯｸM-PRO" panose="020F0600000000000000" pitchFamily="50" charset="-128"/>
                <a:ea typeface="HG丸ｺﾞｼｯｸM-PRO" panose="020F0600000000000000" pitchFamily="50" charset="-128"/>
              </a:rPr>
              <a:t>カンファレンス</a:t>
            </a:r>
            <a:r>
              <a:rPr lang="ja-JP" altLang="en-US" dirty="0">
                <a:latin typeface="HG丸ｺﾞｼｯｸM-PRO" panose="020F0600000000000000" pitchFamily="50" charset="-128"/>
                <a:ea typeface="HG丸ｺﾞｼｯｸM-PRO" panose="020F0600000000000000" pitchFamily="50" charset="-128"/>
              </a:rPr>
              <a:t>を行う</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pPr marL="542925" indent="-276225"/>
            <a:r>
              <a:rPr lang="ja-JP" altLang="en-US" dirty="0" smtClean="0">
                <a:latin typeface="HG丸ｺﾞｼｯｸM-PRO" panose="020F0600000000000000" pitchFamily="50" charset="-128"/>
                <a:ea typeface="HG丸ｺﾞｼｯｸM-PRO" panose="020F0600000000000000" pitchFamily="50" charset="-128"/>
              </a:rPr>
              <a:t>エ）</a:t>
            </a:r>
            <a:r>
              <a:rPr lang="ja-JP" altLang="en-US" u="sng" dirty="0" smtClean="0">
                <a:latin typeface="HG丸ｺﾞｼｯｸM-PRO" panose="020F0600000000000000" pitchFamily="50" charset="-128"/>
                <a:ea typeface="HG丸ｺﾞｼｯｸM-PRO" panose="020F0600000000000000" pitchFamily="50" charset="-128"/>
              </a:rPr>
              <a:t>１年間</a:t>
            </a:r>
            <a:r>
              <a:rPr lang="ja-JP" altLang="en-US" u="sng" dirty="0">
                <a:latin typeface="HG丸ｺﾞｼｯｸM-PRO" panose="020F0600000000000000" pitchFamily="50" charset="-128"/>
                <a:ea typeface="HG丸ｺﾞｼｯｸM-PRO" panose="020F0600000000000000" pitchFamily="50" charset="-128"/>
              </a:rPr>
              <a:t>のケアの実績</a:t>
            </a:r>
            <a:r>
              <a:rPr lang="ja-JP" altLang="en-US" dirty="0">
                <a:latin typeface="HG丸ｺﾞｼｯｸM-PRO" panose="020F0600000000000000" pitchFamily="50" charset="-128"/>
                <a:ea typeface="HG丸ｺﾞｼｯｸM-PRO" panose="020F0600000000000000" pitchFamily="50" charset="-128"/>
              </a:rPr>
              <a:t>を</a:t>
            </a:r>
            <a:r>
              <a:rPr lang="ja-JP" altLang="en-US" u="sng" dirty="0">
                <a:latin typeface="HG丸ｺﾞｼｯｸM-PRO" panose="020F0600000000000000" pitchFamily="50" charset="-128"/>
                <a:ea typeface="HG丸ｺﾞｼｯｸM-PRO" panose="020F0600000000000000" pitchFamily="50" charset="-128"/>
              </a:rPr>
              <a:t>報告</a:t>
            </a:r>
            <a:r>
              <a:rPr lang="ja-JP" altLang="en-US" dirty="0">
                <a:latin typeface="HG丸ｺﾞｼｯｸM-PRO" panose="020F0600000000000000" pitchFamily="50" charset="-128"/>
                <a:ea typeface="HG丸ｺﾞｼｯｸM-PRO" panose="020F0600000000000000" pitchFamily="50" charset="-128"/>
              </a:rPr>
              <a:t>する</a:t>
            </a:r>
            <a:r>
              <a:rPr lang="ja-JP" altLang="en-US"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267217" y="578297"/>
            <a:ext cx="8636923" cy="1063277"/>
          </a:xfrm>
          <a:prstGeom prst="roundRect">
            <a:avLst>
              <a:gd name="adj" fmla="val 15423"/>
            </a:avLst>
          </a:prstGeom>
        </p:spPr>
        <p:style>
          <a:lnRef idx="1">
            <a:schemeClr val="accent3"/>
          </a:lnRef>
          <a:fillRef idx="2">
            <a:schemeClr val="accent3"/>
          </a:fillRef>
          <a:effectRef idx="1">
            <a:schemeClr val="accent3"/>
          </a:effectRef>
          <a:fontRef idx="minor">
            <a:schemeClr val="dk1"/>
          </a:fontRef>
        </p:style>
        <p:txBody>
          <a:bodyPr rtlCol="0" anchor="ctr"/>
          <a:lstStyle/>
          <a:p>
            <a:r>
              <a:rPr lang="zh-TW" altLang="en-US" sz="2800" dirty="0">
                <a:solidFill>
                  <a:srgbClr val="FF0000"/>
                </a:solidFill>
                <a:latin typeface="HG丸ｺﾞｼｯｸM-PRO" panose="020F0600000000000000" pitchFamily="50" charset="-128"/>
                <a:ea typeface="HG丸ｺﾞｼｯｸM-PRO" panose="020F0600000000000000" pitchFamily="50" charset="-128"/>
              </a:rPr>
              <a:t>Ｃ</a:t>
            </a:r>
            <a:r>
              <a:rPr lang="en-US" altLang="zh-TW" sz="2800" dirty="0">
                <a:solidFill>
                  <a:srgbClr val="FF0000"/>
                </a:solidFill>
                <a:latin typeface="HG丸ｺﾞｼｯｸM-PRO" panose="020F0600000000000000" pitchFamily="50" charset="-128"/>
                <a:ea typeface="HG丸ｺﾞｼｯｸM-PRO" panose="020F0600000000000000" pitchFamily="50" charset="-128"/>
              </a:rPr>
              <a:t>013</a:t>
            </a:r>
            <a:r>
              <a:rPr lang="zh-TW" altLang="en-US" sz="2800" dirty="0">
                <a:solidFill>
                  <a:srgbClr val="FF0000"/>
                </a:solidFill>
                <a:latin typeface="HG丸ｺﾞｼｯｸM-PRO" panose="020F0600000000000000" pitchFamily="50" charset="-128"/>
                <a:ea typeface="HG丸ｺﾞｼｯｸM-PRO" panose="020F0600000000000000" pitchFamily="50" charset="-128"/>
              </a:rPr>
              <a:t>　在宅患者訪問褥瘡管理</a:t>
            </a:r>
            <a:r>
              <a:rPr lang="zh-TW" altLang="en-US" sz="2800" dirty="0" smtClean="0">
                <a:solidFill>
                  <a:srgbClr val="FF0000"/>
                </a:solidFill>
                <a:latin typeface="HG丸ｺﾞｼｯｸM-PRO" panose="020F0600000000000000" pitchFamily="50" charset="-128"/>
                <a:ea typeface="HG丸ｺﾞｼｯｸM-PRO" panose="020F0600000000000000" pitchFamily="50" charset="-128"/>
              </a:rPr>
              <a:t>指導料</a:t>
            </a:r>
            <a:r>
              <a:rPr lang="zh-TW" altLang="en-US" sz="2800" dirty="0">
                <a:solidFill>
                  <a:srgbClr val="FF0000"/>
                </a:solidFill>
                <a:latin typeface="HG丸ｺﾞｼｯｸM-PRO" panose="020F0600000000000000" pitchFamily="50" charset="-128"/>
                <a:ea typeface="HG丸ｺﾞｼｯｸM-PRO" panose="020F0600000000000000" pitchFamily="50" charset="-128"/>
              </a:rPr>
              <a:t>　</a:t>
            </a:r>
            <a:endParaRPr lang="en-US" altLang="zh-TW" sz="2800"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2800" dirty="0">
                <a:solidFill>
                  <a:srgbClr val="FF0000"/>
                </a:solidFill>
                <a:latin typeface="HG丸ｺﾞｼｯｸM-PRO" panose="020F0600000000000000" pitchFamily="50" charset="-128"/>
                <a:ea typeface="HG丸ｺﾞｼｯｸM-PRO" panose="020F0600000000000000" pitchFamily="50" charset="-128"/>
              </a:rPr>
              <a:t>　</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７５０点（新）</a:t>
            </a:r>
            <a:endParaRPr lang="zh-TW" altLang="en-US" sz="2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407603" y="116632"/>
            <a:ext cx="5100501" cy="461665"/>
          </a:xfrm>
          <a:prstGeom prst="rect">
            <a:avLst/>
          </a:prstGeom>
        </p:spPr>
        <p:txBody>
          <a:bodyPr wrap="square">
            <a:spAutoFit/>
          </a:bodyPr>
          <a:lstStyle/>
          <a:p>
            <a:pPr>
              <a:spcAft>
                <a:spcPts val="600"/>
              </a:spcAft>
            </a:pP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◆在宅</a:t>
            </a:r>
            <a:r>
              <a:rPr lang="ja-JP" altLang="en-US" sz="2400" dirty="0">
                <a:solidFill>
                  <a:srgbClr val="0000FF"/>
                </a:solidFill>
                <a:latin typeface="HG丸ｺﾞｼｯｸM-PRO" panose="020F0600000000000000" pitchFamily="50" charset="-128"/>
                <a:ea typeface="HG丸ｺﾞｼｯｸM-PRO" panose="020F0600000000000000" pitchFamily="50" charset="-128"/>
              </a:rPr>
              <a:t>における褥瘡対策の推進</a:t>
            </a:r>
            <a:endParaRPr lang="en-US" altLang="ja-JP" sz="2400" dirty="0">
              <a:solidFill>
                <a:srgbClr val="0000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61907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74027" y="1412776"/>
            <a:ext cx="8474438" cy="5328592"/>
          </a:xfrm>
          <a:prstGeom prst="snip2DiagRect">
            <a:avLst>
              <a:gd name="adj1" fmla="val 0"/>
              <a:gd name="adj2" fmla="val 86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 5"/>
          <p:cNvSpPr/>
          <p:nvPr/>
        </p:nvSpPr>
        <p:spPr>
          <a:xfrm>
            <a:off x="274027" y="620688"/>
            <a:ext cx="8474438" cy="1080120"/>
          </a:xfrm>
          <a:prstGeom prst="roundRect">
            <a:avLst>
              <a:gd name="adj" fmla="val 2381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8" name="角丸四角形 7"/>
          <p:cNvSpPr/>
          <p:nvPr/>
        </p:nvSpPr>
        <p:spPr>
          <a:xfrm>
            <a:off x="323528" y="188640"/>
            <a:ext cx="6912768" cy="432048"/>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5536" y="188640"/>
            <a:ext cx="8352928" cy="6552728"/>
          </a:xfrm>
        </p:spPr>
        <p:txBody>
          <a:bodyPr>
            <a:normAutofit/>
          </a:bodyPr>
          <a:lstStyle/>
          <a:p>
            <a:pPr marL="0" indent="0">
              <a:buNone/>
            </a:pP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◆一般病棟用の重症度、医療・</a:t>
            </a:r>
            <a:r>
              <a:rPr lang="ja-JP" altLang="en-US" sz="2200" dirty="0">
                <a:solidFill>
                  <a:srgbClr val="0000FF"/>
                </a:solidFill>
                <a:latin typeface="HG丸ｺﾞｼｯｸM-PRO" panose="020F0600000000000000" pitchFamily="50" charset="-128"/>
                <a:ea typeface="HG丸ｺﾞｼｯｸM-PRO" panose="020F0600000000000000" pitchFamily="50" charset="-128"/>
              </a:rPr>
              <a:t>看護</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必要度の見直し</a:t>
            </a:r>
            <a:endParaRPr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361950" indent="-180975">
              <a:spcBef>
                <a:spcPts val="1200"/>
              </a:spcBef>
              <a:buNone/>
            </a:pPr>
            <a:r>
              <a:rPr kumimoji="1" lang="en-US" altLang="ja-JP" sz="1800" dirty="0" smtClean="0">
                <a:latin typeface="HG丸ｺﾞｼｯｸM-PRO" panose="020F0600000000000000" pitchFamily="50" charset="-128"/>
                <a:ea typeface="HG丸ｺﾞｼｯｸM-PRO" panose="020F0600000000000000" pitchFamily="50" charset="-128"/>
              </a:rPr>
              <a:t>※</a:t>
            </a:r>
            <a:r>
              <a:rPr kumimoji="1" lang="ja-JP" altLang="en-US" sz="1800" dirty="0" smtClean="0">
                <a:latin typeface="HG丸ｺﾞｼｯｸM-PRO" panose="020F0600000000000000" pitchFamily="50" charset="-128"/>
                <a:ea typeface="HG丸ｺﾞｼｯｸM-PRO" panose="020F0600000000000000" pitchFamily="50" charset="-128"/>
              </a:rPr>
              <a:t>急性期病床</a:t>
            </a:r>
            <a:r>
              <a:rPr lang="ja-JP" altLang="en-US" sz="1800" dirty="0">
                <a:latin typeface="HG丸ｺﾞｼｯｸM-PRO" panose="020F0600000000000000" pitchFamily="50" charset="-128"/>
                <a:ea typeface="HG丸ｺﾞｼｯｸM-PRO" panose="020F0600000000000000" pitchFamily="50" charset="-128"/>
              </a:rPr>
              <a:t>に</a:t>
            </a:r>
            <a:r>
              <a:rPr lang="ja-JP" altLang="en-US" sz="1800" dirty="0" smtClean="0">
                <a:latin typeface="HG丸ｺﾞｼｯｸM-PRO" panose="020F0600000000000000" pitchFamily="50" charset="-128"/>
                <a:ea typeface="HG丸ｺﾞｼｯｸM-PRO" panose="020F0600000000000000" pitchFamily="50" charset="-128"/>
              </a:rPr>
              <a:t>おける患者像ごとの評価の適正化を図るため、「一般病棟用の重症度・看護必要度」という名称を</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「一般病棟用の重症度、医療・看護必要度」と変更</a:t>
            </a:r>
            <a:r>
              <a:rPr lang="ja-JP" altLang="en-US" sz="1800" dirty="0" smtClean="0">
                <a:latin typeface="HG丸ｺﾞｼｯｸM-PRO" panose="020F0600000000000000" pitchFamily="50" charset="-128"/>
                <a:ea typeface="HG丸ｺﾞｼｯｸM-PRO" panose="020F0600000000000000" pitchFamily="50" charset="-128"/>
              </a:rPr>
              <a:t>するとともに、</a:t>
            </a:r>
            <a:r>
              <a:rPr lang="ja-JP" altLang="en-US" sz="1800" u="sng" dirty="0" smtClean="0">
                <a:solidFill>
                  <a:srgbClr val="FF0000"/>
                </a:solidFill>
                <a:latin typeface="HG丸ｺﾞｼｯｸM-PRO" panose="020F0600000000000000" pitchFamily="50" charset="-128"/>
                <a:ea typeface="HG丸ｺﾞｼｯｸM-PRO" panose="020F0600000000000000" pitchFamily="50" charset="-128"/>
              </a:rPr>
              <a:t>急性期患者の特性を評価する項目</a:t>
            </a:r>
            <a:r>
              <a:rPr lang="ja-JP" altLang="en-US" sz="1800" dirty="0" smtClean="0">
                <a:latin typeface="HG丸ｺﾞｼｯｸM-PRO" panose="020F0600000000000000" pitchFamily="50" charset="-128"/>
                <a:ea typeface="HG丸ｺﾞｼｯｸM-PRO" panose="020F0600000000000000" pitchFamily="50" charset="-128"/>
              </a:rPr>
              <a:t>に改める。</a:t>
            </a:r>
            <a:endParaRPr lang="en-US" altLang="ja-JP" sz="1800" dirty="0" smtClean="0">
              <a:latin typeface="HG丸ｺﾞｼｯｸM-PRO" panose="020F0600000000000000" pitchFamily="50" charset="-128"/>
              <a:ea typeface="HG丸ｺﾞｼｯｸM-PRO" panose="020F0600000000000000" pitchFamily="50" charset="-128"/>
            </a:endParaRPr>
          </a:p>
          <a:p>
            <a:pPr marL="446088" indent="-265113">
              <a:buNone/>
            </a:pP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200" dirty="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200" dirty="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200" dirty="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00" b="1"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400" b="1" dirty="0" smtClean="0">
                <a:solidFill>
                  <a:srgbClr val="FF0000"/>
                </a:solidFill>
                <a:latin typeface="HG丸ｺﾞｼｯｸM-PRO" panose="020F0600000000000000" pitchFamily="50" charset="-128"/>
                <a:ea typeface="HG丸ｺﾞｼｯｸM-PRO" panose="020F0600000000000000" pitchFamily="50" charset="-128"/>
              </a:rPr>
              <a:t>Ａ項目２点以上かつＢ項目３点以上の該当患者割合「１割５分以上」については、変更なし</a:t>
            </a:r>
            <a:endParaRPr lang="en-US" altLang="ja-JP" sz="1400" b="1" dirty="0" smtClean="0">
              <a:solidFill>
                <a:srgbClr val="FF0000"/>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1400" dirty="0" smtClean="0">
                <a:latin typeface="HG丸ｺﾞｼｯｸM-PRO" panose="020F0600000000000000" pitchFamily="50" charset="-128"/>
                <a:ea typeface="HG丸ｺﾞｼｯｸM-PRO" panose="020F0600000000000000" pitchFamily="50" charset="-128"/>
              </a:rPr>
              <a:t>［経過措置：上記取扱いは、</a:t>
            </a:r>
            <a:r>
              <a:rPr lang="ja-JP" altLang="en-US" sz="1400" u="sng" dirty="0" smtClean="0">
                <a:solidFill>
                  <a:srgbClr val="0000FF"/>
                </a:solidFill>
                <a:latin typeface="HG丸ｺﾞｼｯｸM-PRO" panose="020F0600000000000000" pitchFamily="50" charset="-128"/>
                <a:ea typeface="HG丸ｺﾞｼｯｸM-PRO" panose="020F0600000000000000" pitchFamily="50" charset="-128"/>
              </a:rPr>
              <a:t>平成２６年１０月１日から施行</a:t>
            </a:r>
            <a:r>
              <a:rPr lang="ja-JP" altLang="en-US" sz="1400" dirty="0" smtClean="0">
                <a:latin typeface="HG丸ｺﾞｼｯｸM-PRO" panose="020F0600000000000000" pitchFamily="50" charset="-128"/>
                <a:ea typeface="HG丸ｺﾞｼｯｸM-PRO" panose="020F0600000000000000" pitchFamily="50" charset="-128"/>
              </a:rPr>
              <a:t>する。］</a:t>
            </a:r>
            <a:endParaRPr lang="en-US" altLang="ja-JP" sz="1400" dirty="0" smtClean="0">
              <a:latin typeface="HG丸ｺﾞｼｯｸM-PRO" panose="020F0600000000000000" pitchFamily="50" charset="-128"/>
              <a:ea typeface="HG丸ｺﾞｼｯｸM-PRO" panose="020F06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299795079"/>
              </p:ext>
            </p:extLst>
          </p:nvPr>
        </p:nvGraphicFramePr>
        <p:xfrm>
          <a:off x="179512" y="1770762"/>
          <a:ext cx="8712969" cy="4348480"/>
        </p:xfrm>
        <a:graphic>
          <a:graphicData uri="http://schemas.openxmlformats.org/drawingml/2006/table">
            <a:tbl>
              <a:tblPr firstRow="1" bandRow="1">
                <a:tableStyleId>{C4B1156A-380E-4F78-BDF5-A606A8083BF9}</a:tableStyleId>
              </a:tblPr>
              <a:tblGrid>
                <a:gridCol w="3485188"/>
                <a:gridCol w="378825"/>
                <a:gridCol w="4848956"/>
              </a:tblGrid>
              <a:tr h="370840">
                <a:tc>
                  <a:txBody>
                    <a:bodyPr/>
                    <a:lstStyle/>
                    <a:p>
                      <a:pPr algn="ctr"/>
                      <a:r>
                        <a:rPr kumimoji="1" lang="ja-JP" altLang="en-US" sz="1400" dirty="0" smtClean="0"/>
                        <a:t>現　　行</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ja-JP" altLang="en-US" sz="1400" dirty="0" smtClean="0"/>
                        <a:t>改　定　後</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ja-JP" altLang="en-US" sz="1500" u="none" dirty="0" smtClean="0"/>
                        <a:t>■一般病棟用の重症度・看護必要度</a:t>
                      </a:r>
                      <a:endParaRPr kumimoji="1" lang="en-US" altLang="ja-JP" sz="1500" u="none" dirty="0" smtClean="0"/>
                    </a:p>
                    <a:p>
                      <a:r>
                        <a:rPr kumimoji="1" lang="en-US" altLang="ja-JP" sz="1500" u="none" dirty="0" smtClean="0"/>
                        <a:t>【</a:t>
                      </a:r>
                      <a:r>
                        <a:rPr kumimoji="1" lang="ja-JP" altLang="en-US" sz="1500" u="none" dirty="0" smtClean="0"/>
                        <a:t>評価項目の見直し</a:t>
                      </a:r>
                      <a:r>
                        <a:rPr kumimoji="1" lang="ja-JP" altLang="en-US" sz="1500" b="1" u="none" dirty="0" smtClean="0">
                          <a:solidFill>
                            <a:srgbClr val="0000FF"/>
                          </a:solidFill>
                        </a:rPr>
                        <a:t>（Ａ項目）</a:t>
                      </a:r>
                      <a:r>
                        <a:rPr kumimoji="1" lang="en-US" altLang="ja-JP" sz="1500" u="none" dirty="0" smtClean="0"/>
                        <a:t>】</a:t>
                      </a:r>
                    </a:p>
                    <a:p>
                      <a:r>
                        <a:rPr kumimoji="1" lang="ja-JP" altLang="en-US" sz="1500" u="none" dirty="0" smtClean="0"/>
                        <a:t>１　</a:t>
                      </a:r>
                      <a:r>
                        <a:rPr kumimoji="1" lang="ja-JP" altLang="en-US" sz="1500" u="none" baseline="0" dirty="0" smtClean="0">
                          <a:solidFill>
                            <a:srgbClr val="0000FF"/>
                          </a:solidFill>
                          <a:uFill>
                            <a:solidFill>
                              <a:srgbClr val="FF0000"/>
                            </a:solidFill>
                          </a:uFill>
                        </a:rPr>
                        <a:t>創傷処置</a:t>
                      </a:r>
                      <a:endParaRPr kumimoji="1" lang="en-US" altLang="ja-JP" sz="1500" u="none" baseline="0" dirty="0" smtClean="0">
                        <a:solidFill>
                          <a:srgbClr val="0000FF"/>
                        </a:solidFill>
                        <a:uFill>
                          <a:solidFill>
                            <a:srgbClr val="FF0000"/>
                          </a:solidFill>
                        </a:uFill>
                      </a:endParaRPr>
                    </a:p>
                    <a:p>
                      <a:r>
                        <a:rPr kumimoji="1" lang="ja-JP" altLang="en-US" sz="1500" u="none" baseline="0" dirty="0" smtClean="0">
                          <a:solidFill>
                            <a:srgbClr val="0000FF"/>
                          </a:solidFill>
                          <a:uFill>
                            <a:solidFill>
                              <a:srgbClr val="FF0000"/>
                            </a:solidFill>
                          </a:uFill>
                        </a:rPr>
                        <a:t>２　血圧測定</a:t>
                      </a:r>
                      <a:endParaRPr kumimoji="1" lang="en-US" altLang="ja-JP" sz="1500" u="none" baseline="0" dirty="0" smtClean="0">
                        <a:solidFill>
                          <a:srgbClr val="0000FF"/>
                        </a:solidFill>
                        <a:uFill>
                          <a:solidFill>
                            <a:srgbClr val="FF0000"/>
                          </a:solidFill>
                        </a:uFill>
                      </a:endParaRPr>
                    </a:p>
                    <a:p>
                      <a:r>
                        <a:rPr kumimoji="1" lang="ja-JP" altLang="en-US" sz="1500" u="none" baseline="0" dirty="0" smtClean="0">
                          <a:solidFill>
                            <a:srgbClr val="0000FF"/>
                          </a:solidFill>
                          <a:uFill>
                            <a:solidFill>
                              <a:srgbClr val="FF0000"/>
                            </a:solidFill>
                          </a:uFill>
                        </a:rPr>
                        <a:t>３　時間尿測定</a:t>
                      </a:r>
                      <a:endParaRPr kumimoji="1" lang="en-US" altLang="ja-JP" sz="1500" u="none" baseline="0" dirty="0" smtClean="0">
                        <a:solidFill>
                          <a:srgbClr val="0000FF"/>
                        </a:solidFill>
                        <a:uFill>
                          <a:solidFill>
                            <a:srgbClr val="FF0000"/>
                          </a:solidFill>
                        </a:uFill>
                      </a:endParaRPr>
                    </a:p>
                    <a:p>
                      <a:r>
                        <a:rPr kumimoji="1" lang="ja-JP" altLang="en-US" sz="1500" u="none" dirty="0" smtClean="0"/>
                        <a:t>４　呼吸ケア</a:t>
                      </a:r>
                      <a:endParaRPr kumimoji="1" lang="en-US" altLang="ja-JP" sz="1500" u="none" dirty="0" smtClean="0"/>
                    </a:p>
                    <a:p>
                      <a:r>
                        <a:rPr kumimoji="1" lang="ja-JP" altLang="en-US" sz="1500" u="none" dirty="0" smtClean="0"/>
                        <a:t>５　点滴ライン同時３本以上</a:t>
                      </a:r>
                      <a:endParaRPr kumimoji="1" lang="en-US" altLang="ja-JP" sz="1500" u="none" dirty="0" smtClean="0"/>
                    </a:p>
                    <a:p>
                      <a:r>
                        <a:rPr kumimoji="1" lang="ja-JP" altLang="en-US" sz="1500" u="none" dirty="0" smtClean="0"/>
                        <a:t>６　心電図モニター</a:t>
                      </a:r>
                      <a:endParaRPr kumimoji="1" lang="en-US" altLang="ja-JP" sz="1500" u="none" dirty="0" smtClean="0"/>
                    </a:p>
                    <a:p>
                      <a:r>
                        <a:rPr kumimoji="1" lang="ja-JP" altLang="en-US" sz="1500" u="none" dirty="0" smtClean="0"/>
                        <a:t>７　シリンジポンプの使用</a:t>
                      </a:r>
                      <a:endParaRPr kumimoji="1" lang="en-US" altLang="ja-JP" sz="1500" u="none" dirty="0" smtClean="0"/>
                    </a:p>
                    <a:p>
                      <a:r>
                        <a:rPr kumimoji="1" lang="ja-JP" altLang="en-US" sz="1500" u="none" dirty="0" smtClean="0"/>
                        <a:t>８　輸血や血液製剤の使用</a:t>
                      </a:r>
                      <a:endParaRPr kumimoji="1" lang="en-US" altLang="ja-JP" sz="1500" u="none" dirty="0" smtClean="0"/>
                    </a:p>
                    <a:p>
                      <a:r>
                        <a:rPr kumimoji="1" lang="ja-JP" altLang="en-US" sz="1500" u="none" dirty="0" smtClean="0"/>
                        <a:t>９　専門的な治療・処置</a:t>
                      </a:r>
                      <a:endParaRPr kumimoji="1" lang="en-US" altLang="ja-JP" sz="1500" u="none" dirty="0" smtClean="0"/>
                    </a:p>
                    <a:p>
                      <a:pPr marL="180975" indent="0"/>
                      <a:r>
                        <a:rPr kumimoji="1" lang="ja-JP" altLang="en-US" sz="1500" u="none" dirty="0" smtClean="0"/>
                        <a:t>①抗悪性腫瘍剤の使用、②麻薬注射薬の使用、③放射線治療、④免疫抑制剤の使用、⑤昇圧剤の使用、⑥抗不整脈剤の使用、　⑦ドレナージの管理</a:t>
                      </a:r>
                      <a:endParaRPr kumimoji="1" lang="en-US" altLang="ja-JP" sz="15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500" u="none" dirty="0" smtClean="0">
                        <a:latin typeface="ＭＳ Ｐゴシック" panose="020B0600070205080204" pitchFamily="50" charset="-128"/>
                        <a:ea typeface="ＭＳ Ｐゴシック" panose="020B060007020508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500" u="none" dirty="0" smtClean="0">
                          <a:latin typeface="ＭＳ Ｐゴシック" panose="020B0600070205080204" pitchFamily="50" charset="-128"/>
                          <a:ea typeface="ＭＳ Ｐゴシック" panose="020B0600070205080204" pitchFamily="50" charset="-128"/>
                        </a:rPr>
                        <a:t>【</a:t>
                      </a:r>
                      <a:r>
                        <a:rPr lang="ja-JP" altLang="en-US" sz="1500" u="none" dirty="0" smtClean="0">
                          <a:latin typeface="ＭＳ Ｐゴシック" panose="020B0600070205080204" pitchFamily="50" charset="-128"/>
                          <a:ea typeface="ＭＳ Ｐゴシック" panose="020B0600070205080204" pitchFamily="50" charset="-128"/>
                        </a:rPr>
                        <a:t>Ｂ項目は変更なし</a:t>
                      </a:r>
                      <a:r>
                        <a:rPr lang="en-US" altLang="ja-JP" sz="1500" u="none" dirty="0" smtClean="0">
                          <a:latin typeface="ＭＳ Ｐゴシック" panose="020B0600070205080204" pitchFamily="50" charset="-128"/>
                          <a:ea typeface="ＭＳ Ｐゴシック" panose="020B0600070205080204" pitchFamily="50" charset="-128"/>
                        </a:rPr>
                        <a:t>】</a:t>
                      </a:r>
                      <a:endParaRPr kumimoji="1" lang="en-US" altLang="ja-JP" sz="1500" u="none" dirty="0" smtClean="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80975" indent="-180975"/>
                      <a:r>
                        <a:rPr kumimoji="1" lang="ja-JP" altLang="en-US" sz="1400" dirty="0" smtClean="0"/>
                        <a:t>■</a:t>
                      </a:r>
                      <a:r>
                        <a:rPr kumimoji="1" lang="ja-JP" altLang="en-US" sz="1500" dirty="0" smtClean="0"/>
                        <a:t>一般病棟用の重症度、医療・看護必要度</a:t>
                      </a:r>
                      <a:endParaRPr kumimoji="1" lang="en-US" altLang="ja-JP" sz="1500" dirty="0" smtClean="0"/>
                    </a:p>
                    <a:p>
                      <a:r>
                        <a:rPr kumimoji="1" lang="en-US" altLang="ja-JP" sz="1500" dirty="0" smtClean="0"/>
                        <a:t>【</a:t>
                      </a:r>
                      <a:r>
                        <a:rPr kumimoji="1" lang="ja-JP" altLang="en-US" sz="1500" dirty="0" smtClean="0"/>
                        <a:t>評価項目の見直し</a:t>
                      </a:r>
                      <a:r>
                        <a:rPr kumimoji="1" lang="ja-JP" altLang="en-US" sz="1500" b="1" dirty="0" smtClean="0">
                          <a:solidFill>
                            <a:srgbClr val="0000FF"/>
                          </a:solidFill>
                        </a:rPr>
                        <a:t>（Ａ項目）</a:t>
                      </a:r>
                      <a:r>
                        <a:rPr kumimoji="1" lang="en-US" altLang="ja-JP" sz="1500" dirty="0" smtClean="0"/>
                        <a:t>】</a:t>
                      </a:r>
                    </a:p>
                    <a:p>
                      <a:r>
                        <a:rPr kumimoji="1" lang="ja-JP" altLang="en-US" sz="1500" dirty="0" smtClean="0"/>
                        <a:t>１　</a:t>
                      </a:r>
                      <a:r>
                        <a:rPr kumimoji="1" lang="ja-JP" altLang="en-US" sz="1500" b="1" dirty="0" smtClean="0">
                          <a:solidFill>
                            <a:srgbClr val="FF0000"/>
                          </a:solidFill>
                        </a:rPr>
                        <a:t>創傷処置　　褥瘡処置　　いずれか１つ以上該当</a:t>
                      </a:r>
                      <a:endParaRPr kumimoji="1" lang="en-US" altLang="ja-JP" sz="1500" b="1" dirty="0" smtClean="0">
                        <a:solidFill>
                          <a:srgbClr val="FF0000"/>
                        </a:solidFill>
                      </a:endParaRPr>
                    </a:p>
                    <a:p>
                      <a:r>
                        <a:rPr kumimoji="1" lang="ja-JP" altLang="en-US" sz="1500" u="heavy" baseline="0" dirty="0" smtClean="0">
                          <a:uFill>
                            <a:solidFill>
                              <a:srgbClr val="FF0000"/>
                            </a:solidFill>
                          </a:uFill>
                        </a:rPr>
                        <a:t>（削除）</a:t>
                      </a:r>
                      <a:endParaRPr kumimoji="1" lang="en-US" altLang="ja-JP" sz="1500" u="heavy" baseline="0" dirty="0" smtClean="0">
                        <a:uFill>
                          <a:solidFill>
                            <a:srgbClr val="FF0000"/>
                          </a:solidFill>
                        </a:uFill>
                      </a:endParaRPr>
                    </a:p>
                    <a:p>
                      <a:r>
                        <a:rPr kumimoji="1" lang="ja-JP" altLang="en-US" sz="1500" u="heavy" baseline="0" dirty="0" smtClean="0">
                          <a:uFill>
                            <a:solidFill>
                              <a:srgbClr val="FF0000"/>
                            </a:solidFill>
                          </a:uFill>
                        </a:rPr>
                        <a:t>（削除）</a:t>
                      </a:r>
                      <a:endParaRPr kumimoji="1" lang="en-US" altLang="ja-JP" sz="1500" u="heavy" baseline="0" dirty="0" smtClean="0">
                        <a:uFill>
                          <a:solidFill>
                            <a:srgbClr val="FF0000"/>
                          </a:solidFill>
                        </a:uFill>
                      </a:endParaRPr>
                    </a:p>
                    <a:p>
                      <a:r>
                        <a:rPr kumimoji="1" lang="ja-JP" altLang="en-US" sz="1500" u="heavy" baseline="0" dirty="0" smtClean="0">
                          <a:uFill>
                            <a:solidFill>
                              <a:srgbClr val="FF0000"/>
                            </a:solidFill>
                          </a:uFill>
                        </a:rPr>
                        <a:t>２</a:t>
                      </a:r>
                      <a:r>
                        <a:rPr kumimoji="1" lang="ja-JP" altLang="en-US" sz="1500" dirty="0" smtClean="0"/>
                        <a:t>　呼吸ケア</a:t>
                      </a:r>
                      <a:r>
                        <a:rPr kumimoji="1" lang="ja-JP" altLang="en-US" sz="1500" b="1" dirty="0" smtClean="0">
                          <a:solidFill>
                            <a:srgbClr val="FF0000"/>
                          </a:solidFill>
                        </a:rPr>
                        <a:t>（喀痰吸引のみの場合を除く）</a:t>
                      </a:r>
                      <a:endParaRPr kumimoji="1" lang="en-US" altLang="ja-JP" sz="1500" b="1" dirty="0" smtClean="0">
                        <a:solidFill>
                          <a:srgbClr val="FF0000"/>
                        </a:solidFill>
                      </a:endParaRPr>
                    </a:p>
                    <a:p>
                      <a:r>
                        <a:rPr kumimoji="1" lang="ja-JP" altLang="en-US" sz="1500" u="heavy" baseline="0" dirty="0" smtClean="0">
                          <a:uFill>
                            <a:solidFill>
                              <a:srgbClr val="FF0000"/>
                            </a:solidFill>
                          </a:uFill>
                        </a:rPr>
                        <a:t>３</a:t>
                      </a:r>
                      <a:r>
                        <a:rPr kumimoji="1" lang="ja-JP" altLang="en-US" sz="1500" dirty="0" smtClean="0"/>
                        <a:t>　点滴ライン同時３本以上</a:t>
                      </a:r>
                      <a:endParaRPr kumimoji="1" lang="en-US" altLang="ja-JP" sz="1500" dirty="0" smtClean="0"/>
                    </a:p>
                    <a:p>
                      <a:r>
                        <a:rPr kumimoji="1" lang="ja-JP" altLang="en-US" sz="1500" u="heavy" baseline="0" dirty="0" smtClean="0">
                          <a:uFill>
                            <a:solidFill>
                              <a:srgbClr val="FF0000"/>
                            </a:solidFill>
                          </a:uFill>
                        </a:rPr>
                        <a:t>４</a:t>
                      </a:r>
                      <a:r>
                        <a:rPr kumimoji="1" lang="ja-JP" altLang="en-US" sz="1500" dirty="0" smtClean="0"/>
                        <a:t>　心電図モニター</a:t>
                      </a:r>
                      <a:endParaRPr kumimoji="1" lang="en-US" altLang="ja-JP" sz="1500" dirty="0" smtClean="0"/>
                    </a:p>
                    <a:p>
                      <a:r>
                        <a:rPr kumimoji="1" lang="ja-JP" altLang="en-US" sz="1500" u="heavy" baseline="0" dirty="0" smtClean="0">
                          <a:uFill>
                            <a:solidFill>
                              <a:srgbClr val="FF0000"/>
                            </a:solidFill>
                          </a:uFill>
                        </a:rPr>
                        <a:t>５</a:t>
                      </a:r>
                      <a:r>
                        <a:rPr kumimoji="1" lang="ja-JP" altLang="en-US" sz="1500" dirty="0" smtClean="0"/>
                        <a:t>　シリンジポンプの使用</a:t>
                      </a:r>
                      <a:endParaRPr kumimoji="1" lang="en-US" altLang="ja-JP" sz="1500" dirty="0" smtClean="0"/>
                    </a:p>
                    <a:p>
                      <a:r>
                        <a:rPr kumimoji="1" lang="ja-JP" altLang="en-US" sz="1500" u="heavy" baseline="0" dirty="0" smtClean="0">
                          <a:uFill>
                            <a:solidFill>
                              <a:srgbClr val="FF0000"/>
                            </a:solidFill>
                          </a:uFill>
                        </a:rPr>
                        <a:t>６</a:t>
                      </a:r>
                      <a:r>
                        <a:rPr kumimoji="1" lang="ja-JP" altLang="en-US" sz="1500" dirty="0" smtClean="0"/>
                        <a:t>　輸血や血液製剤の使用</a:t>
                      </a:r>
                      <a:endParaRPr kumimoji="1" lang="en-US" altLang="ja-JP" sz="1500" dirty="0" smtClean="0"/>
                    </a:p>
                    <a:p>
                      <a:r>
                        <a:rPr kumimoji="1" lang="ja-JP" altLang="en-US" sz="1500" u="heavy" baseline="0" dirty="0" smtClean="0">
                          <a:uFill>
                            <a:solidFill>
                              <a:srgbClr val="FF0000"/>
                            </a:solidFill>
                          </a:uFill>
                        </a:rPr>
                        <a:t>７</a:t>
                      </a:r>
                      <a:r>
                        <a:rPr kumimoji="1" lang="ja-JP" altLang="en-US" sz="1500" dirty="0" smtClean="0"/>
                        <a:t>　専門的な治療・処置</a:t>
                      </a:r>
                      <a:endParaRPr kumimoji="1" lang="en-US" altLang="ja-JP" sz="1500" dirty="0" smtClean="0"/>
                    </a:p>
                    <a:p>
                      <a:pPr marL="85725" indent="0"/>
                      <a:r>
                        <a:rPr kumimoji="1" lang="ja-JP" altLang="en-US" sz="1500" dirty="0" smtClean="0"/>
                        <a:t>①抗悪性腫瘍剤の使用</a:t>
                      </a:r>
                      <a:r>
                        <a:rPr kumimoji="1" lang="ja-JP" altLang="en-US" sz="1500" b="1" dirty="0" smtClean="0">
                          <a:solidFill>
                            <a:srgbClr val="FF0000"/>
                          </a:solidFill>
                        </a:rPr>
                        <a:t>（注射剤）</a:t>
                      </a:r>
                      <a:r>
                        <a:rPr kumimoji="1" lang="ja-JP" altLang="en-US" sz="1500" dirty="0" smtClean="0"/>
                        <a:t>、</a:t>
                      </a:r>
                      <a:r>
                        <a:rPr kumimoji="1" lang="ja-JP" altLang="en-US" sz="1500" b="1" dirty="0" smtClean="0">
                          <a:solidFill>
                            <a:srgbClr val="FF0000"/>
                          </a:solidFill>
                        </a:rPr>
                        <a:t>②抗悪性腫瘍剤の内服</a:t>
                      </a:r>
                      <a:r>
                        <a:rPr kumimoji="1" lang="ja-JP" altLang="en-US" sz="1500" dirty="0" smtClean="0"/>
                        <a:t>、</a:t>
                      </a:r>
                      <a:r>
                        <a:rPr kumimoji="1" lang="ja-JP" altLang="en-US" sz="1500" u="heavy" baseline="0" dirty="0" smtClean="0">
                          <a:uFill>
                            <a:solidFill>
                              <a:srgbClr val="FF0000"/>
                            </a:solidFill>
                          </a:uFill>
                        </a:rPr>
                        <a:t>③</a:t>
                      </a:r>
                      <a:r>
                        <a:rPr kumimoji="1" lang="ja-JP" altLang="en-US" sz="1500" dirty="0" smtClean="0"/>
                        <a:t>麻薬注射薬の使用、</a:t>
                      </a:r>
                      <a:r>
                        <a:rPr kumimoji="1" lang="ja-JP" altLang="en-US" sz="1500" b="1" dirty="0" smtClean="0">
                          <a:solidFill>
                            <a:srgbClr val="FF0000"/>
                          </a:solidFill>
                        </a:rPr>
                        <a:t>④麻薬の内服・貼付</a:t>
                      </a:r>
                      <a:r>
                        <a:rPr kumimoji="1" lang="ja-JP" altLang="en-US" sz="1500" dirty="0" smtClean="0"/>
                        <a:t>、</a:t>
                      </a:r>
                      <a:r>
                        <a:rPr kumimoji="1" lang="ja-JP" altLang="en-US" sz="1500" u="heavy" baseline="0" dirty="0" smtClean="0">
                          <a:uFill>
                            <a:solidFill>
                              <a:srgbClr val="FF0000"/>
                            </a:solidFill>
                          </a:uFill>
                        </a:rPr>
                        <a:t>⑤</a:t>
                      </a:r>
                      <a:r>
                        <a:rPr kumimoji="1" lang="ja-JP" altLang="en-US" sz="1500" dirty="0" smtClean="0"/>
                        <a:t>放射線治療、</a:t>
                      </a:r>
                      <a:r>
                        <a:rPr kumimoji="1" lang="ja-JP" altLang="en-US" sz="1500" u="heavy" baseline="0" dirty="0" smtClean="0">
                          <a:uFill>
                            <a:solidFill>
                              <a:srgbClr val="FF0000"/>
                            </a:solidFill>
                          </a:uFill>
                        </a:rPr>
                        <a:t>⑥</a:t>
                      </a:r>
                      <a:r>
                        <a:rPr kumimoji="1" lang="ja-JP" altLang="en-US" sz="1500" dirty="0" smtClean="0"/>
                        <a:t>免疫抑制剤の使用、</a:t>
                      </a:r>
                      <a:r>
                        <a:rPr kumimoji="1" lang="ja-JP" altLang="en-US" sz="1500" u="heavy" baseline="0" dirty="0" smtClean="0">
                          <a:uFill>
                            <a:solidFill>
                              <a:srgbClr val="FF0000"/>
                            </a:solidFill>
                          </a:uFill>
                        </a:rPr>
                        <a:t>⑦</a:t>
                      </a:r>
                      <a:r>
                        <a:rPr kumimoji="1" lang="ja-JP" altLang="en-US" sz="1500" dirty="0" smtClean="0"/>
                        <a:t>昇圧剤の使用、</a:t>
                      </a:r>
                      <a:r>
                        <a:rPr kumimoji="1" lang="ja-JP" altLang="en-US" sz="1500" u="heavy" baseline="0" dirty="0" smtClean="0">
                          <a:uFill>
                            <a:solidFill>
                              <a:srgbClr val="FF0000"/>
                            </a:solidFill>
                          </a:uFill>
                        </a:rPr>
                        <a:t>⑧</a:t>
                      </a:r>
                      <a:r>
                        <a:rPr kumimoji="1" lang="ja-JP" altLang="en-US" sz="1500" dirty="0" smtClean="0"/>
                        <a:t>抗不整脈剤の使用、</a:t>
                      </a:r>
                      <a:r>
                        <a:rPr kumimoji="1" lang="ja-JP" altLang="en-US" sz="1500" b="1" dirty="0" smtClean="0">
                          <a:solidFill>
                            <a:srgbClr val="FF0000"/>
                          </a:solidFill>
                        </a:rPr>
                        <a:t>⑨抗血栓塞栓薬の持続点滴</a:t>
                      </a:r>
                      <a:r>
                        <a:rPr kumimoji="1" lang="ja-JP" altLang="en-US" sz="1500" dirty="0" smtClean="0"/>
                        <a:t>、</a:t>
                      </a:r>
                      <a:r>
                        <a:rPr kumimoji="1" lang="ja-JP" altLang="en-US" sz="1500" u="heavy" baseline="0" dirty="0" smtClean="0">
                          <a:uFill>
                            <a:solidFill>
                              <a:srgbClr val="FF0000"/>
                            </a:solidFill>
                          </a:uFill>
                        </a:rPr>
                        <a:t>⑩</a:t>
                      </a:r>
                      <a:r>
                        <a:rPr kumimoji="1" lang="ja-JP" altLang="en-US" sz="1500" dirty="0" smtClean="0"/>
                        <a:t>ドレナージの管理</a:t>
                      </a:r>
                      <a:endParaRPr kumimoji="1" lang="en-US" altLang="ja-JP" sz="1400" dirty="0" smtClean="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右矢印 4"/>
          <p:cNvSpPr/>
          <p:nvPr/>
        </p:nvSpPr>
        <p:spPr>
          <a:xfrm>
            <a:off x="3724389" y="3137415"/>
            <a:ext cx="271547" cy="864096"/>
          </a:xfrm>
          <a:prstGeom prst="rightArrow">
            <a:avLst>
              <a:gd name="adj1" fmla="val 50000"/>
              <a:gd name="adj2" fmla="val 61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6561881" y="3717032"/>
            <a:ext cx="2016224" cy="692497"/>
          </a:xfrm>
          <a:prstGeom prst="rect">
            <a:avLst/>
          </a:prstGeom>
          <a:solidFill>
            <a:schemeClr val="bg1"/>
          </a:solidFill>
          <a:ln>
            <a:solidFill>
              <a:schemeClr val="accent6">
                <a:lumMod val="75000"/>
              </a:schemeClr>
            </a:solidFill>
          </a:ln>
        </p:spPr>
        <p:txBody>
          <a:bodyPr wrap="square" rtlCol="0">
            <a:spAutoFit/>
          </a:bodyPr>
          <a:lstStyle/>
          <a:p>
            <a:pPr marL="85725" indent="-85725"/>
            <a:r>
              <a:rPr lang="ja-JP" altLang="en-US" sz="1300" dirty="0">
                <a:solidFill>
                  <a:srgbClr val="0000FF"/>
                </a:solidFill>
              </a:rPr>
              <a:t>・</a:t>
            </a:r>
            <a:r>
              <a:rPr kumimoji="1" lang="ja-JP" altLang="en-US" sz="1300" dirty="0" smtClean="0">
                <a:solidFill>
                  <a:srgbClr val="0000FF"/>
                </a:solidFill>
              </a:rPr>
              <a:t>１～６は各１点</a:t>
            </a:r>
            <a:endParaRPr kumimoji="1" lang="en-US" altLang="ja-JP" sz="1300" dirty="0" smtClean="0">
              <a:solidFill>
                <a:srgbClr val="0000FF"/>
              </a:solidFill>
            </a:endParaRPr>
          </a:p>
          <a:p>
            <a:pPr marL="85725" indent="-85725"/>
            <a:r>
              <a:rPr lang="ja-JP" altLang="en-US" sz="1300" dirty="0" smtClean="0">
                <a:solidFill>
                  <a:srgbClr val="0000FF"/>
                </a:solidFill>
              </a:rPr>
              <a:t>・７は</a:t>
            </a:r>
            <a:r>
              <a:rPr lang="ja-JP" altLang="en-US" sz="1300" dirty="0">
                <a:solidFill>
                  <a:srgbClr val="0000FF"/>
                </a:solidFill>
              </a:rPr>
              <a:t>①～</a:t>
            </a:r>
            <a:r>
              <a:rPr lang="en-US" altLang="ja-JP" sz="1300" dirty="0">
                <a:solidFill>
                  <a:srgbClr val="0000FF"/>
                </a:solidFill>
              </a:rPr>
              <a:t>⑩</a:t>
            </a:r>
            <a:r>
              <a:rPr lang="ja-JP" altLang="en-US" sz="1300" dirty="0">
                <a:solidFill>
                  <a:srgbClr val="0000FF"/>
                </a:solidFill>
              </a:rPr>
              <a:t>のいずれかに該当した場合２点</a:t>
            </a:r>
            <a:endParaRPr kumimoji="1" lang="ja-JP" altLang="en-US" sz="1300" dirty="0">
              <a:solidFill>
                <a:srgbClr val="0000FF"/>
              </a:solidFill>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1965591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67216" y="1124745"/>
            <a:ext cx="8636923" cy="5400600"/>
          </a:xfrm>
          <a:prstGeom prst="snip2DiagRect">
            <a:avLst>
              <a:gd name="adj1" fmla="val 0"/>
              <a:gd name="adj2" fmla="val 1031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140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495083" y="1628800"/>
            <a:ext cx="8280920" cy="4524315"/>
          </a:xfrm>
          <a:prstGeom prst="rect">
            <a:avLst/>
          </a:prstGeom>
          <a:noFill/>
          <a:ln>
            <a:noFill/>
          </a:ln>
        </p:spPr>
        <p:txBody>
          <a:bodyPr wrap="square" rtlCol="0">
            <a:spAutoFit/>
          </a:bodyPr>
          <a:lstStyle/>
          <a:p>
            <a:pPr marL="266700" indent="-266700"/>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具体的改定内容</a:t>
            </a:r>
            <a:r>
              <a:rPr lang="en-US" altLang="ja-JP" sz="2400" dirty="0" smtClean="0">
                <a:latin typeface="HG丸ｺﾞｼｯｸM-PRO" panose="020F0600000000000000" pitchFamily="50" charset="-128"/>
                <a:ea typeface="HG丸ｺﾞｼｯｸM-PRO" panose="020F0600000000000000" pitchFamily="50" charset="-128"/>
              </a:rPr>
              <a:t>】</a:t>
            </a:r>
          </a:p>
          <a:p>
            <a:pPr marL="180975" indent="-180975"/>
            <a:r>
              <a:rPr lang="ja-JP" altLang="en-US" sz="2400" dirty="0" smtClean="0">
                <a:latin typeface="HG丸ｺﾞｼｯｸM-PRO" panose="020F0600000000000000" pitchFamily="50" charset="-128"/>
                <a:ea typeface="HG丸ｺﾞｼｯｸM-PRO" panose="020F0600000000000000" pitchFamily="50" charset="-128"/>
              </a:rPr>
              <a:t>○訪問看護管理療養費の算定において、</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褥瘡のリスク評価及び褥瘡患者数等の</a:t>
            </a:r>
            <a:r>
              <a:rPr lang="ja-JP" altLang="en-US" sz="2400" dirty="0">
                <a:solidFill>
                  <a:srgbClr val="FF0000"/>
                </a:solidFill>
                <a:latin typeface="HG丸ｺﾞｼｯｸM-PRO" panose="020F0600000000000000" pitchFamily="50" charset="-128"/>
                <a:ea typeface="HG丸ｺﾞｼｯｸM-PRO" panose="020F0600000000000000" pitchFamily="50" charset="-128"/>
              </a:rPr>
              <a:t>報告</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を行う</a:t>
            </a:r>
            <a:r>
              <a:rPr lang="ja-JP" altLang="en-US" sz="2400" dirty="0" smtClean="0">
                <a:latin typeface="HG丸ｺﾞｼｯｸM-PRO" panose="020F0600000000000000" pitchFamily="50" charset="-128"/>
                <a:ea typeface="HG丸ｺﾞｼｯｸM-PRO" panose="020F0600000000000000" pitchFamily="50" charset="-128"/>
              </a:rPr>
              <a:t>ことを要件とする。</a:t>
            </a:r>
            <a:endParaRPr lang="en-US" altLang="ja-JP" sz="2400" dirty="0" smtClean="0">
              <a:latin typeface="HG丸ｺﾞｼｯｸM-PRO" panose="020F0600000000000000" pitchFamily="50" charset="-128"/>
              <a:ea typeface="HG丸ｺﾞｼｯｸM-PRO" panose="020F0600000000000000" pitchFamily="50" charset="-128"/>
            </a:endParaRPr>
          </a:p>
          <a:p>
            <a:pPr marL="266700" indent="-266700"/>
            <a:endParaRPr lang="en-US" altLang="ja-JP" sz="2400" dirty="0">
              <a:latin typeface="HG丸ｺﾞｼｯｸM-PRO" panose="020F0600000000000000" pitchFamily="50" charset="-128"/>
              <a:ea typeface="HG丸ｺﾞｼｯｸM-PRO" panose="020F0600000000000000" pitchFamily="50" charset="-128"/>
            </a:endParaRPr>
          </a:p>
          <a:p>
            <a:pPr marL="266700" indent="-266700"/>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算定要件</a:t>
            </a:r>
            <a:r>
              <a:rPr lang="en-US" altLang="ja-JP" sz="2400" dirty="0" smtClean="0">
                <a:latin typeface="HG丸ｺﾞｼｯｸM-PRO" panose="020F0600000000000000" pitchFamily="50" charset="-128"/>
                <a:ea typeface="HG丸ｺﾞｼｯｸM-PRO" panose="020F0600000000000000" pitchFamily="50" charset="-128"/>
              </a:rPr>
              <a:t>】</a:t>
            </a:r>
          </a:p>
          <a:p>
            <a:pPr marL="180975" indent="-180975"/>
            <a:r>
              <a:rPr lang="ja-JP" altLang="en-US" sz="2400" dirty="0" smtClean="0">
                <a:latin typeface="HG丸ｺﾞｼｯｸM-PRO" panose="020F0600000000000000" pitchFamily="50" charset="-128"/>
                <a:ea typeface="HG丸ｺﾞｼｯｸM-PRO" panose="020F0600000000000000" pitchFamily="50" charset="-128"/>
              </a:rPr>
              <a:t>○褥</a:t>
            </a:r>
            <a:r>
              <a:rPr lang="ja-JP" altLang="en-US" sz="2400" dirty="0">
                <a:latin typeface="HG丸ｺﾞｼｯｸM-PRO" panose="020F0600000000000000" pitchFamily="50" charset="-128"/>
                <a:ea typeface="HG丸ｺﾞｼｯｸM-PRO" panose="020F0600000000000000" pitchFamily="50" charset="-128"/>
              </a:rPr>
              <a:t>瘡に関する危険因子の評価を行い、褥瘡に関する危険因子のある患者及び既に褥瘡を有する患者については、</a:t>
            </a:r>
            <a:r>
              <a:rPr lang="ja-JP" altLang="en-US" sz="2400" dirty="0">
                <a:solidFill>
                  <a:srgbClr val="FF0000"/>
                </a:solidFill>
                <a:latin typeface="HG丸ｺﾞｼｯｸM-PRO" panose="020F0600000000000000" pitchFamily="50" charset="-128"/>
                <a:ea typeface="HG丸ｺﾞｼｯｸM-PRO" panose="020F0600000000000000" pitchFamily="50" charset="-128"/>
              </a:rPr>
              <a:t>適切な褥瘡対策の看護計画の作成、実施及び評価を行う</a:t>
            </a:r>
            <a:r>
              <a:rPr lang="ja-JP" altLang="en-US" sz="2400" dirty="0">
                <a:latin typeface="HG丸ｺﾞｼｯｸM-PRO" panose="020F0600000000000000" pitchFamily="50" charset="-128"/>
                <a:ea typeface="HG丸ｺﾞｼｯｸM-PRO" panose="020F0600000000000000" pitchFamily="50" charset="-128"/>
              </a:rPr>
              <a:t>こと。</a:t>
            </a:r>
          </a:p>
          <a:p>
            <a:pPr marL="266700" indent="-266700"/>
            <a:endParaRPr lang="ja-JP" altLang="en-US" sz="2400" dirty="0">
              <a:latin typeface="HG丸ｺﾞｼｯｸM-PRO" panose="020F0600000000000000" pitchFamily="50" charset="-128"/>
              <a:ea typeface="HG丸ｺﾞｼｯｸM-PRO" panose="020F0600000000000000" pitchFamily="50" charset="-128"/>
            </a:endParaRPr>
          </a:p>
          <a:p>
            <a:pPr marL="266700" indent="-266700"/>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届出書</a:t>
            </a:r>
            <a:r>
              <a:rPr lang="ja-JP" altLang="en-US" sz="2400" dirty="0">
                <a:latin typeface="HG丸ｺﾞｼｯｸM-PRO" panose="020F0600000000000000" pitchFamily="50" charset="-128"/>
                <a:ea typeface="HG丸ｺﾞｼｯｸM-PRO" panose="020F0600000000000000" pitchFamily="50" charset="-128"/>
              </a:rPr>
              <a:t>の記載事項の</a:t>
            </a:r>
            <a:r>
              <a:rPr lang="ja-JP" altLang="en-US" sz="2400" dirty="0" smtClean="0">
                <a:latin typeface="HG丸ｺﾞｼｯｸM-PRO" panose="020F0600000000000000" pitchFamily="50" charset="-128"/>
                <a:ea typeface="HG丸ｺﾞｼｯｸM-PRO" panose="020F0600000000000000" pitchFamily="50" charset="-128"/>
              </a:rPr>
              <a:t>報告</a:t>
            </a:r>
            <a:r>
              <a:rPr lang="en-US" altLang="ja-JP" sz="2400" dirty="0" smtClean="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a:p>
            <a:pPr marL="266700" indent="-266700"/>
            <a:r>
              <a:rPr lang="ja-JP" altLang="en-US" sz="2400" dirty="0" smtClean="0">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褥</a:t>
            </a:r>
            <a:r>
              <a:rPr lang="ja-JP" altLang="en-US" sz="2400" dirty="0">
                <a:solidFill>
                  <a:srgbClr val="FF0000"/>
                </a:solidFill>
                <a:latin typeface="HG丸ｺﾞｼｯｸM-PRO" panose="020F0600000000000000" pitchFamily="50" charset="-128"/>
                <a:ea typeface="HG丸ｺﾞｼｯｸM-PRO" panose="020F0600000000000000" pitchFamily="50" charset="-128"/>
              </a:rPr>
              <a:t>瘡患者数等について、毎年７月１日に報告</a:t>
            </a:r>
            <a:r>
              <a:rPr lang="ja-JP" altLang="en-US" sz="2400" dirty="0">
                <a:latin typeface="HG丸ｺﾞｼｯｸM-PRO" panose="020F0600000000000000" pitchFamily="50" charset="-128"/>
                <a:ea typeface="HG丸ｺﾞｼｯｸM-PRO" panose="020F0600000000000000" pitchFamily="50" charset="-128"/>
              </a:rPr>
              <a:t>を行うこと</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267217" y="620768"/>
            <a:ext cx="8636923" cy="720000"/>
          </a:xfrm>
          <a:prstGeom prst="roundRect">
            <a:avLst>
              <a:gd name="adj" fmla="val 9423"/>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2800" dirty="0">
                <a:solidFill>
                  <a:schemeClr val="tx1"/>
                </a:solidFill>
                <a:latin typeface="HG丸ｺﾞｼｯｸM-PRO" panose="020F0600000000000000" pitchFamily="50" charset="-128"/>
                <a:ea typeface="HG丸ｺﾞｼｯｸM-PRO" panose="020F0600000000000000" pitchFamily="50" charset="-128"/>
              </a:rPr>
              <a:t>訪問看護管理療養費の要件見直し</a:t>
            </a:r>
            <a:endParaRPr lang="zh-TW"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407603" y="116632"/>
            <a:ext cx="5100501" cy="461665"/>
          </a:xfrm>
          <a:prstGeom prst="rect">
            <a:avLst/>
          </a:prstGeom>
        </p:spPr>
        <p:txBody>
          <a:bodyPr wrap="square">
            <a:spAutoFit/>
          </a:bodyPr>
          <a:lstStyle/>
          <a:p>
            <a:pPr>
              <a:spcAft>
                <a:spcPts val="600"/>
              </a:spcAft>
            </a:pP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◆在宅</a:t>
            </a:r>
            <a:r>
              <a:rPr lang="ja-JP" altLang="en-US" sz="2400" dirty="0">
                <a:solidFill>
                  <a:srgbClr val="0000FF"/>
                </a:solidFill>
                <a:latin typeface="HG丸ｺﾞｼｯｸM-PRO" panose="020F0600000000000000" pitchFamily="50" charset="-128"/>
                <a:ea typeface="HG丸ｺﾞｼｯｸM-PRO" panose="020F0600000000000000" pitchFamily="50" charset="-128"/>
              </a:rPr>
              <a:t>における褥瘡対策の推進</a:t>
            </a:r>
            <a:endParaRPr lang="en-US" altLang="ja-JP" sz="2400" dirty="0">
              <a:solidFill>
                <a:srgbClr val="0000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6329261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67217" y="692696"/>
            <a:ext cx="8636923" cy="6048672"/>
          </a:xfrm>
          <a:prstGeom prst="snip2DiagRect">
            <a:avLst>
              <a:gd name="adj1" fmla="val 0"/>
              <a:gd name="adj2" fmla="val 978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67544" y="1084674"/>
            <a:ext cx="8280920" cy="461665"/>
          </a:xfrm>
          <a:prstGeom prst="rect">
            <a:avLst/>
          </a:prstGeom>
          <a:noFill/>
          <a:ln>
            <a:noFill/>
          </a:ln>
        </p:spPr>
        <p:txBody>
          <a:bodyPr wrap="square" rtlCol="0">
            <a:spAutoFit/>
          </a:bodyPr>
          <a:lstStyle/>
          <a:p>
            <a:pPr marL="266700" indent="-266700"/>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指導内容を明確化した上で、</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頻度に応じた点数</a:t>
            </a:r>
            <a:r>
              <a:rPr lang="ja-JP" altLang="en-US" sz="2400" dirty="0" smtClean="0">
                <a:latin typeface="HG丸ｺﾞｼｯｸM-PRO" panose="020F0600000000000000" pitchFamily="50" charset="-128"/>
                <a:ea typeface="HG丸ｺﾞｼｯｸM-PRO" panose="020F0600000000000000" pitchFamily="50" charset="-128"/>
              </a:rPr>
              <a:t>を設定</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435204506"/>
              </p:ext>
            </p:extLst>
          </p:nvPr>
        </p:nvGraphicFramePr>
        <p:xfrm>
          <a:off x="395535" y="2154465"/>
          <a:ext cx="8369867" cy="4320480"/>
        </p:xfrm>
        <a:graphic>
          <a:graphicData uri="http://schemas.openxmlformats.org/drawingml/2006/table">
            <a:tbl>
              <a:tblPr firstRow="1" bandRow="1">
                <a:tableStyleId>{5940675A-B579-460E-94D1-54222C63F5DA}</a:tableStyleId>
              </a:tblPr>
              <a:tblGrid>
                <a:gridCol w="4090256"/>
                <a:gridCol w="4279611"/>
              </a:tblGrid>
              <a:tr h="441631">
                <a:tc>
                  <a:txBody>
                    <a:bodyPr/>
                    <a:lstStyle/>
                    <a:p>
                      <a:pPr algn="ctr">
                        <a:lnSpc>
                          <a:spcPct val="100000"/>
                        </a:lnSpc>
                        <a:spcBef>
                          <a:spcPts val="100"/>
                        </a:spcBef>
                      </a:pPr>
                      <a:r>
                        <a:rPr kumimoji="1" lang="ja-JP" altLang="en-US" sz="2000" dirty="0" smtClean="0">
                          <a:latin typeface="HG丸ｺﾞｼｯｸM-PRO" panose="020F0600000000000000" pitchFamily="50" charset="-128"/>
                          <a:ea typeface="HG丸ｺﾞｼｯｸM-PRO" panose="020F0600000000000000" pitchFamily="50" charset="-128"/>
                        </a:rPr>
                        <a:t>現　　行</a:t>
                      </a:r>
                      <a:endParaRPr kumimoji="1" lang="ja-JP" altLang="en-US" sz="2000" dirty="0">
                        <a:latin typeface="HG丸ｺﾞｼｯｸM-PRO" panose="020F0600000000000000" pitchFamily="50" charset="-128"/>
                        <a:ea typeface="HG丸ｺﾞｼｯｸM-PRO" panose="020F0600000000000000" pitchFamily="50" charset="-128"/>
                      </a:endParaRPr>
                    </a:p>
                  </a:txBody>
                  <a:tcPr>
                    <a:solidFill>
                      <a:schemeClr val="accent4">
                        <a:lumMod val="20000"/>
                        <a:lumOff val="80000"/>
                      </a:schemeClr>
                    </a:solidFill>
                  </a:tcPr>
                </a:tc>
                <a:tc>
                  <a:txBody>
                    <a:bodyPr/>
                    <a:lstStyle/>
                    <a:p>
                      <a:pPr algn="ctr">
                        <a:lnSpc>
                          <a:spcPct val="100000"/>
                        </a:lnSpc>
                        <a:spcBef>
                          <a:spcPts val="100"/>
                        </a:spcBef>
                      </a:pPr>
                      <a:r>
                        <a:rPr kumimoji="1" lang="ja-JP" altLang="en-US" sz="2000" dirty="0" smtClean="0">
                          <a:latin typeface="HG丸ｺﾞｼｯｸM-PRO" panose="020F0600000000000000" pitchFamily="50" charset="-128"/>
                          <a:ea typeface="HG丸ｺﾞｼｯｸM-PRO" panose="020F0600000000000000" pitchFamily="50" charset="-128"/>
                        </a:rPr>
                        <a:t>改　定　後</a:t>
                      </a:r>
                      <a:endParaRPr kumimoji="1" lang="ja-JP" altLang="en-US" sz="2000" dirty="0">
                        <a:latin typeface="HG丸ｺﾞｼｯｸM-PRO" panose="020F0600000000000000" pitchFamily="50" charset="-128"/>
                        <a:ea typeface="HG丸ｺﾞｼｯｸM-PRO" panose="020F0600000000000000" pitchFamily="50" charset="-128"/>
                      </a:endParaRPr>
                    </a:p>
                  </a:txBody>
                  <a:tcPr>
                    <a:solidFill>
                      <a:schemeClr val="accent4">
                        <a:lumMod val="20000"/>
                        <a:lumOff val="80000"/>
                      </a:schemeClr>
                    </a:solidFill>
                  </a:tcPr>
                </a:tc>
              </a:tr>
              <a:tr h="3878849">
                <a:tc>
                  <a:txBody>
                    <a:bodyPr/>
                    <a:lstStyle/>
                    <a:p>
                      <a:pPr eaLnBrk="0" fontAlgn="base" hangingPunct="0">
                        <a:lnSpc>
                          <a:spcPct val="100000"/>
                        </a:lnSpc>
                        <a:spcBef>
                          <a:spcPts val="100"/>
                        </a:spcBef>
                      </a:pPr>
                      <a:r>
                        <a:rPr kumimoji="1" lang="ja-JP" altLang="ja-JP" sz="2000" kern="1200" dirty="0" smtClean="0">
                          <a:solidFill>
                            <a:schemeClr val="tx1"/>
                          </a:solidFill>
                          <a:effectLst/>
                          <a:latin typeface="HG丸ｺﾞｼｯｸM-PRO" panose="020F0600000000000000" pitchFamily="50" charset="-128"/>
                          <a:ea typeface="HG丸ｺﾞｼｯｸM-PRO" panose="020F0600000000000000" pitchFamily="50" charset="-128"/>
                          <a:cs typeface="+mn-cs"/>
                        </a:rPr>
                        <a:t>１　</a:t>
                      </a:r>
                      <a:r>
                        <a:rPr kumimoji="1" lang="ja-JP" altLang="en-US" sz="2000" kern="1200" dirty="0" smtClean="0">
                          <a:solidFill>
                            <a:schemeClr val="tx1"/>
                          </a:solidFill>
                          <a:effectLst/>
                          <a:latin typeface="HG丸ｺﾞｼｯｸM-PRO" panose="020F0600000000000000" pitchFamily="50" charset="-128"/>
                          <a:ea typeface="HG丸ｺﾞｼｯｸM-PRO" panose="020F0600000000000000" pitchFamily="50" charset="-128"/>
                          <a:cs typeface="+mn-cs"/>
                        </a:rPr>
                        <a:t>複雑な場合</a:t>
                      </a:r>
                      <a:endParaRPr kumimoji="1" lang="en-US" altLang="ja-JP" sz="2000" kern="1200" dirty="0" smtClean="0">
                        <a:solidFill>
                          <a:schemeClr val="tx1"/>
                        </a:solidFill>
                        <a:effectLst/>
                        <a:latin typeface="HG丸ｺﾞｼｯｸM-PRO" panose="020F0600000000000000" pitchFamily="50" charset="-128"/>
                        <a:ea typeface="HG丸ｺﾞｼｯｸM-PRO" panose="020F0600000000000000" pitchFamily="50" charset="-128"/>
                        <a:cs typeface="+mn-cs"/>
                      </a:endParaRPr>
                    </a:p>
                    <a:p>
                      <a:pPr eaLnBrk="0" fontAlgn="base" hangingPunct="0">
                        <a:lnSpc>
                          <a:spcPct val="100000"/>
                        </a:lnSpc>
                        <a:spcBef>
                          <a:spcPts val="100"/>
                        </a:spcBef>
                      </a:pPr>
                      <a:r>
                        <a:rPr kumimoji="1" lang="ja-JP" altLang="en-US" sz="2000" kern="1200" dirty="0" smtClean="0">
                          <a:solidFill>
                            <a:schemeClr val="tx1"/>
                          </a:solidFill>
                          <a:effectLst/>
                          <a:latin typeface="HG丸ｺﾞｼｯｸM-PRO" panose="020F0600000000000000" pitchFamily="50" charset="-128"/>
                          <a:ea typeface="HG丸ｺﾞｼｯｸM-PRO" panose="020F0600000000000000" pitchFamily="50" charset="-128"/>
                          <a:cs typeface="+mn-cs"/>
                        </a:rPr>
                        <a:t>　　　　　　　　　１</a:t>
                      </a:r>
                      <a:r>
                        <a:rPr kumimoji="1" lang="en-US" altLang="ja-JP" sz="2000" kern="1200" dirty="0" smtClean="0">
                          <a:solidFill>
                            <a:schemeClr val="tx1"/>
                          </a:solidFill>
                          <a:effectLst/>
                          <a:latin typeface="HG丸ｺﾞｼｯｸM-PRO" panose="020F0600000000000000" pitchFamily="50" charset="-128"/>
                          <a:ea typeface="HG丸ｺﾞｼｯｸM-PRO" panose="020F0600000000000000" pitchFamily="50" charset="-128"/>
                          <a:cs typeface="+mn-cs"/>
                        </a:rPr>
                        <a:t>,</a:t>
                      </a:r>
                      <a:r>
                        <a:rPr kumimoji="1" lang="ja-JP" altLang="en-US" sz="2000" kern="1200" dirty="0" smtClean="0">
                          <a:solidFill>
                            <a:schemeClr val="tx1"/>
                          </a:solidFill>
                          <a:effectLst/>
                          <a:latin typeface="HG丸ｺﾞｼｯｸM-PRO" panose="020F0600000000000000" pitchFamily="50" charset="-128"/>
                          <a:ea typeface="HG丸ｺﾞｼｯｸM-PRO" panose="020F0600000000000000" pitchFamily="50" charset="-128"/>
                          <a:cs typeface="+mn-cs"/>
                        </a:rPr>
                        <a:t>２３０点</a:t>
                      </a:r>
                      <a:endParaRPr kumimoji="1" lang="en-US" altLang="ja-JP" sz="2000" kern="1200" dirty="0" smtClean="0">
                        <a:solidFill>
                          <a:schemeClr val="tx1"/>
                        </a:solidFill>
                        <a:effectLst/>
                        <a:latin typeface="HG丸ｺﾞｼｯｸM-PRO" panose="020F0600000000000000" pitchFamily="50" charset="-128"/>
                        <a:ea typeface="HG丸ｺﾞｼｯｸM-PRO" panose="020F0600000000000000" pitchFamily="50" charset="-128"/>
                        <a:cs typeface="+mn-cs"/>
                      </a:endParaRPr>
                    </a:p>
                    <a:p>
                      <a:pPr>
                        <a:lnSpc>
                          <a:spcPct val="100000"/>
                        </a:lnSpc>
                        <a:spcBef>
                          <a:spcPts val="100"/>
                        </a:spcBef>
                      </a:pPr>
                      <a:endParaRPr kumimoji="1" lang="en-US" altLang="ja-JP" sz="1200" kern="1200" dirty="0" smtClean="0">
                        <a:solidFill>
                          <a:schemeClr val="tx1"/>
                        </a:solidFill>
                        <a:effectLst/>
                        <a:latin typeface="HG丸ｺﾞｼｯｸM-PRO" panose="020F0600000000000000" pitchFamily="50" charset="-128"/>
                        <a:ea typeface="HG丸ｺﾞｼｯｸM-PRO" panose="020F0600000000000000" pitchFamily="50" charset="-128"/>
                        <a:cs typeface="+mn-cs"/>
                      </a:endParaRPr>
                    </a:p>
                    <a:p>
                      <a:pPr>
                        <a:lnSpc>
                          <a:spcPct val="100000"/>
                        </a:lnSpc>
                        <a:spcBef>
                          <a:spcPts val="100"/>
                        </a:spcBef>
                      </a:pPr>
                      <a:r>
                        <a:rPr kumimoji="1" lang="ja-JP" altLang="ja-JP" sz="2000" kern="1200" dirty="0" smtClean="0">
                          <a:solidFill>
                            <a:schemeClr val="tx1"/>
                          </a:solidFill>
                          <a:effectLst/>
                          <a:latin typeface="HG丸ｺﾞｼｯｸM-PRO" panose="020F0600000000000000" pitchFamily="50" charset="-128"/>
                          <a:ea typeface="HG丸ｺﾞｼｯｸM-PRO" panose="020F0600000000000000" pitchFamily="50" charset="-128"/>
                          <a:cs typeface="+mn-cs"/>
                        </a:rPr>
                        <a:t>２　</a:t>
                      </a:r>
                      <a:r>
                        <a:rPr kumimoji="1" lang="ja-JP" altLang="en-US" sz="2000" kern="1200" dirty="0" smtClean="0">
                          <a:solidFill>
                            <a:schemeClr val="tx1"/>
                          </a:solidFill>
                          <a:effectLst/>
                          <a:latin typeface="HG丸ｺﾞｼｯｸM-PRO" panose="020F0600000000000000" pitchFamily="50" charset="-128"/>
                          <a:ea typeface="HG丸ｺﾞｼｯｸM-PRO" panose="020F0600000000000000" pitchFamily="50" charset="-128"/>
                          <a:cs typeface="+mn-cs"/>
                        </a:rPr>
                        <a:t>１以外の場合</a:t>
                      </a:r>
                      <a:endParaRPr kumimoji="1" lang="en-US" altLang="ja-JP" sz="2000" kern="1200" dirty="0" smtClean="0">
                        <a:solidFill>
                          <a:schemeClr val="tx1"/>
                        </a:solidFill>
                        <a:effectLst/>
                        <a:latin typeface="HG丸ｺﾞｼｯｸM-PRO" panose="020F0600000000000000" pitchFamily="50" charset="-128"/>
                        <a:ea typeface="HG丸ｺﾞｼｯｸM-PRO" panose="020F0600000000000000" pitchFamily="50" charset="-128"/>
                        <a:cs typeface="+mn-cs"/>
                      </a:endParaRPr>
                    </a:p>
                    <a:p>
                      <a:pPr>
                        <a:lnSpc>
                          <a:spcPct val="100000"/>
                        </a:lnSpc>
                        <a:spcBef>
                          <a:spcPts val="100"/>
                        </a:spcBef>
                      </a:pPr>
                      <a:r>
                        <a:rPr kumimoji="1" lang="ja-JP" altLang="en-US" sz="2000" kern="1200" dirty="0" smtClean="0">
                          <a:solidFill>
                            <a:schemeClr val="tx1"/>
                          </a:solidFill>
                          <a:effectLst/>
                          <a:latin typeface="HG丸ｺﾞｼｯｸM-PRO" panose="020F0600000000000000" pitchFamily="50" charset="-128"/>
                          <a:ea typeface="HG丸ｺﾞｼｯｸM-PRO" panose="020F0600000000000000" pitchFamily="50" charset="-128"/>
                          <a:cs typeface="+mn-cs"/>
                        </a:rPr>
                        <a:t>　　　　　　　　　　８２０点</a:t>
                      </a:r>
                      <a:endParaRPr kumimoji="1" lang="ja-JP" altLang="ja-JP" sz="2000" kern="1200" dirty="0" smtClean="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100"/>
                        </a:spcBef>
                        <a:spcAft>
                          <a:spcPts val="0"/>
                        </a:spcAft>
                        <a:buClrTx/>
                        <a:buSzTx/>
                        <a:buFontTx/>
                        <a:buNone/>
                        <a:tabLst/>
                        <a:defRPr/>
                      </a:pPr>
                      <a:r>
                        <a:rPr kumimoji="1" lang="ja-JP" altLang="ja-JP" sz="2000" kern="1200" dirty="0" smtClean="0">
                          <a:solidFill>
                            <a:schemeClr val="tx1"/>
                          </a:solidFill>
                          <a:effectLst/>
                          <a:latin typeface="HG丸ｺﾞｼｯｸM-PRO" panose="020F0600000000000000" pitchFamily="50" charset="-128"/>
                          <a:ea typeface="HG丸ｺﾞｼｯｸM-PRO" panose="020F0600000000000000" pitchFamily="50" charset="-128"/>
                          <a:cs typeface="+mn-cs"/>
                        </a:rPr>
                        <a:t>１　</a:t>
                      </a:r>
                      <a:r>
                        <a:rPr kumimoji="1" lang="ja-JP" altLang="en-US" sz="2000" kern="1200" dirty="0" smtClean="0">
                          <a:solidFill>
                            <a:schemeClr val="tx1"/>
                          </a:solidFill>
                          <a:effectLst/>
                          <a:latin typeface="HG丸ｺﾞｼｯｸM-PRO" panose="020F0600000000000000" pitchFamily="50" charset="-128"/>
                          <a:ea typeface="HG丸ｺﾞｼｯｸM-PRO" panose="020F0600000000000000" pitchFamily="50" charset="-128"/>
                          <a:cs typeface="+mn-cs"/>
                        </a:rPr>
                        <a:t>複雑な場合　　　　　　　　　　　　　</a:t>
                      </a:r>
                      <a:endParaRPr kumimoji="1" lang="en-US" altLang="ja-JP" sz="2000" kern="1200" dirty="0" smtClean="0">
                        <a:solidFill>
                          <a:schemeClr val="tx1"/>
                        </a:solidFill>
                        <a:effectLst/>
                        <a:latin typeface="HG丸ｺﾞｼｯｸM-PRO" panose="020F0600000000000000" pitchFamily="50" charset="-128"/>
                        <a:ea typeface="HG丸ｺﾞｼｯｸM-PRO" panose="020F0600000000000000" pitchFamily="50" charset="-128"/>
                        <a:cs typeface="+mn-cs"/>
                      </a:endParaRPr>
                    </a:p>
                    <a:p>
                      <a:pPr marL="2243138" marR="0" indent="0" algn="l" defTabSz="914400" rtl="0" eaLnBrk="1" fontAlgn="auto" latinLnBrk="0" hangingPunct="1">
                        <a:lnSpc>
                          <a:spcPct val="100000"/>
                        </a:lnSpc>
                        <a:spcBef>
                          <a:spcPts val="100"/>
                        </a:spcBef>
                        <a:spcAft>
                          <a:spcPts val="0"/>
                        </a:spcAft>
                        <a:buClrTx/>
                        <a:buSzTx/>
                        <a:buFontTx/>
                        <a:buNone/>
                        <a:tabLst/>
                        <a:defRPr/>
                      </a:pPr>
                      <a:r>
                        <a:rPr kumimoji="1" lang="ja-JP" altLang="en-US" sz="2000" kern="1200" dirty="0" smtClean="0">
                          <a:solidFill>
                            <a:schemeClr val="tx1"/>
                          </a:solidFill>
                          <a:effectLst/>
                          <a:latin typeface="HG丸ｺﾞｼｯｸM-PRO" panose="020F0600000000000000" pitchFamily="50" charset="-128"/>
                          <a:ea typeface="HG丸ｺﾞｼｯｸM-PRO" panose="020F0600000000000000" pitchFamily="50" charset="-128"/>
                          <a:cs typeface="+mn-cs"/>
                        </a:rPr>
                        <a:t>１</a:t>
                      </a:r>
                      <a:r>
                        <a:rPr kumimoji="1" lang="en-US" altLang="ja-JP" sz="2000" kern="1200" dirty="0" smtClean="0">
                          <a:solidFill>
                            <a:schemeClr val="tx1"/>
                          </a:solidFill>
                          <a:effectLst/>
                          <a:latin typeface="HG丸ｺﾞｼｯｸM-PRO" panose="020F0600000000000000" pitchFamily="50" charset="-128"/>
                          <a:ea typeface="HG丸ｺﾞｼｯｸM-PRO" panose="020F0600000000000000" pitchFamily="50" charset="-128"/>
                          <a:cs typeface="+mn-cs"/>
                        </a:rPr>
                        <a:t>,</a:t>
                      </a:r>
                      <a:r>
                        <a:rPr kumimoji="1" lang="ja-JP" altLang="en-US" sz="2000" kern="1200" dirty="0" smtClean="0">
                          <a:solidFill>
                            <a:schemeClr val="tx1"/>
                          </a:solidFill>
                          <a:effectLst/>
                          <a:latin typeface="HG丸ｺﾞｼｯｸM-PRO" panose="020F0600000000000000" pitchFamily="50" charset="-128"/>
                          <a:ea typeface="HG丸ｺﾞｼｯｸM-PRO" panose="020F0600000000000000" pitchFamily="50" charset="-128"/>
                          <a:cs typeface="+mn-cs"/>
                        </a:rPr>
                        <a:t>２３０点</a:t>
                      </a:r>
                      <a:endParaRPr kumimoji="1" lang="en-US" altLang="ja-JP" sz="2000" kern="1200" dirty="0" smtClean="0">
                        <a:solidFill>
                          <a:schemeClr val="tx1"/>
                        </a:solidFill>
                        <a:effectLst/>
                        <a:latin typeface="HG丸ｺﾞｼｯｸM-PRO" panose="020F0600000000000000" pitchFamily="50" charset="-128"/>
                        <a:ea typeface="HG丸ｺﾞｼｯｸM-PRO" panose="020F0600000000000000" pitchFamily="50" charset="-128"/>
                        <a:cs typeface="+mn-cs"/>
                      </a:endParaRPr>
                    </a:p>
                    <a:p>
                      <a:pPr>
                        <a:lnSpc>
                          <a:spcPct val="100000"/>
                        </a:lnSpc>
                        <a:spcBef>
                          <a:spcPts val="100"/>
                        </a:spcBef>
                      </a:pPr>
                      <a:endParaRPr kumimoji="1" lang="en-US" altLang="ja-JP" sz="1200" u="none" kern="1200" dirty="0" smtClean="0">
                        <a:solidFill>
                          <a:schemeClr val="tx1"/>
                        </a:solidFill>
                        <a:effectLst/>
                        <a:latin typeface="HG丸ｺﾞｼｯｸM-PRO" panose="020F0600000000000000" pitchFamily="50" charset="-128"/>
                        <a:ea typeface="HG丸ｺﾞｼｯｸM-PRO" panose="020F0600000000000000" pitchFamily="50" charset="-128"/>
                        <a:cs typeface="+mn-cs"/>
                      </a:endParaRPr>
                    </a:p>
                    <a:p>
                      <a:pPr>
                        <a:lnSpc>
                          <a:spcPct val="100000"/>
                        </a:lnSpc>
                        <a:spcBef>
                          <a:spcPts val="100"/>
                        </a:spcBef>
                      </a:pPr>
                      <a:r>
                        <a:rPr kumimoji="1" lang="ja-JP" altLang="en-US" sz="2000" u="none" kern="1200" dirty="0" smtClean="0">
                          <a:solidFill>
                            <a:schemeClr val="tx1"/>
                          </a:solidFill>
                          <a:effectLst/>
                          <a:latin typeface="HG丸ｺﾞｼｯｸM-PRO" panose="020F0600000000000000" pitchFamily="50" charset="-128"/>
                          <a:ea typeface="HG丸ｺﾞｼｯｸM-PRO" panose="020F0600000000000000" pitchFamily="50" charset="-128"/>
                          <a:cs typeface="+mn-cs"/>
                        </a:rPr>
                        <a:t>２　１以外の場合</a:t>
                      </a:r>
                      <a:endParaRPr kumimoji="1" lang="en-US" altLang="ja-JP" sz="2000" u="none" kern="1200" dirty="0" smtClean="0">
                        <a:solidFill>
                          <a:schemeClr val="tx1"/>
                        </a:solidFill>
                        <a:effectLst/>
                        <a:latin typeface="HG丸ｺﾞｼｯｸM-PRO" panose="020F0600000000000000" pitchFamily="50" charset="-128"/>
                        <a:ea typeface="HG丸ｺﾞｼｯｸM-PRO" panose="020F0600000000000000" pitchFamily="50" charset="-128"/>
                        <a:cs typeface="+mn-cs"/>
                      </a:endParaRPr>
                    </a:p>
                    <a:p>
                      <a:pPr>
                        <a:lnSpc>
                          <a:spcPct val="100000"/>
                        </a:lnSpc>
                        <a:spcBef>
                          <a:spcPts val="100"/>
                        </a:spcBef>
                      </a:pPr>
                      <a:r>
                        <a:rPr kumimoji="1" lang="ja-JP" altLang="en-US" sz="20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　</a:t>
                      </a:r>
                      <a:r>
                        <a:rPr kumimoji="1" lang="ja-JP" altLang="en-US" sz="20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イ　月 ３回以下の場合</a:t>
                      </a:r>
                      <a:endParaRPr kumimoji="1" lang="en-US" altLang="ja-JP" sz="20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endParaRPr>
                    </a:p>
                    <a:p>
                      <a:pPr algn="r">
                        <a:lnSpc>
                          <a:spcPct val="100000"/>
                        </a:lnSpc>
                        <a:spcBef>
                          <a:spcPts val="100"/>
                        </a:spcBef>
                      </a:pPr>
                      <a:r>
                        <a:rPr kumimoji="1" lang="ja-JP" altLang="en-US" sz="20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　</a:t>
                      </a:r>
                      <a:r>
                        <a:rPr kumimoji="1" lang="ja-JP" altLang="en-US" sz="20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１００点</a:t>
                      </a:r>
                      <a:r>
                        <a:rPr kumimoji="1" lang="ja-JP" altLang="en-US"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（改）</a:t>
                      </a:r>
                      <a:endParaRPr kumimoji="1" lang="en-US" altLang="ja-JP" sz="20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endParaRPr>
                    </a:p>
                    <a:p>
                      <a:pPr marL="266700" indent="0">
                        <a:lnSpc>
                          <a:spcPct val="100000"/>
                        </a:lnSpc>
                        <a:spcBef>
                          <a:spcPts val="100"/>
                        </a:spcBef>
                      </a:pPr>
                      <a:r>
                        <a:rPr kumimoji="1" lang="ja-JP" altLang="en-US" sz="20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ロ　月 ４回以上の場合</a:t>
                      </a:r>
                      <a:endParaRPr kumimoji="1" lang="en-US" altLang="ja-JP" sz="20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endParaRPr>
                    </a:p>
                    <a:p>
                      <a:pPr marL="266700" indent="0" algn="r">
                        <a:lnSpc>
                          <a:spcPct val="100000"/>
                        </a:lnSpc>
                        <a:spcBef>
                          <a:spcPts val="100"/>
                        </a:spcBef>
                      </a:pPr>
                      <a:r>
                        <a:rPr kumimoji="1" lang="ja-JP" altLang="en-US" sz="20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１９０点</a:t>
                      </a:r>
                      <a:r>
                        <a:rPr kumimoji="1" lang="ja-JP" altLang="en-US"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（改）</a:t>
                      </a:r>
                      <a:endParaRPr kumimoji="1" lang="en-US" altLang="ja-JP" sz="20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endParaRPr>
                    </a:p>
                    <a:p>
                      <a:pPr marL="266700" indent="0">
                        <a:lnSpc>
                          <a:spcPct val="100000"/>
                        </a:lnSpc>
                        <a:spcBef>
                          <a:spcPts val="100"/>
                        </a:spcBef>
                      </a:pPr>
                      <a:r>
                        <a:rPr kumimoji="1" lang="ja-JP" altLang="en-US" sz="20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ハ　月 ８回以上の場合</a:t>
                      </a:r>
                      <a:endParaRPr kumimoji="1" lang="en-US" altLang="ja-JP" sz="20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endParaRPr>
                    </a:p>
                    <a:p>
                      <a:pPr marL="266700" indent="0" algn="r">
                        <a:lnSpc>
                          <a:spcPct val="100000"/>
                        </a:lnSpc>
                        <a:spcBef>
                          <a:spcPts val="100"/>
                        </a:spcBef>
                      </a:pPr>
                      <a:r>
                        <a:rPr kumimoji="1" lang="ja-JP" altLang="en-US" sz="20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２９０点</a:t>
                      </a:r>
                      <a:r>
                        <a:rPr kumimoji="1" lang="ja-JP" altLang="en-US"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（改）</a:t>
                      </a:r>
                      <a:endParaRPr kumimoji="1" lang="en-US" altLang="ja-JP" sz="20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endParaRPr>
                    </a:p>
                    <a:p>
                      <a:pPr marL="266700" indent="0">
                        <a:lnSpc>
                          <a:spcPct val="100000"/>
                        </a:lnSpc>
                        <a:spcBef>
                          <a:spcPts val="100"/>
                        </a:spcBef>
                      </a:pPr>
                      <a:r>
                        <a:rPr kumimoji="1" lang="ja-JP" altLang="en-US" sz="20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ニ　月</a:t>
                      </a:r>
                      <a:r>
                        <a:rPr kumimoji="1" lang="en-US" altLang="ja-JP" sz="20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28</a:t>
                      </a:r>
                      <a:r>
                        <a:rPr kumimoji="1" lang="ja-JP" altLang="en-US" sz="20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回以上の場合</a:t>
                      </a:r>
                      <a:endParaRPr kumimoji="1" lang="en-US" altLang="ja-JP" sz="20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endParaRPr>
                    </a:p>
                    <a:p>
                      <a:pPr marL="266700" indent="0" algn="r">
                        <a:lnSpc>
                          <a:spcPct val="100000"/>
                        </a:lnSpc>
                        <a:spcBef>
                          <a:spcPts val="100"/>
                        </a:spcBef>
                      </a:pPr>
                      <a:r>
                        <a:rPr kumimoji="1" lang="ja-JP" altLang="en-US" sz="20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８１０点</a:t>
                      </a:r>
                      <a:r>
                        <a:rPr kumimoji="1" lang="ja-JP" altLang="en-US" sz="1600" u="none"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（改）</a:t>
                      </a:r>
                      <a:endParaRPr kumimoji="1" lang="en-US" altLang="ja-JP" sz="20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endParaRPr>
                    </a:p>
                  </a:txBody>
                  <a:tcPr>
                    <a:solidFill>
                      <a:schemeClr val="accent4">
                        <a:lumMod val="20000"/>
                        <a:lumOff val="80000"/>
                      </a:schemeClr>
                    </a:solidFill>
                  </a:tcPr>
                </a:tc>
              </a:tr>
            </a:tbl>
          </a:graphicData>
        </a:graphic>
      </p:graphicFrame>
      <p:sp>
        <p:nvSpPr>
          <p:cNvPr id="7" name="テキスト ボックス 6"/>
          <p:cNvSpPr txBox="1"/>
          <p:nvPr/>
        </p:nvSpPr>
        <p:spPr>
          <a:xfrm>
            <a:off x="445218" y="1700808"/>
            <a:ext cx="8280920" cy="430887"/>
          </a:xfrm>
          <a:prstGeom prst="rect">
            <a:avLst/>
          </a:prstGeom>
          <a:noFill/>
          <a:ln>
            <a:noFill/>
          </a:ln>
        </p:spPr>
        <p:txBody>
          <a:bodyPr wrap="square" rtlCol="0">
            <a:spAutoFit/>
          </a:bodyPr>
          <a:lstStyle/>
          <a:p>
            <a:pPr marL="266700" indent="-266700"/>
            <a:r>
              <a:rPr lang="ja-JP" altLang="en-US" sz="2200" dirty="0" smtClean="0">
                <a:latin typeface="HG丸ｺﾞｼｯｸM-PRO" panose="020F0600000000000000" pitchFamily="50" charset="-128"/>
                <a:ea typeface="HG丸ｺﾞｼｯｸM-PRO" panose="020F0600000000000000" pitchFamily="50" charset="-128"/>
              </a:rPr>
              <a:t>［具体的改定内容］</a:t>
            </a:r>
            <a:endParaRPr lang="en-US" altLang="ja-JP" sz="2200" dirty="0" smtClean="0">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267217" y="188640"/>
            <a:ext cx="8636923" cy="720000"/>
          </a:xfrm>
          <a:prstGeom prst="roundRect">
            <a:avLst>
              <a:gd name="adj" fmla="val 22714"/>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zh-TW" sz="2800" dirty="0">
                <a:solidFill>
                  <a:schemeClr val="tx1"/>
                </a:solidFill>
                <a:latin typeface="HG丸ｺﾞｼｯｸM-PRO" panose="020F0600000000000000" pitchFamily="50" charset="-128"/>
                <a:ea typeface="HG丸ｺﾞｼｯｸM-PRO" panose="020F0600000000000000" pitchFamily="50" charset="-128"/>
              </a:rPr>
              <a:t>C101</a:t>
            </a:r>
            <a:r>
              <a:rPr lang="zh-TW" altLang="en-US" sz="2800" dirty="0">
                <a:solidFill>
                  <a:schemeClr val="tx1"/>
                </a:solidFill>
                <a:latin typeface="HG丸ｺﾞｼｯｸM-PRO" panose="020F0600000000000000" pitchFamily="50" charset="-128"/>
                <a:ea typeface="HG丸ｺﾞｼｯｸM-PRO" panose="020F0600000000000000" pitchFamily="50" charset="-128"/>
              </a:rPr>
              <a:t>　在宅自己注射指導管理料①</a:t>
            </a: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141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5429095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対角する 2 つの角を切り取った四角形 4"/>
          <p:cNvSpPr/>
          <p:nvPr/>
        </p:nvSpPr>
        <p:spPr>
          <a:xfrm>
            <a:off x="267217" y="1700808"/>
            <a:ext cx="8553255" cy="5040560"/>
          </a:xfrm>
          <a:prstGeom prst="snip2DiagRect">
            <a:avLst>
              <a:gd name="adj1" fmla="val 0"/>
              <a:gd name="adj2" fmla="val 1325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67217" y="188640"/>
            <a:ext cx="8553255" cy="2016224"/>
          </a:xfrm>
          <a:prstGeom prst="roundRect">
            <a:avLst>
              <a:gd name="adj" fmla="val 13361"/>
            </a:avLst>
          </a:prstGeom>
        </p:spPr>
        <p:style>
          <a:lnRef idx="1">
            <a:schemeClr val="accent3"/>
          </a:lnRef>
          <a:fillRef idx="2">
            <a:schemeClr val="accent3"/>
          </a:fillRef>
          <a:effectRef idx="1">
            <a:schemeClr val="accent3"/>
          </a:effectRef>
          <a:fontRef idx="minor">
            <a:schemeClr val="dk1"/>
          </a:fontRef>
        </p:style>
        <p:txBody>
          <a:bodyPr rtlCol="0" anchor="t"/>
          <a:lstStyle/>
          <a:p>
            <a:r>
              <a:rPr lang="en-US" altLang="zh-TW" sz="2800" dirty="0">
                <a:solidFill>
                  <a:schemeClr val="tx1"/>
                </a:solidFill>
                <a:latin typeface="HG丸ｺﾞｼｯｸM-PRO" panose="020F0600000000000000" pitchFamily="50" charset="-128"/>
                <a:ea typeface="HG丸ｺﾞｼｯｸM-PRO" panose="020F0600000000000000" pitchFamily="50" charset="-128"/>
              </a:rPr>
              <a:t>C101</a:t>
            </a:r>
            <a:r>
              <a:rPr lang="zh-TW" altLang="en-US" sz="2800" dirty="0">
                <a:solidFill>
                  <a:schemeClr val="tx1"/>
                </a:solidFill>
                <a:latin typeface="HG丸ｺﾞｼｯｸM-PRO" panose="020F0600000000000000" pitchFamily="50" charset="-128"/>
                <a:ea typeface="HG丸ｺﾞｼｯｸM-PRO" panose="020F0600000000000000" pitchFamily="50" charset="-128"/>
              </a:rPr>
              <a:t>　在宅自己注射指導</a:t>
            </a:r>
            <a:r>
              <a:rPr lang="zh-TW" altLang="en-US" sz="2800" dirty="0" smtClean="0">
                <a:solidFill>
                  <a:schemeClr val="tx1"/>
                </a:solidFill>
                <a:latin typeface="HG丸ｺﾞｼｯｸM-PRO" panose="020F0600000000000000" pitchFamily="50" charset="-128"/>
                <a:ea typeface="HG丸ｺﾞｼｯｸM-PRO" panose="020F0600000000000000" pitchFamily="50" charset="-128"/>
              </a:rPr>
              <a:t>管理料</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②</a:t>
            </a:r>
            <a:endParaRPr lang="zh-TW"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142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467544" y="980728"/>
            <a:ext cx="8280920" cy="5632311"/>
          </a:xfrm>
          <a:prstGeom prst="rect">
            <a:avLst/>
          </a:prstGeom>
          <a:noFill/>
          <a:ln>
            <a:noFill/>
          </a:ln>
        </p:spPr>
        <p:txBody>
          <a:bodyPr wrap="square" rtlCol="0">
            <a:spAutoFit/>
          </a:bodyPr>
          <a:lstStyle/>
          <a:p>
            <a:pPr marL="180975"/>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導入初期の加算を新設</a:t>
            </a:r>
            <a:endParaRPr lang="en-US" altLang="ja-JP" sz="2400" dirty="0" smtClean="0">
              <a:latin typeface="HG丸ｺﾞｼｯｸM-PRO" panose="020F0600000000000000" pitchFamily="50" charset="-128"/>
              <a:ea typeface="HG丸ｺﾞｼｯｸM-PRO" panose="020F0600000000000000" pitchFamily="50" charset="-128"/>
            </a:endParaRPr>
          </a:p>
          <a:p>
            <a:pPr marL="180975" indent="-180975"/>
            <a:endParaRPr lang="en-US" altLang="ja-JP" sz="1600" dirty="0" smtClean="0">
              <a:latin typeface="HG丸ｺﾞｼｯｸM-PRO" panose="020F0600000000000000" pitchFamily="50" charset="-128"/>
              <a:ea typeface="HG丸ｺﾞｼｯｸM-PRO" panose="020F0600000000000000" pitchFamily="50" charset="-128"/>
            </a:endParaRPr>
          </a:p>
          <a:p>
            <a:pPr marL="542925"/>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注２　導入初期加算　　</a:t>
            </a:r>
            <a:r>
              <a:rPr lang="ja-JP" altLang="en-US" sz="2800" dirty="0">
                <a:solidFill>
                  <a:srgbClr val="FF0000"/>
                </a:solidFill>
                <a:latin typeface="HG丸ｺﾞｼｯｸM-PRO" panose="020F0600000000000000" pitchFamily="50" charset="-128"/>
                <a:ea typeface="HG丸ｺﾞｼｯｸM-PRO" panose="020F0600000000000000" pitchFamily="50" charset="-128"/>
              </a:rPr>
              <a:t>５００点（新）</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990600"/>
            <a:endParaRPr lang="en-US" altLang="ja-JP" sz="2400" dirty="0">
              <a:solidFill>
                <a:srgbClr val="FF0000"/>
              </a:solidFill>
              <a:latin typeface="+mn-ea"/>
            </a:endParaRPr>
          </a:p>
          <a:p>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算定要件</a:t>
            </a:r>
            <a:r>
              <a:rPr lang="en-US" altLang="ja-JP" sz="2400" dirty="0" smtClean="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marL="266700" indent="-266700"/>
            <a:r>
              <a:rPr lang="ja-JP" altLang="en-US" sz="2400" dirty="0">
                <a:latin typeface="HG丸ｺﾞｼｯｸM-PRO" panose="020F0600000000000000" pitchFamily="50" charset="-128"/>
                <a:ea typeface="HG丸ｺﾞｼｯｸM-PRO" panose="020F0600000000000000" pitchFamily="50" charset="-128"/>
              </a:rPr>
              <a:t>①在宅自己注射の導入前に、</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入院、週</a:t>
            </a:r>
            <a:r>
              <a:rPr lang="ja-JP" altLang="en-US" sz="2400" dirty="0">
                <a:solidFill>
                  <a:srgbClr val="0000FF"/>
                </a:solidFill>
                <a:latin typeface="HG丸ｺﾞｼｯｸM-PRO" panose="020F0600000000000000" pitchFamily="50" charset="-128"/>
                <a:ea typeface="HG丸ｺﾞｼｯｸM-PRO" panose="020F0600000000000000" pitchFamily="50" charset="-128"/>
              </a:rPr>
              <a:t>２回以上の外来、</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往診又は訪問</a:t>
            </a:r>
            <a:r>
              <a:rPr lang="ja-JP" altLang="en-US" sz="2400" dirty="0">
                <a:solidFill>
                  <a:srgbClr val="0000FF"/>
                </a:solidFill>
                <a:latin typeface="HG丸ｺﾞｼｯｸM-PRO" panose="020F0600000000000000" pitchFamily="50" charset="-128"/>
                <a:ea typeface="HG丸ｺﾞｼｯｸM-PRO" panose="020F0600000000000000" pitchFamily="50" charset="-128"/>
              </a:rPr>
              <a:t>診療</a:t>
            </a:r>
            <a:r>
              <a:rPr lang="ja-JP" altLang="en-US" sz="2400" dirty="0">
                <a:latin typeface="HG丸ｺﾞｼｯｸM-PRO" panose="020F0600000000000000" pitchFamily="50" charset="-128"/>
                <a:ea typeface="HG丸ｺﾞｼｯｸM-PRO" panose="020F0600000000000000" pitchFamily="50" charset="-128"/>
              </a:rPr>
              <a:t>により</a:t>
            </a:r>
            <a:r>
              <a:rPr lang="ja-JP" altLang="en-US" sz="2400" dirty="0" smtClean="0">
                <a:latin typeface="HG丸ｺﾞｼｯｸM-PRO" panose="020F0600000000000000" pitchFamily="50" charset="-128"/>
                <a:ea typeface="HG丸ｺﾞｼｯｸM-PRO" panose="020F0600000000000000" pitchFamily="50" charset="-128"/>
              </a:rPr>
              <a:t>、医師による十分</a:t>
            </a:r>
            <a:r>
              <a:rPr lang="ja-JP" altLang="en-US" sz="2400" dirty="0">
                <a:latin typeface="HG丸ｺﾞｼｯｸM-PRO" panose="020F0600000000000000" pitchFamily="50" charset="-128"/>
                <a:ea typeface="HG丸ｺﾞｼｯｸM-PRO" panose="020F0600000000000000" pitchFamily="50" charset="-128"/>
              </a:rPr>
              <a:t>な指導を</a:t>
            </a:r>
            <a:r>
              <a:rPr lang="ja-JP" altLang="en-US" sz="2400" dirty="0" smtClean="0">
                <a:latin typeface="HG丸ｺﾞｼｯｸM-PRO" panose="020F0600000000000000" pitchFamily="50" charset="-128"/>
                <a:ea typeface="HG丸ｺﾞｼｯｸM-PRO" panose="020F0600000000000000" pitchFamily="50" charset="-128"/>
              </a:rPr>
              <a:t>行う。</a:t>
            </a:r>
            <a:endParaRPr lang="en-US" altLang="ja-JP" sz="2400" dirty="0" smtClean="0">
              <a:latin typeface="HG丸ｺﾞｼｯｸM-PRO" panose="020F0600000000000000" pitchFamily="50" charset="-128"/>
              <a:ea typeface="HG丸ｺﾞｼｯｸM-PRO" panose="020F0600000000000000" pitchFamily="50" charset="-128"/>
            </a:endParaRPr>
          </a:p>
          <a:p>
            <a:pPr marL="266700" indent="-266700"/>
            <a:endParaRPr lang="en-US" altLang="ja-JP" sz="2400" dirty="0" smtClean="0">
              <a:latin typeface="HG丸ｺﾞｼｯｸM-PRO" panose="020F0600000000000000" pitchFamily="50" charset="-128"/>
              <a:ea typeface="HG丸ｺﾞｼｯｸM-PRO" panose="020F0600000000000000" pitchFamily="50" charset="-128"/>
            </a:endParaRPr>
          </a:p>
          <a:p>
            <a:pPr marL="266700" indent="-266700"/>
            <a:r>
              <a:rPr lang="ja-JP" altLang="en-US" sz="2400" dirty="0" smtClean="0">
                <a:latin typeface="HG丸ｺﾞｼｯｸM-PRO" panose="020F0600000000000000" pitchFamily="50" charset="-128"/>
                <a:ea typeface="HG丸ｺﾞｼｯｸM-PRO" panose="020F0600000000000000" pitchFamily="50" charset="-128"/>
              </a:rPr>
              <a:t>②当該</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指導</a:t>
            </a:r>
            <a:r>
              <a:rPr lang="ja-JP" altLang="en-US" sz="2400" dirty="0">
                <a:solidFill>
                  <a:srgbClr val="0000FF"/>
                </a:solidFill>
                <a:latin typeface="HG丸ｺﾞｼｯｸM-PRO" panose="020F0600000000000000" pitchFamily="50" charset="-128"/>
                <a:ea typeface="HG丸ｺﾞｼｯｸM-PRO" panose="020F0600000000000000" pitchFamily="50" charset="-128"/>
              </a:rPr>
              <a:t>内容</a:t>
            </a:r>
            <a:r>
              <a:rPr lang="ja-JP" altLang="en-US" sz="2400" dirty="0">
                <a:latin typeface="HG丸ｺﾞｼｯｸM-PRO" panose="020F0600000000000000" pitchFamily="50" charset="-128"/>
                <a:ea typeface="HG丸ｺﾞｼｯｸM-PRO" panose="020F0600000000000000" pitchFamily="50" charset="-128"/>
              </a:rPr>
              <a:t>を詳細に記載した</a:t>
            </a:r>
            <a:r>
              <a:rPr lang="ja-JP" altLang="en-US" sz="2400" dirty="0">
                <a:solidFill>
                  <a:srgbClr val="0000FF"/>
                </a:solidFill>
                <a:latin typeface="HG丸ｺﾞｼｯｸM-PRO" panose="020F0600000000000000" pitchFamily="50" charset="-128"/>
                <a:ea typeface="HG丸ｺﾞｼｯｸM-PRO" panose="020F0600000000000000" pitchFamily="50" charset="-128"/>
              </a:rPr>
              <a:t>文書を作成</a:t>
            </a:r>
            <a:r>
              <a:rPr lang="ja-JP" altLang="en-US" sz="2400" dirty="0">
                <a:latin typeface="HG丸ｺﾞｼｯｸM-PRO" panose="020F0600000000000000" pitchFamily="50" charset="-128"/>
                <a:ea typeface="HG丸ｺﾞｼｯｸM-PRO" panose="020F0600000000000000" pitchFamily="50" charset="-128"/>
              </a:rPr>
              <a:t>し</a:t>
            </a:r>
            <a:r>
              <a:rPr lang="ja-JP" altLang="en-US" sz="2400" dirty="0">
                <a:solidFill>
                  <a:srgbClr val="0000FF"/>
                </a:solidFill>
                <a:latin typeface="HG丸ｺﾞｼｯｸM-PRO" panose="020F0600000000000000" pitchFamily="50" charset="-128"/>
                <a:ea typeface="HG丸ｺﾞｼｯｸM-PRO" panose="020F0600000000000000" pitchFamily="50" charset="-128"/>
              </a:rPr>
              <a:t>患者に交付</a:t>
            </a:r>
            <a:r>
              <a:rPr lang="ja-JP" altLang="en-US" sz="2400" dirty="0" smtClean="0">
                <a:latin typeface="HG丸ｺﾞｼｯｸM-PRO" panose="020F0600000000000000" pitchFamily="50" charset="-128"/>
                <a:ea typeface="HG丸ｺﾞｼｯｸM-PRO" panose="020F0600000000000000" pitchFamily="50" charset="-128"/>
              </a:rPr>
              <a:t>する。</a:t>
            </a:r>
            <a:endParaRPr lang="en-US" altLang="ja-JP" sz="2400" dirty="0" smtClean="0">
              <a:latin typeface="HG丸ｺﾞｼｯｸM-PRO" panose="020F0600000000000000" pitchFamily="50" charset="-128"/>
              <a:ea typeface="HG丸ｺﾞｼｯｸM-PRO" panose="020F0600000000000000" pitchFamily="50" charset="-128"/>
            </a:endParaRPr>
          </a:p>
          <a:p>
            <a:pPr marL="266700" indent="-266700"/>
            <a:endParaRPr lang="en-US" altLang="ja-JP" sz="2400" dirty="0" smtClean="0">
              <a:latin typeface="HG丸ｺﾞｼｯｸM-PRO" panose="020F0600000000000000" pitchFamily="50" charset="-128"/>
              <a:ea typeface="HG丸ｺﾞｼｯｸM-PRO" panose="020F0600000000000000" pitchFamily="50" charset="-128"/>
            </a:endParaRPr>
          </a:p>
          <a:p>
            <a:pPr marL="266700" indent="-266700"/>
            <a:r>
              <a:rPr lang="ja-JP" altLang="en-US" sz="2400" dirty="0" smtClean="0">
                <a:latin typeface="HG丸ｺﾞｼｯｸM-PRO" panose="020F0600000000000000" pitchFamily="50" charset="-128"/>
                <a:ea typeface="HG丸ｺﾞｼｯｸM-PRO" panose="020F0600000000000000" pitchFamily="50" charset="-128"/>
              </a:rPr>
              <a:t>③導入</a:t>
            </a:r>
            <a:r>
              <a:rPr lang="ja-JP" altLang="en-US" sz="2400" dirty="0">
                <a:latin typeface="HG丸ｺﾞｼｯｸM-PRO" panose="020F0600000000000000" pitchFamily="50" charset="-128"/>
                <a:ea typeface="HG丸ｺﾞｼｯｸM-PRO" panose="020F0600000000000000" pitchFamily="50" charset="-128"/>
              </a:rPr>
              <a:t>初期加算は　新たに在宅自己注射を導入した患者に対し、</a:t>
            </a:r>
            <a:r>
              <a:rPr lang="ja-JP" altLang="en-US" sz="2400" dirty="0">
                <a:solidFill>
                  <a:srgbClr val="0000FF"/>
                </a:solidFill>
                <a:latin typeface="HG丸ｺﾞｼｯｸM-PRO" panose="020F0600000000000000" pitchFamily="50" charset="-128"/>
                <a:ea typeface="HG丸ｺﾞｼｯｸM-PRO" panose="020F0600000000000000" pitchFamily="50" charset="-128"/>
              </a:rPr>
              <a:t>３月の間、月１回に限り算定</a:t>
            </a:r>
            <a:r>
              <a:rPr lang="ja-JP" altLang="en-US" sz="2400" dirty="0">
                <a:latin typeface="HG丸ｺﾞｼｯｸM-PRO" panose="020F0600000000000000" pitchFamily="50" charset="-128"/>
                <a:ea typeface="HG丸ｺﾞｼｯｸM-PRO" panose="020F0600000000000000" pitchFamily="50" charset="-128"/>
              </a:rPr>
              <a:t>する。ただし、投与</a:t>
            </a:r>
            <a:r>
              <a:rPr lang="ja-JP" altLang="en-US" sz="2400" dirty="0">
                <a:solidFill>
                  <a:srgbClr val="0000FF"/>
                </a:solidFill>
                <a:latin typeface="HG丸ｺﾞｼｯｸM-PRO" panose="020F0600000000000000" pitchFamily="50" charset="-128"/>
                <a:ea typeface="HG丸ｺﾞｼｯｸM-PRO" panose="020F0600000000000000" pitchFamily="50" charset="-128"/>
              </a:rPr>
              <a:t>薬剤の種類を変更</a:t>
            </a:r>
            <a:r>
              <a:rPr lang="ja-JP" altLang="en-US" sz="2400" dirty="0">
                <a:latin typeface="HG丸ｺﾞｼｯｸM-PRO" panose="020F0600000000000000" pitchFamily="50" charset="-128"/>
                <a:ea typeface="HG丸ｺﾞｼｯｸM-PRO" panose="020F0600000000000000" pitchFamily="50" charset="-128"/>
              </a:rPr>
              <a:t>した場合は、さらに</a:t>
            </a:r>
            <a:r>
              <a:rPr lang="ja-JP" altLang="en-US" sz="2400" dirty="0">
                <a:solidFill>
                  <a:srgbClr val="0000FF"/>
                </a:solidFill>
                <a:latin typeface="HG丸ｺﾞｼｯｸM-PRO" panose="020F0600000000000000" pitchFamily="50" charset="-128"/>
                <a:ea typeface="HG丸ｺﾞｼｯｸM-PRO" panose="020F0600000000000000" pitchFamily="50" charset="-128"/>
              </a:rPr>
              <a:t>１回に限り算定</a:t>
            </a:r>
            <a:r>
              <a:rPr lang="ja-JP" altLang="en-US" sz="2400" dirty="0">
                <a:latin typeface="HG丸ｺﾞｼｯｸM-PRO" panose="020F0600000000000000" pitchFamily="50" charset="-128"/>
                <a:ea typeface="HG丸ｺﾞｼｯｸM-PRO" panose="020F0600000000000000" pitchFamily="50" charset="-128"/>
              </a:rPr>
              <a:t>することができる</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9835448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対角する 2 つの角を切り取った四角形 2"/>
          <p:cNvSpPr/>
          <p:nvPr/>
        </p:nvSpPr>
        <p:spPr>
          <a:xfrm>
            <a:off x="267217" y="620688"/>
            <a:ext cx="8636923" cy="6120680"/>
          </a:xfrm>
          <a:prstGeom prst="snip2DiagRect">
            <a:avLst>
              <a:gd name="adj1" fmla="val 0"/>
              <a:gd name="adj2" fmla="val 1046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67544" y="980728"/>
            <a:ext cx="8280920" cy="1477328"/>
          </a:xfrm>
          <a:prstGeom prst="rect">
            <a:avLst/>
          </a:prstGeom>
          <a:noFill/>
          <a:ln>
            <a:noFill/>
          </a:ln>
        </p:spPr>
        <p:txBody>
          <a:bodyPr wrap="square" rtlCol="0">
            <a:spAutoFit/>
          </a:bodyPr>
          <a:lstStyle/>
          <a:p>
            <a:pPr marL="180975" indent="-180975"/>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◆人工呼吸器を装着する小児等</a:t>
            </a:r>
            <a:r>
              <a:rPr lang="ja-JP" altLang="en-US" sz="2000" dirty="0" smtClean="0">
                <a:latin typeface="HG丸ｺﾞｼｯｸM-PRO" panose="020F0600000000000000" pitchFamily="50" charset="-128"/>
                <a:ea typeface="HG丸ｺﾞｼｯｸM-PRO" panose="020F0600000000000000" pitchFamily="50" charset="-128"/>
              </a:rPr>
              <a:t>に対し、在宅医療を担当する医療機関と後方支援等を行う医療機関で</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異なる指導管理</a:t>
            </a:r>
            <a:r>
              <a:rPr lang="ja-JP" altLang="en-US" sz="2000" dirty="0" smtClean="0">
                <a:latin typeface="HG丸ｺﾞｼｯｸM-PRO" panose="020F0600000000000000" pitchFamily="50" charset="-128"/>
                <a:ea typeface="HG丸ｺﾞｼｯｸM-PRO" panose="020F0600000000000000" pitchFamily="50" charset="-128"/>
              </a:rPr>
              <a:t>を行った場合に、</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それぞれの医療機関</a:t>
            </a:r>
            <a:r>
              <a:rPr lang="ja-JP" altLang="en-US" sz="2000" dirty="0" smtClean="0">
                <a:latin typeface="HG丸ｺﾞｼｯｸM-PRO" panose="020F0600000000000000" pitchFamily="50" charset="-128"/>
                <a:ea typeface="HG丸ｺﾞｼｯｸM-PRO" panose="020F0600000000000000" pitchFamily="50" charset="-128"/>
              </a:rPr>
              <a:t>で在宅療養指導管理料を</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算定可能</a:t>
            </a:r>
            <a:r>
              <a:rPr lang="ja-JP" altLang="en-US" sz="2000" dirty="0" smtClean="0">
                <a:latin typeface="HG丸ｺﾞｼｯｸM-PRO" panose="020F0600000000000000" pitchFamily="50" charset="-128"/>
                <a:ea typeface="HG丸ｺﾞｼｯｸM-PRO" panose="020F0600000000000000" pitchFamily="50" charset="-128"/>
              </a:rPr>
              <a:t>とする。</a:t>
            </a:r>
            <a:endParaRPr lang="en-US" altLang="ja-JP" sz="2000" dirty="0" smtClean="0">
              <a:latin typeface="HG丸ｺﾞｼｯｸM-PRO" panose="020F0600000000000000" pitchFamily="50" charset="-128"/>
              <a:ea typeface="HG丸ｺﾞｼｯｸM-PRO" panose="020F0600000000000000" pitchFamily="50" charset="-128"/>
            </a:endParaRPr>
          </a:p>
          <a:p>
            <a:pPr marL="180975" indent="-180975">
              <a:spcBef>
                <a:spcPts val="1200"/>
              </a:spcBef>
            </a:pPr>
            <a:r>
              <a:rPr lang="ja-JP" altLang="en-US" sz="2000" dirty="0" smtClean="0">
                <a:latin typeface="HG丸ｺﾞｼｯｸM-PRO" panose="020F0600000000000000" pitchFamily="50" charset="-128"/>
                <a:ea typeface="HG丸ｺﾞｼｯｸM-PRO" panose="020F0600000000000000" pitchFamily="50" charset="-128"/>
              </a:rPr>
              <a:t>［具体的改定内容］</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267217" y="188640"/>
            <a:ext cx="8636923" cy="720000"/>
          </a:xfrm>
          <a:prstGeom prst="roundRect">
            <a:avLst>
              <a:gd name="adj" fmla="val 25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在宅療養管理指導料の見直し</a:t>
            </a:r>
            <a:endParaRPr lang="zh-TW" altLang="en-US" sz="28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537982834"/>
              </p:ext>
            </p:extLst>
          </p:nvPr>
        </p:nvGraphicFramePr>
        <p:xfrm>
          <a:off x="201038" y="2439248"/>
          <a:ext cx="8769280" cy="4052526"/>
        </p:xfrm>
        <a:graphic>
          <a:graphicData uri="http://schemas.openxmlformats.org/drawingml/2006/table">
            <a:tbl>
              <a:tblPr firstRow="1" firstCol="1" bandRow="1"/>
              <a:tblGrid>
                <a:gridCol w="4384640"/>
                <a:gridCol w="4384640"/>
              </a:tblGrid>
              <a:tr h="288032">
                <a:tc>
                  <a:txBody>
                    <a:bodyPr/>
                    <a:lstStyle/>
                    <a:p>
                      <a:pPr algn="ctr">
                        <a:spcBef>
                          <a:spcPts val="100"/>
                        </a:spcBef>
                        <a:spcAft>
                          <a:spcPts val="0"/>
                        </a:spcAft>
                      </a:pPr>
                      <a:r>
                        <a:rPr lang="ja-JP" sz="1700" kern="100" dirty="0" smtClean="0">
                          <a:effectLst/>
                          <a:latin typeface="HG丸ｺﾞｼｯｸM-PRO" panose="020F0600000000000000" pitchFamily="50" charset="-128"/>
                          <a:ea typeface="HG丸ｺﾞｼｯｸM-PRO" panose="020F0600000000000000" pitchFamily="50" charset="-128"/>
                          <a:cs typeface="Times New Roman"/>
                        </a:rPr>
                        <a:t>現</a:t>
                      </a:r>
                      <a:r>
                        <a:rPr lang="ja-JP" altLang="en-US" sz="1700" kern="100" dirty="0" smtClean="0">
                          <a:effectLst/>
                          <a:latin typeface="HG丸ｺﾞｼｯｸM-PRO" panose="020F0600000000000000" pitchFamily="50" charset="-128"/>
                          <a:ea typeface="HG丸ｺﾞｼｯｸM-PRO" panose="020F0600000000000000" pitchFamily="50" charset="-128"/>
                          <a:cs typeface="Times New Roman"/>
                        </a:rPr>
                        <a:t>　　</a:t>
                      </a:r>
                      <a:r>
                        <a:rPr lang="ja-JP" sz="1700" kern="100" dirty="0" smtClean="0">
                          <a:effectLst/>
                          <a:latin typeface="HG丸ｺﾞｼｯｸM-PRO" panose="020F0600000000000000" pitchFamily="50" charset="-128"/>
                          <a:ea typeface="HG丸ｺﾞｼｯｸM-PRO" panose="020F0600000000000000" pitchFamily="50" charset="-128"/>
                          <a:cs typeface="Times New Roman"/>
                        </a:rPr>
                        <a:t>行</a:t>
                      </a:r>
                      <a:endParaRPr lang="ja-JP" sz="17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Bef>
                          <a:spcPts val="100"/>
                        </a:spcBef>
                        <a:spcAft>
                          <a:spcPts val="0"/>
                        </a:spcAft>
                      </a:pPr>
                      <a:r>
                        <a:rPr lang="ja-JP" sz="1700" kern="100" dirty="0" smtClean="0">
                          <a:effectLst/>
                          <a:latin typeface="HG丸ｺﾞｼｯｸM-PRO" panose="020F0600000000000000" pitchFamily="50" charset="-128"/>
                          <a:ea typeface="HG丸ｺﾞｼｯｸM-PRO" panose="020F0600000000000000" pitchFamily="50" charset="-128"/>
                          <a:cs typeface="Times New Roman"/>
                        </a:rPr>
                        <a:t>改</a:t>
                      </a:r>
                      <a:r>
                        <a:rPr lang="ja-JP" altLang="en-US" sz="1700" kern="100" dirty="0" smtClean="0">
                          <a:effectLst/>
                          <a:latin typeface="HG丸ｺﾞｼｯｸM-PRO" panose="020F0600000000000000" pitchFamily="50" charset="-128"/>
                          <a:ea typeface="HG丸ｺﾞｼｯｸM-PRO" panose="020F0600000000000000" pitchFamily="50" charset="-128"/>
                          <a:cs typeface="Times New Roman"/>
                        </a:rPr>
                        <a:t>　</a:t>
                      </a:r>
                      <a:r>
                        <a:rPr lang="ja-JP" sz="1700" kern="100" dirty="0" smtClean="0">
                          <a:effectLst/>
                          <a:latin typeface="HG丸ｺﾞｼｯｸM-PRO" panose="020F0600000000000000" pitchFamily="50" charset="-128"/>
                          <a:ea typeface="HG丸ｺﾞｼｯｸM-PRO" panose="020F0600000000000000" pitchFamily="50" charset="-128"/>
                          <a:cs typeface="Times New Roman"/>
                        </a:rPr>
                        <a:t>定</a:t>
                      </a:r>
                      <a:r>
                        <a:rPr lang="ja-JP" altLang="en-US" sz="1700" kern="100" dirty="0" smtClean="0">
                          <a:effectLst/>
                          <a:latin typeface="HG丸ｺﾞｼｯｸM-PRO" panose="020F0600000000000000" pitchFamily="50" charset="-128"/>
                          <a:ea typeface="HG丸ｺﾞｼｯｸM-PRO" panose="020F0600000000000000" pitchFamily="50" charset="-128"/>
                          <a:cs typeface="Times New Roman"/>
                        </a:rPr>
                        <a:t>　後</a:t>
                      </a:r>
                      <a:endParaRPr lang="ja-JP" sz="17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764494">
                <a:tc>
                  <a:txBody>
                    <a:bodyPr/>
                    <a:lstStyle/>
                    <a:p>
                      <a:pPr algn="l">
                        <a:spcBef>
                          <a:spcPts val="100"/>
                        </a:spcBef>
                        <a:spcAft>
                          <a:spcPts val="0"/>
                        </a:spcAft>
                      </a:pPr>
                      <a:r>
                        <a:rPr lang="ja-JP" sz="1700" kern="0" dirty="0" smtClean="0">
                          <a:effectLst/>
                          <a:latin typeface="HG丸ｺﾞｼｯｸM-PRO" panose="020F0600000000000000" pitchFamily="50" charset="-128"/>
                          <a:ea typeface="HG丸ｺﾞｼｯｸM-PRO" panose="020F0600000000000000" pitchFamily="50" charset="-128"/>
                          <a:cs typeface="MS-Gothic"/>
                        </a:rPr>
                        <a:t>［在宅</a:t>
                      </a:r>
                      <a:r>
                        <a:rPr lang="ja-JP" sz="1700" kern="0" dirty="0">
                          <a:effectLst/>
                          <a:latin typeface="HG丸ｺﾞｼｯｸM-PRO" panose="020F0600000000000000" pitchFamily="50" charset="-128"/>
                          <a:ea typeface="HG丸ｺﾞｼｯｸM-PRO" panose="020F0600000000000000" pitchFamily="50" charset="-128"/>
                          <a:cs typeface="MS-Gothic"/>
                        </a:rPr>
                        <a:t>療養指導管理料</a:t>
                      </a:r>
                      <a:r>
                        <a:rPr lang="ja-JP" sz="1700" kern="0" dirty="0" smtClean="0">
                          <a:effectLst/>
                          <a:latin typeface="HG丸ｺﾞｼｯｸM-PRO" panose="020F0600000000000000" pitchFamily="50" charset="-128"/>
                          <a:ea typeface="HG丸ｺﾞｼｯｸM-PRO" panose="020F0600000000000000" pitchFamily="50" charset="-128"/>
                          <a:cs typeface="MS-Gothic"/>
                        </a:rPr>
                        <a:t>の</a:t>
                      </a:r>
                      <a:r>
                        <a:rPr lang="ja-JP" altLang="en-US" sz="1700" kern="0" dirty="0" smtClean="0">
                          <a:effectLst/>
                          <a:latin typeface="HG丸ｺﾞｼｯｸM-PRO" panose="020F0600000000000000" pitchFamily="50" charset="-128"/>
                          <a:ea typeface="HG丸ｺﾞｼｯｸM-PRO" panose="020F0600000000000000" pitchFamily="50" charset="-128"/>
                          <a:cs typeface="MS-Gothic"/>
                        </a:rPr>
                        <a:t>通則</a:t>
                      </a:r>
                      <a:r>
                        <a:rPr lang="ja-JP" sz="1700" kern="0" dirty="0" smtClean="0">
                          <a:effectLst/>
                          <a:latin typeface="HG丸ｺﾞｼｯｸM-PRO" panose="020F0600000000000000" pitchFamily="50" charset="-128"/>
                          <a:ea typeface="HG丸ｺﾞｼｯｸM-PRO" panose="020F0600000000000000" pitchFamily="50" charset="-128"/>
                          <a:cs typeface="MS-Gothic"/>
                        </a:rPr>
                        <a:t>］</a:t>
                      </a:r>
                      <a:endParaRPr lang="ja-JP" sz="1700" kern="100" dirty="0">
                        <a:effectLst/>
                        <a:latin typeface="HG丸ｺﾞｼｯｸM-PRO" panose="020F0600000000000000" pitchFamily="50" charset="-128"/>
                        <a:ea typeface="HG丸ｺﾞｼｯｸM-PRO" panose="020F0600000000000000" pitchFamily="50" charset="-128"/>
                        <a:cs typeface="Times New Roman"/>
                      </a:endParaRPr>
                    </a:p>
                    <a:p>
                      <a:pPr marL="128270" indent="176530" algn="l">
                        <a:spcBef>
                          <a:spcPts val="100"/>
                        </a:spcBef>
                        <a:spcAft>
                          <a:spcPts val="0"/>
                        </a:spcAft>
                      </a:pPr>
                      <a:r>
                        <a:rPr lang="ja-JP" sz="1700" kern="0" dirty="0">
                          <a:effectLst/>
                          <a:latin typeface="HG丸ｺﾞｼｯｸM-PRO" panose="020F0600000000000000" pitchFamily="50" charset="-128"/>
                          <a:ea typeface="HG丸ｺﾞｼｯｸM-PRO" panose="020F0600000000000000" pitchFamily="50" charset="-128"/>
                          <a:cs typeface="MS-Gothic"/>
                        </a:rPr>
                        <a:t>在支診又は在支病から患者の紹介を受けた医療機関が在支診又は在支病が行う在宅療養指導管理と異なる在宅療養指導管理を行った場合には、紹介月に限りそれぞれの医療機関において在宅療養指導管理料を算定できる。</a:t>
                      </a:r>
                      <a:endParaRPr lang="ja-JP" sz="17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128270" indent="176530" algn="l">
                        <a:spcBef>
                          <a:spcPts val="100"/>
                        </a:spcBef>
                        <a:spcAft>
                          <a:spcPts val="0"/>
                        </a:spcAft>
                      </a:pPr>
                      <a:endParaRPr lang="en-US" altLang="ja-JP" sz="1700" kern="0" dirty="0" smtClean="0">
                        <a:effectLst/>
                        <a:latin typeface="HG丸ｺﾞｼｯｸM-PRO" panose="020F0600000000000000" pitchFamily="50" charset="-128"/>
                        <a:ea typeface="HG丸ｺﾞｼｯｸM-PRO" panose="020F0600000000000000" pitchFamily="50" charset="-128"/>
                        <a:cs typeface="MS-Gothic"/>
                      </a:endParaRPr>
                    </a:p>
                    <a:p>
                      <a:pPr marL="128270" indent="176530" algn="l">
                        <a:spcBef>
                          <a:spcPts val="100"/>
                        </a:spcBef>
                        <a:spcAft>
                          <a:spcPts val="0"/>
                        </a:spcAft>
                      </a:pPr>
                      <a:r>
                        <a:rPr lang="ja-JP" sz="1700" kern="0" dirty="0" smtClean="0">
                          <a:effectLst/>
                          <a:latin typeface="HG丸ｺﾞｼｯｸM-PRO" panose="020F0600000000000000" pitchFamily="50" charset="-128"/>
                          <a:ea typeface="HG丸ｺﾞｼｯｸM-PRO" panose="020F0600000000000000" pitchFamily="50" charset="-128"/>
                          <a:cs typeface="MS-Gothic"/>
                        </a:rPr>
                        <a:t>在支</a:t>
                      </a:r>
                      <a:r>
                        <a:rPr lang="ja-JP" sz="1700" kern="0" dirty="0">
                          <a:effectLst/>
                          <a:latin typeface="HG丸ｺﾞｼｯｸM-PRO" panose="020F0600000000000000" pitchFamily="50" charset="-128"/>
                          <a:ea typeface="HG丸ｺﾞｼｯｸM-PRO" panose="020F0600000000000000" pitchFamily="50" charset="-128"/>
                          <a:cs typeface="MS-Gothic"/>
                        </a:rPr>
                        <a:t>診又は在支病から患者の紹介を受けた医療機関が在支診又は在支病が行う在宅療養指導管理と異なる在宅療養指導管理を行った場合</a:t>
                      </a:r>
                      <a:r>
                        <a:rPr lang="ja-JP" sz="1700" u="sng" kern="0" dirty="0">
                          <a:solidFill>
                            <a:srgbClr val="FF0000"/>
                          </a:solidFill>
                          <a:effectLst/>
                          <a:latin typeface="HG丸ｺﾞｼｯｸM-PRO" panose="020F0600000000000000" pitchFamily="50" charset="-128"/>
                          <a:ea typeface="HG丸ｺﾞｼｯｸM-PRO" panose="020F0600000000000000" pitchFamily="50" charset="-128"/>
                          <a:cs typeface="MS-Gothic"/>
                        </a:rPr>
                        <a:t>及び</a:t>
                      </a:r>
                      <a:r>
                        <a:rPr lang="en-US" sz="1700" u="sng" kern="0" dirty="0">
                          <a:solidFill>
                            <a:srgbClr val="FF0000"/>
                          </a:solidFill>
                          <a:effectLst/>
                          <a:latin typeface="HG丸ｺﾞｼｯｸM-PRO" panose="020F0600000000000000" pitchFamily="50" charset="-128"/>
                          <a:ea typeface="HG丸ｺﾞｼｯｸM-PRO" panose="020F0600000000000000" pitchFamily="50" charset="-128"/>
                          <a:cs typeface="MS-Gothic"/>
                        </a:rPr>
                        <a:t>15</a:t>
                      </a:r>
                      <a:r>
                        <a:rPr lang="ja-JP" sz="1700" u="sng" kern="0" dirty="0">
                          <a:solidFill>
                            <a:srgbClr val="FF0000"/>
                          </a:solidFill>
                          <a:effectLst/>
                          <a:latin typeface="HG丸ｺﾞｼｯｸM-PRO" panose="020F0600000000000000" pitchFamily="50" charset="-128"/>
                          <a:ea typeface="HG丸ｺﾞｼｯｸM-PRO" panose="020F0600000000000000" pitchFamily="50" charset="-128"/>
                          <a:cs typeface="MS-Gothic"/>
                        </a:rPr>
                        <a:t>歳未満の人工呼吸器を装着している患者又は</a:t>
                      </a:r>
                      <a:r>
                        <a:rPr lang="en-US" sz="1700" u="sng" kern="0" dirty="0">
                          <a:solidFill>
                            <a:srgbClr val="FF0000"/>
                          </a:solidFill>
                          <a:effectLst/>
                          <a:latin typeface="HG丸ｺﾞｼｯｸM-PRO" panose="020F0600000000000000" pitchFamily="50" charset="-128"/>
                          <a:ea typeface="HG丸ｺﾞｼｯｸM-PRO" panose="020F0600000000000000" pitchFamily="50" charset="-128"/>
                          <a:cs typeface="MS-Gothic"/>
                        </a:rPr>
                        <a:t>15</a:t>
                      </a:r>
                      <a:r>
                        <a:rPr lang="ja-JP" sz="1700" u="sng" kern="0" dirty="0">
                          <a:solidFill>
                            <a:srgbClr val="FF0000"/>
                          </a:solidFill>
                          <a:effectLst/>
                          <a:latin typeface="HG丸ｺﾞｼｯｸM-PRO" panose="020F0600000000000000" pitchFamily="50" charset="-128"/>
                          <a:ea typeface="HG丸ｺﾞｼｯｸM-PRO" panose="020F0600000000000000" pitchFamily="50" charset="-128"/>
                          <a:cs typeface="MS-Gothic"/>
                        </a:rPr>
                        <a:t>歳未満から引き続き人工呼吸器を装着しており体重が</a:t>
                      </a:r>
                      <a:r>
                        <a:rPr lang="en-US" sz="1700" u="sng" kern="0" dirty="0">
                          <a:solidFill>
                            <a:srgbClr val="FF0000"/>
                          </a:solidFill>
                          <a:effectLst/>
                          <a:latin typeface="HG丸ｺﾞｼｯｸM-PRO" panose="020F0600000000000000" pitchFamily="50" charset="-128"/>
                          <a:ea typeface="HG丸ｺﾞｼｯｸM-PRO" panose="020F0600000000000000" pitchFamily="50" charset="-128"/>
                          <a:cs typeface="MS-Gothic"/>
                        </a:rPr>
                        <a:t>20kg</a:t>
                      </a:r>
                      <a:r>
                        <a:rPr lang="ja-JP" sz="1700" u="sng" kern="0" dirty="0">
                          <a:solidFill>
                            <a:srgbClr val="FF0000"/>
                          </a:solidFill>
                          <a:effectLst/>
                          <a:latin typeface="HG丸ｺﾞｼｯｸM-PRO" panose="020F0600000000000000" pitchFamily="50" charset="-128"/>
                          <a:ea typeface="HG丸ｺﾞｼｯｸM-PRO" panose="020F0600000000000000" pitchFamily="50" charset="-128"/>
                          <a:cs typeface="MS-Gothic"/>
                        </a:rPr>
                        <a:t>未満の患者に対して、在宅療養後方支援病院と連携している医療機関が、それぞれ異なる在宅療養指導管理を行った場合</a:t>
                      </a:r>
                      <a:r>
                        <a:rPr lang="ja-JP" sz="1700" kern="0" dirty="0">
                          <a:effectLst/>
                          <a:latin typeface="HG丸ｺﾞｼｯｸM-PRO" panose="020F0600000000000000" pitchFamily="50" charset="-128"/>
                          <a:ea typeface="HG丸ｺﾞｼｯｸM-PRO" panose="020F0600000000000000" pitchFamily="50" charset="-128"/>
                          <a:cs typeface="MS-Gothic"/>
                        </a:rPr>
                        <a:t>には、それぞれの医療機関において在宅療養指導管理料を算定できる（在支診又は在支病と患者の紹介を受けた医療機関については紹介月に限る）。</a:t>
                      </a:r>
                      <a:endParaRPr lang="ja-JP" sz="17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143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9128630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95536" y="1556792"/>
            <a:ext cx="8388464" cy="3600400"/>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144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395536" y="116632"/>
            <a:ext cx="8280920" cy="400110"/>
          </a:xfrm>
          <a:prstGeom prst="rect">
            <a:avLst/>
          </a:prstGeom>
          <a:noFill/>
          <a:ln>
            <a:noFill/>
          </a:ln>
        </p:spPr>
        <p:txBody>
          <a:bodyPr wrap="square" rtlCol="0">
            <a:spAutoFit/>
          </a:bodyPr>
          <a:lstStyle/>
          <a:p>
            <a:pPr marL="180975" indent="-180975"/>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◆在宅歯科診療における医科医療機関と歯科医療機関の連携の評価</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360000" y="620688"/>
            <a:ext cx="8424000" cy="1296144"/>
          </a:xfrm>
          <a:prstGeom prst="roundRect">
            <a:avLst>
              <a:gd name="adj" fmla="val 19267"/>
            </a:avLst>
          </a:prstGeom>
        </p:spPr>
        <p:style>
          <a:lnRef idx="1">
            <a:schemeClr val="accent3"/>
          </a:lnRef>
          <a:fillRef idx="2">
            <a:schemeClr val="accent3"/>
          </a:fillRef>
          <a:effectRef idx="1">
            <a:schemeClr val="accent3"/>
          </a:effectRef>
          <a:fontRef idx="minor">
            <a:schemeClr val="dk1"/>
          </a:fontRef>
        </p:style>
        <p:txBody>
          <a:bodyPr rtlCol="0" anchor="t"/>
          <a:lstStyle/>
          <a:p>
            <a:pPr>
              <a:spcAft>
                <a:spcPts val="1200"/>
              </a:spcAft>
            </a:pPr>
            <a:r>
              <a:rPr lang="en-US" altLang="ja-JP" sz="2800" dirty="0" smtClean="0">
                <a:solidFill>
                  <a:schemeClr val="tx1"/>
                </a:solidFill>
                <a:latin typeface="HG丸ｺﾞｼｯｸM-PRO" panose="020F0600000000000000" pitchFamily="50" charset="-128"/>
                <a:ea typeface="HG丸ｺﾞｼｯｸM-PRO" panose="020F0600000000000000" pitchFamily="50" charset="-128"/>
              </a:rPr>
              <a:t>B009</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　診療情報提供料（</a:t>
            </a:r>
            <a:r>
              <a:rPr lang="en-US" altLang="ja-JP" sz="2800" dirty="0" smtClean="0">
                <a:solidFill>
                  <a:schemeClr val="tx1"/>
                </a:solidFill>
                <a:latin typeface="HG丸ｺﾞｼｯｸM-PRO" panose="020F0600000000000000" pitchFamily="50" charset="-128"/>
                <a:ea typeface="HG丸ｺﾞｼｯｸM-PRO" panose="020F0600000000000000" pitchFamily="50" charset="-128"/>
              </a:rPr>
              <a:t>Ⅰ</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pPr marL="714375"/>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注</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13</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歯科医療機関連携加算　１００点</a:t>
            </a:r>
            <a:endParaRPr lang="zh-TW" altLang="en-US" sz="2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611560" y="2132856"/>
            <a:ext cx="7848872" cy="2015936"/>
          </a:xfrm>
          <a:prstGeom prst="rect">
            <a:avLst/>
          </a:prstGeom>
          <a:noFill/>
          <a:ln>
            <a:noFill/>
          </a:ln>
        </p:spPr>
        <p:txBody>
          <a:bodyPr wrap="square" rtlCol="0">
            <a:spAutoFit/>
          </a:bodyPr>
          <a:lstStyle/>
          <a:p>
            <a:pPr marL="266700" indent="-266700">
              <a:spcBef>
                <a:spcPts val="600"/>
              </a:spcBef>
            </a:pPr>
            <a:r>
              <a:rPr lang="ja-JP" altLang="en-US" sz="2400" dirty="0" smtClean="0">
                <a:latin typeface="HG丸ｺﾞｼｯｸM-PRO" panose="020F0600000000000000" pitchFamily="50" charset="-128"/>
                <a:ea typeface="HG丸ｺﾞｼｯｸM-PRO" panose="020F0600000000000000" pitchFamily="50" charset="-128"/>
              </a:rPr>
              <a:t>［算定要件］</a:t>
            </a:r>
            <a:endParaRPr lang="en-US" altLang="ja-JP" sz="2400" dirty="0" smtClean="0">
              <a:latin typeface="HG丸ｺﾞｼｯｸM-PRO" panose="020F0600000000000000" pitchFamily="50" charset="-128"/>
              <a:ea typeface="HG丸ｺﾞｼｯｸM-PRO" panose="020F0600000000000000" pitchFamily="50" charset="-128"/>
            </a:endParaRPr>
          </a:p>
          <a:p>
            <a:pPr marL="180975">
              <a:spcBef>
                <a:spcPts val="600"/>
              </a:spcBef>
            </a:pP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　在宅</a:t>
            </a:r>
            <a:r>
              <a:rPr lang="ja-JP" altLang="en-US" sz="2400" dirty="0">
                <a:solidFill>
                  <a:srgbClr val="0000FF"/>
                </a:solidFill>
                <a:latin typeface="HG丸ｺﾞｼｯｸM-PRO" panose="020F0600000000000000" pitchFamily="50" charset="-128"/>
                <a:ea typeface="HG丸ｺﾞｼｯｸM-PRO" panose="020F0600000000000000" pitchFamily="50" charset="-128"/>
              </a:rPr>
              <a:t>療養支援診療所又は在宅療養支援病院に属する医師</a:t>
            </a:r>
            <a:r>
              <a:rPr lang="ja-JP" altLang="en-US" sz="2400" dirty="0">
                <a:latin typeface="HG丸ｺﾞｼｯｸM-PRO" panose="020F0600000000000000" pitchFamily="50" charset="-128"/>
                <a:ea typeface="HG丸ｺﾞｼｯｸM-PRO" panose="020F0600000000000000" pitchFamily="50" charset="-128"/>
              </a:rPr>
              <a:t>が訪問診療を行った栄養障害を有する患者について、歯科訪問診療の必要があり、</a:t>
            </a:r>
            <a:r>
              <a:rPr lang="ja-JP" altLang="en-US" sz="2400" dirty="0">
                <a:solidFill>
                  <a:srgbClr val="0000FF"/>
                </a:solidFill>
                <a:latin typeface="HG丸ｺﾞｼｯｸM-PRO" panose="020F0600000000000000" pitchFamily="50" charset="-128"/>
                <a:ea typeface="HG丸ｺﾞｼｯｸM-PRO" panose="020F0600000000000000" pitchFamily="50" charset="-128"/>
              </a:rPr>
              <a:t>在宅療養支援歯科診療所</a:t>
            </a:r>
            <a:r>
              <a:rPr lang="ja-JP" altLang="en-US" sz="2400" dirty="0">
                <a:latin typeface="HG丸ｺﾞｼｯｸM-PRO" panose="020F0600000000000000" pitchFamily="50" charset="-128"/>
                <a:ea typeface="HG丸ｺﾞｼｯｸM-PRO" panose="020F0600000000000000" pitchFamily="50" charset="-128"/>
              </a:rPr>
              <a:t>に対して</a:t>
            </a:r>
            <a:r>
              <a:rPr lang="ja-JP" altLang="en-US" sz="2400" dirty="0">
                <a:solidFill>
                  <a:srgbClr val="0000FF"/>
                </a:solidFill>
                <a:latin typeface="HG丸ｺﾞｼｯｸM-PRO" panose="020F0600000000000000" pitchFamily="50" charset="-128"/>
                <a:ea typeface="HG丸ｺﾞｼｯｸM-PRO" panose="020F0600000000000000" pitchFamily="50" charset="-128"/>
              </a:rPr>
              <a:t>情報提供</a:t>
            </a:r>
            <a:r>
              <a:rPr lang="ja-JP" altLang="en-US" sz="2400" dirty="0">
                <a:latin typeface="HG丸ｺﾞｼｯｸM-PRO" panose="020F0600000000000000" pitchFamily="50" charset="-128"/>
                <a:ea typeface="HG丸ｺﾞｼｯｸM-PRO" panose="020F0600000000000000" pitchFamily="50" charset="-128"/>
              </a:rPr>
              <a:t>を行った場合に算定する。</a:t>
            </a:r>
            <a:endParaRPr lang="en-US" altLang="ja-JP" sz="24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7594550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67217" y="620688"/>
            <a:ext cx="8636923" cy="6120680"/>
          </a:xfrm>
          <a:prstGeom prst="snip2DiagRect">
            <a:avLst>
              <a:gd name="adj1" fmla="val 0"/>
              <a:gd name="adj2" fmla="val 1124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67217" y="908720"/>
            <a:ext cx="8481247" cy="1031051"/>
          </a:xfrm>
          <a:prstGeom prst="rect">
            <a:avLst/>
          </a:prstGeom>
          <a:noFill/>
          <a:ln>
            <a:noFill/>
          </a:ln>
        </p:spPr>
        <p:txBody>
          <a:bodyPr wrap="square" rtlCol="0">
            <a:spAutoFit/>
          </a:bodyPr>
          <a:lstStyle/>
          <a:p>
            <a:pPr marL="180975" indent="-180975"/>
            <a:r>
              <a:rPr lang="ja-JP" altLang="en-US" dirty="0" smtClean="0">
                <a:solidFill>
                  <a:srgbClr val="0000FF"/>
                </a:solidFill>
                <a:latin typeface="HG丸ｺﾞｼｯｸM-PRO" panose="020F0600000000000000" pitchFamily="50" charset="-128"/>
                <a:ea typeface="HG丸ｺﾞｼｯｸM-PRO" panose="020F0600000000000000" pitchFamily="50" charset="-128"/>
              </a:rPr>
              <a:t>◆算定要件を調剤報酬と統一</a:t>
            </a:r>
            <a:endParaRPr lang="en-US" altLang="ja-JP" dirty="0" smtClean="0">
              <a:solidFill>
                <a:srgbClr val="0000FF"/>
              </a:solidFill>
              <a:latin typeface="HG丸ｺﾞｼｯｸM-PRO" panose="020F0600000000000000" pitchFamily="50" charset="-128"/>
              <a:ea typeface="HG丸ｺﾞｼｯｸM-PRO" panose="020F0600000000000000" pitchFamily="50" charset="-128"/>
            </a:endParaRPr>
          </a:p>
          <a:p>
            <a:pPr marL="180975" indent="-180975">
              <a:spcAft>
                <a:spcPts val="600"/>
              </a:spcAft>
            </a:pPr>
            <a:r>
              <a:rPr lang="ja-JP" altLang="en-US" dirty="0" smtClean="0">
                <a:solidFill>
                  <a:srgbClr val="0000FF"/>
                </a:solidFill>
                <a:latin typeface="HG丸ｺﾞｼｯｸM-PRO" panose="020F0600000000000000" pitchFamily="50" charset="-128"/>
                <a:ea typeface="HG丸ｺﾞｼｯｸM-PRO" panose="020F0600000000000000" pitchFamily="50" charset="-128"/>
              </a:rPr>
              <a:t>◆同一建物居住者とそれ以外の評価の見直し</a:t>
            </a:r>
            <a:endParaRPr lang="en-US" altLang="ja-JP" dirty="0">
              <a:solidFill>
                <a:srgbClr val="0000FF"/>
              </a:solidFill>
              <a:latin typeface="HG丸ｺﾞｼｯｸM-PRO" panose="020F0600000000000000" pitchFamily="50" charset="-128"/>
              <a:ea typeface="HG丸ｺﾞｼｯｸM-PRO" panose="020F0600000000000000" pitchFamily="50" charset="-128"/>
            </a:endParaRPr>
          </a:p>
          <a:p>
            <a:pPr marL="180975" indent="-180975"/>
            <a:r>
              <a:rPr lang="ja-JP" altLang="en-US" dirty="0" smtClean="0">
                <a:latin typeface="HG丸ｺﾞｼｯｸM-PRO" panose="020F0600000000000000" pitchFamily="50" charset="-128"/>
                <a:ea typeface="HG丸ｺﾞｼｯｸM-PRO" panose="020F0600000000000000" pitchFamily="50" charset="-128"/>
              </a:rPr>
              <a:t>［具体的改定内容］</a:t>
            </a:r>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267217" y="116632"/>
            <a:ext cx="8636923" cy="720000"/>
          </a:xfrm>
          <a:prstGeom prst="roundRect">
            <a:avLst>
              <a:gd name="adj" fmla="val 9423"/>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ja-JP" sz="2800" dirty="0" smtClean="0">
                <a:solidFill>
                  <a:schemeClr val="tx1"/>
                </a:solidFill>
                <a:latin typeface="HG丸ｺﾞｼｯｸM-PRO" panose="020F0600000000000000" pitchFamily="50" charset="-128"/>
                <a:ea typeface="HG丸ｺﾞｼｯｸM-PRO" panose="020F0600000000000000" pitchFamily="50" charset="-128"/>
              </a:rPr>
              <a:t>C108</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　在宅患者訪問薬剤管理指導料</a:t>
            </a:r>
            <a:endParaRPr lang="zh-TW" altLang="en-US" sz="28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256130090"/>
              </p:ext>
            </p:extLst>
          </p:nvPr>
        </p:nvGraphicFramePr>
        <p:xfrm>
          <a:off x="179512" y="1916832"/>
          <a:ext cx="8784975" cy="4711927"/>
        </p:xfrm>
        <a:graphic>
          <a:graphicData uri="http://schemas.openxmlformats.org/drawingml/2006/table">
            <a:tbl>
              <a:tblPr firstRow="1" firstCol="1" bandRow="1"/>
              <a:tblGrid>
                <a:gridCol w="4378575"/>
                <a:gridCol w="4406400"/>
              </a:tblGrid>
              <a:tr h="360040">
                <a:tc>
                  <a:txBody>
                    <a:bodyPr/>
                    <a:lstStyle/>
                    <a:p>
                      <a:pPr algn="ctr">
                        <a:spcBef>
                          <a:spcPts val="100"/>
                        </a:spcBef>
                        <a:spcAft>
                          <a:spcPts val="0"/>
                        </a:spcAft>
                      </a:pPr>
                      <a:r>
                        <a:rPr lang="ja-JP" sz="1400" kern="100" dirty="0">
                          <a:effectLst/>
                          <a:latin typeface="HG丸ｺﾞｼｯｸM-PRO" panose="020F0600000000000000" pitchFamily="50" charset="-128"/>
                          <a:ea typeface="HG丸ｺﾞｼｯｸM-PRO" panose="020F0600000000000000" pitchFamily="50" charset="-128"/>
                          <a:cs typeface="Times New Roman"/>
                        </a:rPr>
                        <a:t>現　</a:t>
                      </a: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　</a:t>
                      </a:r>
                      <a:r>
                        <a:rPr lang="ja-JP" sz="1400" kern="100" dirty="0" smtClean="0">
                          <a:effectLst/>
                          <a:latin typeface="HG丸ｺﾞｼｯｸM-PRO" panose="020F0600000000000000" pitchFamily="50" charset="-128"/>
                          <a:ea typeface="HG丸ｺﾞｼｯｸM-PRO" panose="020F0600000000000000" pitchFamily="50" charset="-128"/>
                          <a:cs typeface="Times New Roman"/>
                        </a:rPr>
                        <a:t>行</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Bef>
                          <a:spcPts val="100"/>
                        </a:spcBef>
                        <a:spcAft>
                          <a:spcPts val="0"/>
                        </a:spcAft>
                      </a:pPr>
                      <a:r>
                        <a:rPr lang="ja-JP" sz="1400" kern="100" dirty="0" smtClean="0">
                          <a:effectLst/>
                          <a:latin typeface="HG丸ｺﾞｼｯｸM-PRO" panose="020F0600000000000000" pitchFamily="50" charset="-128"/>
                          <a:ea typeface="HG丸ｺﾞｼｯｸM-PRO" panose="020F0600000000000000" pitchFamily="50" charset="-128"/>
                          <a:cs typeface="Times New Roman"/>
                        </a:rPr>
                        <a:t>改</a:t>
                      </a: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　</a:t>
                      </a:r>
                      <a:r>
                        <a:rPr lang="ja-JP" sz="1400" kern="100" dirty="0" smtClean="0">
                          <a:effectLst/>
                          <a:latin typeface="HG丸ｺﾞｼｯｸM-PRO" panose="020F0600000000000000" pitchFamily="50" charset="-128"/>
                          <a:ea typeface="HG丸ｺﾞｼｯｸM-PRO" panose="020F0600000000000000" pitchFamily="50" charset="-128"/>
                          <a:cs typeface="Times New Roman"/>
                        </a:rPr>
                        <a:t>定</a:t>
                      </a: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　後</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5278" marR="65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4351887">
                <a:tc>
                  <a:txBody>
                    <a:bodyPr/>
                    <a:lstStyle/>
                    <a:p>
                      <a:pPr algn="l">
                        <a:spcBef>
                          <a:spcPts val="0"/>
                        </a:spcBef>
                        <a:spcAft>
                          <a:spcPts val="0"/>
                        </a:spcAft>
                      </a:pPr>
                      <a:endParaRPr lang="en-US" altLang="ja-JP" sz="800" kern="0" dirty="0" smtClean="0">
                        <a:effectLst/>
                        <a:latin typeface="HG丸ｺﾞｼｯｸM-PRO" panose="020F0600000000000000" pitchFamily="50" charset="-128"/>
                        <a:ea typeface="HG丸ｺﾞｼｯｸM-PRO" panose="020F0600000000000000" pitchFamily="50" charset="-128"/>
                        <a:cs typeface="MS-Gothic"/>
                      </a:endParaRPr>
                    </a:p>
                    <a:p>
                      <a:pPr algn="l">
                        <a:spcBef>
                          <a:spcPts val="0"/>
                        </a:spcBef>
                        <a:spcAft>
                          <a:spcPts val="0"/>
                        </a:spcAft>
                      </a:pPr>
                      <a:r>
                        <a:rPr lang="ja-JP" altLang="en-US" sz="1400" kern="0" dirty="0" smtClean="0">
                          <a:effectLst/>
                          <a:latin typeface="HG丸ｺﾞｼｯｸM-PRO" panose="020F0600000000000000" pitchFamily="50" charset="-128"/>
                          <a:ea typeface="HG丸ｺﾞｼｯｸM-PRO" panose="020F0600000000000000" pitchFamily="50" charset="-128"/>
                          <a:cs typeface="MS-Gothic"/>
                        </a:rPr>
                        <a:t>Ｃ</a:t>
                      </a:r>
                      <a:r>
                        <a:rPr lang="en-US" altLang="ja-JP" sz="1400" kern="0" dirty="0" smtClean="0">
                          <a:effectLst/>
                          <a:latin typeface="HG丸ｺﾞｼｯｸM-PRO" panose="020F0600000000000000" pitchFamily="50" charset="-128"/>
                          <a:ea typeface="HG丸ｺﾞｼｯｸM-PRO" panose="020F0600000000000000" pitchFamily="50" charset="-128"/>
                          <a:cs typeface="MS-Gothic"/>
                        </a:rPr>
                        <a:t>108</a:t>
                      </a:r>
                      <a:r>
                        <a:rPr lang="ja-JP" altLang="en-US" sz="1400" kern="0" dirty="0" smtClean="0">
                          <a:effectLst/>
                          <a:latin typeface="HG丸ｺﾞｼｯｸM-PRO" panose="020F0600000000000000" pitchFamily="50" charset="-128"/>
                          <a:ea typeface="HG丸ｺﾞｼｯｸM-PRO" panose="020F0600000000000000" pitchFamily="50" charset="-128"/>
                          <a:cs typeface="MS-Gothic"/>
                        </a:rPr>
                        <a:t>　</a:t>
                      </a:r>
                      <a:r>
                        <a:rPr lang="ja-JP" sz="1400" kern="0" dirty="0" smtClean="0">
                          <a:effectLst/>
                          <a:latin typeface="HG丸ｺﾞｼｯｸM-PRO" panose="020F0600000000000000" pitchFamily="50" charset="-128"/>
                          <a:ea typeface="HG丸ｺﾞｼｯｸM-PRO" panose="020F0600000000000000" pitchFamily="50" charset="-128"/>
                          <a:cs typeface="MS-Gothic"/>
                        </a:rPr>
                        <a:t>在宅</a:t>
                      </a:r>
                      <a:r>
                        <a:rPr lang="ja-JP" sz="1400" kern="0" dirty="0">
                          <a:effectLst/>
                          <a:latin typeface="HG丸ｺﾞｼｯｸM-PRO" panose="020F0600000000000000" pitchFamily="50" charset="-128"/>
                          <a:ea typeface="HG丸ｺﾞｼｯｸM-PRO" panose="020F0600000000000000" pitchFamily="50" charset="-128"/>
                          <a:cs typeface="MS-Gothic"/>
                        </a:rPr>
                        <a:t>患者訪問薬剤管理</a:t>
                      </a:r>
                      <a:r>
                        <a:rPr lang="ja-JP" sz="1400" kern="0" dirty="0" smtClean="0">
                          <a:effectLst/>
                          <a:latin typeface="HG丸ｺﾞｼｯｸM-PRO" panose="020F0600000000000000" pitchFamily="50" charset="-128"/>
                          <a:ea typeface="HG丸ｺﾞｼｯｸM-PRO" panose="020F0600000000000000" pitchFamily="50" charset="-128"/>
                          <a:cs typeface="MS-Gothic"/>
                        </a:rPr>
                        <a:t>指導料</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p>
                      <a:pPr marL="2133600" indent="-2133600" algn="l">
                        <a:spcBef>
                          <a:spcPts val="100"/>
                        </a:spcBef>
                        <a:spcAft>
                          <a:spcPts val="0"/>
                        </a:spcAft>
                      </a:pPr>
                      <a:r>
                        <a:rPr lang="ja-JP" altLang="en-US" sz="1400" kern="0" dirty="0" smtClean="0">
                          <a:effectLst/>
                          <a:latin typeface="HG丸ｺﾞｼｯｸM-PRO" panose="020F0600000000000000" pitchFamily="50" charset="-128"/>
                          <a:ea typeface="HG丸ｺﾞｼｯｸM-PRO" panose="020F0600000000000000" pitchFamily="50" charset="-128"/>
                          <a:cs typeface="MS-Gothic"/>
                        </a:rPr>
                        <a:t>　</a:t>
                      </a:r>
                      <a:r>
                        <a:rPr lang="ja-JP" sz="1400" kern="0" dirty="0" smtClean="0">
                          <a:effectLst/>
                          <a:latin typeface="HG丸ｺﾞｼｯｸM-PRO" panose="020F0600000000000000" pitchFamily="50" charset="-128"/>
                          <a:ea typeface="HG丸ｺﾞｼｯｸM-PRO" panose="020F0600000000000000" pitchFamily="50" charset="-128"/>
                          <a:cs typeface="MS-Gothic"/>
                        </a:rPr>
                        <a:t>１</a:t>
                      </a:r>
                      <a:r>
                        <a:rPr lang="ja-JP" sz="1400" kern="0" dirty="0">
                          <a:effectLst/>
                          <a:latin typeface="HG丸ｺﾞｼｯｸM-PRO" panose="020F0600000000000000" pitchFamily="50" charset="-128"/>
                          <a:ea typeface="HG丸ｺﾞｼｯｸM-PRO" panose="020F0600000000000000" pitchFamily="50" charset="-128"/>
                          <a:cs typeface="MS-Gothic"/>
                        </a:rPr>
                        <a:t>　同一建物居住者以外の</a:t>
                      </a:r>
                      <a:r>
                        <a:rPr lang="ja-JP" sz="1400" kern="0" dirty="0" smtClean="0">
                          <a:effectLst/>
                          <a:latin typeface="HG丸ｺﾞｼｯｸM-PRO" panose="020F0600000000000000" pitchFamily="50" charset="-128"/>
                          <a:ea typeface="HG丸ｺﾞｼｯｸM-PRO" panose="020F0600000000000000" pitchFamily="50" charset="-128"/>
                          <a:cs typeface="MS-Gothic"/>
                        </a:rPr>
                        <a:t>場合</a:t>
                      </a:r>
                      <a:r>
                        <a:rPr lang="ja-JP" altLang="en-US" sz="1400" kern="0" dirty="0" smtClean="0">
                          <a:effectLst/>
                          <a:latin typeface="HG丸ｺﾞｼｯｸM-PRO" panose="020F0600000000000000" pitchFamily="50" charset="-128"/>
                          <a:ea typeface="HG丸ｺﾞｼｯｸM-PRO" panose="020F0600000000000000" pitchFamily="50" charset="-128"/>
                          <a:cs typeface="MS-Gothic"/>
                        </a:rPr>
                        <a:t>　　　　５５０</a:t>
                      </a:r>
                      <a:r>
                        <a:rPr lang="ja-JP" sz="1400" kern="0" dirty="0" smtClean="0">
                          <a:effectLst/>
                          <a:latin typeface="HG丸ｺﾞｼｯｸM-PRO" panose="020F0600000000000000" pitchFamily="50" charset="-128"/>
                          <a:ea typeface="HG丸ｺﾞｼｯｸM-PRO" panose="020F0600000000000000" pitchFamily="50" charset="-128"/>
                          <a:cs typeface="MS-Gothic"/>
                        </a:rPr>
                        <a:t>点</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p>
                      <a:pPr algn="l">
                        <a:spcBef>
                          <a:spcPts val="100"/>
                        </a:spcBef>
                        <a:spcAft>
                          <a:spcPts val="0"/>
                        </a:spcAft>
                      </a:pPr>
                      <a:r>
                        <a:rPr lang="ja-JP" altLang="en-US" sz="1400" kern="0" dirty="0" smtClean="0">
                          <a:effectLst/>
                          <a:latin typeface="HG丸ｺﾞｼｯｸM-PRO" panose="020F0600000000000000" pitchFamily="50" charset="-128"/>
                          <a:ea typeface="HG丸ｺﾞｼｯｸM-PRO" panose="020F0600000000000000" pitchFamily="50" charset="-128"/>
                          <a:cs typeface="MS-Gothic"/>
                        </a:rPr>
                        <a:t>　</a:t>
                      </a:r>
                      <a:r>
                        <a:rPr lang="ja-JP" sz="1400" kern="0" dirty="0" smtClean="0">
                          <a:effectLst/>
                          <a:latin typeface="HG丸ｺﾞｼｯｸM-PRO" panose="020F0600000000000000" pitchFamily="50" charset="-128"/>
                          <a:ea typeface="HG丸ｺﾞｼｯｸM-PRO" panose="020F0600000000000000" pitchFamily="50" charset="-128"/>
                          <a:cs typeface="MS-Gothic"/>
                        </a:rPr>
                        <a:t>２</a:t>
                      </a:r>
                      <a:r>
                        <a:rPr lang="ja-JP" sz="1400" kern="0" dirty="0">
                          <a:effectLst/>
                          <a:latin typeface="HG丸ｺﾞｼｯｸM-PRO" panose="020F0600000000000000" pitchFamily="50" charset="-128"/>
                          <a:ea typeface="HG丸ｺﾞｼｯｸM-PRO" panose="020F0600000000000000" pitchFamily="50" charset="-128"/>
                          <a:cs typeface="MS-Gothic"/>
                        </a:rPr>
                        <a:t>　同一建物居住者の</a:t>
                      </a:r>
                      <a:r>
                        <a:rPr lang="ja-JP" sz="1400" kern="0" dirty="0" smtClean="0">
                          <a:effectLst/>
                          <a:latin typeface="HG丸ｺﾞｼｯｸM-PRO" panose="020F0600000000000000" pitchFamily="50" charset="-128"/>
                          <a:ea typeface="HG丸ｺﾞｼｯｸM-PRO" panose="020F0600000000000000" pitchFamily="50" charset="-128"/>
                          <a:cs typeface="MS-Gothic"/>
                        </a:rPr>
                        <a:t>場合</a:t>
                      </a:r>
                      <a:r>
                        <a:rPr lang="ja-JP" altLang="en-US" sz="1400" kern="0" dirty="0" smtClean="0">
                          <a:effectLst/>
                          <a:latin typeface="HG丸ｺﾞｼｯｸM-PRO" panose="020F0600000000000000" pitchFamily="50" charset="-128"/>
                          <a:ea typeface="HG丸ｺﾞｼｯｸM-PRO" panose="020F0600000000000000" pitchFamily="50" charset="-128"/>
                          <a:cs typeface="MS-Gothic"/>
                        </a:rPr>
                        <a:t>　　　　　　３８５</a:t>
                      </a:r>
                      <a:r>
                        <a:rPr lang="ja-JP" sz="1400" kern="0" dirty="0" smtClean="0">
                          <a:effectLst/>
                          <a:latin typeface="HG丸ｺﾞｼｯｸM-PRO" panose="020F0600000000000000" pitchFamily="50" charset="-128"/>
                          <a:ea typeface="HG丸ｺﾞｼｯｸM-PRO" panose="020F0600000000000000" pitchFamily="50" charset="-128"/>
                          <a:cs typeface="MS-Gothic"/>
                        </a:rPr>
                        <a:t>点</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p>
                      <a:pPr algn="l">
                        <a:spcBef>
                          <a:spcPts val="100"/>
                        </a:spcBef>
                        <a:spcAft>
                          <a:spcPts val="0"/>
                        </a:spcAft>
                      </a:pPr>
                      <a:r>
                        <a:rPr lang="en-US" sz="1400" kern="0" dirty="0">
                          <a:effectLst/>
                          <a:latin typeface="HG丸ｺﾞｼｯｸM-PRO" panose="020F0600000000000000" pitchFamily="50" charset="-128"/>
                          <a:ea typeface="HG丸ｺﾞｼｯｸM-PRO" panose="020F0600000000000000" pitchFamily="50" charset="-128"/>
                          <a:cs typeface="MS-Gothic"/>
                        </a:rPr>
                        <a:t> </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p>
                      <a:pPr marL="361950" indent="-180975" algn="l">
                        <a:spcBef>
                          <a:spcPts val="100"/>
                        </a:spcBef>
                        <a:spcAft>
                          <a:spcPts val="0"/>
                        </a:spcAft>
                      </a:pPr>
                      <a:r>
                        <a:rPr lang="ja-JP" sz="1400" kern="0" dirty="0">
                          <a:effectLst/>
                          <a:latin typeface="HG丸ｺﾞｼｯｸM-PRO" panose="020F0600000000000000" pitchFamily="50" charset="-128"/>
                          <a:ea typeface="HG丸ｺﾞｼｯｸM-PRO" panose="020F0600000000000000" pitchFamily="50" charset="-128"/>
                          <a:cs typeface="MS-Gothic"/>
                        </a:rPr>
                        <a:t>注　１については、在宅で療養を行っている患者（当該患者と同一の建物に居住する他の患者に対して当該保険医療機関が同一日に訪問薬剤管理指導を行う場合の当該患者（以下この区分番号において「同一建物居住者」という。）を除く。）であって通院が困難なものに対して、２については、在宅で療養を行っている患者（同一建物居住者に限る。）であって通院が困難なものに対して、診療に基づき計画的な医学管理を継続して行い、かつ、薬剤師が訪問して薬学的管理指導を行った場合に、１と２を合わせて月２回に限り算定する。</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5278" marR="6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a:spcBef>
                          <a:spcPts val="100"/>
                        </a:spcBef>
                        <a:spcAft>
                          <a:spcPts val="0"/>
                        </a:spcAft>
                      </a:pPr>
                      <a:endParaRPr lang="en-US" altLang="ja-JP" sz="800" kern="100" dirty="0" smtClean="0">
                        <a:effectLst/>
                        <a:latin typeface="HG丸ｺﾞｼｯｸM-PRO" panose="020F0600000000000000" pitchFamily="50" charset="-128"/>
                        <a:ea typeface="HG丸ｺﾞｼｯｸM-PRO" panose="020F0600000000000000" pitchFamily="50" charset="-128"/>
                        <a:cs typeface="Times New Roman"/>
                      </a:endParaRPr>
                    </a:p>
                    <a:p>
                      <a:pPr algn="l">
                        <a:spcBef>
                          <a:spcPts val="100"/>
                        </a:spcBef>
                        <a:spcAft>
                          <a:spcPts val="0"/>
                        </a:spcAft>
                      </a:pP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p>
                      <a:pPr algn="l">
                        <a:spcBef>
                          <a:spcPts val="100"/>
                        </a:spcBef>
                        <a:spcAft>
                          <a:spcPts val="0"/>
                        </a:spcAft>
                      </a:pPr>
                      <a:r>
                        <a:rPr lang="ja-JP" altLang="en-US" sz="1400" u="none" kern="0" dirty="0" smtClean="0">
                          <a:effectLst/>
                          <a:latin typeface="HG丸ｺﾞｼｯｸM-PRO" panose="020F0600000000000000" pitchFamily="50" charset="-128"/>
                          <a:ea typeface="HG丸ｺﾞｼｯｸM-PRO" panose="020F0600000000000000" pitchFamily="50" charset="-128"/>
                          <a:cs typeface="MS-Gothic"/>
                        </a:rPr>
                        <a:t>　</a:t>
                      </a:r>
                      <a:r>
                        <a:rPr lang="ja-JP" sz="1400" u="sng" kern="0" dirty="0" smtClean="0">
                          <a:effectLst/>
                          <a:latin typeface="HG丸ｺﾞｼｯｸM-PRO" panose="020F0600000000000000" pitchFamily="50" charset="-128"/>
                          <a:ea typeface="HG丸ｺﾞｼｯｸM-PRO" panose="020F0600000000000000" pitchFamily="50" charset="-128"/>
                          <a:cs typeface="MS-Gothic"/>
                        </a:rPr>
                        <a:t>１</a:t>
                      </a:r>
                      <a:r>
                        <a:rPr lang="ja-JP" sz="1400" u="sng" kern="0" dirty="0">
                          <a:effectLst/>
                          <a:latin typeface="HG丸ｺﾞｼｯｸM-PRO" panose="020F0600000000000000" pitchFamily="50" charset="-128"/>
                          <a:ea typeface="HG丸ｺﾞｼｯｸM-PRO" panose="020F0600000000000000" pitchFamily="50" charset="-128"/>
                          <a:cs typeface="MS-Gothic"/>
                        </a:rPr>
                        <a:t>　同一建物居住者以外の</a:t>
                      </a:r>
                      <a:r>
                        <a:rPr lang="ja-JP" sz="1400" u="sng" kern="0" dirty="0" smtClean="0">
                          <a:effectLst/>
                          <a:latin typeface="HG丸ｺﾞｼｯｸM-PRO" panose="020F0600000000000000" pitchFamily="50" charset="-128"/>
                          <a:ea typeface="HG丸ｺﾞｼｯｸM-PRO" panose="020F0600000000000000" pitchFamily="50" charset="-128"/>
                          <a:cs typeface="MS-Gothic"/>
                        </a:rPr>
                        <a:t>場合</a:t>
                      </a:r>
                      <a:r>
                        <a:rPr lang="ja-JP" altLang="en-US" sz="1400" u="none" kern="0" dirty="0" smtClean="0">
                          <a:effectLst/>
                          <a:latin typeface="HG丸ｺﾞｼｯｸM-PRO" panose="020F0600000000000000" pitchFamily="50" charset="-128"/>
                          <a:ea typeface="HG丸ｺﾞｼｯｸM-PRO" panose="020F0600000000000000" pitchFamily="50" charset="-128"/>
                          <a:cs typeface="MS-Gothic"/>
                        </a:rPr>
                        <a:t>　</a:t>
                      </a:r>
                      <a:r>
                        <a:rPr lang="ja-JP" altLang="en-US" sz="1400" u="none" kern="0" baseline="0" dirty="0" smtClean="0">
                          <a:effectLst/>
                          <a:latin typeface="HG丸ｺﾞｼｯｸM-PRO" panose="020F0600000000000000" pitchFamily="50" charset="-128"/>
                          <a:ea typeface="HG丸ｺﾞｼｯｸM-PRO" panose="020F0600000000000000" pitchFamily="50" charset="-128"/>
                          <a:cs typeface="MS-Gothic"/>
                        </a:rPr>
                        <a:t> </a:t>
                      </a:r>
                      <a:r>
                        <a:rPr lang="ja-JP" altLang="en-US" sz="1400" u="sng" kern="0" dirty="0" smtClean="0">
                          <a:solidFill>
                            <a:srgbClr val="FF0000"/>
                          </a:solidFill>
                          <a:effectLst/>
                          <a:latin typeface="HG丸ｺﾞｼｯｸM-PRO" panose="020F0600000000000000" pitchFamily="50" charset="-128"/>
                          <a:ea typeface="HG丸ｺﾞｼｯｸM-PRO" panose="020F0600000000000000" pitchFamily="50" charset="-128"/>
                          <a:cs typeface="MS-Gothic"/>
                        </a:rPr>
                        <a:t>６５０</a:t>
                      </a:r>
                      <a:r>
                        <a:rPr lang="ja-JP" sz="1400" u="sng" kern="0" dirty="0" smtClean="0">
                          <a:solidFill>
                            <a:srgbClr val="FF0000"/>
                          </a:solidFill>
                          <a:effectLst/>
                          <a:latin typeface="HG丸ｺﾞｼｯｸM-PRO" panose="020F0600000000000000" pitchFamily="50" charset="-128"/>
                          <a:ea typeface="HG丸ｺﾞｼｯｸM-PRO" panose="020F0600000000000000" pitchFamily="50" charset="-128"/>
                          <a:cs typeface="MS-Gothic"/>
                        </a:rPr>
                        <a:t>点</a:t>
                      </a:r>
                      <a:r>
                        <a:rPr lang="ja-JP" altLang="en-US" sz="1400" u="none" kern="0" dirty="0" smtClean="0">
                          <a:solidFill>
                            <a:srgbClr val="FF0000"/>
                          </a:solidFill>
                          <a:effectLst/>
                          <a:latin typeface="HG丸ｺﾞｼｯｸM-PRO" panose="020F0600000000000000" pitchFamily="50" charset="-128"/>
                          <a:ea typeface="HG丸ｺﾞｼｯｸM-PRO" panose="020F0600000000000000" pitchFamily="50" charset="-128"/>
                          <a:cs typeface="MS-Gothic"/>
                        </a:rPr>
                        <a:t>（</a:t>
                      </a:r>
                      <a:r>
                        <a:rPr lang="ja-JP" sz="1400" u="none" kern="0" dirty="0" smtClean="0">
                          <a:solidFill>
                            <a:srgbClr val="FF0000"/>
                          </a:solidFill>
                          <a:effectLst/>
                          <a:latin typeface="HG丸ｺﾞｼｯｸM-PRO" panose="020F0600000000000000" pitchFamily="50" charset="-128"/>
                          <a:ea typeface="HG丸ｺﾞｼｯｸM-PRO" panose="020F0600000000000000" pitchFamily="50" charset="-128"/>
                          <a:cs typeface="MS-Gothic"/>
                        </a:rPr>
                        <a:t>改</a:t>
                      </a:r>
                      <a:r>
                        <a:rPr lang="ja-JP" altLang="en-US" sz="1400" kern="0" dirty="0" smtClean="0">
                          <a:solidFill>
                            <a:srgbClr val="FF0000"/>
                          </a:solidFill>
                          <a:effectLst/>
                          <a:latin typeface="HG丸ｺﾞｼｯｸM-PRO" panose="020F0600000000000000" pitchFamily="50" charset="-128"/>
                          <a:ea typeface="HG丸ｺﾞｼｯｸM-PRO" panose="020F0600000000000000" pitchFamily="50" charset="-128"/>
                          <a:cs typeface="MS-Gothic"/>
                        </a:rPr>
                        <a:t>）</a:t>
                      </a:r>
                      <a:endParaRPr lang="ja-JP" sz="1400" kern="100" dirty="0">
                        <a:solidFill>
                          <a:srgbClr val="FF0000"/>
                        </a:solidFill>
                        <a:effectLst/>
                        <a:latin typeface="HG丸ｺﾞｼｯｸM-PRO" panose="020F0600000000000000" pitchFamily="50" charset="-128"/>
                        <a:ea typeface="HG丸ｺﾞｼｯｸM-PRO" panose="020F0600000000000000" pitchFamily="50" charset="-128"/>
                        <a:cs typeface="Times New Roman"/>
                      </a:endParaRPr>
                    </a:p>
                    <a:p>
                      <a:pPr algn="l">
                        <a:spcBef>
                          <a:spcPts val="100"/>
                        </a:spcBef>
                        <a:spcAft>
                          <a:spcPts val="0"/>
                        </a:spcAft>
                      </a:pPr>
                      <a:r>
                        <a:rPr lang="ja-JP" altLang="en-US" sz="1400" u="none" kern="0" dirty="0" smtClean="0">
                          <a:effectLst/>
                          <a:latin typeface="HG丸ｺﾞｼｯｸM-PRO" panose="020F0600000000000000" pitchFamily="50" charset="-128"/>
                          <a:ea typeface="HG丸ｺﾞｼｯｸM-PRO" panose="020F0600000000000000" pitchFamily="50" charset="-128"/>
                          <a:cs typeface="MS-Gothic"/>
                        </a:rPr>
                        <a:t>　</a:t>
                      </a:r>
                      <a:r>
                        <a:rPr lang="ja-JP" sz="1400" u="sng" kern="0" dirty="0" smtClean="0">
                          <a:effectLst/>
                          <a:latin typeface="HG丸ｺﾞｼｯｸM-PRO" panose="020F0600000000000000" pitchFamily="50" charset="-128"/>
                          <a:ea typeface="HG丸ｺﾞｼｯｸM-PRO" panose="020F0600000000000000" pitchFamily="50" charset="-128"/>
                          <a:cs typeface="MS-Gothic"/>
                        </a:rPr>
                        <a:t>２</a:t>
                      </a:r>
                      <a:r>
                        <a:rPr lang="ja-JP" sz="1400" u="sng" kern="0" dirty="0">
                          <a:effectLst/>
                          <a:latin typeface="HG丸ｺﾞｼｯｸM-PRO" panose="020F0600000000000000" pitchFamily="50" charset="-128"/>
                          <a:ea typeface="HG丸ｺﾞｼｯｸM-PRO" panose="020F0600000000000000" pitchFamily="50" charset="-128"/>
                          <a:cs typeface="MS-Gothic"/>
                        </a:rPr>
                        <a:t>　同一建物居住者の</a:t>
                      </a:r>
                      <a:r>
                        <a:rPr lang="ja-JP" sz="1400" u="sng" kern="0" dirty="0" smtClean="0">
                          <a:effectLst/>
                          <a:latin typeface="HG丸ｺﾞｼｯｸM-PRO" panose="020F0600000000000000" pitchFamily="50" charset="-128"/>
                          <a:ea typeface="HG丸ｺﾞｼｯｸM-PRO" panose="020F0600000000000000" pitchFamily="50" charset="-128"/>
                          <a:cs typeface="MS-Gothic"/>
                        </a:rPr>
                        <a:t>場合</a:t>
                      </a:r>
                      <a:r>
                        <a:rPr lang="ja-JP" altLang="en-US" sz="1400" u="none" kern="0" dirty="0" smtClean="0">
                          <a:effectLst/>
                          <a:latin typeface="HG丸ｺﾞｼｯｸM-PRO" panose="020F0600000000000000" pitchFamily="50" charset="-128"/>
                          <a:ea typeface="HG丸ｺﾞｼｯｸM-PRO" panose="020F0600000000000000" pitchFamily="50" charset="-128"/>
                          <a:cs typeface="MS-Gothic"/>
                        </a:rPr>
                        <a:t>　　　 </a:t>
                      </a:r>
                      <a:r>
                        <a:rPr lang="ja-JP" altLang="en-US" sz="1400" u="sng" kern="0" dirty="0" smtClean="0">
                          <a:solidFill>
                            <a:srgbClr val="FF0000"/>
                          </a:solidFill>
                          <a:effectLst/>
                          <a:latin typeface="HG丸ｺﾞｼｯｸM-PRO" panose="020F0600000000000000" pitchFamily="50" charset="-128"/>
                          <a:ea typeface="HG丸ｺﾞｼｯｸM-PRO" panose="020F0600000000000000" pitchFamily="50" charset="-128"/>
                          <a:cs typeface="MS-Gothic"/>
                        </a:rPr>
                        <a:t>３００</a:t>
                      </a:r>
                      <a:r>
                        <a:rPr lang="ja-JP" sz="1400" u="sng" kern="0" dirty="0" smtClean="0">
                          <a:solidFill>
                            <a:srgbClr val="FF0000"/>
                          </a:solidFill>
                          <a:effectLst/>
                          <a:latin typeface="HG丸ｺﾞｼｯｸM-PRO" panose="020F0600000000000000" pitchFamily="50" charset="-128"/>
                          <a:ea typeface="HG丸ｺﾞｼｯｸM-PRO" panose="020F0600000000000000" pitchFamily="50" charset="-128"/>
                          <a:cs typeface="MS-Gothic"/>
                        </a:rPr>
                        <a:t>点</a:t>
                      </a:r>
                      <a:r>
                        <a:rPr lang="ja-JP" altLang="en-US" sz="1400" u="none" kern="0" dirty="0" smtClean="0">
                          <a:solidFill>
                            <a:srgbClr val="FF0000"/>
                          </a:solidFill>
                          <a:effectLst/>
                          <a:latin typeface="HG丸ｺﾞｼｯｸM-PRO" panose="020F0600000000000000" pitchFamily="50" charset="-128"/>
                          <a:ea typeface="HG丸ｺﾞｼｯｸM-PRO" panose="020F0600000000000000" pitchFamily="50" charset="-128"/>
                          <a:cs typeface="MS-Gothic"/>
                        </a:rPr>
                        <a:t>（</a:t>
                      </a:r>
                      <a:r>
                        <a:rPr lang="ja-JP" sz="1400" u="none" kern="0" dirty="0" smtClean="0">
                          <a:solidFill>
                            <a:srgbClr val="FF0000"/>
                          </a:solidFill>
                          <a:effectLst/>
                          <a:latin typeface="HG丸ｺﾞｼｯｸM-PRO" panose="020F0600000000000000" pitchFamily="50" charset="-128"/>
                          <a:ea typeface="HG丸ｺﾞｼｯｸM-PRO" panose="020F0600000000000000" pitchFamily="50" charset="-128"/>
                          <a:cs typeface="MS-Gothic"/>
                        </a:rPr>
                        <a:t>改</a:t>
                      </a:r>
                      <a:r>
                        <a:rPr lang="ja-JP" altLang="en-US" sz="1400" kern="0" dirty="0" smtClean="0">
                          <a:solidFill>
                            <a:srgbClr val="FF0000"/>
                          </a:solidFill>
                          <a:effectLst/>
                          <a:latin typeface="HG丸ｺﾞｼｯｸM-PRO" panose="020F0600000000000000" pitchFamily="50" charset="-128"/>
                          <a:ea typeface="HG丸ｺﾞｼｯｸM-PRO" panose="020F0600000000000000" pitchFamily="50" charset="-128"/>
                          <a:cs typeface="MS-Gothic"/>
                        </a:rPr>
                        <a:t>）</a:t>
                      </a:r>
                      <a:endParaRPr lang="ja-JP" sz="1400" kern="100" dirty="0">
                        <a:solidFill>
                          <a:srgbClr val="FF0000"/>
                        </a:solidFill>
                        <a:effectLst/>
                        <a:latin typeface="HG丸ｺﾞｼｯｸM-PRO" panose="020F0600000000000000" pitchFamily="50" charset="-128"/>
                        <a:ea typeface="HG丸ｺﾞｼｯｸM-PRO" panose="020F0600000000000000" pitchFamily="50" charset="-128"/>
                        <a:cs typeface="Times New Roman"/>
                      </a:endParaRPr>
                    </a:p>
                    <a:p>
                      <a:pPr algn="l">
                        <a:spcBef>
                          <a:spcPts val="100"/>
                        </a:spcBef>
                        <a:spcAft>
                          <a:spcPts val="0"/>
                        </a:spcAft>
                      </a:pPr>
                      <a:r>
                        <a:rPr lang="en-US" sz="1400" u="none" strike="noStrike" kern="0" dirty="0">
                          <a:effectLst/>
                          <a:latin typeface="HG丸ｺﾞｼｯｸM-PRO" panose="020F0600000000000000" pitchFamily="50" charset="-128"/>
                          <a:ea typeface="HG丸ｺﾞｼｯｸM-PRO" panose="020F0600000000000000" pitchFamily="50" charset="-128"/>
                          <a:cs typeface="MS-Gothic"/>
                        </a:rPr>
                        <a:t> </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p>
                      <a:pPr marL="361950" marR="73025" indent="-180975" algn="l">
                        <a:spcBef>
                          <a:spcPts val="100"/>
                        </a:spcBef>
                        <a:spcAft>
                          <a:spcPts val="0"/>
                        </a:spcAft>
                      </a:pPr>
                      <a:r>
                        <a:rPr lang="ja-JP" sz="1400" kern="0" dirty="0" smtClean="0">
                          <a:effectLst/>
                          <a:latin typeface="HG丸ｺﾞｼｯｸM-PRO" panose="020F0600000000000000" pitchFamily="50" charset="-128"/>
                          <a:ea typeface="HG丸ｺﾞｼｯｸM-PRO" panose="020F0600000000000000" pitchFamily="50" charset="-128"/>
                          <a:cs typeface="MS-Gothic"/>
                        </a:rPr>
                        <a:t>注</a:t>
                      </a:r>
                      <a:r>
                        <a:rPr lang="ja-JP" altLang="en-US" sz="1400" kern="0" dirty="0" smtClean="0">
                          <a:effectLst/>
                          <a:latin typeface="HG丸ｺﾞｼｯｸM-PRO" panose="020F0600000000000000" pitchFamily="50" charset="-128"/>
                          <a:ea typeface="HG丸ｺﾞｼｯｸM-PRO" panose="020F0600000000000000" pitchFamily="50" charset="-128"/>
                          <a:cs typeface="MS-Gothic"/>
                        </a:rPr>
                        <a:t>　１については、</a:t>
                      </a:r>
                      <a:r>
                        <a:rPr lang="ja-JP" sz="1400" kern="0" dirty="0" smtClean="0">
                          <a:effectLst/>
                          <a:latin typeface="HG丸ｺﾞｼｯｸM-PRO" panose="020F0600000000000000" pitchFamily="50" charset="-128"/>
                          <a:ea typeface="HG丸ｺﾞｼｯｸM-PRO" panose="020F0600000000000000" pitchFamily="50" charset="-128"/>
                          <a:cs typeface="MS-Gothic"/>
                        </a:rPr>
                        <a:t>在宅</a:t>
                      </a:r>
                      <a:r>
                        <a:rPr lang="ja-JP" sz="1400" kern="0" dirty="0">
                          <a:effectLst/>
                          <a:latin typeface="HG丸ｺﾞｼｯｸM-PRO" panose="020F0600000000000000" pitchFamily="50" charset="-128"/>
                          <a:ea typeface="HG丸ｺﾞｼｯｸM-PRO" panose="020F0600000000000000" pitchFamily="50" charset="-128"/>
                          <a:cs typeface="MS-Gothic"/>
                        </a:rPr>
                        <a:t>で療養を行っている患者（当該患者と同一の建物に居住する他の患者に対して当該保険医療機関が同一日に訪問薬剤管理指導を行う場合の当該患者（以下この区分番号において「同一建物居住者」という。）を除く。）であって通院が困難なものに対して、２については、在宅で療養を行っている患者（同一建物居住者に限る。）であって通院が困難なものに対して、診療に基づき計画的な医学管理を継続して行い、かつ、薬剤師が訪問して薬学的管理指導を行った場合に、</a:t>
                      </a:r>
                      <a:r>
                        <a:rPr lang="ja-JP" sz="1400" u="sng" kern="0" dirty="0">
                          <a:solidFill>
                            <a:srgbClr val="FF0000"/>
                          </a:solidFill>
                          <a:effectLst/>
                          <a:latin typeface="HG丸ｺﾞｼｯｸM-PRO" panose="020F0600000000000000" pitchFamily="50" charset="-128"/>
                          <a:ea typeface="HG丸ｺﾞｼｯｸM-PRO" panose="020F0600000000000000" pitchFamily="50" charset="-128"/>
                          <a:cs typeface="MS-Gothic"/>
                        </a:rPr>
                        <a:t>１と２を合わせて患者１人につき月４回（がん末期患者及び中心静脈栄養法の対象患者については、週２回かつ月８回）及び１と２を合わせて薬剤師１人につき１日に５回</a:t>
                      </a:r>
                      <a:r>
                        <a:rPr lang="ja-JP" sz="1400" kern="0" dirty="0">
                          <a:effectLst/>
                          <a:latin typeface="HG丸ｺﾞｼｯｸM-PRO" panose="020F0600000000000000" pitchFamily="50" charset="-128"/>
                          <a:ea typeface="HG丸ｺﾞｼｯｸM-PRO" panose="020F0600000000000000" pitchFamily="50" charset="-128"/>
                          <a:cs typeface="MS-Gothic"/>
                        </a:rPr>
                        <a:t>に限り算定する。</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5278" marR="6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145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0756423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267217" y="836712"/>
            <a:ext cx="8553255" cy="5760640"/>
          </a:xfrm>
          <a:prstGeom prst="snip2DiagRect">
            <a:avLst>
              <a:gd name="adj1" fmla="val 0"/>
              <a:gd name="adj2" fmla="val 1271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467544" y="2420888"/>
            <a:ext cx="8208912" cy="3600400"/>
          </a:xfrm>
          <a:prstGeom prst="roundRect">
            <a:avLst>
              <a:gd name="adj" fmla="val 10277"/>
            </a:avLst>
          </a:prstGeom>
          <a:solidFill>
            <a:srgbClr val="FFFF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146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267217" y="332736"/>
            <a:ext cx="8636923" cy="720000"/>
          </a:xfrm>
          <a:prstGeom prst="roundRect">
            <a:avLst>
              <a:gd name="adj" fmla="val 21237"/>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療養担当規則の解釈の明確化</a:t>
            </a:r>
            <a:endParaRPr lang="zh-TW"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359532" y="1196752"/>
            <a:ext cx="8316924" cy="1107996"/>
          </a:xfrm>
          <a:prstGeom prst="rect">
            <a:avLst/>
          </a:prstGeom>
        </p:spPr>
        <p:txBody>
          <a:bodyPr wrap="square">
            <a:spAutoFit/>
          </a:bodyPr>
          <a:lstStyle/>
          <a:p>
            <a:pPr marL="266700" indent="-266700"/>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Ａ</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001</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　再診料の注</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12</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「地域包括診療加算」および</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
            </a:r>
            <a:b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b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Ｂ</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001</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2</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9</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「地域包括診療料」における「服薬管理要件」の設定に伴う解釈の明確化</a:t>
            </a:r>
            <a:endParaRPr lang="ja-JP" altLang="en-US" sz="2200" dirty="0"/>
          </a:p>
        </p:txBody>
      </p:sp>
      <p:sp>
        <p:nvSpPr>
          <p:cNvPr id="10" name="テキスト ボックス 9"/>
          <p:cNvSpPr txBox="1"/>
          <p:nvPr/>
        </p:nvSpPr>
        <p:spPr>
          <a:xfrm>
            <a:off x="755576" y="2564904"/>
            <a:ext cx="7632848" cy="3200876"/>
          </a:xfrm>
          <a:prstGeom prst="rect">
            <a:avLst/>
          </a:prstGeom>
          <a:noFill/>
          <a:ln>
            <a:noFill/>
          </a:ln>
        </p:spPr>
        <p:txBody>
          <a:bodyPr wrap="square" rtlCol="0">
            <a:spAutoFit/>
          </a:bodyPr>
          <a:lstStyle/>
          <a:p>
            <a:r>
              <a:rPr lang="ja-JP" altLang="en-US" sz="2400" dirty="0" smtClean="0">
                <a:latin typeface="HG丸ｺﾞｼｯｸM-PRO" panose="020F0600000000000000" pitchFamily="50" charset="-128"/>
                <a:ea typeface="HG丸ｺﾞｼｯｸM-PRO" panose="020F0600000000000000" pitchFamily="50" charset="-128"/>
              </a:rPr>
              <a:t>［具体的内容］</a:t>
            </a:r>
            <a:endParaRPr lang="en-US" altLang="ja-JP" sz="2400" dirty="0" smtClean="0">
              <a:latin typeface="HG丸ｺﾞｼｯｸM-PRO" panose="020F0600000000000000" pitchFamily="50" charset="-128"/>
              <a:ea typeface="HG丸ｺﾞｼｯｸM-PRO" panose="020F0600000000000000" pitchFamily="50" charset="-128"/>
            </a:endParaRPr>
          </a:p>
          <a:p>
            <a:pPr indent="266700">
              <a:spcBef>
                <a:spcPts val="1200"/>
              </a:spcBef>
            </a:pPr>
            <a:r>
              <a:rPr lang="ja-JP" altLang="en-US" sz="2400" dirty="0">
                <a:latin typeface="HG丸ｺﾞｼｯｸM-PRO" panose="020F0600000000000000" pitchFamily="50" charset="-128"/>
                <a:ea typeface="HG丸ｺﾞｼｯｸM-PRO" panose="020F0600000000000000" pitchFamily="50" charset="-128"/>
              </a:rPr>
              <a:t>在宅医療における医療機関と保険薬局との連携の強化のために、保険医療機関において、</a:t>
            </a:r>
            <a:r>
              <a:rPr lang="ja-JP" altLang="en-US" sz="2400" u="heavy" dirty="0">
                <a:solidFill>
                  <a:srgbClr val="0000FF"/>
                </a:solidFill>
                <a:latin typeface="HG丸ｺﾞｼｯｸM-PRO" panose="020F0600000000000000" pitchFamily="50" charset="-128"/>
                <a:ea typeface="HG丸ｺﾞｼｯｸM-PRO" panose="020F0600000000000000" pitchFamily="50" charset="-128"/>
              </a:rPr>
              <a:t>在宅薬剤管理指導業務</a:t>
            </a:r>
            <a:r>
              <a:rPr lang="ja-JP" altLang="en-US" sz="2400" dirty="0">
                <a:latin typeface="HG丸ｺﾞｼｯｸM-PRO" panose="020F0600000000000000" pitchFamily="50" charset="-128"/>
                <a:ea typeface="HG丸ｺﾞｼｯｸM-PRO" panose="020F0600000000000000" pitchFamily="50" charset="-128"/>
              </a:rPr>
              <a:t>を行い夜間・休日等の時間外に対応できる</a:t>
            </a:r>
            <a:r>
              <a:rPr lang="ja-JP" altLang="en-US" sz="2400" u="sng" dirty="0">
                <a:solidFill>
                  <a:srgbClr val="FF0000"/>
                </a:solidFill>
                <a:latin typeface="HG丸ｺﾞｼｯｸM-PRO" panose="020F0600000000000000" pitchFamily="50" charset="-128"/>
                <a:ea typeface="HG丸ｺﾞｼｯｸM-PRO" panose="020F0600000000000000" pitchFamily="50" charset="-128"/>
              </a:rPr>
              <a:t>保険薬局のリストを患者に渡して説明すること</a:t>
            </a:r>
            <a:r>
              <a:rPr lang="ja-JP" altLang="en-US" sz="2400" dirty="0">
                <a:latin typeface="HG丸ｺﾞｼｯｸM-PRO" panose="020F0600000000000000" pitchFamily="50" charset="-128"/>
                <a:ea typeface="HG丸ｺﾞｼｯｸM-PRO" panose="020F0600000000000000" pitchFamily="50" charset="-128"/>
              </a:rPr>
              <a:t>等については、保険医療機関及び保険医療養担当規則における</a:t>
            </a:r>
            <a:r>
              <a:rPr lang="ja-JP" altLang="en-US" sz="2400" dirty="0">
                <a:solidFill>
                  <a:srgbClr val="FF0000"/>
                </a:solidFill>
                <a:latin typeface="HG丸ｺﾞｼｯｸM-PRO" panose="020F0600000000000000" pitchFamily="50" charset="-128"/>
                <a:ea typeface="HG丸ｺﾞｼｯｸM-PRO" panose="020F0600000000000000" pitchFamily="50" charset="-128"/>
              </a:rPr>
              <a:t>特定の保険薬局への誘導の禁止に反しない</a:t>
            </a:r>
            <a:r>
              <a:rPr lang="ja-JP" altLang="en-US" sz="2400" dirty="0">
                <a:latin typeface="HG丸ｺﾞｼｯｸM-PRO" panose="020F0600000000000000" pitchFamily="50" charset="-128"/>
                <a:ea typeface="HG丸ｺﾞｼｯｸM-PRO" panose="020F0600000000000000" pitchFamily="50" charset="-128"/>
              </a:rPr>
              <a:t>ことを明らかにする。</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611560" y="2304748"/>
            <a:ext cx="7992888" cy="3644532"/>
          </a:xfrm>
          <a:prstGeom prst="rect">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758511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6256" y="647076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147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2"/>
          <p:cNvSpPr/>
          <p:nvPr/>
        </p:nvSpPr>
        <p:spPr>
          <a:xfrm>
            <a:off x="107504" y="1340768"/>
            <a:ext cx="8208912" cy="18002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 name="タイトル 1"/>
          <p:cNvSpPr txBox="1">
            <a:spLocks/>
          </p:cNvSpPr>
          <p:nvPr/>
        </p:nvSpPr>
        <p:spPr>
          <a:xfrm>
            <a:off x="457200" y="1412776"/>
            <a:ext cx="7643192" cy="1575048"/>
          </a:xfrm>
          <a:prstGeom prst="flowChartAlternateProcess">
            <a:avLst/>
          </a:prstGeom>
          <a:noFill/>
          <a:ln w="28575">
            <a:noFill/>
          </a:ln>
          <a:effectLst>
            <a:outerShdw blurRad="50800" dist="38100" algn="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smtClean="0">
                <a:solidFill>
                  <a:srgbClr val="002060"/>
                </a:solidFill>
                <a:latin typeface="+mj-ea"/>
              </a:rPr>
              <a:t>【</a:t>
            </a:r>
            <a:r>
              <a:rPr lang="ja-JP" altLang="en-US" sz="3200" smtClean="0">
                <a:solidFill>
                  <a:srgbClr val="002060"/>
                </a:solidFill>
                <a:latin typeface="+mj-ea"/>
              </a:rPr>
              <a:t>第２章　特掲診療料</a:t>
            </a:r>
            <a:r>
              <a:rPr lang="en-US" altLang="ja-JP" sz="3200" smtClean="0">
                <a:solidFill>
                  <a:srgbClr val="002060"/>
                </a:solidFill>
                <a:latin typeface="+mj-ea"/>
              </a:rPr>
              <a:t>】</a:t>
            </a:r>
            <a:br>
              <a:rPr lang="en-US" altLang="ja-JP" sz="3200" smtClean="0">
                <a:solidFill>
                  <a:srgbClr val="002060"/>
                </a:solidFill>
                <a:latin typeface="+mj-ea"/>
              </a:rPr>
            </a:br>
            <a:r>
              <a:rPr lang="ja-JP" altLang="en-US" sz="4800" u="sng" smtClean="0">
                <a:solidFill>
                  <a:srgbClr val="002060"/>
                </a:solidFill>
                <a:latin typeface="+mj-ea"/>
              </a:rPr>
              <a:t>第３部　検　　査</a:t>
            </a:r>
            <a:endParaRPr lang="ja-JP" altLang="en-US" sz="4800" u="sng" dirty="0">
              <a:solidFill>
                <a:srgbClr val="002060"/>
              </a:solidFill>
              <a:latin typeface="+mj-ea"/>
            </a:endParaRPr>
          </a:p>
        </p:txBody>
      </p:sp>
    </p:spTree>
    <p:extLst>
      <p:ext uri="{BB962C8B-B14F-4D97-AF65-F5344CB8AC3E}">
        <p14:creationId xmlns:p14="http://schemas.microsoft.com/office/powerpoint/2010/main" val="3854269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323528" y="692696"/>
            <a:ext cx="8568952" cy="5400600"/>
          </a:xfrm>
          <a:prstGeom prst="snip2DiagRect">
            <a:avLst>
              <a:gd name="adj1" fmla="val 0"/>
              <a:gd name="adj2" fmla="val 741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角丸四角形 7"/>
          <p:cNvSpPr/>
          <p:nvPr/>
        </p:nvSpPr>
        <p:spPr>
          <a:xfrm>
            <a:off x="323164" y="188640"/>
            <a:ext cx="8569316" cy="792088"/>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260648"/>
            <a:ext cx="8352928" cy="5976664"/>
          </a:xfrm>
        </p:spPr>
        <p:txBody>
          <a:bodyPr>
            <a:noAutofit/>
          </a:bodyPr>
          <a:lstStyle/>
          <a:p>
            <a:pPr marL="361950" indent="-361950">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検体検査実施料の適正化</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buNone/>
            </a:pPr>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265113" indent="-265113" fontAlgn="auto">
              <a:spcBef>
                <a:spcPts val="0"/>
              </a:spcBef>
              <a:spcAft>
                <a:spcPts val="0"/>
              </a:spcAft>
              <a:buNone/>
              <a:defRPr/>
            </a:pPr>
            <a:endParaRPr kumimoji="0" lang="en-US" altLang="ja-JP" sz="2400" dirty="0" smtClean="0">
              <a:latin typeface="MS UI Gothic" pitchFamily="50" charset="-128"/>
              <a:ea typeface="MS UI Gothic" pitchFamily="50" charset="-128"/>
            </a:endParaRPr>
          </a:p>
          <a:p>
            <a:pPr marL="265113" indent="-265113" fontAlgn="auto">
              <a:spcBef>
                <a:spcPts val="0"/>
              </a:spcBef>
              <a:spcAft>
                <a:spcPts val="0"/>
              </a:spcAft>
              <a:buNone/>
              <a:defRPr/>
            </a:pPr>
            <a:r>
              <a:rPr kumimoji="0" lang="ja-JP" altLang="en-US" sz="2800" dirty="0" smtClean="0">
                <a:latin typeface="MS UI Gothic" pitchFamily="50" charset="-128"/>
                <a:ea typeface="MS UI Gothic" pitchFamily="50" charset="-128"/>
              </a:rPr>
              <a:t>１</a:t>
            </a:r>
            <a:r>
              <a:rPr kumimoji="0" lang="ja-JP" altLang="en-US" sz="2800" dirty="0">
                <a:latin typeface="MS UI Gothic" pitchFamily="50" charset="-128"/>
                <a:ea typeface="MS UI Gothic" pitchFamily="50" charset="-128"/>
              </a:rPr>
              <a:t>．衛生検査所検査料金調査に基づき、</a:t>
            </a:r>
            <a:r>
              <a:rPr kumimoji="0" lang="ja-JP" altLang="en-US" sz="2800" dirty="0">
                <a:solidFill>
                  <a:srgbClr val="0000FF"/>
                </a:solidFill>
                <a:latin typeface="MS UI Gothic" pitchFamily="50" charset="-128"/>
                <a:ea typeface="MS UI Gothic" pitchFamily="50" charset="-128"/>
              </a:rPr>
              <a:t>保険償還価格と実勢価格の乖離が大きい検査</a:t>
            </a:r>
            <a:r>
              <a:rPr kumimoji="0" lang="ja-JP" altLang="en-US" sz="2800" dirty="0">
                <a:latin typeface="MS UI Gothic" pitchFamily="50" charset="-128"/>
                <a:ea typeface="MS UI Gothic" pitchFamily="50" charset="-128"/>
              </a:rPr>
              <a:t>について、適正な評価を行う</a:t>
            </a:r>
            <a:r>
              <a:rPr kumimoji="0" lang="ja-JP" altLang="en-US" sz="2800" dirty="0" smtClean="0">
                <a:latin typeface="MS UI Gothic" pitchFamily="50" charset="-128"/>
                <a:ea typeface="MS UI Gothic" pitchFamily="50" charset="-128"/>
              </a:rPr>
              <a:t>。</a:t>
            </a:r>
            <a:endParaRPr kumimoji="0" lang="en-US" altLang="ja-JP" sz="2800" dirty="0" smtClean="0">
              <a:latin typeface="MS UI Gothic" pitchFamily="50" charset="-128"/>
              <a:ea typeface="MS UI Gothic" pitchFamily="50" charset="-128"/>
            </a:endParaRPr>
          </a:p>
          <a:p>
            <a:pPr marL="265113" indent="-265113" fontAlgn="auto">
              <a:spcBef>
                <a:spcPts val="0"/>
              </a:spcBef>
              <a:spcAft>
                <a:spcPts val="0"/>
              </a:spcAft>
              <a:buNone/>
              <a:defRPr/>
            </a:pPr>
            <a:endParaRPr kumimoji="0" lang="en-US" altLang="ja-JP" sz="2800" dirty="0">
              <a:latin typeface="MS UI Gothic" pitchFamily="50" charset="-128"/>
              <a:ea typeface="MS UI Gothic" pitchFamily="50" charset="-128"/>
            </a:endParaRPr>
          </a:p>
          <a:p>
            <a:pPr marL="180975" indent="-180975" fontAlgn="auto">
              <a:spcBef>
                <a:spcPts val="1200"/>
              </a:spcBef>
              <a:spcAft>
                <a:spcPts val="0"/>
              </a:spcAft>
              <a:buNone/>
              <a:defRPr/>
            </a:pPr>
            <a:r>
              <a:rPr kumimoji="0" lang="ja-JP" altLang="en-US" sz="2800" dirty="0">
                <a:latin typeface="MS UI Gothic" pitchFamily="50" charset="-128"/>
                <a:ea typeface="MS UI Gothic" pitchFamily="50" charset="-128"/>
              </a:rPr>
              <a:t>２．現在、１つの検査項目に、分析物の有無を判定する定性検査や分析物の量を精密に測定する定量検査など、有用性の異なる複数の検査が含まれる場合もあることから、</a:t>
            </a:r>
            <a:r>
              <a:rPr kumimoji="0" lang="ja-JP" altLang="en-US" sz="2800" dirty="0">
                <a:solidFill>
                  <a:srgbClr val="0000FF"/>
                </a:solidFill>
                <a:latin typeface="MS UI Gothic" pitchFamily="50" charset="-128"/>
                <a:ea typeface="MS UI Gothic" pitchFamily="50" charset="-128"/>
              </a:rPr>
              <a:t>医学的な有用性を踏まえ</a:t>
            </a:r>
            <a:r>
              <a:rPr kumimoji="0" lang="ja-JP" altLang="en-US" sz="2800" dirty="0" smtClean="0">
                <a:solidFill>
                  <a:srgbClr val="0000FF"/>
                </a:solidFill>
                <a:latin typeface="MS UI Gothic" pitchFamily="50" charset="-128"/>
                <a:ea typeface="MS UI Gothic" pitchFamily="50" charset="-128"/>
              </a:rPr>
              <a:t>、検査名称の変更</a:t>
            </a:r>
            <a:r>
              <a:rPr kumimoji="0" lang="ja-JP" altLang="en-US" sz="2800" dirty="0" smtClean="0">
                <a:latin typeface="MS UI Gothic" pitchFamily="50" charset="-128"/>
                <a:ea typeface="MS UI Gothic" pitchFamily="50" charset="-128"/>
              </a:rPr>
              <a:t>を行う。</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p:sp>
        <p:nvSpPr>
          <p:cNvPr id="7"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148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5386631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23164" y="188640"/>
            <a:ext cx="8569316" cy="1008112"/>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188640"/>
            <a:ext cx="8352928" cy="6552728"/>
          </a:xfrm>
        </p:spPr>
        <p:txBody>
          <a:bodyPr>
            <a:noAutofit/>
          </a:bodyPr>
          <a:lstStyle/>
          <a:p>
            <a:pPr marL="361950" indent="-361950">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◆改定後の主な検査点数</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buNone/>
            </a:pPr>
            <a:r>
              <a:rPr kumimoji="1" lang="ja-JP" altLang="en-US" sz="2400" dirty="0">
                <a:latin typeface="HG丸ｺﾞｼｯｸM-PRO" panose="020F0600000000000000" pitchFamily="50" charset="-128"/>
                <a:ea typeface="HG丸ｺﾞｼｯｸM-PRO" panose="020F0600000000000000" pitchFamily="50" charset="-128"/>
              </a:rPr>
              <a:t>　</a:t>
            </a:r>
            <a:r>
              <a:rPr kumimoji="1"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衛生検査所検査料金調査に基づく改定等</a:t>
            </a:r>
            <a:endParaRPr kumimoji="1" lang="en-US" altLang="ja-JP" sz="2000" dirty="0" smtClean="0">
              <a:latin typeface="HG丸ｺﾞｼｯｸM-PRO" panose="020F0600000000000000" pitchFamily="50" charset="-128"/>
              <a:ea typeface="HG丸ｺﾞｼｯｸM-PRO" panose="020F0600000000000000" pitchFamily="50" charset="-128"/>
            </a:endParaRPr>
          </a:p>
          <a:p>
            <a:pPr marL="627063" indent="-627063">
              <a:buNone/>
            </a:pPr>
            <a:endParaRPr kumimoji="1" lang="en-US" altLang="ja-JP" sz="2400" dirty="0" smtClean="0">
              <a:latin typeface="HG丸ｺﾞｼｯｸM-PRO" panose="020F0600000000000000" pitchFamily="50" charset="-128"/>
              <a:ea typeface="HG丸ｺﾞｼｯｸM-PRO" panose="020F0600000000000000" pitchFamily="50" charset="-128"/>
            </a:endParaRPr>
          </a:p>
        </p:txBody>
      </p:sp>
      <p:graphicFrame>
        <p:nvGraphicFramePr>
          <p:cNvPr id="9" name="Group 80"/>
          <p:cNvGraphicFramePr>
            <a:graphicFrameLocks noGrp="1"/>
          </p:cNvGraphicFramePr>
          <p:nvPr>
            <p:extLst>
              <p:ext uri="{D42A27DB-BD31-4B8C-83A1-F6EECF244321}">
                <p14:modId xmlns:p14="http://schemas.microsoft.com/office/powerpoint/2010/main" val="1694239808"/>
              </p:ext>
            </p:extLst>
          </p:nvPr>
        </p:nvGraphicFramePr>
        <p:xfrm>
          <a:off x="251520" y="1988840"/>
          <a:ext cx="8712965" cy="1316039"/>
        </p:xfrm>
        <a:graphic>
          <a:graphicData uri="http://schemas.openxmlformats.org/drawingml/2006/table">
            <a:tbl>
              <a:tblPr>
                <a:solidFill>
                  <a:schemeClr val="accent5">
                    <a:lumMod val="20000"/>
                    <a:lumOff val="80000"/>
                  </a:schemeClr>
                </a:solidFill>
                <a:effectLst/>
              </a:tblPr>
              <a:tblGrid>
                <a:gridCol w="1152128"/>
                <a:gridCol w="3384376"/>
                <a:gridCol w="840093"/>
                <a:gridCol w="840093"/>
                <a:gridCol w="840093"/>
                <a:gridCol w="1656182"/>
              </a:tblGrid>
              <a:tr h="325438">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338138">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vMerge="1">
                  <a:txBody>
                    <a:bodyPr/>
                    <a:lstStyle/>
                    <a:p>
                      <a:endParaRPr kumimoji="1" lang="ja-JP" altLang="en-US"/>
                    </a:p>
                  </a:txBody>
                  <a:tcPr/>
                </a:tc>
              </a:tr>
              <a:tr h="325438">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D000</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尿中一般物質定性半定量検査</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26</a:t>
                      </a:r>
                    </a:p>
                  </a:txBody>
                  <a:tcPr marL="9037" marR="9037" marT="9037" marB="0" anchor="ctr" horzOverflow="overflow">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26</a:t>
                      </a:r>
                    </a:p>
                  </a:txBody>
                  <a:tcPr marL="9037" marR="9037" marT="9037" marB="0" anchor="ctr" horzOverflow="overflow">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72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D001</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尿蛋白</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7</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7</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72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角丸四角形 5"/>
          <p:cNvSpPr/>
          <p:nvPr/>
        </p:nvSpPr>
        <p:spPr>
          <a:xfrm>
            <a:off x="432048" y="1340768"/>
            <a:ext cx="3347864" cy="648072"/>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b="1" dirty="0" smtClean="0">
                <a:latin typeface="HG丸ｺﾞｼｯｸM-PRO" panose="020F0600000000000000" pitchFamily="50" charset="-128"/>
                <a:ea typeface="HG丸ｺﾞｼｯｸM-PRO" panose="020F0600000000000000" pitchFamily="50" charset="-128"/>
              </a:rPr>
              <a:t>◆検体検査実施料</a:t>
            </a:r>
            <a:endParaRPr kumimoji="1" lang="en-US" altLang="ja-JP" b="1" dirty="0" smtClean="0">
              <a:latin typeface="HG丸ｺﾞｼｯｸM-PRO" panose="020F0600000000000000" pitchFamily="50" charset="-128"/>
              <a:ea typeface="HG丸ｺﾞｼｯｸM-PRO" panose="020F0600000000000000" pitchFamily="50" charset="-128"/>
            </a:endParaRPr>
          </a:p>
          <a:p>
            <a:r>
              <a:rPr lang="ja-JP" altLang="en-US" b="1" dirty="0" smtClean="0">
                <a:latin typeface="HG丸ｺﾞｼｯｸM-PRO" panose="020F0600000000000000" pitchFamily="50" charset="-128"/>
                <a:ea typeface="HG丸ｺﾞｼｯｸM-PRO" panose="020F0600000000000000" pitchFamily="50" charset="-128"/>
              </a:rPr>
              <a:t>（尿・糞便等検査）</a:t>
            </a:r>
            <a:endParaRPr kumimoji="1" lang="ja-JP" altLang="en-US" b="1" dirty="0">
              <a:latin typeface="HG丸ｺﾞｼｯｸM-PRO" panose="020F0600000000000000" pitchFamily="50" charset="-128"/>
              <a:ea typeface="HG丸ｺﾞｼｯｸM-PRO" panose="020F0600000000000000" pitchFamily="50" charset="-128"/>
            </a:endParaRPr>
          </a:p>
        </p:txBody>
      </p:sp>
      <p:graphicFrame>
        <p:nvGraphicFramePr>
          <p:cNvPr id="10" name="Group 80"/>
          <p:cNvGraphicFramePr>
            <a:graphicFrameLocks noGrp="1"/>
          </p:cNvGraphicFramePr>
          <p:nvPr>
            <p:extLst>
              <p:ext uri="{D42A27DB-BD31-4B8C-83A1-F6EECF244321}">
                <p14:modId xmlns:p14="http://schemas.microsoft.com/office/powerpoint/2010/main" val="3882583050"/>
              </p:ext>
            </p:extLst>
          </p:nvPr>
        </p:nvGraphicFramePr>
        <p:xfrm>
          <a:off x="251519" y="4088975"/>
          <a:ext cx="8712967" cy="2292353"/>
        </p:xfrm>
        <a:graphic>
          <a:graphicData uri="http://schemas.openxmlformats.org/drawingml/2006/table">
            <a:tbl>
              <a:tblPr>
                <a:solidFill>
                  <a:schemeClr val="accent5">
                    <a:lumMod val="20000"/>
                    <a:lumOff val="80000"/>
                  </a:schemeClr>
                </a:solidFill>
                <a:effectLst/>
              </a:tblPr>
              <a:tblGrid>
                <a:gridCol w="1152129"/>
                <a:gridCol w="3384376"/>
                <a:gridCol w="840093"/>
                <a:gridCol w="840093"/>
                <a:gridCol w="840093"/>
                <a:gridCol w="1656183"/>
              </a:tblGrid>
              <a:tr h="325438">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338138">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vMerge="1">
                  <a:txBody>
                    <a:bodyPr/>
                    <a:lstStyle/>
                    <a:p>
                      <a:endParaRPr kumimoji="1" lang="ja-JP" altLang="en-US"/>
                    </a:p>
                  </a:txBody>
                  <a:tcPr/>
                </a:tc>
              </a:tr>
              <a:tr h="325438">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D005</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2</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網赤血球数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12</a:t>
                      </a:r>
                    </a:p>
                  </a:txBody>
                  <a:tcPr marL="9037" marR="9037" marT="9037" marB="0" anchor="ctr" horzOverflow="overflow">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12</a:t>
                      </a:r>
                    </a:p>
                  </a:txBody>
                  <a:tcPr marL="9037" marR="9037" marT="9037" marB="0" anchor="ctr" horzOverflow="overflow">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D005</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3</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末梢血液像（自動機械法）</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15</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15</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endParaRPr kumimoji="1" lang="ja-JP" altLang="en-US" dirty="0">
                        <a:latin typeface="HG丸ｺﾞｼｯｸM-PRO" panose="020F0600000000000000" pitchFamily="50" charset="-128"/>
                        <a:ea typeface="HG丸ｺﾞｼｯｸM-PRO" panose="020F0600000000000000" pitchFamily="50" charset="-128"/>
                      </a:endParaRP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D005</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5</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末梢血液一般検査</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21</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21</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D005</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6</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末梢血液像（鏡検法）</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25</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25</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endParaRPr kumimoji="1" lang="ja-JP" altLang="en-US">
                        <a:latin typeface="HG丸ｺﾞｼｯｸM-PRO" panose="020F0600000000000000" pitchFamily="50" charset="-128"/>
                        <a:ea typeface="HG丸ｺﾞｼｯｸM-PRO" panose="020F0600000000000000" pitchFamily="50" charset="-128"/>
                      </a:endParaRP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D005</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9</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ヘモグロビン</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a:t>
                      </a:r>
                      <a:r>
                        <a:rPr kumimoji="0" lang="en-US" altLang="ja-JP" sz="1600" b="0" i="0" u="none" strike="noStrike" cap="none" normalizeH="0" baseline="-25000" dirty="0" smtClean="0">
                          <a:ln>
                            <a:noFill/>
                          </a:ln>
                          <a:solidFill>
                            <a:srgbClr val="000000"/>
                          </a:solidFill>
                          <a:effectLst/>
                          <a:latin typeface="HG丸ｺﾞｼｯｸM-PRO" panose="020F0600000000000000" pitchFamily="50" charset="-128"/>
                          <a:ea typeface="HG丸ｺﾞｼｯｸM-PRO" panose="020F0600000000000000" pitchFamily="50" charset="-128"/>
                        </a:rPr>
                        <a:t>1</a:t>
                      </a:r>
                      <a:r>
                        <a:rPr kumimoji="0" lang="en-US" sz="1600" b="0" i="0" u="none" strike="noStrike" cap="none" normalizeH="0" baseline="-25000" dirty="0" smtClean="0">
                          <a:ln>
                            <a:noFill/>
                          </a:ln>
                          <a:solidFill>
                            <a:srgbClr val="000000"/>
                          </a:solidFill>
                          <a:effectLst/>
                          <a:latin typeface="HG丸ｺﾞｼｯｸM-PRO" panose="020F0600000000000000" pitchFamily="50" charset="-128"/>
                          <a:ea typeface="HG丸ｺﾞｼｯｸM-PRO" panose="020F0600000000000000" pitchFamily="50" charset="-128"/>
                        </a:rPr>
                        <a:t>ｃ</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HbA</a:t>
                      </a:r>
                      <a:r>
                        <a:rPr kumimoji="0" lang="en-US" altLang="ja-JP" sz="1600" b="0" i="0" u="none" strike="noStrike" cap="none" normalizeH="0" baseline="-25000" dirty="0" smtClean="0">
                          <a:ln>
                            <a:noFill/>
                          </a:ln>
                          <a:solidFill>
                            <a:srgbClr val="000000"/>
                          </a:solidFill>
                          <a:effectLst/>
                          <a:latin typeface="HG丸ｺﾞｼｯｸM-PRO" panose="020F0600000000000000" pitchFamily="50" charset="-128"/>
                          <a:ea typeface="HG丸ｺﾞｼｯｸM-PRO" panose="020F0600000000000000" pitchFamily="50" charset="-128"/>
                        </a:rPr>
                        <a:t>1c</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49</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49</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 name="角丸四角形 10"/>
          <p:cNvSpPr/>
          <p:nvPr/>
        </p:nvSpPr>
        <p:spPr>
          <a:xfrm>
            <a:off x="467544" y="3645024"/>
            <a:ext cx="3347864" cy="43204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b="1" dirty="0" smtClean="0">
                <a:latin typeface="HG丸ｺﾞｼｯｸM-PRO" panose="020F0600000000000000" pitchFamily="50" charset="-128"/>
                <a:ea typeface="HG丸ｺﾞｼｯｸM-PRO" panose="020F0600000000000000" pitchFamily="50" charset="-128"/>
              </a:rPr>
              <a:t>（血液学的検査）</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12"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149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14096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23528" y="1412776"/>
            <a:ext cx="8496944" cy="5328592"/>
          </a:xfrm>
          <a:prstGeom prst="snip2DiagRect">
            <a:avLst>
              <a:gd name="adj1" fmla="val 0"/>
              <a:gd name="adj2" fmla="val 728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 5"/>
          <p:cNvSpPr/>
          <p:nvPr/>
        </p:nvSpPr>
        <p:spPr>
          <a:xfrm>
            <a:off x="323528" y="620688"/>
            <a:ext cx="8496944" cy="1008112"/>
          </a:xfrm>
          <a:prstGeom prst="roundRect">
            <a:avLst>
              <a:gd name="adj" fmla="val 241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5" name="角丸四角形 4"/>
          <p:cNvSpPr/>
          <p:nvPr/>
        </p:nvSpPr>
        <p:spPr>
          <a:xfrm>
            <a:off x="323528" y="188640"/>
            <a:ext cx="7128792" cy="432048"/>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右矢印 6"/>
          <p:cNvSpPr/>
          <p:nvPr/>
        </p:nvSpPr>
        <p:spPr>
          <a:xfrm>
            <a:off x="4516946" y="2852936"/>
            <a:ext cx="216024" cy="936104"/>
          </a:xfrm>
          <a:prstGeom prst="rightArrow">
            <a:avLst>
              <a:gd name="adj1" fmla="val 50000"/>
              <a:gd name="adj2" fmla="val 764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5536" y="188640"/>
            <a:ext cx="8352928" cy="6552728"/>
          </a:xfrm>
        </p:spPr>
        <p:txBody>
          <a:bodyPr>
            <a:normAutofit/>
          </a:bodyPr>
          <a:lstStyle/>
          <a:p>
            <a:pPr marL="0" indent="0">
              <a:buNone/>
            </a:pP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◆一般病棟用の重症度、医療・看護必要度の見直し</a:t>
            </a:r>
            <a:endParaRPr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446088" indent="-265113">
              <a:spcBef>
                <a:spcPts val="1200"/>
              </a:spcBef>
              <a:buNone/>
            </a:pPr>
            <a:r>
              <a:rPr kumimoji="1" lang="en-US" altLang="ja-JP" sz="1800" dirty="0" smtClean="0">
                <a:latin typeface="HG丸ｺﾞｼｯｸM-PRO" panose="020F0600000000000000" pitchFamily="50" charset="-128"/>
                <a:ea typeface="HG丸ｺﾞｼｯｸM-PRO" panose="020F0600000000000000" pitchFamily="50" charset="-128"/>
              </a:rPr>
              <a:t>※</a:t>
            </a:r>
            <a:r>
              <a:rPr kumimoji="1" lang="ja-JP" altLang="en-US" sz="1800" dirty="0" smtClean="0">
                <a:latin typeface="HG丸ｺﾞｼｯｸM-PRO" panose="020F0600000000000000" pitchFamily="50" charset="-128"/>
                <a:ea typeface="HG丸ｺﾞｼｯｸM-PRO" panose="020F0600000000000000" pitchFamily="50" charset="-128"/>
              </a:rPr>
              <a:t>救命救急入院料を算定する治療室を有する保険医療機関の入院基本料の基準該当患者割合の要件を見直すとともに、専門病院入院基本料（悪性腫瘍７割以上）等の評価基準を改める。</a:t>
            </a:r>
            <a:endParaRPr lang="en-US" altLang="ja-JP" sz="1800" dirty="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180975" indent="-180975">
              <a:buNone/>
            </a:pPr>
            <a:r>
              <a:rPr lang="en-US" altLang="ja-JP" sz="1400" dirty="0" smtClean="0">
                <a:latin typeface="HG丸ｺﾞｼｯｸM-PRO" panose="020F0600000000000000" pitchFamily="50" charset="-128"/>
                <a:ea typeface="HG丸ｺﾞｼｯｸM-PRO" panose="020F0600000000000000" pitchFamily="50" charset="-128"/>
              </a:rPr>
              <a:t>※</a:t>
            </a:r>
            <a:r>
              <a:rPr lang="ja-JP" altLang="en-US" sz="1400" dirty="0" smtClean="0">
                <a:latin typeface="HG丸ｺﾞｼｯｸM-PRO" panose="020F0600000000000000" pitchFamily="50" charset="-128"/>
                <a:ea typeface="HG丸ｺﾞｼｯｸM-PRO" panose="020F0600000000000000" pitchFamily="50" charset="-128"/>
              </a:rPr>
              <a:t>なお、重症度、医療・看護必要度の見直しによる激変緩和措置として、</a:t>
            </a:r>
            <a:r>
              <a:rPr lang="ja-JP" altLang="en-US" sz="1400" dirty="0" smtClean="0">
                <a:solidFill>
                  <a:srgbClr val="0000FF"/>
                </a:solidFill>
                <a:latin typeface="HG丸ｺﾞｼｯｸM-PRO" panose="020F0600000000000000" pitchFamily="50" charset="-128"/>
                <a:ea typeface="HG丸ｺﾞｼｯｸM-PRO" panose="020F0600000000000000" pitchFamily="50" charset="-128"/>
              </a:rPr>
              <a:t>１０対１入院基本料の急性期看護補助体制加算及び１３対１入院基本料の看護補助加算１</a:t>
            </a:r>
            <a:r>
              <a:rPr lang="ja-JP" altLang="en-US" sz="1400" dirty="0" smtClean="0">
                <a:latin typeface="HG丸ｺﾞｼｯｸM-PRO" panose="020F0600000000000000" pitchFamily="50" charset="-128"/>
                <a:ea typeface="HG丸ｺﾞｼｯｸM-PRO" panose="020F0600000000000000" pitchFamily="50" charset="-128"/>
              </a:rPr>
              <a:t>の施設要件を下記の通りとする。</a:t>
            </a:r>
            <a:endParaRPr lang="en-US" altLang="ja-JP" sz="1400" dirty="0" smtClean="0">
              <a:latin typeface="HG丸ｺﾞｼｯｸM-PRO" panose="020F0600000000000000" pitchFamily="50" charset="-128"/>
              <a:ea typeface="HG丸ｺﾞｼｯｸM-PRO" panose="020F0600000000000000" pitchFamily="50" charset="-128"/>
            </a:endParaRPr>
          </a:p>
          <a:p>
            <a:pPr marL="180975" indent="0" algn="ctr">
              <a:buNone/>
            </a:pPr>
            <a:r>
              <a:rPr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400" b="1" dirty="0" smtClean="0">
                <a:solidFill>
                  <a:srgbClr val="FF0000"/>
                </a:solidFill>
                <a:latin typeface="HG丸ｺﾞｼｯｸM-PRO" panose="020F0600000000000000" pitchFamily="50" charset="-128"/>
                <a:ea typeface="HG丸ｺﾞｼｯｸM-PRO" panose="020F0600000000000000" pitchFamily="50" charset="-128"/>
              </a:rPr>
              <a:t> 重症度、医療・看護必要度基準　１０％以上　→　５％以上 </a:t>
            </a:r>
            <a:r>
              <a:rPr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marL="180975" indent="-180975">
              <a:buNone/>
            </a:pPr>
            <a:r>
              <a:rPr lang="ja-JP" altLang="en-US" sz="1400" dirty="0" smtClean="0">
                <a:latin typeface="HG丸ｺﾞｼｯｸM-PRO" panose="020F0600000000000000" pitchFamily="50" charset="-128"/>
                <a:ea typeface="HG丸ｺﾞｼｯｸM-PRO" panose="020F0600000000000000" pitchFamily="50" charset="-128"/>
              </a:rPr>
              <a:t>［経過措置］</a:t>
            </a:r>
            <a:endParaRPr lang="en-US" altLang="ja-JP" sz="1400" dirty="0" smtClean="0">
              <a:latin typeface="HG丸ｺﾞｼｯｸM-PRO" panose="020F0600000000000000" pitchFamily="50" charset="-128"/>
              <a:ea typeface="HG丸ｺﾞｼｯｸM-PRO" panose="020F0600000000000000" pitchFamily="50" charset="-128"/>
            </a:endParaRPr>
          </a:p>
          <a:p>
            <a:pPr marL="180975" indent="0">
              <a:buNone/>
            </a:pPr>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平成</a:t>
            </a:r>
            <a:r>
              <a:rPr lang="en-US" altLang="ja-JP" sz="1400" dirty="0" smtClean="0">
                <a:latin typeface="HG丸ｺﾞｼｯｸM-PRO" panose="020F0600000000000000" pitchFamily="50" charset="-128"/>
                <a:ea typeface="HG丸ｺﾞｼｯｸM-PRO" panose="020F0600000000000000" pitchFamily="50" charset="-128"/>
              </a:rPr>
              <a:t>26</a:t>
            </a:r>
            <a:r>
              <a:rPr lang="ja-JP" altLang="en-US" sz="1400" dirty="0" smtClean="0">
                <a:latin typeface="HG丸ｺﾞｼｯｸM-PRO" panose="020F0600000000000000" pitchFamily="50" charset="-128"/>
                <a:ea typeface="HG丸ｺﾞｼｯｸM-PRO" panose="020F0600000000000000" pitchFamily="50" charset="-128"/>
              </a:rPr>
              <a:t>年３月</a:t>
            </a:r>
            <a:r>
              <a:rPr lang="en-US" altLang="ja-JP" sz="1400" dirty="0" smtClean="0">
                <a:latin typeface="HG丸ｺﾞｼｯｸM-PRO" panose="020F0600000000000000" pitchFamily="50" charset="-128"/>
                <a:ea typeface="HG丸ｺﾞｼｯｸM-PRO" panose="020F0600000000000000" pitchFamily="50" charset="-128"/>
              </a:rPr>
              <a:t>31</a:t>
            </a:r>
            <a:r>
              <a:rPr lang="ja-JP" altLang="en-US" sz="1400" dirty="0" smtClean="0">
                <a:latin typeface="HG丸ｺﾞｼｯｸM-PRO" panose="020F0600000000000000" pitchFamily="50" charset="-128"/>
                <a:ea typeface="HG丸ｺﾞｼｯｸM-PRO" panose="020F0600000000000000" pitchFamily="50" charset="-128"/>
              </a:rPr>
              <a:t>日に当該入院料の届出を行っている病棟については、平成</a:t>
            </a:r>
            <a:r>
              <a:rPr lang="en-US" altLang="ja-JP" sz="1400" dirty="0" smtClean="0">
                <a:latin typeface="HG丸ｺﾞｼｯｸM-PRO" panose="020F0600000000000000" pitchFamily="50" charset="-128"/>
                <a:ea typeface="HG丸ｺﾞｼｯｸM-PRO" panose="020F0600000000000000" pitchFamily="50" charset="-128"/>
              </a:rPr>
              <a:t>26</a:t>
            </a:r>
            <a:r>
              <a:rPr lang="ja-JP" altLang="en-US" sz="1400" dirty="0" smtClean="0">
                <a:latin typeface="HG丸ｺﾞｼｯｸM-PRO" panose="020F0600000000000000" pitchFamily="50" charset="-128"/>
                <a:ea typeface="HG丸ｺﾞｼｯｸM-PRO" panose="020F0600000000000000" pitchFamily="50" charset="-128"/>
              </a:rPr>
              <a:t>年９月</a:t>
            </a:r>
            <a:r>
              <a:rPr lang="en-US" altLang="ja-JP" sz="1400" dirty="0" smtClean="0">
                <a:latin typeface="HG丸ｺﾞｼｯｸM-PRO" panose="020F0600000000000000" pitchFamily="50" charset="-128"/>
                <a:ea typeface="HG丸ｺﾞｼｯｸM-PRO" panose="020F0600000000000000" pitchFamily="50" charset="-128"/>
              </a:rPr>
              <a:t>30</a:t>
            </a:r>
            <a:r>
              <a:rPr lang="ja-JP" altLang="en-US" sz="1400" dirty="0" smtClean="0">
                <a:latin typeface="HG丸ｺﾞｼｯｸM-PRO" panose="020F0600000000000000" pitchFamily="50" charset="-128"/>
                <a:ea typeface="HG丸ｺﾞｼｯｸM-PRO" panose="020F0600000000000000" pitchFamily="50" charset="-128"/>
              </a:rPr>
              <a:t>日までの間、上記の基準を満たしているものとする。</a:t>
            </a:r>
            <a:endParaRPr lang="en-US" altLang="ja-JP" sz="1400" dirty="0" smtClean="0">
              <a:latin typeface="HG丸ｺﾞｼｯｸM-PRO" panose="020F0600000000000000" pitchFamily="50" charset="-128"/>
              <a:ea typeface="HG丸ｺﾞｼｯｸM-PRO" panose="020F06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389235605"/>
              </p:ext>
            </p:extLst>
          </p:nvPr>
        </p:nvGraphicFramePr>
        <p:xfrm>
          <a:off x="251521" y="1707185"/>
          <a:ext cx="8640958" cy="3434080"/>
        </p:xfrm>
        <a:graphic>
          <a:graphicData uri="http://schemas.openxmlformats.org/drawingml/2006/table">
            <a:tbl>
              <a:tblPr firstRow="1" bandRow="1">
                <a:tableStyleId>{C4B1156A-380E-4F78-BDF5-A606A8083BF9}</a:tableStyleId>
              </a:tblPr>
              <a:tblGrid>
                <a:gridCol w="4057494"/>
                <a:gridCol w="525971"/>
                <a:gridCol w="4057493"/>
              </a:tblGrid>
              <a:tr h="370840">
                <a:tc>
                  <a:txBody>
                    <a:bodyPr/>
                    <a:lstStyle/>
                    <a:p>
                      <a:pPr algn="ctr"/>
                      <a:r>
                        <a:rPr kumimoji="1" lang="ja-JP" altLang="en-US" sz="1500" dirty="0" smtClean="0"/>
                        <a:t>現　　行</a:t>
                      </a:r>
                      <a:endParaRPr kumimoji="1" lang="ja-JP" altLang="en-US"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ja-JP" altLang="en-US" sz="1500" dirty="0" smtClean="0"/>
                        <a:t>改　定　後</a:t>
                      </a:r>
                      <a:endParaRPr kumimoji="1" lang="ja-JP" altLang="en-US"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500" dirty="0" smtClean="0"/>
                        <a:t>【</a:t>
                      </a:r>
                      <a:r>
                        <a:rPr kumimoji="1" lang="ja-JP" altLang="en-US" sz="1500" dirty="0" smtClean="0"/>
                        <a:t>入院基本料（７対１）</a:t>
                      </a:r>
                      <a:r>
                        <a:rPr kumimoji="1" lang="en-US" altLang="ja-JP" sz="1500" dirty="0" smtClean="0"/>
                        <a:t>】</a:t>
                      </a:r>
                    </a:p>
                    <a:p>
                      <a:r>
                        <a:rPr kumimoji="1" lang="ja-JP" altLang="en-US" sz="1500" dirty="0" smtClean="0"/>
                        <a:t>［施設基準］</a:t>
                      </a:r>
                      <a:endParaRPr kumimoji="1" lang="en-US" altLang="ja-JP" sz="1500" dirty="0" smtClean="0"/>
                    </a:p>
                    <a:p>
                      <a:pPr marL="85725" indent="0"/>
                      <a:r>
                        <a:rPr kumimoji="1" lang="ja-JP" altLang="en-US" sz="1500" dirty="0" smtClean="0"/>
                        <a:t>　</a:t>
                      </a:r>
                      <a:r>
                        <a:rPr kumimoji="1" lang="ja-JP" altLang="en-US" sz="1500" u="heavy" baseline="0" dirty="0" smtClean="0">
                          <a:uFill>
                            <a:solidFill>
                              <a:srgbClr val="FF0000"/>
                            </a:solidFill>
                          </a:uFill>
                        </a:rPr>
                        <a:t>看護必要度</a:t>
                      </a:r>
                      <a:r>
                        <a:rPr kumimoji="1" lang="ja-JP" altLang="en-US" sz="1500" dirty="0" smtClean="0"/>
                        <a:t>の基準を満たす患者を１割５分以上入院させる病棟であるこ</a:t>
                      </a:r>
                      <a:r>
                        <a:rPr kumimoji="1" lang="ja-JP" altLang="en-US" sz="1500" b="0" dirty="0" smtClean="0"/>
                        <a:t>と</a:t>
                      </a:r>
                      <a:r>
                        <a:rPr kumimoji="1" lang="ja-JP" altLang="en-US" sz="1500" b="1" dirty="0" smtClean="0">
                          <a:solidFill>
                            <a:srgbClr val="0000FF"/>
                          </a:solidFill>
                        </a:rPr>
                        <a:t>（救命救急入院料を算定する治療室を有している保険医療機関の病棟を除く。）</a:t>
                      </a:r>
                      <a:r>
                        <a:rPr kumimoji="1" lang="ja-JP" altLang="en-US" sz="1500" dirty="0" smtClean="0">
                          <a:solidFill>
                            <a:schemeClr val="tx1"/>
                          </a:solidFill>
                        </a:rPr>
                        <a:t>。</a:t>
                      </a:r>
                      <a:endParaRPr kumimoji="1" lang="en-US" altLang="ja-JP" sz="1500" dirty="0" smtClean="0">
                        <a:solidFill>
                          <a:schemeClr val="tx1"/>
                        </a:solidFill>
                      </a:endParaRPr>
                    </a:p>
                    <a:p>
                      <a:pPr marL="0" indent="0"/>
                      <a:endParaRPr kumimoji="1" lang="en-US" altLang="ja-JP" sz="1500" dirty="0" smtClean="0">
                        <a:solidFill>
                          <a:srgbClr val="0000FF"/>
                        </a:solidFill>
                      </a:endParaRPr>
                    </a:p>
                    <a:p>
                      <a:pPr marL="0" indent="0"/>
                      <a:r>
                        <a:rPr kumimoji="1" lang="en-US" altLang="ja-JP" sz="1500" dirty="0" smtClean="0">
                          <a:solidFill>
                            <a:schemeClr val="tx1"/>
                          </a:solidFill>
                        </a:rPr>
                        <a:t>【</a:t>
                      </a:r>
                      <a:r>
                        <a:rPr kumimoji="1" lang="en-US" altLang="ja-JP" sz="1500" dirty="0" smtClean="0">
                          <a:solidFill>
                            <a:schemeClr val="tx1"/>
                          </a:solidFill>
                          <a:latin typeface="+mj-ea"/>
                          <a:ea typeface="+mj-ea"/>
                        </a:rPr>
                        <a:t>A105</a:t>
                      </a:r>
                      <a:r>
                        <a:rPr kumimoji="1" lang="ja-JP" altLang="en-US" sz="1500" dirty="0" smtClean="0">
                          <a:solidFill>
                            <a:schemeClr val="tx1"/>
                          </a:solidFill>
                          <a:latin typeface="+mj-ea"/>
                          <a:ea typeface="+mj-ea"/>
                        </a:rPr>
                        <a:t>　</a:t>
                      </a:r>
                      <a:r>
                        <a:rPr kumimoji="1" lang="ja-JP" altLang="en-US" sz="1500" dirty="0" smtClean="0">
                          <a:solidFill>
                            <a:schemeClr val="tx1"/>
                          </a:solidFill>
                        </a:rPr>
                        <a:t>専門病院入院基本料（７対１）</a:t>
                      </a:r>
                      <a:r>
                        <a:rPr kumimoji="1" lang="en-US" altLang="ja-JP" sz="1500" dirty="0" smtClean="0">
                          <a:solidFill>
                            <a:schemeClr val="tx1"/>
                          </a:solidFill>
                        </a:rPr>
                        <a:t>】</a:t>
                      </a:r>
                    </a:p>
                    <a:p>
                      <a:pPr marL="0" indent="0"/>
                      <a:r>
                        <a:rPr kumimoji="1" lang="ja-JP" altLang="en-US" sz="1500" dirty="0" smtClean="0">
                          <a:solidFill>
                            <a:schemeClr val="tx1"/>
                          </a:solidFill>
                        </a:rPr>
                        <a:t>［施設基準］</a:t>
                      </a:r>
                      <a:endParaRPr kumimoji="1" lang="en-US" altLang="ja-JP" sz="1500" dirty="0" smtClean="0">
                        <a:solidFill>
                          <a:schemeClr val="tx1"/>
                        </a:solidFill>
                      </a:endParaRPr>
                    </a:p>
                    <a:p>
                      <a:pPr marL="85725" indent="0"/>
                      <a:r>
                        <a:rPr kumimoji="1" lang="ja-JP" altLang="en-US" sz="1500" u="heavy" baseline="0" dirty="0" smtClean="0">
                          <a:solidFill>
                            <a:schemeClr val="tx1"/>
                          </a:solidFill>
                          <a:uFill>
                            <a:solidFill>
                              <a:srgbClr val="FF0000"/>
                            </a:solidFill>
                          </a:uFill>
                        </a:rPr>
                        <a:t>看護必要度</a:t>
                      </a:r>
                      <a:r>
                        <a:rPr kumimoji="1" lang="ja-JP" altLang="en-US" sz="1500" dirty="0" smtClean="0">
                          <a:solidFill>
                            <a:schemeClr val="tx1"/>
                          </a:solidFill>
                        </a:rPr>
                        <a:t>の基準を満たす患者を１割５分以上</a:t>
                      </a:r>
                      <a:r>
                        <a:rPr kumimoji="1" lang="ja-JP" altLang="en-US" sz="1500" b="1" dirty="0" smtClean="0">
                          <a:solidFill>
                            <a:srgbClr val="0000FF"/>
                          </a:solidFill>
                        </a:rPr>
                        <a:t>（一般病棟において悪性腫瘍患者を７割以上入院させる保険医療機関の病棟にあっては、１割以上）</a:t>
                      </a:r>
                      <a:r>
                        <a:rPr kumimoji="1" lang="ja-JP" altLang="en-US" sz="1500" dirty="0" smtClean="0">
                          <a:solidFill>
                            <a:schemeClr val="tx1"/>
                          </a:solidFill>
                        </a:rPr>
                        <a:t>入院させる病棟であること。</a:t>
                      </a:r>
                      <a:endParaRPr kumimoji="1" lang="en-US" altLang="ja-JP" sz="15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en-US" altLang="ja-JP" sz="1500" dirty="0" smtClean="0"/>
                        <a:t>【</a:t>
                      </a:r>
                      <a:r>
                        <a:rPr kumimoji="1" lang="ja-JP" altLang="en-US" sz="1500" dirty="0" smtClean="0"/>
                        <a:t>入院基本料（７対１）</a:t>
                      </a:r>
                      <a:r>
                        <a:rPr kumimoji="1" lang="en-US" altLang="ja-JP" sz="1500" dirty="0" smtClean="0"/>
                        <a:t>】</a:t>
                      </a:r>
                    </a:p>
                    <a:p>
                      <a:r>
                        <a:rPr kumimoji="1" lang="ja-JP" altLang="en-US" sz="1500" dirty="0" smtClean="0"/>
                        <a:t>［施設基準］</a:t>
                      </a:r>
                      <a:endParaRPr kumimoji="1" lang="en-US" altLang="ja-JP" sz="1500" dirty="0" smtClean="0"/>
                    </a:p>
                    <a:p>
                      <a:pPr marL="85725" indent="0"/>
                      <a:r>
                        <a:rPr kumimoji="1" lang="ja-JP" altLang="en-US" sz="1500" dirty="0" smtClean="0"/>
                        <a:t>　</a:t>
                      </a:r>
                      <a:r>
                        <a:rPr kumimoji="1" lang="ja-JP" altLang="en-US" sz="1500" b="1" dirty="0" smtClean="0">
                          <a:solidFill>
                            <a:srgbClr val="FF0000"/>
                          </a:solidFill>
                        </a:rPr>
                        <a:t>一般病棟用の重症度、医療・看護必要度</a:t>
                      </a:r>
                      <a:r>
                        <a:rPr kumimoji="1" lang="ja-JP" altLang="en-US" sz="1500" dirty="0" smtClean="0"/>
                        <a:t>の基準を満たす患者を１割５分以上入院させる病棟であるこ</a:t>
                      </a:r>
                      <a:r>
                        <a:rPr kumimoji="1" lang="ja-JP" altLang="en-US" sz="1500" b="0" dirty="0" smtClean="0"/>
                        <a:t>と</a:t>
                      </a:r>
                      <a:r>
                        <a:rPr kumimoji="1" lang="ja-JP" altLang="en-US" sz="1500" b="1" dirty="0" smtClean="0">
                          <a:solidFill>
                            <a:srgbClr val="0000FF"/>
                          </a:solidFill>
                        </a:rPr>
                        <a:t>（削除）</a:t>
                      </a:r>
                      <a:r>
                        <a:rPr kumimoji="1" lang="ja-JP" altLang="en-US" sz="1500" dirty="0" smtClean="0">
                          <a:solidFill>
                            <a:schemeClr val="tx1"/>
                          </a:solidFill>
                        </a:rPr>
                        <a:t>。</a:t>
                      </a:r>
                      <a:endParaRPr kumimoji="1" lang="en-US" altLang="ja-JP" sz="1500" dirty="0" smtClean="0">
                        <a:solidFill>
                          <a:schemeClr val="tx1"/>
                        </a:solidFill>
                      </a:endParaRPr>
                    </a:p>
                    <a:p>
                      <a:pPr marL="0" indent="0"/>
                      <a:endParaRPr kumimoji="1" lang="en-US" altLang="ja-JP" sz="1500" dirty="0" smtClean="0">
                        <a:solidFill>
                          <a:srgbClr val="0000FF"/>
                        </a:solidFill>
                      </a:endParaRPr>
                    </a:p>
                    <a:p>
                      <a:pPr marL="0" indent="0"/>
                      <a:endParaRPr kumimoji="1" lang="en-US" altLang="ja-JP" sz="1500" dirty="0" smtClean="0">
                        <a:solidFill>
                          <a:srgbClr val="0000FF"/>
                        </a:solidFill>
                      </a:endParaRPr>
                    </a:p>
                    <a:p>
                      <a:pPr marL="0" indent="0"/>
                      <a:r>
                        <a:rPr kumimoji="1" lang="en-US" altLang="ja-JP" sz="1500" dirty="0" smtClean="0">
                          <a:solidFill>
                            <a:schemeClr val="tx1"/>
                          </a:solidFill>
                        </a:rPr>
                        <a:t>【</a:t>
                      </a:r>
                      <a:r>
                        <a:rPr kumimoji="1" lang="en-US" altLang="ja-JP" sz="1500" dirty="0" smtClean="0">
                          <a:solidFill>
                            <a:schemeClr val="tx1"/>
                          </a:solidFill>
                          <a:latin typeface="+mj-ea"/>
                          <a:ea typeface="+mj-ea"/>
                        </a:rPr>
                        <a:t>A105</a:t>
                      </a:r>
                      <a:r>
                        <a:rPr kumimoji="1" lang="ja-JP" altLang="en-US" sz="1500" dirty="0" smtClean="0">
                          <a:solidFill>
                            <a:schemeClr val="tx1"/>
                          </a:solidFill>
                        </a:rPr>
                        <a:t>　専門病院入院基本料（７対１）</a:t>
                      </a:r>
                      <a:r>
                        <a:rPr kumimoji="1" lang="en-US" altLang="ja-JP" sz="1500" dirty="0" smtClean="0">
                          <a:solidFill>
                            <a:schemeClr val="tx1"/>
                          </a:solidFill>
                        </a:rPr>
                        <a:t>】</a:t>
                      </a:r>
                    </a:p>
                    <a:p>
                      <a:pPr marL="0" indent="0"/>
                      <a:r>
                        <a:rPr kumimoji="1" lang="ja-JP" altLang="en-US" sz="1500" dirty="0" smtClean="0">
                          <a:solidFill>
                            <a:schemeClr val="tx1"/>
                          </a:solidFill>
                        </a:rPr>
                        <a:t>［施設基準］</a:t>
                      </a:r>
                      <a:endParaRPr kumimoji="1" lang="en-US" altLang="ja-JP" sz="1500" dirty="0" smtClean="0">
                        <a:solidFill>
                          <a:schemeClr val="tx1"/>
                        </a:solidFill>
                      </a:endParaRPr>
                    </a:p>
                    <a:p>
                      <a:pPr marL="85725" indent="0"/>
                      <a:r>
                        <a:rPr kumimoji="1" lang="ja-JP" altLang="en-US" sz="1500" b="1" dirty="0" smtClean="0">
                          <a:solidFill>
                            <a:srgbClr val="FF0000"/>
                          </a:solidFill>
                        </a:rPr>
                        <a:t>一般病棟用の重症度、医療・看護必要度</a:t>
                      </a:r>
                      <a:r>
                        <a:rPr kumimoji="1" lang="ja-JP" altLang="en-US" sz="1500" dirty="0" smtClean="0">
                          <a:solidFill>
                            <a:schemeClr val="tx1"/>
                          </a:solidFill>
                        </a:rPr>
                        <a:t>の基準を満たす患者を１割５分以上</a:t>
                      </a:r>
                      <a:r>
                        <a:rPr kumimoji="1" lang="ja-JP" altLang="en-US" sz="1500" b="1" dirty="0" smtClean="0">
                          <a:solidFill>
                            <a:srgbClr val="0000FF"/>
                          </a:solidFill>
                        </a:rPr>
                        <a:t>（削除）</a:t>
                      </a:r>
                      <a:r>
                        <a:rPr kumimoji="1" lang="ja-JP" altLang="en-US" sz="1500" dirty="0" smtClean="0">
                          <a:solidFill>
                            <a:schemeClr val="tx1"/>
                          </a:solidFill>
                        </a:rPr>
                        <a:t>入院させる病棟であること。</a:t>
                      </a:r>
                      <a:endParaRPr kumimoji="1" lang="ja-JP" altLang="en-US" sz="15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2494306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68"/>
          <p:cNvGraphicFramePr>
            <a:graphicFrameLocks noGrp="1"/>
          </p:cNvGraphicFramePr>
          <p:nvPr>
            <p:extLst>
              <p:ext uri="{D42A27DB-BD31-4B8C-83A1-F6EECF244321}">
                <p14:modId xmlns:p14="http://schemas.microsoft.com/office/powerpoint/2010/main" val="382164835"/>
              </p:ext>
            </p:extLst>
          </p:nvPr>
        </p:nvGraphicFramePr>
        <p:xfrm>
          <a:off x="323530" y="908720"/>
          <a:ext cx="8568948" cy="4033843"/>
        </p:xfrm>
        <a:graphic>
          <a:graphicData uri="http://schemas.openxmlformats.org/drawingml/2006/table">
            <a:tbl>
              <a:tblPr>
                <a:solidFill>
                  <a:schemeClr val="accent5">
                    <a:lumMod val="20000"/>
                    <a:lumOff val="80000"/>
                  </a:schemeClr>
                </a:solidFill>
                <a:effectLst/>
              </a:tblPr>
              <a:tblGrid>
                <a:gridCol w="1152126"/>
                <a:gridCol w="3384376"/>
                <a:gridCol w="768085"/>
                <a:gridCol w="768085"/>
                <a:gridCol w="768085"/>
                <a:gridCol w="1728191"/>
              </a:tblGrid>
              <a:tr h="366713">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366713">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vMerge="1">
                  <a:txBody>
                    <a:bodyPr/>
                    <a:lstStyle/>
                    <a:p>
                      <a:endParaRPr kumimoji="1" lang="ja-JP" altLang="en-US"/>
                    </a:p>
                  </a:txBody>
                  <a:tcPr/>
                </a:tc>
              </a:tr>
              <a:tr h="366713">
                <a:tc rowSpan="9">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D007</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総蛋白</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11</a:t>
                      </a:r>
                    </a:p>
                  </a:txBody>
                  <a:tcPr marL="9037" marR="9037" marT="9037"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9">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11</a:t>
                      </a:r>
                    </a:p>
                  </a:txBody>
                  <a:tcPr marL="9037" marR="9037" marT="9037"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アルブミン</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総ビリルビン</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膠質反応</a:t>
                      </a:r>
                      <a:endParaRPr kumimoji="0" lang="zh-TW"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中性脂肪</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尿素窒素</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尿酸</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クレアチニン</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ナトリウム及びクロール</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角丸四角形 3"/>
          <p:cNvSpPr/>
          <p:nvPr/>
        </p:nvSpPr>
        <p:spPr>
          <a:xfrm>
            <a:off x="467544" y="476672"/>
            <a:ext cx="3347864" cy="43204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b="1" dirty="0" smtClean="0">
                <a:latin typeface="HG丸ｺﾞｼｯｸM-PRO" panose="020F0600000000000000" pitchFamily="50" charset="-128"/>
                <a:ea typeface="HG丸ｺﾞｼｯｸM-PRO" panose="020F0600000000000000" pitchFamily="50" charset="-128"/>
              </a:rPr>
              <a:t>（血液学的検査）</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3"/>
          <p:cNvSpPr txBox="1">
            <a:spLocks/>
          </p:cNvSpPr>
          <p:nvPr/>
        </p:nvSpPr>
        <p:spPr>
          <a:xfrm>
            <a:off x="6876256" y="6464072"/>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475CF25-C892-45B0-9DA5-4799EFE48217}" type="slidenum">
              <a:rPr lang="ja-JP" altLang="en-US" sz="1400" smtClean="0">
                <a:latin typeface="メイリオ" panose="020B0604030504040204" pitchFamily="50" charset="-128"/>
                <a:ea typeface="メイリオ" panose="020B0604030504040204" pitchFamily="50" charset="-128"/>
                <a:cs typeface="メイリオ" panose="020B0604030504040204" pitchFamily="50" charset="-128"/>
              </a:rPr>
              <a:pPr/>
              <a:t>150</a:t>
            </a:fld>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4362017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76"/>
          <p:cNvGraphicFramePr>
            <a:graphicFrameLocks noGrp="1"/>
          </p:cNvGraphicFramePr>
          <p:nvPr>
            <p:extLst>
              <p:ext uri="{D42A27DB-BD31-4B8C-83A1-F6EECF244321}">
                <p14:modId xmlns:p14="http://schemas.microsoft.com/office/powerpoint/2010/main" val="1604035056"/>
              </p:ext>
            </p:extLst>
          </p:nvPr>
        </p:nvGraphicFramePr>
        <p:xfrm>
          <a:off x="251520" y="717961"/>
          <a:ext cx="8640957" cy="5760703"/>
        </p:xfrm>
        <a:graphic>
          <a:graphicData uri="http://schemas.openxmlformats.org/drawingml/2006/table">
            <a:tbl>
              <a:tblPr>
                <a:solidFill>
                  <a:schemeClr val="accent5">
                    <a:lumMod val="20000"/>
                    <a:lumOff val="80000"/>
                  </a:schemeClr>
                </a:solidFill>
                <a:effectLst/>
              </a:tblPr>
              <a:tblGrid>
                <a:gridCol w="1152128"/>
                <a:gridCol w="3456384"/>
                <a:gridCol w="840093"/>
                <a:gridCol w="840093"/>
                <a:gridCol w="840093"/>
                <a:gridCol w="1512166"/>
              </a:tblGrid>
              <a:tr h="366713">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366713">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vMerge="1">
                  <a:txBody>
                    <a:bodyPr/>
                    <a:lstStyle/>
                    <a:p>
                      <a:endParaRPr kumimoji="1" lang="ja-JP" altLang="en-US"/>
                    </a:p>
                  </a:txBody>
                  <a:tcPr/>
                </a:tc>
              </a:tr>
              <a:tr h="366713">
                <a:tc rowSpan="13">
                  <a:txBody>
                    <a:bodyPr/>
                    <a:lstStyle/>
                    <a:p>
                      <a:pPr marL="3600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D007　1</a:t>
                      </a:r>
                    </a:p>
                    <a:p>
                      <a:pPr marL="3600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カリウム</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11</a:t>
                      </a:r>
                    </a:p>
                  </a:txBody>
                  <a:tcPr marL="9037" marR="9037" marT="9037"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11</a:t>
                      </a:r>
                    </a:p>
                  </a:txBody>
                  <a:tcPr marL="9037" marR="9037" marT="9037"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カルシウム</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鉄（</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Fe)</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グルコース</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l-GR"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γ-</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ｸﾞﾙﾀﾐﾙﾄﾗﾝｽﾌｪﾗｰｾﾞ（</a:t>
                      </a:r>
                      <a:r>
                        <a:rPr kumimoji="0" lang="el-GR"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γ‐</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GT</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アルカリホスファターゼ（</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ALP</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乳酸デヒドロゲナーゼ（</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LD</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アミラーゼ</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コリンエステラーゼ（</a:t>
                      </a:r>
                      <a:r>
                        <a:rPr kumimoji="0" lang="en-US" altLang="ja-JP" sz="16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rPr>
                        <a:t>ChE</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ロイシンアミノペプチダーゼ</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r>
                      <a:b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b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LAP</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クレアチンキナーゼ（</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CK</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037" marR="9037" marT="9037"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pPr marL="3600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Calibri" pitchFamily="34" charset="0"/>
                        <a:ea typeface="ＭＳ Ｐゴシック" charset="-128"/>
                      </a:endParaRP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不飽和鉄結合能（ＵＩＢＣ）</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r>
                      <a:b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b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（比色法）</a:t>
                      </a:r>
                      <a:endPar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037" marR="9037" marT="9037" marB="0"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11</a:t>
                      </a:r>
                    </a:p>
                  </a:txBody>
                  <a:tcPr marL="9037" marR="9037" marT="9037"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（項目分割）</a:t>
                      </a:r>
                    </a:p>
                  </a:txBody>
                  <a:tcPr marL="9037" marR="9037" marT="9037"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vMerge="1">
                  <a:txBody>
                    <a:bodyPr/>
                    <a:lstStyle/>
                    <a:p>
                      <a:pPr marL="3600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Calibri" pitchFamily="34" charset="0"/>
                        <a:ea typeface="ＭＳ Ｐゴシック" charset="-128"/>
                      </a:endParaRP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総鉄結合能（ＴＩＢＣ）（比色法）</a:t>
                      </a:r>
                      <a:endPar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037" marR="9037" marT="9037"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037" marR="9037" marT="9037" marB="0"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11</a:t>
                      </a:r>
                    </a:p>
                  </a:txBody>
                  <a:tcPr marL="9037" marR="9037" marT="9037"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（項目分割）</a:t>
                      </a:r>
                    </a:p>
                  </a:txBody>
                  <a:tcPr marL="9037" marR="9037" marT="9037"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角丸四角形 3"/>
          <p:cNvSpPr/>
          <p:nvPr/>
        </p:nvSpPr>
        <p:spPr>
          <a:xfrm>
            <a:off x="360040" y="267257"/>
            <a:ext cx="3347864" cy="43204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b="1" dirty="0" smtClean="0">
                <a:latin typeface="HG丸ｺﾞｼｯｸM-PRO" panose="020F0600000000000000" pitchFamily="50" charset="-128"/>
                <a:ea typeface="HG丸ｺﾞｼｯｸM-PRO" panose="020F0600000000000000" pitchFamily="50" charset="-128"/>
              </a:rPr>
              <a:t>（生化学的検査（</a:t>
            </a:r>
            <a:r>
              <a:rPr lang="en-US" altLang="ja-JP" b="1" dirty="0" smtClean="0">
                <a:latin typeface="HG丸ｺﾞｼｯｸM-PRO" panose="020F0600000000000000" pitchFamily="50" charset="-128"/>
                <a:ea typeface="HG丸ｺﾞｼｯｸM-PRO" panose="020F0600000000000000" pitchFamily="50" charset="-128"/>
              </a:rPr>
              <a:t>Ⅰ</a:t>
            </a:r>
            <a:r>
              <a:rPr lang="ja-JP" altLang="en-US" b="1" dirty="0" smtClean="0">
                <a:latin typeface="HG丸ｺﾞｼｯｸM-PRO" panose="020F0600000000000000" pitchFamily="50" charset="-128"/>
                <a:ea typeface="HG丸ｺﾞｼｯｸM-PRO" panose="020F0600000000000000" pitchFamily="50" charset="-128"/>
              </a:rPr>
              <a:t>））</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151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3384400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28"/>
          <p:cNvGraphicFramePr>
            <a:graphicFrameLocks noGrp="1"/>
          </p:cNvGraphicFramePr>
          <p:nvPr>
            <p:extLst>
              <p:ext uri="{D42A27DB-BD31-4B8C-83A1-F6EECF244321}">
                <p14:modId xmlns:p14="http://schemas.microsoft.com/office/powerpoint/2010/main" val="270533324"/>
              </p:ext>
            </p:extLst>
          </p:nvPr>
        </p:nvGraphicFramePr>
        <p:xfrm>
          <a:off x="251519" y="508842"/>
          <a:ext cx="8712970" cy="6232526"/>
        </p:xfrm>
        <a:graphic>
          <a:graphicData uri="http://schemas.openxmlformats.org/drawingml/2006/table">
            <a:tbl>
              <a:tblPr>
                <a:solidFill>
                  <a:schemeClr val="accent5">
                    <a:lumMod val="20000"/>
                    <a:lumOff val="80000"/>
                  </a:schemeClr>
                </a:solidFill>
                <a:effectLst/>
              </a:tblPr>
              <a:tblGrid>
                <a:gridCol w="1224137"/>
                <a:gridCol w="3456384"/>
                <a:gridCol w="888099"/>
                <a:gridCol w="888099"/>
                <a:gridCol w="888099"/>
                <a:gridCol w="1368152"/>
              </a:tblGrid>
              <a:tr h="30480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30480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vMerge="1">
                  <a:txBody>
                    <a:bodyPr/>
                    <a:lstStyle/>
                    <a:p>
                      <a:endParaRPr kumimoji="1" lang="ja-JP" altLang="en-US"/>
                    </a:p>
                  </a:txBody>
                  <a:tcPr/>
                </a:tc>
              </a:tr>
              <a:tr h="304800">
                <a:tc rowSpan="4">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D007</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総コレステロール</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17</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17</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ｱｽﾊﾟﾗｷﾞﾝ酸ｱﾐﾉﾄﾗﾝｽﾌｪﾗｰｾﾞ（</a:t>
                      </a:r>
                      <a:r>
                        <a:rPr kumimoji="0" lang="en-US"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AST</a:t>
                      </a:r>
                      <a:r>
                        <a:rPr kumimoji="0" lang="en-US"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0480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ｱﾗﾆﾝｱﾐﾉﾄﾗﾝｽﾌｪﾗｰｾﾞ（</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ALT</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0480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HDL-</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コレステロール</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04800">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D007</a:t>
                      </a:r>
                      <a:r>
                        <a:rPr kumimoji="0" lang="en-US"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LDL-</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コレステロール</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18</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18</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蛋白分画</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04800">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D007</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リパーゼ</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24</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24</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defRPr/>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D007　12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不飽和鉄結合能（ＵＩＢＣ）（ＲＩＡ法）</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31</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31</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（項目分割）</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vMerge="1">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総鉄結合能（ＴＩＢＣ）（ＲＩＡ法）</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31</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31</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（項目分割）</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D007</a:t>
                      </a:r>
                      <a:r>
                        <a:rPr kumimoji="0" lang="en-US"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15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胆汁酸</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47</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47</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D007</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リポ</a:t>
                      </a:r>
                      <a:r>
                        <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蛋白分画</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49</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49</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D007</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26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アポリポ蛋白</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94</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94</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D007</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39</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心臓由来脂肪酸結合蛋白（</a:t>
                      </a:r>
                      <a:r>
                        <a:rPr kumimoji="0" lang="en-US"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H-FABP</a:t>
                      </a:r>
                      <a:r>
                        <a:rPr kumimoji="0" lang="en-US"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150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150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心臓由来脂肪酸結合蛋白（</a:t>
                      </a:r>
                      <a:r>
                        <a:rPr kumimoji="0" lang="en-US"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H-FABP</a:t>
                      </a:r>
                      <a:r>
                        <a:rPr kumimoji="0" lang="en-US"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150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150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304800">
                <a:tc rowSpan="3">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D007</a:t>
                      </a:r>
                      <a:r>
                        <a:rPr kumimoji="0" lang="en-US"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注</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包括項目：５項目以上７項目以下</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93</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93</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包括項目：８項目又は９項目</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102</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99</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30480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包括項目：１０項目以上</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121</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117</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bl>
          </a:graphicData>
        </a:graphic>
      </p:graphicFrame>
      <p:sp>
        <p:nvSpPr>
          <p:cNvPr id="4" name="角丸四角形 3"/>
          <p:cNvSpPr/>
          <p:nvPr/>
        </p:nvSpPr>
        <p:spPr>
          <a:xfrm>
            <a:off x="360040" y="116632"/>
            <a:ext cx="3347864" cy="43204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b="1" dirty="0" smtClean="0">
                <a:latin typeface="HG丸ｺﾞｼｯｸM-PRO" panose="020F0600000000000000" pitchFamily="50" charset="-128"/>
                <a:ea typeface="HG丸ｺﾞｼｯｸM-PRO" panose="020F0600000000000000" pitchFamily="50" charset="-128"/>
              </a:rPr>
              <a:t>（生化学的検査（</a:t>
            </a:r>
            <a:r>
              <a:rPr lang="en-US" altLang="ja-JP" b="1" dirty="0" smtClean="0">
                <a:latin typeface="HG丸ｺﾞｼｯｸM-PRO" panose="020F0600000000000000" pitchFamily="50" charset="-128"/>
                <a:ea typeface="HG丸ｺﾞｼｯｸM-PRO" panose="020F0600000000000000" pitchFamily="50" charset="-128"/>
              </a:rPr>
              <a:t>Ⅰ</a:t>
            </a:r>
            <a:r>
              <a:rPr lang="ja-JP" altLang="en-US" b="1" dirty="0" smtClean="0">
                <a:latin typeface="HG丸ｺﾞｼｯｸM-PRO" panose="020F0600000000000000" pitchFamily="50" charset="-128"/>
                <a:ea typeface="HG丸ｺﾞｼｯｸM-PRO" panose="020F0600000000000000" pitchFamily="50" charset="-128"/>
              </a:rPr>
              <a:t>））</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152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7988730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61"/>
          <p:cNvGraphicFramePr>
            <a:graphicFrameLocks noGrp="1"/>
          </p:cNvGraphicFramePr>
          <p:nvPr>
            <p:extLst>
              <p:ext uri="{D42A27DB-BD31-4B8C-83A1-F6EECF244321}">
                <p14:modId xmlns:p14="http://schemas.microsoft.com/office/powerpoint/2010/main" val="1611854139"/>
              </p:ext>
            </p:extLst>
          </p:nvPr>
        </p:nvGraphicFramePr>
        <p:xfrm>
          <a:off x="251519" y="944011"/>
          <a:ext cx="8640960" cy="5389885"/>
        </p:xfrm>
        <a:graphic>
          <a:graphicData uri="http://schemas.openxmlformats.org/drawingml/2006/table">
            <a:tbl>
              <a:tblPr>
                <a:solidFill>
                  <a:schemeClr val="accent5">
                    <a:lumMod val="20000"/>
                    <a:lumOff val="80000"/>
                  </a:schemeClr>
                </a:solidFill>
                <a:effectLst/>
              </a:tblPr>
              <a:tblGrid>
                <a:gridCol w="1224137"/>
                <a:gridCol w="3384376"/>
                <a:gridCol w="840093"/>
                <a:gridCol w="840093"/>
                <a:gridCol w="840093"/>
                <a:gridCol w="1512168"/>
              </a:tblGrid>
              <a:tr h="32702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327025">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vMerge="1">
                  <a:txBody>
                    <a:bodyPr/>
                    <a:lstStyle/>
                    <a:p>
                      <a:endParaRPr kumimoji="1" lang="ja-JP" altLang="en-US"/>
                    </a:p>
                  </a:txBody>
                  <a:tcPr/>
                </a:tc>
              </a:tr>
              <a:tr h="328613">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D008</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7</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レニン活性</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108</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105</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D008</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トリヨードサイロニン（</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T</a:t>
                      </a:r>
                      <a:r>
                        <a:rPr kumimoji="0" lang="en-US" sz="1600" b="0" i="0" u="none" strike="noStrike" cap="none" normalizeH="0" baseline="-25000" dirty="0" smtClean="0">
                          <a:ln>
                            <a:noFill/>
                          </a:ln>
                          <a:solidFill>
                            <a:srgbClr val="000000"/>
                          </a:solidFill>
                          <a:effectLst/>
                          <a:latin typeface="HG丸ｺﾞｼｯｸM-PRO" panose="020F0600000000000000" pitchFamily="50" charset="-128"/>
                          <a:ea typeface="HG丸ｺﾞｼｯｸM-PRO" panose="020F0600000000000000" pitchFamily="50" charset="-128"/>
                        </a:rPr>
                        <a:t>３</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113</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110</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D008</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インスリン（</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IRI</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118</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114</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サイロキシン（</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T</a:t>
                      </a:r>
                      <a:r>
                        <a:rPr kumimoji="0" lang="en-US" sz="1600" b="0" i="0" u="none" strike="noStrike" cap="none" normalizeH="0" baseline="-25000" dirty="0" smtClean="0">
                          <a:ln>
                            <a:noFill/>
                          </a:ln>
                          <a:solidFill>
                            <a:srgbClr val="000000"/>
                          </a:solidFill>
                          <a:effectLst/>
                          <a:latin typeface="HG丸ｺﾞｼｯｸM-PRO" panose="020F0600000000000000" pitchFamily="50" charset="-128"/>
                          <a:ea typeface="HG丸ｺﾞｼｯｸM-PRO" panose="020F0600000000000000" pitchFamily="50" charset="-128"/>
                        </a:rPr>
                        <a:t>４</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28613">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D008</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12</a:t>
                      </a:r>
                    </a:p>
                  </a:txBody>
                  <a:tcPr marL="9525" marR="9525" marT="9525"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C-</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ペプチド（</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CPR</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123</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119</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D008</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アルドステロン</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137</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133</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defRPr/>
                      </a:pPr>
                      <a:endPar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rowSpan="3">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D008</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遊離</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サイロキシン</a:t>
                      </a:r>
                      <a:r>
                        <a:rPr kumimoji="0" lang="zh-TW"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en-US" altLang="zh-TW"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FT</a:t>
                      </a:r>
                      <a:r>
                        <a:rPr kumimoji="0" lang="zh-TW" altLang="en-US" sz="1600" b="0" i="0" u="none" strike="noStrike" cap="none" normalizeH="0" baseline="-25000" dirty="0" smtClean="0">
                          <a:ln>
                            <a:noFill/>
                          </a:ln>
                          <a:solidFill>
                            <a:srgbClr val="000000"/>
                          </a:solidFill>
                          <a:effectLst/>
                          <a:latin typeface="HG丸ｺﾞｼｯｸM-PRO" panose="020F0600000000000000" pitchFamily="50" charset="-128"/>
                          <a:ea typeface="HG丸ｺﾞｼｯｸM-PRO" panose="020F0600000000000000" pitchFamily="50" charset="-128"/>
                        </a:rPr>
                        <a:t>４</a:t>
                      </a:r>
                      <a:r>
                        <a:rPr kumimoji="0" lang="zh-TW"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140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136</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サイロキシン</a:t>
                      </a:r>
                      <a:r>
                        <a:rPr kumimoji="0" lang="zh-TW"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結合</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グロブリン</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r>
                      <a:b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br>
                      <a:r>
                        <a:rPr kumimoji="0" lang="zh-TW"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en-US" altLang="zh-TW"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TBG</a:t>
                      </a:r>
                      <a:r>
                        <a:rPr kumimoji="0" lang="zh-TW"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遊離</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トリヨードサイロニン</a:t>
                      </a:r>
                      <a:r>
                        <a:rPr kumimoji="0" lang="zh-TW"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en-US" altLang="zh-TW"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FT</a:t>
                      </a:r>
                      <a:r>
                        <a:rPr kumimoji="0" lang="zh-TW" altLang="en-US" sz="1600" b="0" i="0" u="none" strike="noStrike" cap="none" normalizeH="0" baseline="-25000" dirty="0" smtClean="0">
                          <a:ln>
                            <a:noFill/>
                          </a:ln>
                          <a:solidFill>
                            <a:srgbClr val="000000"/>
                          </a:solidFill>
                          <a:effectLst/>
                          <a:latin typeface="HG丸ｺﾞｼｯｸM-PRO" panose="020F0600000000000000" pitchFamily="50" charset="-128"/>
                          <a:ea typeface="HG丸ｺﾞｼｯｸM-PRO" panose="020F0600000000000000" pitchFamily="50" charset="-128"/>
                        </a:rPr>
                        <a:t>３</a:t>
                      </a:r>
                      <a:r>
                        <a:rPr kumimoji="0" lang="zh-TW"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ja-JP" altLang="en-US" sz="1600" b="0" i="0" u="none" strike="noStrike" cap="none" normalizeH="0" baseline="0" dirty="0" smtClean="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D009</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癌胎児性抗原（</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CEA</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113</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110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D009</a:t>
                      </a:r>
                      <a:r>
                        <a:rPr kumimoji="0" lang="en-US"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l-GR"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α-</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フェトプロテイン（</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AFP)</a:t>
                      </a:r>
                    </a:p>
                  </a:txBody>
                  <a:tcPr marL="9525" marR="9525" marT="9525"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115</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112</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8613">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D009</a:t>
                      </a:r>
                      <a:r>
                        <a:rPr kumimoji="0" lang="en-US"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CA</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１９－９</a:t>
                      </a:r>
                      <a:endPar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140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136</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861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前立腺特異抗原（</a:t>
                      </a:r>
                      <a:r>
                        <a:rPr kumimoji="0" lang="en-US" altLang="zh-TW"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PSA</a:t>
                      </a:r>
                      <a:r>
                        <a:rPr kumimoji="0" lang="zh-TW"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D009</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9</a:t>
                      </a:r>
                      <a:endPar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CA</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１２５</a:t>
                      </a:r>
                      <a:endPar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160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155</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角丸四角形 3"/>
          <p:cNvSpPr/>
          <p:nvPr/>
        </p:nvSpPr>
        <p:spPr>
          <a:xfrm>
            <a:off x="360040" y="548680"/>
            <a:ext cx="3347864" cy="43204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b="1" dirty="0" smtClean="0">
                <a:latin typeface="HG丸ｺﾞｼｯｸM-PRO" panose="020F0600000000000000" pitchFamily="50" charset="-128"/>
                <a:ea typeface="HG丸ｺﾞｼｯｸM-PRO" panose="020F0600000000000000" pitchFamily="50" charset="-128"/>
              </a:rPr>
              <a:t>（生化学的検査（</a:t>
            </a:r>
            <a:r>
              <a:rPr lang="en-US" altLang="ja-JP" b="1" dirty="0" smtClean="0">
                <a:latin typeface="HG丸ｺﾞｼｯｸM-PRO" panose="020F0600000000000000" pitchFamily="50" charset="-128"/>
                <a:ea typeface="HG丸ｺﾞｼｯｸM-PRO" panose="020F0600000000000000" pitchFamily="50" charset="-128"/>
              </a:rPr>
              <a:t>Ⅱ</a:t>
            </a:r>
            <a:r>
              <a:rPr lang="ja-JP" altLang="en-US" b="1" dirty="0" smtClean="0">
                <a:latin typeface="HG丸ｺﾞｼｯｸM-PRO" panose="020F0600000000000000" pitchFamily="50" charset="-128"/>
                <a:ea typeface="HG丸ｺﾞｼｯｸM-PRO" panose="020F0600000000000000" pitchFamily="50" charset="-128"/>
              </a:rPr>
              <a:t>））</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6"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153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0224130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48"/>
          <p:cNvGraphicFramePr>
            <a:graphicFrameLocks noGrp="1"/>
          </p:cNvGraphicFramePr>
          <p:nvPr>
            <p:extLst>
              <p:ext uri="{D42A27DB-BD31-4B8C-83A1-F6EECF244321}">
                <p14:modId xmlns:p14="http://schemas.microsoft.com/office/powerpoint/2010/main" val="2614322442"/>
              </p:ext>
            </p:extLst>
          </p:nvPr>
        </p:nvGraphicFramePr>
        <p:xfrm>
          <a:off x="251519" y="579586"/>
          <a:ext cx="8640962" cy="5873750"/>
        </p:xfrm>
        <a:graphic>
          <a:graphicData uri="http://schemas.openxmlformats.org/drawingml/2006/table">
            <a:tbl>
              <a:tblPr>
                <a:solidFill>
                  <a:schemeClr val="accent5">
                    <a:lumMod val="20000"/>
                    <a:lumOff val="80000"/>
                  </a:schemeClr>
                </a:solidFill>
                <a:effectLst/>
              </a:tblPr>
              <a:tblGrid>
                <a:gridCol w="1152129"/>
                <a:gridCol w="3600400"/>
                <a:gridCol w="864096"/>
                <a:gridCol w="864096"/>
                <a:gridCol w="864096"/>
                <a:gridCol w="1296145"/>
              </a:tblGrid>
              <a:tr h="32385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32385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vMerge="1">
                  <a:txBody>
                    <a:bodyPr/>
                    <a:lstStyle/>
                    <a:p>
                      <a:endParaRPr kumimoji="1" lang="ja-JP" altLang="en-US"/>
                    </a:p>
                  </a:txBody>
                  <a:tcPr/>
                </a:tc>
              </a:tr>
              <a:tr h="323850">
                <a:tc rowSpan="3">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D012</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抗ストレプトリジン</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O</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ASO</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15</a:t>
                      </a:r>
                    </a:p>
                  </a:txBody>
                  <a:tcPr marL="9525" marR="9525" marT="9525" marB="0" anchor="ctr"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15</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抗ストレプトリジン</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O</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ASO</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6830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抗ストレプトリジン</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O</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ASO</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23850">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D013</a:t>
                      </a:r>
                      <a:r>
                        <a:rPr kumimoji="0" lang="en-US"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HB</a:t>
                      </a:r>
                      <a:r>
                        <a:rPr kumimoji="0" lang="ja-JP" altLang="en-US" sz="16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rPr>
                        <a:t>ｓ</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抗原定性・半定量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29</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29</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D013</a:t>
                      </a:r>
                      <a:r>
                        <a:rPr kumimoji="0" lang="en-US"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2</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rPr>
                        <a:t>HB</a:t>
                      </a:r>
                      <a:r>
                        <a:rPr kumimoji="0" lang="en-US" sz="16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rPr>
                        <a:t>ｓ</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抗体定性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32</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32</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rPr>
                        <a:t>HB</a:t>
                      </a:r>
                      <a:r>
                        <a:rPr kumimoji="0" lang="en-US" sz="16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rPr>
                        <a:t>ｓ</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抗体半定量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23850">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D013</a:t>
                      </a:r>
                      <a:r>
                        <a:rPr kumimoji="0" lang="en-US"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rPr>
                        <a:t>HBe</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抗原</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110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107</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rPr>
                        <a:t>HBe</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抗体</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D013</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5</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HCV</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抗体定性・定量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120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116</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D013</a:t>
                      </a:r>
                      <a:r>
                        <a:rPr kumimoji="0" lang="en-US"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HB</a:t>
                      </a:r>
                      <a:r>
                        <a:rPr kumimoji="0" lang="ja-JP" altLang="en-US" sz="16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rPr>
                        <a:t>ｃ</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抗体半定量・定量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150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146</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D014</a:t>
                      </a:r>
                      <a:r>
                        <a:rPr kumimoji="0" lang="en-US"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抗サイログロブリン抗体半定量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37</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37</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抗甲状腺マイクロゾーム抗体半定量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rowSpan="4">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D014</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6</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抗核抗体（蛍光抗体法を除く）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110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110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3850">
                <a:tc vMerge="1">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抗核抗体（蛍光抗体法）定性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113</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110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抗核抗体（蛍光抗体法）半定量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23850">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抗核抗体（蛍光抗体法）定量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4" name="角丸四角形 3"/>
          <p:cNvSpPr/>
          <p:nvPr/>
        </p:nvSpPr>
        <p:spPr>
          <a:xfrm>
            <a:off x="360040" y="188640"/>
            <a:ext cx="3347864" cy="43204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b="1" dirty="0" smtClean="0">
                <a:latin typeface="HG丸ｺﾞｼｯｸM-PRO" panose="020F0600000000000000" pitchFamily="50" charset="-128"/>
                <a:ea typeface="HG丸ｺﾞｼｯｸM-PRO" panose="020F0600000000000000" pitchFamily="50" charset="-128"/>
              </a:rPr>
              <a:t>（免疫学的検査）</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6"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154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4482239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12"/>
          <p:cNvGraphicFramePr>
            <a:graphicFrameLocks noGrp="1"/>
          </p:cNvGraphicFramePr>
          <p:nvPr>
            <p:extLst>
              <p:ext uri="{D42A27DB-BD31-4B8C-83A1-F6EECF244321}">
                <p14:modId xmlns:p14="http://schemas.microsoft.com/office/powerpoint/2010/main" val="369103202"/>
              </p:ext>
            </p:extLst>
          </p:nvPr>
        </p:nvGraphicFramePr>
        <p:xfrm>
          <a:off x="251518" y="546241"/>
          <a:ext cx="8640962" cy="5907095"/>
        </p:xfrm>
        <a:graphic>
          <a:graphicData uri="http://schemas.openxmlformats.org/drawingml/2006/table">
            <a:tbl>
              <a:tblPr>
                <a:solidFill>
                  <a:schemeClr val="accent5">
                    <a:lumMod val="20000"/>
                    <a:lumOff val="80000"/>
                  </a:schemeClr>
                </a:solidFill>
                <a:effectLst/>
              </a:tblPr>
              <a:tblGrid>
                <a:gridCol w="1296146"/>
                <a:gridCol w="3312368"/>
                <a:gridCol w="888099"/>
                <a:gridCol w="888099"/>
                <a:gridCol w="888099"/>
                <a:gridCol w="1368151"/>
              </a:tblGrid>
              <a:tr h="34607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区分番号</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診療報酬項目</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点数</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備考</a:t>
                      </a:r>
                    </a:p>
                  </a:txBody>
                  <a:tcPr marL="9037" marR="9037" marT="903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346075">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旧</a:t>
                      </a:r>
                    </a:p>
                  </a:txBody>
                  <a:tcPr marL="9037" marR="9037" marT="903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037" marR="9037" marT="9037"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新</a:t>
                      </a:r>
                    </a:p>
                  </a:txBody>
                  <a:tcPr marL="9037" marR="9037" marT="9037"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vMerge="1">
                  <a:txBody>
                    <a:bodyPr/>
                    <a:lstStyle/>
                    <a:p>
                      <a:endParaRPr kumimoji="1" lang="ja-JP" altLang="en-US"/>
                    </a:p>
                  </a:txBody>
                  <a:tcPr/>
                </a:tc>
              </a:tr>
              <a:tr h="347663">
                <a:tc rowSpan="6">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D014</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SS-B/La</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抗体定性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167</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162</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SS-B/La</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抗体半定量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4766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SS-B/La</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抗体定量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4766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a:t>
                      </a:r>
                      <a:r>
                        <a:rPr kumimoji="0" lang="en-US" altLang="ja-JP" sz="16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rPr>
                        <a:t>Sm</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抗体定性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a:t>
                      </a:r>
                      <a:r>
                        <a:rPr kumimoji="0" lang="en-US" altLang="ja-JP" sz="16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rPr>
                        <a:t>Sm</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抗体半定量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4766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a:t>
                      </a:r>
                      <a:r>
                        <a:rPr kumimoji="0" lang="en-US" altLang="ja-JP" sz="16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rPr>
                        <a:t>Sm</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抗体定量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47663">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D014</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13</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DNA</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抗体定量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178</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173</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a:txBody>
                    <a:bodyPr/>
                    <a:lstStyle/>
                    <a:p>
                      <a:pPr marL="36000" marR="0" lvl="0" indent="0" algn="l" defTabSz="914400" rtl="0" eaLnBrk="1" fontAlgn="ctr" latinLnBrk="0" hangingPunct="1">
                        <a:lnSpc>
                          <a:spcPct val="100000"/>
                        </a:lnSpc>
                        <a:spcBef>
                          <a:spcPct val="0"/>
                        </a:spcBef>
                        <a:spcAft>
                          <a:spcPct val="0"/>
                        </a:spcAft>
                        <a:buClrTx/>
                        <a:buSzTx/>
                        <a:buFontTx/>
                        <a:buNone/>
                        <a:tabLst/>
                        <a:defRPr/>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D014　14</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defRPr/>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DNA</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抗体定性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178</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178</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D014</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18</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抗ミトコンドリア抗体定性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206</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200</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（項目分割）</a:t>
                      </a:r>
                      <a:endPar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vMerge="1">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en-US" altLang="ja-JP" sz="1600" b="0" i="0" u="none" strike="noStrike" cap="none" normalizeH="0" baseline="0" dirty="0" smtClean="0">
                        <a:ln>
                          <a:noFill/>
                        </a:ln>
                        <a:solidFill>
                          <a:srgbClr val="000000"/>
                        </a:solidFill>
                        <a:effectLst/>
                        <a:latin typeface="ＭＳ Ｐゴシック" charset="-128"/>
                        <a:ea typeface="ＭＳ Ｐゴシック"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抗ミトコンドリア抗体半定量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endPar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200</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（項目分割）</a:t>
                      </a:r>
                      <a:endPar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36000" marR="0" lvl="0" indent="0" algn="l" defTabSz="914400" rtl="0" eaLnBrk="1" fontAlgn="ctr" latinLnBrk="0" hangingPunct="1">
                        <a:lnSpc>
                          <a:spcPct val="100000"/>
                        </a:lnSpc>
                        <a:spcBef>
                          <a:spcPct val="0"/>
                        </a:spcBef>
                        <a:spcAft>
                          <a:spcPct val="0"/>
                        </a:spcAft>
                        <a:buClrTx/>
                        <a:buSzTx/>
                        <a:buFontTx/>
                        <a:buNone/>
                        <a:tabLst/>
                        <a:defRPr/>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D014　20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defRPr/>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抗ミトコンドリア抗体定量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206</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206</a:t>
                      </a:r>
                    </a:p>
                  </a:txBody>
                  <a:tcPr marL="9525" marR="9525" marT="9525" marB="0" anchor="ctr"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D015</a:t>
                      </a:r>
                      <a:r>
                        <a:rPr kumimoji="0" lang="en-US"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1</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C</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反応性蛋白（</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CRP</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定性</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16</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16</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C</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反応性蛋白（</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CRP</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47663">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D015</a:t>
                      </a:r>
                      <a:r>
                        <a:rPr kumimoji="0" lang="en-US"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10</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非特異的</a:t>
                      </a:r>
                      <a:r>
                        <a:rPr kumimoji="0" lang="en-US" altLang="zh-TW" sz="16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rPr>
                        <a:t>IgE</a:t>
                      </a:r>
                      <a:r>
                        <a:rPr kumimoji="0" lang="zh-TW"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半定量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100</a:t>
                      </a:r>
                    </a:p>
                  </a:txBody>
                  <a:tcPr marL="9525" marR="9525" marT="9525"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100</a:t>
                      </a:r>
                    </a:p>
                  </a:txBody>
                  <a:tcPr marL="9525" marR="9525" marT="9525"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6000" marR="0" lvl="0" indent="0" algn="l" defTabSz="914400" rtl="0" eaLnBrk="1" fontAlgn="ctr" latinLnBrk="0" hangingPunct="1">
                        <a:lnSpc>
                          <a:spcPct val="100000"/>
                        </a:lnSpc>
                        <a:spcBef>
                          <a:spcPct val="0"/>
                        </a:spcBef>
                        <a:spcAft>
                          <a:spcPct val="0"/>
                        </a:spcAft>
                        <a:buClrTx/>
                        <a:buSzTx/>
                        <a:buFontTx/>
                        <a:buNone/>
                        <a:tabLst/>
                      </a:pPr>
                      <a:endPar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vMerge="1">
                  <a:txBody>
                    <a:bodyPr/>
                    <a:lstStyle/>
                    <a:p>
                      <a:endParaRPr kumimoji="1" lang="ja-JP" altLang="en-US"/>
                    </a:p>
                  </a:txBody>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非特異的</a:t>
                      </a:r>
                      <a:r>
                        <a:rPr kumimoji="0" lang="en-US" altLang="zh-TW" sz="16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rPr>
                        <a:t>IgE</a:t>
                      </a:r>
                      <a:r>
                        <a:rPr kumimoji="0" lang="zh-TW"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定量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4" name="角丸四角形 3"/>
          <p:cNvSpPr/>
          <p:nvPr/>
        </p:nvSpPr>
        <p:spPr>
          <a:xfrm>
            <a:off x="360040" y="188640"/>
            <a:ext cx="3347864" cy="43204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b="1" dirty="0" smtClean="0">
                <a:latin typeface="HG丸ｺﾞｼｯｸM-PRO" panose="020F0600000000000000" pitchFamily="50" charset="-128"/>
                <a:ea typeface="HG丸ｺﾞｼｯｸM-PRO" panose="020F0600000000000000" pitchFamily="50" charset="-128"/>
              </a:rPr>
              <a:t>（免疫学的検査）</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155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3577795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46"/>
          <p:cNvGraphicFramePr>
            <a:graphicFrameLocks noGrp="1"/>
          </p:cNvGraphicFramePr>
          <p:nvPr>
            <p:extLst>
              <p:ext uri="{D42A27DB-BD31-4B8C-83A1-F6EECF244321}">
                <p14:modId xmlns:p14="http://schemas.microsoft.com/office/powerpoint/2010/main" val="95228531"/>
              </p:ext>
            </p:extLst>
          </p:nvPr>
        </p:nvGraphicFramePr>
        <p:xfrm>
          <a:off x="251522" y="476672"/>
          <a:ext cx="8640959" cy="4343588"/>
        </p:xfrm>
        <a:graphic>
          <a:graphicData uri="http://schemas.openxmlformats.org/drawingml/2006/table">
            <a:tbl>
              <a:tblPr>
                <a:solidFill>
                  <a:schemeClr val="accent5">
                    <a:lumMod val="20000"/>
                    <a:lumOff val="80000"/>
                  </a:schemeClr>
                </a:solidFill>
                <a:effectLst/>
              </a:tblPr>
              <a:tblGrid>
                <a:gridCol w="1296142"/>
                <a:gridCol w="3096344"/>
                <a:gridCol w="816091"/>
                <a:gridCol w="816091"/>
                <a:gridCol w="816091"/>
                <a:gridCol w="1800200"/>
              </a:tblGrid>
              <a:tr h="311811">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区分番号</a:t>
                      </a:r>
                    </a:p>
                  </a:txBody>
                  <a:tcPr marL="8965" marR="8965" marT="89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診療報酬項目</a:t>
                      </a:r>
                    </a:p>
                  </a:txBody>
                  <a:tcPr marL="8965" marR="8965" marT="89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点数</a:t>
                      </a:r>
                    </a:p>
                  </a:txBody>
                  <a:tcPr marL="8965" marR="8965" marT="89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備考</a:t>
                      </a:r>
                    </a:p>
                  </a:txBody>
                  <a:tcPr marL="8965" marR="8965" marT="896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311811">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旧</a:t>
                      </a:r>
                    </a:p>
                  </a:txBody>
                  <a:tcPr marL="8965" marR="8965" marT="896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8965" marR="8965" marT="8965" marB="0" anchor="ctr" horzOverflow="overflow">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新</a:t>
                      </a:r>
                    </a:p>
                  </a:txBody>
                  <a:tcPr marL="8965" marR="8965" marT="8965"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vMerge="1">
                  <a:txBody>
                    <a:bodyPr/>
                    <a:lstStyle/>
                    <a:p>
                      <a:endParaRPr kumimoji="1" lang="ja-JP" altLang="en-US"/>
                    </a:p>
                  </a:txBody>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D026</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尿・糞便等検査判断料</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34</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34</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D026</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2</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血液学的検査判断料</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125</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125</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D026</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3</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生化学的検査（</a:t>
                      </a:r>
                      <a:r>
                        <a:rPr kumimoji="0" lang="en-US" altLang="zh-CN"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Ⅰ</a:t>
                      </a:r>
                      <a:r>
                        <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）判断料</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144</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144</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D026</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4</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生化学的検査（</a:t>
                      </a:r>
                      <a:r>
                        <a:rPr kumimoji="0" lang="en-US" altLang="zh-CN"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Ⅱ</a:t>
                      </a:r>
                      <a:r>
                        <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）判断料</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144</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144</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D026</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5</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免疫学的検査判断料</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144</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144</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D026</a:t>
                      </a: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6</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微生物学的検査判断料</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150</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150</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D026　</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注</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検体検査管理加算（</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Ⅰ</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40</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40</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a:latin typeface="HG丸ｺﾞｼｯｸM-PRO" panose="020F0600000000000000" pitchFamily="50" charset="-128"/>
                        <a:ea typeface="HG丸ｺﾞｼｯｸM-PRO" panose="020F0600000000000000" pitchFamily="50" charset="-128"/>
                      </a:endParaRP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045">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D026　</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注</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検体検査管理加算（</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Ⅱ</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100</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100</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D026　</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注</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検体検査管理加算（</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Ⅲ</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300</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300</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D026　</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注</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検体検査管理加算（</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Ⅳ</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500</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500</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D026</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注</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骨髄像診断加算</a:t>
                      </a:r>
                      <a:endPar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240</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240</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a:latin typeface="HG丸ｺﾞｼｯｸM-PRO" panose="020F0600000000000000" pitchFamily="50" charset="-128"/>
                        <a:ea typeface="HG丸ｺﾞｼｯｸM-PRO" panose="020F0600000000000000" pitchFamily="50" charset="-128"/>
                      </a:endParaRP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D027</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基本的検体検査判断料</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604</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604</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角丸四角形 3"/>
          <p:cNvSpPr/>
          <p:nvPr/>
        </p:nvSpPr>
        <p:spPr>
          <a:xfrm>
            <a:off x="360040" y="44624"/>
            <a:ext cx="3347864" cy="43204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b="1" dirty="0" smtClean="0">
                <a:latin typeface="HG丸ｺﾞｼｯｸM-PRO" panose="020F0600000000000000" pitchFamily="50" charset="-128"/>
                <a:ea typeface="HG丸ｺﾞｼｯｸM-PRO" panose="020F0600000000000000" pitchFamily="50" charset="-128"/>
              </a:rPr>
              <a:t>（検体検査判断料）</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356303" y="4869160"/>
            <a:ext cx="3347864" cy="43204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b="1" dirty="0" smtClean="0">
                <a:latin typeface="HG丸ｺﾞｼｯｸM-PRO" panose="020F0600000000000000" pitchFamily="50" charset="-128"/>
                <a:ea typeface="HG丸ｺﾞｼｯｸM-PRO" panose="020F0600000000000000" pitchFamily="50" charset="-128"/>
              </a:rPr>
              <a:t>（診断穿刺・検体採取料）</a:t>
            </a:r>
            <a:endParaRPr kumimoji="1" lang="ja-JP" altLang="en-US" b="1" dirty="0">
              <a:latin typeface="HG丸ｺﾞｼｯｸM-PRO" panose="020F0600000000000000" pitchFamily="50" charset="-128"/>
              <a:ea typeface="HG丸ｺﾞｼｯｸM-PRO" panose="020F0600000000000000" pitchFamily="50" charset="-128"/>
            </a:endParaRPr>
          </a:p>
        </p:txBody>
      </p:sp>
      <p:graphicFrame>
        <p:nvGraphicFramePr>
          <p:cNvPr id="7" name="Group 146"/>
          <p:cNvGraphicFramePr>
            <a:graphicFrameLocks noGrp="1"/>
          </p:cNvGraphicFramePr>
          <p:nvPr>
            <p:extLst>
              <p:ext uri="{D42A27DB-BD31-4B8C-83A1-F6EECF244321}">
                <p14:modId xmlns:p14="http://schemas.microsoft.com/office/powerpoint/2010/main" val="4124890867"/>
              </p:ext>
            </p:extLst>
          </p:nvPr>
        </p:nvGraphicFramePr>
        <p:xfrm>
          <a:off x="251520" y="5308806"/>
          <a:ext cx="8712967" cy="1247244"/>
        </p:xfrm>
        <a:graphic>
          <a:graphicData uri="http://schemas.openxmlformats.org/drawingml/2006/table">
            <a:tbl>
              <a:tblPr>
                <a:solidFill>
                  <a:schemeClr val="accent5">
                    <a:lumMod val="20000"/>
                    <a:lumOff val="80000"/>
                  </a:schemeClr>
                </a:solidFill>
                <a:effectLst/>
              </a:tblPr>
              <a:tblGrid>
                <a:gridCol w="1296144"/>
                <a:gridCol w="3096344"/>
                <a:gridCol w="819578"/>
                <a:gridCol w="819578"/>
                <a:gridCol w="819578"/>
                <a:gridCol w="1861745"/>
              </a:tblGrid>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Ｄ</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400</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36000" marR="0" lvl="0" indent="0" algn="l" defTabSz="914400" rtl="0" eaLnBrk="1" fontAlgn="t"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血液採取（１日につき）</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Ｄ400</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静脈</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16</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20</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既存技術の再評価</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Ｄ400</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2</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その他</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6</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6</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811">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Ｄ400</a:t>
                      </a: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注</a:t>
                      </a:r>
                      <a:endParaRPr kumimoji="0" lang="en-US" altLang="ja-JP"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00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６歳未満の乳幼児加算</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14</a:t>
                      </a:r>
                    </a:p>
                  </a:txBody>
                  <a:tcPr marL="9449" marR="9449" marT="9449"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p>
                  </a:txBody>
                  <a:tcPr marL="9449" marR="9449" marT="9449"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600" b="1"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14</a:t>
                      </a:r>
                    </a:p>
                  </a:txBody>
                  <a:tcPr marL="9449" marR="9449" marT="9449"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p>
                  </a:txBody>
                  <a:tcPr marL="9449" marR="9449" marT="9449"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156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11076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251520" y="2636912"/>
            <a:ext cx="8640960" cy="3960440"/>
          </a:xfrm>
          <a:prstGeom prst="snip2DiagRect">
            <a:avLst>
              <a:gd name="adj1" fmla="val 0"/>
              <a:gd name="adj2" fmla="val 1547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251520" y="116632"/>
            <a:ext cx="8640960" cy="295232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 name="コンテンツ プレースホルダー 2"/>
          <p:cNvSpPr>
            <a:spLocks noGrp="1"/>
          </p:cNvSpPr>
          <p:nvPr>
            <p:ph idx="1"/>
          </p:nvPr>
        </p:nvSpPr>
        <p:spPr>
          <a:xfrm>
            <a:off x="395536" y="260648"/>
            <a:ext cx="8352928" cy="6264696"/>
          </a:xfrm>
        </p:spPr>
        <p:txBody>
          <a:bodyPr>
            <a:noAutofit/>
          </a:bodyPr>
          <a:lstStyle/>
          <a:p>
            <a:pPr marL="361950" indent="-361950">
              <a:spcAft>
                <a:spcPts val="1200"/>
              </a:spcAft>
              <a:buNone/>
            </a:pP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◆内視鏡検査に係る休日・時間外・深夜加算の創設</a:t>
            </a:r>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542925" indent="-265113" fontAlgn="auto">
              <a:spcBef>
                <a:spcPts val="0"/>
              </a:spcBef>
              <a:spcAft>
                <a:spcPts val="1200"/>
              </a:spcAft>
              <a:buNone/>
              <a:defRPr/>
            </a:pPr>
            <a:r>
              <a:rPr kumimoji="0" lang="en-US" altLang="ja-JP" sz="2000" dirty="0" smtClean="0">
                <a:latin typeface="HG丸ｺﾞｼｯｸM-PRO" panose="020F0600000000000000" pitchFamily="50" charset="-128"/>
                <a:ea typeface="HG丸ｺﾞｼｯｸM-PRO" panose="020F0600000000000000" pitchFamily="50" charset="-128"/>
              </a:rPr>
              <a:t>※</a:t>
            </a:r>
            <a:r>
              <a:rPr kumimoji="0" lang="ja-JP" altLang="en-US" sz="2000" dirty="0" smtClean="0">
                <a:latin typeface="HG丸ｺﾞｼｯｸM-PRO" panose="020F0600000000000000" pitchFamily="50" charset="-128"/>
                <a:ea typeface="HG丸ｺﾞｼｯｸM-PRO" panose="020F0600000000000000" pitchFamily="50" charset="-128"/>
              </a:rPr>
              <a:t>休日、時間外、深夜に緊急内視鏡検査が行われた場合に、所定点数の以下に相当する点数を所定点数に加算する。</a:t>
            </a:r>
            <a:endParaRPr kumimoji="0"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fontAlgn="auto">
              <a:spcBef>
                <a:spcPts val="0"/>
              </a:spcBef>
              <a:spcAft>
                <a:spcPts val="0"/>
              </a:spcAft>
              <a:buNone/>
              <a:defRPr/>
            </a:pPr>
            <a:r>
              <a:rPr kumimoji="0" lang="ja-JP" altLang="en-US" sz="2800" dirty="0" smtClean="0">
                <a:solidFill>
                  <a:srgbClr val="FF0000"/>
                </a:solidFill>
                <a:latin typeface="HG丸ｺﾞｼｯｸM-PRO" panose="020F0600000000000000" pitchFamily="50" charset="-128"/>
                <a:ea typeface="HG丸ｺﾞｼｯｸM-PRO" panose="020F0600000000000000" pitchFamily="50" charset="-128"/>
              </a:rPr>
              <a:t>　　（新）　休日加算　　　　</a:t>
            </a:r>
            <a:r>
              <a:rPr kumimoji="0" lang="en-US" altLang="ja-JP" sz="2800" dirty="0" smtClean="0">
                <a:solidFill>
                  <a:srgbClr val="FF0000"/>
                </a:solidFill>
                <a:latin typeface="HG丸ｺﾞｼｯｸM-PRO" panose="020F0600000000000000" pitchFamily="50" charset="-128"/>
                <a:ea typeface="HG丸ｺﾞｼｯｸM-PRO" panose="020F0600000000000000" pitchFamily="50" charset="-128"/>
              </a:rPr>
              <a:t>80/100</a:t>
            </a:r>
          </a:p>
          <a:p>
            <a:pPr marL="265113" indent="-265113" fontAlgn="auto">
              <a:spcBef>
                <a:spcPts val="0"/>
              </a:spcBef>
              <a:spcAft>
                <a:spcPts val="0"/>
              </a:spcAft>
              <a:buNone/>
              <a:defRPr/>
            </a:pPr>
            <a:r>
              <a:rPr kumimoji="0" lang="ja-JP" altLang="en-US" sz="2800" dirty="0" smtClean="0">
                <a:solidFill>
                  <a:srgbClr val="FF0000"/>
                </a:solidFill>
                <a:latin typeface="HG丸ｺﾞｼｯｸM-PRO" panose="020F0600000000000000" pitchFamily="50" charset="-128"/>
                <a:ea typeface="HG丸ｺﾞｼｯｸM-PRO" panose="020F0600000000000000" pitchFamily="50" charset="-128"/>
              </a:rPr>
              <a:t>　　（新）　時間外加算　　　</a:t>
            </a:r>
            <a:r>
              <a:rPr kumimoji="0" lang="en-US" altLang="ja-JP" sz="2800" dirty="0" smtClean="0">
                <a:solidFill>
                  <a:srgbClr val="FF0000"/>
                </a:solidFill>
                <a:latin typeface="HG丸ｺﾞｼｯｸM-PRO" panose="020F0600000000000000" pitchFamily="50" charset="-128"/>
                <a:ea typeface="HG丸ｺﾞｼｯｸM-PRO" panose="020F0600000000000000" pitchFamily="50" charset="-128"/>
              </a:rPr>
              <a:t>40/100</a:t>
            </a:r>
          </a:p>
          <a:p>
            <a:pPr marL="265113" indent="-265113" fontAlgn="auto">
              <a:spcBef>
                <a:spcPts val="0"/>
              </a:spcBef>
              <a:spcAft>
                <a:spcPts val="0"/>
              </a:spcAft>
              <a:buNone/>
              <a:defRPr/>
            </a:pPr>
            <a:r>
              <a:rPr kumimoji="0" lang="ja-JP" altLang="en-US" sz="2800" dirty="0" smtClean="0">
                <a:solidFill>
                  <a:srgbClr val="FF0000"/>
                </a:solidFill>
                <a:latin typeface="HG丸ｺﾞｼｯｸM-PRO" panose="020F0600000000000000" pitchFamily="50" charset="-128"/>
                <a:ea typeface="HG丸ｺﾞｼｯｸM-PRO" panose="020F0600000000000000" pitchFamily="50" charset="-128"/>
              </a:rPr>
              <a:t>　　（新）　深夜加算　　　　</a:t>
            </a:r>
            <a:r>
              <a:rPr kumimoji="0" lang="en-US" altLang="ja-JP" sz="2800" dirty="0" smtClean="0">
                <a:solidFill>
                  <a:srgbClr val="FF0000"/>
                </a:solidFill>
                <a:latin typeface="HG丸ｺﾞｼｯｸM-PRO" panose="020F0600000000000000" pitchFamily="50" charset="-128"/>
                <a:ea typeface="HG丸ｺﾞｼｯｸM-PRO" panose="020F0600000000000000" pitchFamily="50" charset="-128"/>
              </a:rPr>
              <a:t>80/100</a:t>
            </a:r>
          </a:p>
          <a:p>
            <a:pPr marL="265113" indent="-265113" fontAlgn="auto">
              <a:spcBef>
                <a:spcPts val="0"/>
              </a:spcBef>
              <a:spcAft>
                <a:spcPts val="0"/>
              </a:spcAft>
              <a:buNone/>
              <a:defRPr/>
            </a:pPr>
            <a:endParaRPr kumimoji="0" lang="en-US" altLang="ja-JP" sz="2000" dirty="0" smtClean="0">
              <a:latin typeface="HG丸ｺﾞｼｯｸM-PRO" panose="020F0600000000000000" pitchFamily="50" charset="-128"/>
              <a:ea typeface="HG丸ｺﾞｼｯｸM-PRO" panose="020F0600000000000000" pitchFamily="50" charset="-128"/>
            </a:endParaRPr>
          </a:p>
          <a:p>
            <a:pPr marL="265113" indent="-265113" fontAlgn="auto">
              <a:spcBef>
                <a:spcPts val="0"/>
              </a:spcBef>
              <a:spcAft>
                <a:spcPts val="0"/>
              </a:spcAft>
              <a:buNone/>
              <a:defRPr/>
            </a:pPr>
            <a:r>
              <a:rPr kumimoji="0" lang="ja-JP" altLang="en-US" sz="1800" dirty="0" smtClean="0">
                <a:latin typeface="HG丸ｺﾞｼｯｸM-PRO" panose="020F0600000000000000" pitchFamily="50" charset="-128"/>
                <a:ea typeface="HG丸ｺﾞｼｯｸM-PRO" panose="020F0600000000000000" pitchFamily="50" charset="-128"/>
              </a:rPr>
              <a:t>［算定要件］</a:t>
            </a:r>
            <a:endParaRPr kumimoji="0" lang="en-US" altLang="ja-JP" sz="1800" dirty="0" smtClean="0">
              <a:latin typeface="HG丸ｺﾞｼｯｸM-PRO" panose="020F0600000000000000" pitchFamily="50" charset="-128"/>
              <a:ea typeface="HG丸ｺﾞｼｯｸM-PRO" panose="020F0600000000000000" pitchFamily="50" charset="-128"/>
            </a:endParaRPr>
          </a:p>
          <a:p>
            <a:pPr marL="542925" indent="-265113" fontAlgn="auto">
              <a:spcBef>
                <a:spcPts val="0"/>
              </a:spcBef>
              <a:spcAft>
                <a:spcPts val="1200"/>
              </a:spcAft>
              <a:buNone/>
              <a:defRPr/>
            </a:pPr>
            <a:r>
              <a:rPr kumimoji="0" lang="ja-JP" altLang="en-US" sz="1800" dirty="0" smtClean="0">
                <a:latin typeface="HG丸ｺﾞｼｯｸM-PRO" panose="020F0600000000000000" pitchFamily="50" charset="-128"/>
                <a:ea typeface="HG丸ｺﾞｼｯｸM-PRO" panose="020F0600000000000000" pitchFamily="50" charset="-128"/>
              </a:rPr>
              <a:t>①内視鏡検査が保険医療機関又は保険医の都合により休日、時間外、深夜に行われた場合は算定できない。</a:t>
            </a:r>
            <a:endParaRPr kumimoji="0" lang="en-US" altLang="ja-JP" sz="1800" dirty="0" smtClean="0">
              <a:latin typeface="HG丸ｺﾞｼｯｸM-PRO" panose="020F0600000000000000" pitchFamily="50" charset="-128"/>
              <a:ea typeface="HG丸ｺﾞｼｯｸM-PRO" panose="020F0600000000000000" pitchFamily="50" charset="-128"/>
            </a:endParaRPr>
          </a:p>
          <a:p>
            <a:pPr marL="542925" indent="-265113" fontAlgn="auto">
              <a:spcBef>
                <a:spcPts val="0"/>
              </a:spcBef>
              <a:spcAft>
                <a:spcPts val="0"/>
              </a:spcAft>
              <a:buNone/>
              <a:defRPr/>
            </a:pPr>
            <a:r>
              <a:rPr kumimoji="0" lang="ja-JP" altLang="en-US" sz="1800" dirty="0" smtClean="0">
                <a:latin typeface="HG丸ｺﾞｼｯｸM-PRO" panose="020F0600000000000000" pitchFamily="50" charset="-128"/>
                <a:ea typeface="HG丸ｺﾞｼｯｸM-PRO" panose="020F0600000000000000" pitchFamily="50" charset="-128"/>
              </a:rPr>
              <a:t>②外来患者の場合は以下のいずれかの場合に算定できる。</a:t>
            </a:r>
            <a:endParaRPr kumimoji="0" lang="en-US" altLang="ja-JP" sz="1800" dirty="0" smtClean="0">
              <a:latin typeface="HG丸ｺﾞｼｯｸM-PRO" panose="020F0600000000000000" pitchFamily="50" charset="-128"/>
              <a:ea typeface="HG丸ｺﾞｼｯｸM-PRO" panose="020F0600000000000000" pitchFamily="50" charset="-128"/>
            </a:endParaRPr>
          </a:p>
          <a:p>
            <a:pPr marL="808038" indent="-265113" defTabSz="712788" fontAlgn="auto">
              <a:spcBef>
                <a:spcPts val="0"/>
              </a:spcBef>
              <a:spcAft>
                <a:spcPts val="600"/>
              </a:spcAft>
              <a:buNone/>
              <a:defRPr/>
            </a:pPr>
            <a:r>
              <a:rPr kumimoji="0" lang="ja-JP" altLang="en-US" sz="1800" dirty="0" smtClean="0">
                <a:latin typeface="HG丸ｺﾞｼｯｸM-PRO" panose="020F0600000000000000" pitchFamily="50" charset="-128"/>
                <a:ea typeface="HG丸ｺﾞｼｯｸM-PRO" panose="020F0600000000000000" pitchFamily="50" charset="-128"/>
              </a:rPr>
              <a:t>ア　休日加算、時間外加算、深夜加算の算定できる初診、再診に引き続いて行われた緊急内視鏡検査の場合</a:t>
            </a:r>
            <a:endParaRPr kumimoji="0" lang="en-US" altLang="ja-JP" sz="1800" dirty="0" smtClean="0">
              <a:latin typeface="HG丸ｺﾞｼｯｸM-PRO" panose="020F0600000000000000" pitchFamily="50" charset="-128"/>
              <a:ea typeface="HG丸ｺﾞｼｯｸM-PRO" panose="020F0600000000000000" pitchFamily="50" charset="-128"/>
            </a:endParaRPr>
          </a:p>
          <a:p>
            <a:pPr marL="808038" indent="-265113" defTabSz="712788" fontAlgn="auto">
              <a:spcBef>
                <a:spcPts val="0"/>
              </a:spcBef>
              <a:spcAft>
                <a:spcPts val="1200"/>
              </a:spcAft>
              <a:buNone/>
              <a:defRPr/>
            </a:pPr>
            <a:r>
              <a:rPr kumimoji="0" lang="ja-JP" altLang="en-US" sz="1800" dirty="0" smtClean="0">
                <a:latin typeface="HG丸ｺﾞｼｯｸM-PRO" panose="020F0600000000000000" pitchFamily="50" charset="-128"/>
                <a:ea typeface="HG丸ｺﾞｼｯｸM-PRO" panose="020F0600000000000000" pitchFamily="50" charset="-128"/>
              </a:rPr>
              <a:t>イ　初診又は再診から</a:t>
            </a:r>
            <a:r>
              <a:rPr kumimoji="0" lang="en-US" altLang="ja-JP" sz="1800" dirty="0" smtClean="0">
                <a:latin typeface="HG丸ｺﾞｼｯｸM-PRO" panose="020F0600000000000000" pitchFamily="50" charset="-128"/>
                <a:ea typeface="HG丸ｺﾞｼｯｸM-PRO" panose="020F0600000000000000" pitchFamily="50" charset="-128"/>
              </a:rPr>
              <a:t>8</a:t>
            </a:r>
            <a:r>
              <a:rPr kumimoji="0" lang="ja-JP" altLang="en-US" sz="1800" dirty="0" smtClean="0">
                <a:latin typeface="HG丸ｺﾞｼｯｸM-PRO" panose="020F0600000000000000" pitchFamily="50" charset="-128"/>
                <a:ea typeface="HG丸ｺﾞｼｯｸM-PRO" panose="020F0600000000000000" pitchFamily="50" charset="-128"/>
              </a:rPr>
              <a:t>時間以内に緊急内視鏡検査を行う場合であって、その開始時間が休日、時間外、深夜である場合</a:t>
            </a:r>
            <a:endParaRPr kumimoji="0" lang="en-US" altLang="ja-JP" sz="1800" dirty="0" smtClean="0">
              <a:latin typeface="HG丸ｺﾞｼｯｸM-PRO" panose="020F0600000000000000" pitchFamily="50" charset="-128"/>
              <a:ea typeface="HG丸ｺﾞｼｯｸM-PRO" panose="020F0600000000000000" pitchFamily="50" charset="-128"/>
            </a:endParaRPr>
          </a:p>
          <a:p>
            <a:pPr marL="542925" indent="-265113" fontAlgn="auto">
              <a:spcBef>
                <a:spcPts val="0"/>
              </a:spcBef>
              <a:spcAft>
                <a:spcPts val="0"/>
              </a:spcAft>
              <a:buNone/>
              <a:defRPr/>
            </a:pPr>
            <a:r>
              <a:rPr kumimoji="0" lang="ja-JP" altLang="en-US" sz="1800" dirty="0" smtClean="0">
                <a:latin typeface="HG丸ｺﾞｼｯｸM-PRO" panose="020F0600000000000000" pitchFamily="50" charset="-128"/>
                <a:ea typeface="HG丸ｺﾞｼｯｸM-PRO" panose="020F0600000000000000" pitchFamily="50" charset="-128"/>
              </a:rPr>
              <a:t>③入院患者の場合は、症状の急変により、緊急内視鏡検査を行った場合であって、その開始時間が休日又は深夜である場合。</a:t>
            </a:r>
            <a:endParaRPr kumimoji="0" lang="en-US" altLang="ja-JP" sz="1800" dirty="0">
              <a:latin typeface="HG丸ｺﾞｼｯｸM-PRO" panose="020F0600000000000000" pitchFamily="50" charset="-128"/>
              <a:ea typeface="HG丸ｺﾞｼｯｸM-PRO" panose="020F0600000000000000" pitchFamily="50" charset="-128"/>
            </a:endParaRPr>
          </a:p>
          <a:p>
            <a:pPr marL="265113" indent="-265113" fontAlgn="auto">
              <a:spcBef>
                <a:spcPts val="0"/>
              </a:spcBef>
              <a:spcAft>
                <a:spcPts val="0"/>
              </a:spcAft>
              <a:buNone/>
              <a:defRPr/>
            </a:pPr>
            <a:endParaRPr kumimoji="1" lang="en-US" altLang="ja-JP" sz="2800" dirty="0" smtClean="0">
              <a:latin typeface="HG丸ｺﾞｼｯｸM-PRO" panose="020F0600000000000000" pitchFamily="50" charset="-128"/>
              <a:ea typeface="HG丸ｺﾞｼｯｸM-PRO" panose="020F0600000000000000" pitchFamily="50" charset="-128"/>
            </a:endParaRPr>
          </a:p>
        </p:txBody>
      </p:sp>
      <p:sp>
        <p:nvSpPr>
          <p:cNvPr id="9"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157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6166368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251520" y="440668"/>
            <a:ext cx="8640960" cy="6372708"/>
          </a:xfrm>
          <a:prstGeom prst="snip2DiagRect">
            <a:avLst>
              <a:gd name="adj1" fmla="val 0"/>
              <a:gd name="adj2" fmla="val 1104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3818102385"/>
              </p:ext>
            </p:extLst>
          </p:nvPr>
        </p:nvGraphicFramePr>
        <p:xfrm>
          <a:off x="179512" y="887072"/>
          <a:ext cx="8784976" cy="5825384"/>
        </p:xfrm>
        <a:graphic>
          <a:graphicData uri="http://schemas.openxmlformats.org/drawingml/2006/table">
            <a:tbl>
              <a:tblPr firstRow="1" bandRow="1">
                <a:tableStyleId>{8A107856-5554-42FB-B03E-39F5DBC370BA}</a:tableStyleId>
              </a:tblPr>
              <a:tblGrid>
                <a:gridCol w="3240360"/>
                <a:gridCol w="1728192"/>
                <a:gridCol w="3816424"/>
              </a:tblGrid>
              <a:tr h="282258">
                <a:tc>
                  <a:txBody>
                    <a:bodyPr/>
                    <a:lstStyle/>
                    <a:p>
                      <a:pPr algn="ct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検査名</a:t>
                      </a:r>
                      <a:endParaRPr kumimoji="1" lang="ja-JP" altLang="en-US" sz="1400" b="0" dirty="0">
                        <a:solidFill>
                          <a:schemeClr val="tx1"/>
                        </a:solidFill>
                        <a:latin typeface="HG丸ｺﾞｼｯｸM-PRO" panose="020F0600000000000000" pitchFamily="50" charset="-128"/>
                        <a:ea typeface="HG丸ｺﾞｼｯｸM-PRO" panose="020F0600000000000000" pitchFamily="50" charset="-128"/>
                      </a:endParaRPr>
                    </a:p>
                  </a:txBody>
                  <a:tcPr marL="99060" marR="99060" anchor="ctr"/>
                </a:tc>
                <a:tc>
                  <a:txBody>
                    <a:bodyPr/>
                    <a:lstStyle/>
                    <a:p>
                      <a:pPr algn="ct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改定後</a:t>
                      </a:r>
                      <a:endParaRPr kumimoji="1" lang="en-US" altLang="ja-JP" sz="1400" b="0" dirty="0" smtClean="0">
                        <a:solidFill>
                          <a:schemeClr val="tx1"/>
                        </a:solidFill>
                        <a:latin typeface="HG丸ｺﾞｼｯｸM-PRO" panose="020F0600000000000000" pitchFamily="50" charset="-128"/>
                        <a:ea typeface="HG丸ｺﾞｼｯｸM-PRO" panose="020F0600000000000000" pitchFamily="50" charset="-128"/>
                      </a:endParaRPr>
                    </a:p>
                  </a:txBody>
                  <a:tcPr marL="99060" marR="99060" anchor="ctr"/>
                </a:tc>
                <a:tc>
                  <a:txBody>
                    <a:bodyPr/>
                    <a:lstStyle/>
                    <a:p>
                      <a:pPr algn="ctr"/>
                      <a:r>
                        <a:rPr kumimoji="1" lang="ja-JP" altLang="en-US" sz="1400" b="1" dirty="0" smtClean="0">
                          <a:solidFill>
                            <a:schemeClr val="tx1"/>
                          </a:solidFill>
                          <a:latin typeface="HG丸ｺﾞｼｯｸM-PRO" panose="020F0600000000000000" pitchFamily="50" charset="-128"/>
                          <a:ea typeface="HG丸ｺﾞｼｯｸM-PRO" panose="020F0600000000000000" pitchFamily="50" charset="-128"/>
                        </a:rPr>
                        <a:t>概要</a:t>
                      </a:r>
                      <a:endParaRPr kumimoji="1" lang="en-US" altLang="ja-JP" sz="1400" b="1" dirty="0" smtClean="0">
                        <a:solidFill>
                          <a:schemeClr val="tx1"/>
                        </a:solidFill>
                        <a:latin typeface="HG丸ｺﾞｼｯｸM-PRO" panose="020F0600000000000000" pitchFamily="50" charset="-128"/>
                        <a:ea typeface="HG丸ｺﾞｼｯｸM-PRO" panose="020F0600000000000000" pitchFamily="50" charset="-128"/>
                      </a:endParaRPr>
                    </a:p>
                  </a:txBody>
                  <a:tcPr marL="99060" marR="99060" anchor="ctr"/>
                </a:tc>
              </a:tr>
              <a:tr h="2822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u="none" kern="1200" dirty="0" smtClean="0">
                          <a:solidFill>
                            <a:schemeClr val="tx1"/>
                          </a:solidFill>
                          <a:latin typeface="HG丸ｺﾞｼｯｸM-PRO" panose="020F0600000000000000" pitchFamily="50" charset="-128"/>
                          <a:ea typeface="HG丸ｺﾞｼｯｸM-PRO" panose="020F0600000000000000" pitchFamily="50" charset="-128"/>
                        </a:rPr>
                        <a:t>D008</a:t>
                      </a:r>
                      <a:r>
                        <a:rPr kumimoji="1" lang="ja-JP" altLang="en-US" sz="1400" u="none" kern="1200" dirty="0" smtClean="0">
                          <a:solidFill>
                            <a:schemeClr val="tx1"/>
                          </a:solidFill>
                          <a:latin typeface="HG丸ｺﾞｼｯｸM-PRO" panose="020F0600000000000000" pitchFamily="50" charset="-128"/>
                          <a:ea typeface="HG丸ｺﾞｼｯｸM-PRO" panose="020F0600000000000000" pitchFamily="50" charset="-128"/>
                        </a:rPr>
                        <a:t>　内分泌学的検査</a:t>
                      </a:r>
                      <a:endParaRPr kumimoji="1" lang="en-US" altLang="ja-JP" sz="1400" u="none" kern="1200" dirty="0" smtClean="0">
                        <a:solidFill>
                          <a:schemeClr val="tx1"/>
                        </a:solidFill>
                        <a:latin typeface="HG丸ｺﾞｼｯｸM-PRO" panose="020F0600000000000000" pitchFamily="50" charset="-128"/>
                        <a:ea typeface="HG丸ｺﾞｼｯｸM-PRO" panose="020F0600000000000000" pitchFamily="50" charset="-128"/>
                      </a:endParaRPr>
                    </a:p>
                    <a:p>
                      <a:pPr marL="361950" marR="0" indent="-36195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latin typeface="HG丸ｺﾞｼｯｸM-PRO" panose="020F0600000000000000" pitchFamily="50" charset="-128"/>
                          <a:ea typeface="HG丸ｺﾞｼｯｸM-PRO" panose="020F0600000000000000" pitchFamily="50" charset="-128"/>
                        </a:rPr>
                        <a:t>　８　酒石酸抵抗性酸ホスファターゼ（ＴＲＡＣＰ－５ｂ）</a:t>
                      </a:r>
                      <a:endParaRPr kumimoji="1" lang="ja-JP" altLang="en-US" sz="1400" b="1" u="sng"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u="sng" kern="1200" dirty="0" smtClean="0">
                          <a:solidFill>
                            <a:schemeClr val="tx1"/>
                          </a:solidFill>
                          <a:latin typeface="HG丸ｺﾞｼｯｸM-PRO" panose="020F0600000000000000" pitchFamily="50" charset="-128"/>
                          <a:ea typeface="HG丸ｺﾞｼｯｸM-PRO" panose="020F0600000000000000" pitchFamily="50" charset="-128"/>
                        </a:rPr>
                        <a:t>要件の見直し</a:t>
                      </a:r>
                      <a:endParaRPr kumimoji="1" lang="ja-JP" altLang="en-US" sz="1400" b="1" u="sng"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要件の明確化：診断補助として</a:t>
                      </a:r>
                      <a:r>
                        <a:rPr kumimoji="1" lang="en-US" altLang="ja-JP"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1</a:t>
                      </a:r>
                      <a:r>
                        <a:rPr kumimoji="1" lang="ja-JP" altLang="en-US"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回、</a:t>
                      </a:r>
                      <a:r>
                        <a:rPr kumimoji="1" lang="ja-JP" altLang="en-US" sz="1400" b="0" u="sng" kern="1200" dirty="0" smtClean="0">
                          <a:solidFill>
                            <a:schemeClr val="tx1"/>
                          </a:solidFill>
                          <a:latin typeface="HG丸ｺﾞｼｯｸM-PRO" panose="020F0600000000000000" pitchFamily="50" charset="-128"/>
                          <a:ea typeface="HG丸ｺﾞｼｯｸM-PRO" panose="020F0600000000000000" pitchFamily="50" charset="-128"/>
                          <a:cs typeface="+mn-cs"/>
                        </a:rPr>
                        <a:t>その後</a:t>
                      </a:r>
                      <a:r>
                        <a:rPr kumimoji="1" lang="en-US" altLang="ja-JP" sz="1400" b="0" u="sng" kern="1200" dirty="0" smtClean="0">
                          <a:solidFill>
                            <a:schemeClr val="tx1"/>
                          </a:solidFill>
                          <a:latin typeface="HG丸ｺﾞｼｯｸM-PRO" panose="020F0600000000000000" pitchFamily="50" charset="-128"/>
                          <a:ea typeface="HG丸ｺﾞｼｯｸM-PRO" panose="020F0600000000000000" pitchFamily="50" charset="-128"/>
                          <a:cs typeface="+mn-cs"/>
                        </a:rPr>
                        <a:t>6</a:t>
                      </a:r>
                      <a:r>
                        <a:rPr kumimoji="1" lang="ja-JP" altLang="en-US" sz="1400" b="0" u="sng" kern="1200" dirty="0" smtClean="0">
                          <a:solidFill>
                            <a:schemeClr val="tx1"/>
                          </a:solidFill>
                          <a:latin typeface="HG丸ｺﾞｼｯｸM-PRO" panose="020F0600000000000000" pitchFamily="50" charset="-128"/>
                          <a:ea typeface="HG丸ｺﾞｼｯｸM-PRO" panose="020F0600000000000000" pitchFamily="50" charset="-128"/>
                          <a:cs typeface="+mn-cs"/>
                        </a:rPr>
                        <a:t>月以内の観察時に補助的指標として</a:t>
                      </a:r>
                      <a:r>
                        <a:rPr kumimoji="1" lang="en-US" altLang="ja-JP" sz="1400" b="0" u="sng" kern="1200" dirty="0" smtClean="0">
                          <a:solidFill>
                            <a:schemeClr val="tx1"/>
                          </a:solidFill>
                          <a:latin typeface="HG丸ｺﾞｼｯｸM-PRO" panose="020F0600000000000000" pitchFamily="50" charset="-128"/>
                          <a:ea typeface="HG丸ｺﾞｼｯｸM-PRO" panose="020F0600000000000000" pitchFamily="50" charset="-128"/>
                          <a:cs typeface="+mn-cs"/>
                        </a:rPr>
                        <a:t>1</a:t>
                      </a:r>
                      <a:r>
                        <a:rPr kumimoji="1" lang="ja-JP" altLang="en-US" sz="1400" b="0" u="sng" kern="1200" dirty="0" smtClean="0">
                          <a:solidFill>
                            <a:schemeClr val="tx1"/>
                          </a:solidFill>
                          <a:latin typeface="HG丸ｺﾞｼｯｸM-PRO" panose="020F0600000000000000" pitchFamily="50" charset="-128"/>
                          <a:ea typeface="HG丸ｺﾞｼｯｸM-PRO" panose="020F0600000000000000" pitchFamily="50" charset="-128"/>
                          <a:cs typeface="+mn-cs"/>
                        </a:rPr>
                        <a:t>回</a:t>
                      </a:r>
                      <a:endParaRPr kumimoji="1" lang="en-US" altLang="ja-JP" sz="1400" b="0" u="sng"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（医技評）</a:t>
                      </a:r>
                      <a:endParaRPr kumimoji="1" lang="ja-JP" altLang="en-US" sz="1400" b="0" u="none"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tc>
              </a:tr>
              <a:tr h="282258">
                <a:tc>
                  <a:txBody>
                    <a:bodyPr/>
                    <a:lstStyle/>
                    <a:p>
                      <a:pPr marL="85725" indent="3175" algn="l" defTabSz="914400" rtl="0" eaLnBrk="1" fontAlgn="ctr" latinLnBrk="0" hangingPunct="1"/>
                      <a:r>
                        <a:rPr kumimoji="1" lang="en-US" altLang="ja-JP" sz="1400" u="none" kern="1200" dirty="0" smtClean="0">
                          <a:solidFill>
                            <a:schemeClr val="tx1"/>
                          </a:solidFill>
                          <a:latin typeface="HG丸ｺﾞｼｯｸM-PRO" panose="020F0600000000000000" pitchFamily="50" charset="-128"/>
                          <a:ea typeface="HG丸ｺﾞｼｯｸM-PRO" panose="020F0600000000000000" pitchFamily="50" charset="-128"/>
                        </a:rPr>
                        <a:t>D018</a:t>
                      </a:r>
                      <a:br>
                        <a:rPr kumimoji="1" lang="en-US" altLang="ja-JP" sz="1400" u="none" kern="1200" dirty="0" smtClean="0">
                          <a:solidFill>
                            <a:schemeClr val="tx1"/>
                          </a:solidFill>
                          <a:latin typeface="HG丸ｺﾞｼｯｸM-PRO" panose="020F0600000000000000" pitchFamily="50" charset="-128"/>
                          <a:ea typeface="HG丸ｺﾞｼｯｸM-PRO" panose="020F0600000000000000" pitchFamily="50" charset="-128"/>
                        </a:rPr>
                      </a:br>
                      <a:r>
                        <a:rPr kumimoji="1" lang="ja-JP" altLang="en-US" sz="1400" u="none" kern="1200" dirty="0" smtClean="0">
                          <a:solidFill>
                            <a:schemeClr val="tx1"/>
                          </a:solidFill>
                          <a:latin typeface="HG丸ｺﾞｼｯｸM-PRO" panose="020F0600000000000000" pitchFamily="50" charset="-128"/>
                          <a:ea typeface="HG丸ｺﾞｼｯｸM-PRO" panose="020F0600000000000000" pitchFamily="50" charset="-128"/>
                        </a:rPr>
                        <a:t>　細菌培養同定検査（血液２セット）</a:t>
                      </a:r>
                      <a:endParaRPr kumimoji="1" lang="zh-TW" altLang="en-US" sz="1400" b="0" u="none"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u="sng" kern="1200" dirty="0" smtClean="0">
                          <a:solidFill>
                            <a:schemeClr val="tx1"/>
                          </a:solidFill>
                          <a:latin typeface="HG丸ｺﾞｼｯｸM-PRO" panose="020F0600000000000000" pitchFamily="50" charset="-128"/>
                          <a:ea typeface="HG丸ｺﾞｼｯｸM-PRO" panose="020F0600000000000000" pitchFamily="50" charset="-128"/>
                        </a:rPr>
                        <a:t>要件の見直し</a:t>
                      </a:r>
                      <a:endParaRPr kumimoji="1" lang="en-US" altLang="ja-JP" sz="1400" b="1" u="sng"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血液を</a:t>
                      </a:r>
                      <a:r>
                        <a:rPr kumimoji="1" lang="en-US" altLang="ja-JP"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2</a:t>
                      </a:r>
                      <a:r>
                        <a:rPr kumimoji="1" lang="ja-JP" altLang="en-US"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カ所以上から採取した場合、</a:t>
                      </a:r>
                      <a:r>
                        <a:rPr kumimoji="1" lang="en-US" altLang="ja-JP"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2</a:t>
                      </a:r>
                      <a:r>
                        <a:rPr kumimoji="1" lang="ja-JP" altLang="en-US"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回算定可能（医技評）</a:t>
                      </a:r>
                      <a:endParaRPr kumimoji="1" lang="en-US" altLang="ja-JP"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tc>
              </a:tr>
              <a:tr h="2822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tx1"/>
                          </a:solidFill>
                          <a:latin typeface="HG丸ｺﾞｼｯｸM-PRO" panose="020F0600000000000000" pitchFamily="50" charset="-128"/>
                          <a:ea typeface="HG丸ｺﾞｼｯｸM-PRO" panose="020F0600000000000000" pitchFamily="50" charset="-128"/>
                        </a:rPr>
                        <a:t>D211-3</a:t>
                      </a:r>
                      <a:r>
                        <a:rPr kumimoji="1" lang="ja-JP" altLang="en-US" sz="1400" kern="1200" dirty="0" smtClean="0">
                          <a:solidFill>
                            <a:schemeClr val="tx1"/>
                          </a:solidFill>
                          <a:latin typeface="HG丸ｺﾞｼｯｸM-PRO" panose="020F0600000000000000" pitchFamily="50" charset="-128"/>
                          <a:ea typeface="HG丸ｺﾞｼｯｸM-PRO" panose="020F0600000000000000" pitchFamily="50" charset="-128"/>
                        </a:rPr>
                        <a:t>　時間内歩行試験</a:t>
                      </a:r>
                      <a:endParaRPr kumimoji="1" lang="zh-TW" altLang="en-US" sz="1400"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u="sng" kern="1200" dirty="0" smtClean="0">
                          <a:solidFill>
                            <a:schemeClr val="tx1"/>
                          </a:solidFill>
                          <a:latin typeface="HG丸ｺﾞｼｯｸM-PRO" panose="020F0600000000000000" pitchFamily="50" charset="-128"/>
                          <a:ea typeface="HG丸ｺﾞｼｯｸM-PRO" panose="020F0600000000000000" pitchFamily="50" charset="-128"/>
                        </a:rPr>
                        <a:t>要件の見直し</a:t>
                      </a:r>
                      <a:endParaRPr kumimoji="1" lang="ja-JP" altLang="en-US" sz="1400" b="1" u="sng"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対象患者、実施者等の拡大（医技評）</a:t>
                      </a:r>
                      <a:endParaRPr kumimoji="1" lang="ja-JP" altLang="en-US" sz="1400" b="0" u="none"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tc>
              </a:tr>
              <a:tr h="479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tx1"/>
                          </a:solidFill>
                          <a:latin typeface="HG丸ｺﾞｼｯｸM-PRO" panose="020F0600000000000000" pitchFamily="50" charset="-128"/>
                          <a:ea typeface="HG丸ｺﾞｼｯｸM-PRO" panose="020F0600000000000000" pitchFamily="50" charset="-128"/>
                        </a:rPr>
                        <a:t>D225-4</a:t>
                      </a:r>
                      <a:r>
                        <a:rPr kumimoji="1" lang="ja-JP" altLang="en-US" sz="1400" kern="120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400" kern="1200" dirty="0" smtClean="0">
                          <a:solidFill>
                            <a:schemeClr val="tx1"/>
                          </a:solidFill>
                          <a:latin typeface="HG丸ｺﾞｼｯｸM-PRO" panose="020F0600000000000000" pitchFamily="50" charset="-128"/>
                          <a:ea typeface="HG丸ｺﾞｼｯｸM-PRO" panose="020F0600000000000000" pitchFamily="50" charset="-128"/>
                        </a:rPr>
                        <a:t/>
                      </a:r>
                      <a:br>
                        <a:rPr kumimoji="1" lang="en-US" altLang="ja-JP" sz="1400" kern="1200" dirty="0" smtClean="0">
                          <a:solidFill>
                            <a:schemeClr val="tx1"/>
                          </a:solidFill>
                          <a:latin typeface="HG丸ｺﾞｼｯｸM-PRO" panose="020F0600000000000000" pitchFamily="50" charset="-128"/>
                          <a:ea typeface="HG丸ｺﾞｼｯｸM-PRO" panose="020F0600000000000000" pitchFamily="50" charset="-128"/>
                        </a:rPr>
                      </a:br>
                      <a:r>
                        <a:rPr kumimoji="1" lang="ja-JP" altLang="en-US" sz="1400" kern="1200" dirty="0" smtClean="0">
                          <a:solidFill>
                            <a:schemeClr val="tx1"/>
                          </a:solidFill>
                          <a:latin typeface="HG丸ｺﾞｼｯｸM-PRO" panose="020F0600000000000000" pitchFamily="50" charset="-128"/>
                          <a:ea typeface="HG丸ｺﾞｼｯｸM-PRO" panose="020F0600000000000000" pitchFamily="50" charset="-128"/>
                        </a:rPr>
                        <a:t>　ヘッドアップティルト試験</a:t>
                      </a:r>
                      <a:endParaRPr kumimoji="1" lang="ja-JP" altLang="en-US" sz="1400" b="1" u="sng"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u="sng" kern="1200" dirty="0" smtClean="0">
                          <a:solidFill>
                            <a:schemeClr val="tx1"/>
                          </a:solidFill>
                          <a:latin typeface="HG丸ｺﾞｼｯｸM-PRO" panose="020F0600000000000000" pitchFamily="50" charset="-128"/>
                          <a:ea typeface="HG丸ｺﾞｼｯｸM-PRO" panose="020F0600000000000000" pitchFamily="50" charset="-128"/>
                        </a:rPr>
                        <a:t>施設基準の見直し</a:t>
                      </a:r>
                      <a:endParaRPr kumimoji="1" lang="ja-JP" altLang="en-US" sz="1400" b="1" u="sng"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baseline="0" dirty="0" smtClean="0">
                          <a:solidFill>
                            <a:schemeClr val="dk1"/>
                          </a:solidFill>
                          <a:latin typeface="HG丸ｺﾞｼｯｸM-PRO" panose="020F0600000000000000" pitchFamily="50" charset="-128"/>
                          <a:ea typeface="HG丸ｺﾞｼｯｸM-PRO" panose="020F0600000000000000" pitchFamily="50" charset="-128"/>
                          <a:cs typeface="+mn-cs"/>
                        </a:rPr>
                        <a:t>専ら神経疾患又は循環器疾患に係る診療を行う小児科も算定可能（医技評）</a:t>
                      </a:r>
                      <a:endParaRPr kumimoji="1" lang="ja-JP" altLang="en-US" sz="1100" b="1"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tc>
              </a:tr>
              <a:tr h="282258">
                <a:tc>
                  <a:txBody>
                    <a:bodyPr/>
                    <a:lstStyle/>
                    <a:p>
                      <a:pPr marL="0" indent="88900" algn="l" defTabSz="914400" rtl="0" eaLnBrk="1" fontAlgn="ctr" latinLnBrk="0" hangingPunct="1"/>
                      <a:r>
                        <a:rPr kumimoji="1" lang="en-US" altLang="ja-JP" sz="1400" kern="1200" dirty="0" smtClean="0">
                          <a:solidFill>
                            <a:schemeClr val="tx1"/>
                          </a:solidFill>
                          <a:latin typeface="HG丸ｺﾞｼｯｸM-PRO" panose="020F0600000000000000" pitchFamily="50" charset="-128"/>
                          <a:ea typeface="HG丸ｺﾞｼｯｸM-PRO" panose="020F0600000000000000" pitchFamily="50" charset="-128"/>
                        </a:rPr>
                        <a:t>D231</a:t>
                      </a:r>
                      <a:r>
                        <a:rPr kumimoji="1" lang="ja-JP" altLang="en-US" sz="1400" kern="1200" dirty="0" smtClean="0">
                          <a:solidFill>
                            <a:schemeClr val="tx1"/>
                          </a:solidFill>
                          <a:latin typeface="HG丸ｺﾞｼｯｸM-PRO" panose="020F0600000000000000" pitchFamily="50" charset="-128"/>
                          <a:ea typeface="HG丸ｺﾞｼｯｸM-PRO" panose="020F0600000000000000" pitchFamily="50" charset="-128"/>
                        </a:rPr>
                        <a:t>　人工膵臓</a:t>
                      </a:r>
                      <a:endParaRPr kumimoji="1" lang="zh-TW" altLang="en-US" sz="1400" b="1" u="sng"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u="sng" kern="1200" dirty="0" smtClean="0">
                          <a:solidFill>
                            <a:schemeClr val="tx1"/>
                          </a:solidFill>
                          <a:latin typeface="HG丸ｺﾞｼｯｸM-PRO" panose="020F0600000000000000" pitchFamily="50" charset="-128"/>
                          <a:ea typeface="HG丸ｺﾞｼｯｸM-PRO" panose="020F0600000000000000" pitchFamily="50" charset="-128"/>
                        </a:rPr>
                        <a:t>施設基準の見直し</a:t>
                      </a:r>
                      <a:endParaRPr kumimoji="1" lang="en-US" altLang="ja-JP" sz="1400" b="1" u="sng"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専用室設置要件の廃止、医師要件の緩和</a:t>
                      </a:r>
                      <a:endParaRPr kumimoji="1" lang="en-US" altLang="ja-JP"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（医技評）</a:t>
                      </a:r>
                      <a:endParaRPr kumimoji="1" lang="en-US" altLang="ja-JP"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tc>
              </a:tr>
              <a:tr h="282258">
                <a:tc>
                  <a:txBody>
                    <a:bodyPr/>
                    <a:lstStyle/>
                    <a:p>
                      <a:pPr marL="85725"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tx1"/>
                          </a:solidFill>
                          <a:latin typeface="HG丸ｺﾞｼｯｸM-PRO" panose="020F0600000000000000" pitchFamily="50" charset="-128"/>
                          <a:ea typeface="HG丸ｺﾞｼｯｸM-PRO" panose="020F0600000000000000" pitchFamily="50" charset="-128"/>
                        </a:rPr>
                        <a:t>D239-3</a:t>
                      </a:r>
                      <a:r>
                        <a:rPr kumimoji="1" lang="ja-JP" altLang="en-US" sz="1400" kern="1200" dirty="0" smtClean="0">
                          <a:solidFill>
                            <a:schemeClr val="tx1"/>
                          </a:solidFill>
                          <a:latin typeface="HG丸ｺﾞｼｯｸM-PRO" panose="020F0600000000000000" pitchFamily="50" charset="-128"/>
                          <a:ea typeface="HG丸ｺﾞｼｯｸM-PRO" panose="020F0600000000000000" pitchFamily="50" charset="-128"/>
                        </a:rPr>
                        <a:t>　　神経学的検査</a:t>
                      </a:r>
                      <a:endParaRPr kumimoji="1" lang="ja-JP" altLang="en-US" sz="1400" b="1" u="sng"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u="sng" kern="1200" dirty="0" smtClean="0">
                          <a:solidFill>
                            <a:schemeClr val="tx1"/>
                          </a:solidFill>
                          <a:latin typeface="HG丸ｺﾞｼｯｸM-PRO" panose="020F0600000000000000" pitchFamily="50" charset="-128"/>
                          <a:ea typeface="HG丸ｺﾞｼｯｸM-PRO" panose="020F0600000000000000" pitchFamily="50" charset="-128"/>
                        </a:rPr>
                        <a:t>施設基準の見直し</a:t>
                      </a:r>
                      <a:endParaRPr kumimoji="1" lang="ja-JP" altLang="en-US" sz="1400" b="1" u="sng"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神経小児科→小児科へ拡大</a:t>
                      </a:r>
                    </a:p>
                  </a:txBody>
                  <a:tcPr marL="99060" marR="99060" anchor="ctr"/>
                </a:tc>
              </a:tr>
              <a:tr h="521864">
                <a:tc>
                  <a:txBody>
                    <a:bodyPr/>
                    <a:lstStyle/>
                    <a:p>
                      <a:pPr marL="0" indent="88900" algn="l" defTabSz="914400" rtl="0" eaLnBrk="1" fontAlgn="ctr" latinLnBrk="0" hangingPunct="1"/>
                      <a:r>
                        <a:rPr kumimoji="1" lang="en-US" altLang="ja-JP" sz="1400" kern="1200" dirty="0" smtClean="0">
                          <a:solidFill>
                            <a:schemeClr val="tx1"/>
                          </a:solidFill>
                          <a:latin typeface="HG丸ｺﾞｼｯｸM-PRO" panose="020F0600000000000000" pitchFamily="50" charset="-128"/>
                          <a:ea typeface="HG丸ｺﾞｼｯｸM-PRO" panose="020F0600000000000000" pitchFamily="50" charset="-128"/>
                        </a:rPr>
                        <a:t>D283</a:t>
                      </a:r>
                      <a:r>
                        <a:rPr kumimoji="1" lang="ja-JP" altLang="en-US" sz="1400" kern="1200" dirty="0" smtClean="0">
                          <a:solidFill>
                            <a:schemeClr val="tx1"/>
                          </a:solidFill>
                          <a:latin typeface="HG丸ｺﾞｼｯｸM-PRO" panose="020F0600000000000000" pitchFamily="50" charset="-128"/>
                          <a:ea typeface="HG丸ｺﾞｼｯｸM-PRO" panose="020F0600000000000000" pitchFamily="50" charset="-128"/>
                        </a:rPr>
                        <a:t>　発達及び知能検査</a:t>
                      </a:r>
                      <a:endParaRPr kumimoji="1" lang="en-US" altLang="ja-JP" sz="1400" kern="1200" dirty="0" smtClean="0">
                        <a:solidFill>
                          <a:schemeClr val="tx1"/>
                        </a:solidFill>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r>
                        <a:rPr kumimoji="1" lang="ja-JP" altLang="en-US" sz="1400" kern="1200" dirty="0" smtClean="0">
                          <a:solidFill>
                            <a:schemeClr val="tx1"/>
                          </a:solidFill>
                          <a:latin typeface="HG丸ｺﾞｼｯｸM-PRO" panose="020F0600000000000000" pitchFamily="50" charset="-128"/>
                          <a:ea typeface="HG丸ｺﾞｼｯｸM-PRO" panose="020F0600000000000000" pitchFamily="50" charset="-128"/>
                        </a:rPr>
                        <a:t>　２　操作が複雑なもの　</a:t>
                      </a:r>
                      <a:endParaRPr kumimoji="1" lang="zh-TW" altLang="en-US" sz="14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u="sng" kern="1200" dirty="0" smtClean="0">
                          <a:solidFill>
                            <a:schemeClr val="tx1"/>
                          </a:solidFill>
                          <a:latin typeface="HG丸ｺﾞｼｯｸM-PRO" panose="020F0600000000000000" pitchFamily="50" charset="-128"/>
                          <a:ea typeface="HG丸ｺﾞｼｯｸM-PRO" panose="020F0600000000000000" pitchFamily="50" charset="-128"/>
                        </a:rPr>
                        <a:t>対象検査の追加</a:t>
                      </a:r>
                      <a:endParaRPr kumimoji="1" lang="ja-JP" altLang="en-US" sz="1400" b="1" u="sng"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ベイリー発達検査を追加（医技評）</a:t>
                      </a:r>
                    </a:p>
                  </a:txBody>
                  <a:tcPr marL="99060" marR="99060" anchor="ctr"/>
                </a:tc>
              </a:tr>
              <a:tr h="875001">
                <a:tc>
                  <a:txBody>
                    <a:bodyPr/>
                    <a:lstStyle/>
                    <a:p>
                      <a:pPr marL="85725" indent="3175" algn="l" defTabSz="914400" rtl="0" eaLnBrk="1" fontAlgn="ctr" latinLnBrk="0" hangingPunct="1"/>
                      <a:r>
                        <a:rPr kumimoji="1" lang="en-US" altLang="ja-JP" sz="1400" kern="1200" dirty="0" smtClean="0">
                          <a:solidFill>
                            <a:schemeClr val="tx1"/>
                          </a:solidFill>
                          <a:latin typeface="HG丸ｺﾞｼｯｸM-PRO" panose="020F0600000000000000" pitchFamily="50" charset="-128"/>
                          <a:ea typeface="HG丸ｺﾞｼｯｸM-PRO" panose="020F0600000000000000" pitchFamily="50" charset="-128"/>
                        </a:rPr>
                        <a:t>D285</a:t>
                      </a:r>
                      <a:br>
                        <a:rPr kumimoji="1" lang="en-US" altLang="ja-JP" sz="1400" kern="1200" dirty="0" smtClean="0">
                          <a:solidFill>
                            <a:schemeClr val="tx1"/>
                          </a:solidFill>
                          <a:latin typeface="HG丸ｺﾞｼｯｸM-PRO" panose="020F0600000000000000" pitchFamily="50" charset="-128"/>
                          <a:ea typeface="HG丸ｺﾞｼｯｸM-PRO" panose="020F0600000000000000" pitchFamily="50" charset="-128"/>
                        </a:rPr>
                      </a:br>
                      <a:r>
                        <a:rPr kumimoji="1" lang="ja-JP" altLang="en-US" sz="1400" kern="1200" dirty="0" smtClean="0">
                          <a:solidFill>
                            <a:schemeClr val="tx1"/>
                          </a:solidFill>
                          <a:latin typeface="HG丸ｺﾞｼｯｸM-PRO" panose="020F0600000000000000" pitchFamily="50" charset="-128"/>
                          <a:ea typeface="HG丸ｺﾞｼｯｸM-PRO" panose="020F0600000000000000" pitchFamily="50" charset="-128"/>
                        </a:rPr>
                        <a:t>　認知機能検査その他の心理検査</a:t>
                      </a:r>
                      <a:endParaRPr kumimoji="1" lang="en-US" altLang="ja-JP" sz="1400" kern="1200" dirty="0" smtClean="0">
                        <a:solidFill>
                          <a:schemeClr val="tx1"/>
                        </a:solidFill>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r>
                        <a:rPr kumimoji="1" lang="ja-JP" altLang="en-US" sz="1400" kern="1200" dirty="0" smtClean="0">
                          <a:solidFill>
                            <a:schemeClr val="tx1"/>
                          </a:solidFill>
                          <a:latin typeface="HG丸ｺﾞｼｯｸM-PRO" panose="020F0600000000000000" pitchFamily="50" charset="-128"/>
                          <a:ea typeface="HG丸ｺﾞｼｯｸM-PRO" panose="020F0600000000000000" pitchFamily="50" charset="-128"/>
                        </a:rPr>
                        <a:t>　１　操作が容易なもの　</a:t>
                      </a:r>
                      <a:endParaRPr kumimoji="1" lang="zh-TW" altLang="en-US" sz="14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u="sng" kern="1200" dirty="0" smtClean="0">
                          <a:solidFill>
                            <a:schemeClr val="tx1"/>
                          </a:solidFill>
                          <a:latin typeface="HG丸ｺﾞｼｯｸM-PRO" panose="020F0600000000000000" pitchFamily="50" charset="-128"/>
                          <a:ea typeface="HG丸ｺﾞｼｯｸM-PRO" panose="020F0600000000000000" pitchFamily="50" charset="-128"/>
                        </a:rPr>
                        <a:t>対象検査の追加</a:t>
                      </a:r>
                      <a:endParaRPr kumimoji="1" lang="ja-JP" altLang="en-US" sz="1400" b="1" u="sng"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ＡＱ日本語版、ＷＵＲＳ（ＡＤＨＤ）、ＭＣＭＩ－</a:t>
                      </a:r>
                      <a:r>
                        <a:rPr kumimoji="1" lang="en-US" altLang="ja-JP"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Ⅱ</a:t>
                      </a:r>
                      <a:r>
                        <a:rPr kumimoji="1" lang="ja-JP" altLang="en-US" sz="1400" b="0" u="none" kern="1200" dirty="0" err="1" smtClean="0">
                          <a:solidFill>
                            <a:schemeClr val="tx1"/>
                          </a:solidFill>
                          <a:latin typeface="HG丸ｺﾞｼｯｸM-PRO" panose="020F0600000000000000" pitchFamily="50" charset="-128"/>
                          <a:ea typeface="HG丸ｺﾞｼｯｸM-PRO" panose="020F0600000000000000" pitchFamily="50" charset="-128"/>
                          <a:cs typeface="+mn-cs"/>
                        </a:rPr>
                        <a:t>、</a:t>
                      </a:r>
                      <a:r>
                        <a:rPr kumimoji="1" lang="ja-JP" altLang="en-US"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ＭＯＣＩ邦訳版、日本語版ＬＳＡＳ－Ｊ（６月に１回に限る。）、ＤＥＳ－</a:t>
                      </a:r>
                      <a:r>
                        <a:rPr kumimoji="1" lang="en-US" altLang="ja-JP"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Ⅱ</a:t>
                      </a:r>
                      <a:r>
                        <a:rPr kumimoji="1" lang="ja-JP" altLang="en-US" sz="1400" b="0" u="none" kern="1200" dirty="0" err="1" smtClean="0">
                          <a:solidFill>
                            <a:schemeClr val="tx1"/>
                          </a:solidFill>
                          <a:latin typeface="HG丸ｺﾞｼｯｸM-PRO" panose="020F0600000000000000" pitchFamily="50" charset="-128"/>
                          <a:ea typeface="HG丸ｺﾞｼｯｸM-PRO" panose="020F0600000000000000" pitchFamily="50" charset="-128"/>
                          <a:cs typeface="+mn-cs"/>
                        </a:rPr>
                        <a:t>、</a:t>
                      </a:r>
                      <a:r>
                        <a:rPr kumimoji="1" lang="ja-JP" altLang="en-US"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ＥＡＴ－</a:t>
                      </a:r>
                      <a:r>
                        <a:rPr kumimoji="1" lang="en-US" altLang="ja-JP"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26</a:t>
                      </a:r>
                      <a:r>
                        <a:rPr kumimoji="1" lang="ja-JP" altLang="en-US"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を追加</a:t>
                      </a:r>
                    </a:p>
                  </a:txBody>
                  <a:tcPr marL="99060" marR="99060" anchor="ctr"/>
                </a:tc>
              </a:tr>
              <a:tr h="479839">
                <a:tc>
                  <a:txBody>
                    <a:bodyPr/>
                    <a:lstStyle/>
                    <a:p>
                      <a:pPr marL="85725" indent="3175" algn="l" defTabSz="914400" rtl="0" eaLnBrk="1" fontAlgn="ctr" latinLnBrk="0" hangingPunct="1"/>
                      <a:r>
                        <a:rPr kumimoji="1" lang="en-US" altLang="ja-JP" sz="1400" kern="1200" dirty="0" smtClean="0">
                          <a:solidFill>
                            <a:schemeClr val="tx1"/>
                          </a:solidFill>
                          <a:latin typeface="HG丸ｺﾞｼｯｸM-PRO" panose="020F0600000000000000" pitchFamily="50" charset="-128"/>
                          <a:ea typeface="HG丸ｺﾞｼｯｸM-PRO" panose="020F0600000000000000" pitchFamily="50" charset="-128"/>
                        </a:rPr>
                        <a:t>D285</a:t>
                      </a:r>
                      <a:br>
                        <a:rPr kumimoji="1" lang="en-US" altLang="ja-JP" sz="1400" kern="1200" dirty="0" smtClean="0">
                          <a:solidFill>
                            <a:schemeClr val="tx1"/>
                          </a:solidFill>
                          <a:latin typeface="HG丸ｺﾞｼｯｸM-PRO" panose="020F0600000000000000" pitchFamily="50" charset="-128"/>
                          <a:ea typeface="HG丸ｺﾞｼｯｸM-PRO" panose="020F0600000000000000" pitchFamily="50" charset="-128"/>
                        </a:rPr>
                      </a:br>
                      <a:r>
                        <a:rPr kumimoji="1" lang="ja-JP" altLang="en-US" sz="1400" kern="1200" dirty="0" smtClean="0">
                          <a:solidFill>
                            <a:schemeClr val="tx1"/>
                          </a:solidFill>
                          <a:latin typeface="HG丸ｺﾞｼｯｸM-PRO" panose="020F0600000000000000" pitchFamily="50" charset="-128"/>
                          <a:ea typeface="HG丸ｺﾞｼｯｸM-PRO" panose="020F0600000000000000" pitchFamily="50" charset="-128"/>
                        </a:rPr>
                        <a:t>　認知機能検査その他の心理検査</a:t>
                      </a:r>
                      <a:endParaRPr kumimoji="1" lang="en-US" altLang="ja-JP" sz="1400" kern="1200" dirty="0" smtClean="0">
                        <a:solidFill>
                          <a:schemeClr val="tx1"/>
                        </a:solidFill>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r>
                        <a:rPr kumimoji="1" lang="ja-JP" altLang="en-US" sz="1400" kern="1200" dirty="0" smtClean="0">
                          <a:solidFill>
                            <a:schemeClr val="tx1"/>
                          </a:solidFill>
                          <a:latin typeface="HG丸ｺﾞｼｯｸM-PRO" panose="020F0600000000000000" pitchFamily="50" charset="-128"/>
                          <a:ea typeface="HG丸ｺﾞｼｯｸM-PRO" panose="020F0600000000000000" pitchFamily="50" charset="-128"/>
                        </a:rPr>
                        <a:t>　３　操作と処理が極めて複雑なもの　</a:t>
                      </a:r>
                      <a:endParaRPr kumimoji="1" lang="zh-TW" altLang="en-US" sz="14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u="sng" kern="1200" dirty="0" smtClean="0">
                          <a:solidFill>
                            <a:schemeClr val="tx1"/>
                          </a:solidFill>
                          <a:latin typeface="HG丸ｺﾞｼｯｸM-PRO" panose="020F0600000000000000" pitchFamily="50" charset="-128"/>
                          <a:ea typeface="HG丸ｺﾞｼｯｸM-PRO" panose="020F0600000000000000" pitchFamily="50" charset="-128"/>
                        </a:rPr>
                        <a:t>対象検査の追加</a:t>
                      </a:r>
                      <a:endParaRPr kumimoji="1" lang="ja-JP" altLang="en-US" sz="1400" b="1" u="sng"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Ｋ－ＡＢＣ　</a:t>
                      </a:r>
                      <a:r>
                        <a:rPr kumimoji="1" lang="en-US" altLang="ja-JP"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Ⅱ</a:t>
                      </a:r>
                      <a:r>
                        <a:rPr kumimoji="1" lang="ja-JP" altLang="en-US" sz="14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を追加（医技評）</a:t>
                      </a:r>
                    </a:p>
                  </a:txBody>
                  <a:tcPr marL="99060" marR="99060" anchor="ctr"/>
                </a:tc>
              </a:tr>
              <a:tr h="479839">
                <a:tc>
                  <a:txBody>
                    <a:bodyPr/>
                    <a:lstStyle/>
                    <a:p>
                      <a:pPr marL="0" indent="88900" algn="l" defTabSz="914400" rtl="0" eaLnBrk="1" fontAlgn="ctr" latinLnBrk="0" hangingPunct="1"/>
                      <a:r>
                        <a:rPr kumimoji="1" lang="ja-JP" altLang="en-US" sz="1400" kern="1200" dirty="0" smtClean="0">
                          <a:solidFill>
                            <a:schemeClr val="tx1"/>
                          </a:solidFill>
                          <a:latin typeface="HG丸ｺﾞｼｯｸM-PRO" panose="020F0600000000000000" pitchFamily="50" charset="-128"/>
                          <a:ea typeface="HG丸ｺﾞｼｯｸM-PRO" panose="020F0600000000000000" pitchFamily="50" charset="-128"/>
                        </a:rPr>
                        <a:t>内視鏡検査の通則</a:t>
                      </a:r>
                      <a:endParaRPr kumimoji="1" lang="zh-TW" altLang="en-US" sz="14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u="sng" kern="1200" dirty="0" smtClean="0">
                          <a:solidFill>
                            <a:schemeClr val="tx1"/>
                          </a:solidFill>
                          <a:latin typeface="HG丸ｺﾞｼｯｸM-PRO" panose="020F0600000000000000" pitchFamily="50" charset="-128"/>
                          <a:ea typeface="HG丸ｺﾞｼｯｸM-PRO" panose="020F0600000000000000" pitchFamily="50" charset="-128"/>
                        </a:rPr>
                        <a:t>要件の見直し</a:t>
                      </a:r>
                      <a:endParaRPr kumimoji="1" lang="en-US" altLang="ja-JP" sz="1400" b="1" u="sng"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kern="1200" dirty="0" smtClean="0">
                          <a:solidFill>
                            <a:schemeClr val="tx1"/>
                          </a:solidFill>
                          <a:latin typeface="HG丸ｺﾞｼｯｸM-PRO" panose="020F0600000000000000" pitchFamily="50" charset="-128"/>
                          <a:ea typeface="HG丸ｺﾞｼｯｸM-PRO" panose="020F0600000000000000" pitchFamily="50" charset="-128"/>
                          <a:cs typeface="+mn-cs"/>
                        </a:rPr>
                        <a:t>鎮静下で行う場合、モニター等で患者の全身状態の把握を行うこと（医技評）</a:t>
                      </a:r>
                      <a:endParaRPr kumimoji="1" lang="en-US" altLang="ja-JP" sz="1400" b="0" i="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tc>
              </a:tr>
            </a:tbl>
          </a:graphicData>
        </a:graphic>
      </p:graphicFrame>
      <p:sp>
        <p:nvSpPr>
          <p:cNvPr id="7" name="角丸四角形 6"/>
          <p:cNvSpPr/>
          <p:nvPr/>
        </p:nvSpPr>
        <p:spPr>
          <a:xfrm>
            <a:off x="251520" y="116632"/>
            <a:ext cx="7416824" cy="648072"/>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188640"/>
            <a:ext cx="8352928" cy="6552728"/>
          </a:xfrm>
        </p:spPr>
        <p:txBody>
          <a:bodyPr>
            <a:noAutofit/>
          </a:bodyPr>
          <a:lstStyle/>
          <a:p>
            <a:pPr marL="361950" indent="-361950">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◆要件、施設基準等の見直し（主な項目）</a:t>
            </a:r>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sp>
        <p:nvSpPr>
          <p:cNvPr id="9"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158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3828853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251520" y="440668"/>
            <a:ext cx="8640960" cy="6300700"/>
          </a:xfrm>
          <a:prstGeom prst="snip2DiagRect">
            <a:avLst>
              <a:gd name="adj1" fmla="val 0"/>
              <a:gd name="adj2" fmla="val 741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251520" y="116632"/>
            <a:ext cx="6552728" cy="648072"/>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188640"/>
            <a:ext cx="8352928" cy="6552728"/>
          </a:xfrm>
        </p:spPr>
        <p:txBody>
          <a:bodyPr>
            <a:noAutofit/>
          </a:bodyPr>
          <a:lstStyle/>
          <a:p>
            <a:pPr marL="361950" indent="-361950">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◆評価の見直し（主な項目）</a:t>
            </a:r>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895004189"/>
              </p:ext>
            </p:extLst>
          </p:nvPr>
        </p:nvGraphicFramePr>
        <p:xfrm>
          <a:off x="179512" y="980728"/>
          <a:ext cx="8784976" cy="5630607"/>
        </p:xfrm>
        <a:graphic>
          <a:graphicData uri="http://schemas.openxmlformats.org/drawingml/2006/table">
            <a:tbl>
              <a:tblPr firstRow="1" bandRow="1">
                <a:tableStyleId>{8A107856-5554-42FB-B03E-39F5DBC370BA}</a:tableStyleId>
              </a:tblPr>
              <a:tblGrid>
                <a:gridCol w="6824692"/>
                <a:gridCol w="1960284"/>
              </a:tblGrid>
              <a:tr h="383182">
                <a:tc>
                  <a:txBody>
                    <a:bodyPr/>
                    <a:lstStyle/>
                    <a:p>
                      <a:pPr algn="ctr"/>
                      <a:r>
                        <a:rPr kumimoji="1" lang="ja-JP" altLang="en-US" sz="1800" dirty="0" smtClean="0">
                          <a:latin typeface="HG丸ｺﾞｼｯｸM-PRO" panose="020F0600000000000000" pitchFamily="50" charset="-128"/>
                          <a:ea typeface="HG丸ｺﾞｼｯｸM-PRO" panose="020F0600000000000000" pitchFamily="50" charset="-128"/>
                        </a:rPr>
                        <a:t>検　査　名</a:t>
                      </a:r>
                      <a:endParaRPr kumimoji="1" lang="ja-JP" altLang="en-US" sz="1800" b="0" dirty="0">
                        <a:latin typeface="HG丸ｺﾞｼｯｸM-PRO" panose="020F0600000000000000" pitchFamily="50" charset="-128"/>
                        <a:ea typeface="HG丸ｺﾞｼｯｸM-PRO" panose="020F0600000000000000" pitchFamily="50" charset="-128"/>
                      </a:endParaRPr>
                    </a:p>
                  </a:txBody>
                  <a:tcPr marL="99060" marR="99060" anchor="ctr"/>
                </a:tc>
                <a:tc>
                  <a:txBody>
                    <a:bodyPr/>
                    <a:lstStyle/>
                    <a:p>
                      <a:pPr algn="ctr"/>
                      <a:r>
                        <a:rPr kumimoji="1" lang="ja-JP" altLang="en-US" sz="1800" dirty="0" smtClean="0">
                          <a:latin typeface="HG丸ｺﾞｼｯｸM-PRO" panose="020F0600000000000000" pitchFamily="50" charset="-128"/>
                          <a:ea typeface="HG丸ｺﾞｼｯｸM-PRO" panose="020F0600000000000000" pitchFamily="50" charset="-128"/>
                        </a:rPr>
                        <a:t>改　定　後</a:t>
                      </a:r>
                      <a:endParaRPr kumimoji="1" lang="en-US" altLang="ja-JP" sz="1800" b="0" dirty="0" smtClean="0">
                        <a:latin typeface="HG丸ｺﾞｼｯｸM-PRO" panose="020F0600000000000000" pitchFamily="50" charset="-128"/>
                        <a:ea typeface="HG丸ｺﾞｼｯｸM-PRO" panose="020F0600000000000000" pitchFamily="50" charset="-128"/>
                      </a:endParaRPr>
                    </a:p>
                  </a:txBody>
                  <a:tcPr marL="99060" marR="99060" anchor="ctr"/>
                </a:tc>
              </a:tr>
              <a:tr h="552922">
                <a:tc>
                  <a:txBody>
                    <a:bodyPr/>
                    <a:lstStyle/>
                    <a:p>
                      <a:pPr marL="0" indent="88900" algn="l" defTabSz="914400" rtl="0" eaLnBrk="1" fontAlgn="ctr" latinLnBrk="0" hangingPunct="1"/>
                      <a:r>
                        <a:rPr kumimoji="1" lang="en-US" altLang="ja-JP" sz="1800" kern="1200" dirty="0" smtClean="0">
                          <a:solidFill>
                            <a:schemeClr val="tx1"/>
                          </a:solidFill>
                          <a:latin typeface="HG丸ｺﾞｼｯｸM-PRO" panose="020F0600000000000000" pitchFamily="50" charset="-128"/>
                          <a:ea typeface="HG丸ｺﾞｼｯｸM-PRO" panose="020F0600000000000000" pitchFamily="50" charset="-128"/>
                          <a:cs typeface="+mn-cs"/>
                        </a:rPr>
                        <a:t>D017</a:t>
                      </a:r>
                      <a:r>
                        <a:rPr kumimoji="1" lang="ja-JP" altLang="en-US" sz="1800" kern="1200" dirty="0" smtClean="0">
                          <a:solidFill>
                            <a:schemeClr val="tx1"/>
                          </a:solidFill>
                          <a:latin typeface="HG丸ｺﾞｼｯｸM-PRO" panose="020F0600000000000000" pitchFamily="50" charset="-128"/>
                          <a:ea typeface="HG丸ｺﾞｼｯｸM-PRO" panose="020F0600000000000000" pitchFamily="50" charset="-128"/>
                          <a:cs typeface="+mn-cs"/>
                        </a:rPr>
                        <a:t>　排泄物、滲出物又は分泌物の細菌顕微鏡検査</a:t>
                      </a:r>
                      <a:endParaRPr kumimoji="1" lang="en-US" altLang="ja-JP" sz="1800"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p>
                      <a:pPr marL="0" indent="88900" algn="l" defTabSz="914400" rtl="0" eaLnBrk="1" fontAlgn="ctr" latinLnBrk="0" hangingPunct="1"/>
                      <a:r>
                        <a:rPr kumimoji="1" lang="ja-JP" altLang="en-US" sz="1800" kern="1200" dirty="0" smtClean="0">
                          <a:solidFill>
                            <a:schemeClr val="tx1"/>
                          </a:solidFill>
                          <a:latin typeface="HG丸ｺﾞｼｯｸM-PRO" panose="020F0600000000000000" pitchFamily="50" charset="-128"/>
                          <a:ea typeface="HG丸ｺﾞｼｯｸM-PRO" panose="020F0600000000000000" pitchFamily="50" charset="-128"/>
                          <a:cs typeface="+mn-cs"/>
                        </a:rPr>
                        <a:t>　３　その他のもの　　　　　　　　　　　　　　</a:t>
                      </a:r>
                      <a:r>
                        <a:rPr kumimoji="1" lang="ja-JP" altLang="en-US" sz="1800" kern="1200" baseline="0" dirty="0" smtClean="0">
                          <a:solidFill>
                            <a:schemeClr val="tx1"/>
                          </a:solidFill>
                          <a:latin typeface="HG丸ｺﾞｼｯｸM-PRO" panose="020F0600000000000000" pitchFamily="50" charset="-128"/>
                          <a:ea typeface="HG丸ｺﾞｼｯｸM-PRO" panose="020F0600000000000000" pitchFamily="50" charset="-128"/>
                          <a:cs typeface="+mn-cs"/>
                        </a:rPr>
                        <a:t>  </a:t>
                      </a:r>
                      <a:r>
                        <a:rPr kumimoji="1" lang="ja-JP" altLang="en-US" sz="1800" kern="1200" dirty="0" smtClean="0">
                          <a:solidFill>
                            <a:schemeClr val="tx1"/>
                          </a:solidFill>
                          <a:latin typeface="HG丸ｺﾞｼｯｸM-PRO" panose="020F0600000000000000" pitchFamily="50" charset="-128"/>
                          <a:ea typeface="HG丸ｺﾞｼｯｸM-PRO" panose="020F0600000000000000" pitchFamily="50" charset="-128"/>
                          <a:cs typeface="+mn-cs"/>
                        </a:rPr>
                        <a:t>５０点　→</a:t>
                      </a:r>
                      <a:endParaRPr kumimoji="1" lang="zh-TW" altLang="en-US" sz="18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６１点</a:t>
                      </a:r>
                      <a:endParaRPr kumimoji="1" lang="en-US" altLang="ja-JP"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tc>
              </a:tr>
              <a:tr h="416898">
                <a:tc>
                  <a:txBody>
                    <a:bodyPr/>
                    <a:lstStyle/>
                    <a:p>
                      <a:pPr marL="0" indent="88900" algn="l" defTabSz="914400" rtl="0" eaLnBrk="1" fontAlgn="ctr" latinLnBrk="0" hangingPunct="1"/>
                      <a:r>
                        <a:rPr kumimoji="1" lang="en-US" altLang="ja-JP" sz="1800" kern="1200" dirty="0" smtClean="0">
                          <a:solidFill>
                            <a:schemeClr val="tx1"/>
                          </a:solidFill>
                          <a:latin typeface="HG丸ｺﾞｼｯｸM-PRO" panose="020F0600000000000000" pitchFamily="50" charset="-128"/>
                          <a:ea typeface="HG丸ｺﾞｼｯｸM-PRO" panose="020F0600000000000000" pitchFamily="50" charset="-128"/>
                          <a:cs typeface="+mn-cs"/>
                        </a:rPr>
                        <a:t>D020</a:t>
                      </a:r>
                      <a:r>
                        <a:rPr kumimoji="1" lang="ja-JP" altLang="en-US" sz="1800" kern="1200" dirty="0" smtClean="0">
                          <a:solidFill>
                            <a:schemeClr val="tx1"/>
                          </a:solidFill>
                          <a:latin typeface="HG丸ｺﾞｼｯｸM-PRO" panose="020F0600000000000000" pitchFamily="50" charset="-128"/>
                          <a:ea typeface="HG丸ｺﾞｼｯｸM-PRO" panose="020F0600000000000000" pitchFamily="50" charset="-128"/>
                          <a:cs typeface="+mn-cs"/>
                        </a:rPr>
                        <a:t>　</a:t>
                      </a:r>
                      <a:r>
                        <a:rPr kumimoji="1" lang="en-US" altLang="ja-JP" sz="1800" kern="1200" dirty="0" smtClean="0">
                          <a:solidFill>
                            <a:schemeClr val="tx1"/>
                          </a:solidFill>
                          <a:latin typeface="HG丸ｺﾞｼｯｸM-PRO" panose="020F0600000000000000" pitchFamily="50" charset="-128"/>
                          <a:ea typeface="HG丸ｺﾞｼｯｸM-PRO" panose="020F0600000000000000" pitchFamily="50" charset="-128"/>
                          <a:cs typeface="+mn-cs"/>
                        </a:rPr>
                        <a:t>1</a:t>
                      </a:r>
                      <a:r>
                        <a:rPr kumimoji="1" lang="ja-JP" altLang="en-US" sz="1800" kern="1200" dirty="0" smtClean="0">
                          <a:solidFill>
                            <a:schemeClr val="tx1"/>
                          </a:solidFill>
                          <a:latin typeface="HG丸ｺﾞｼｯｸM-PRO" panose="020F0600000000000000" pitchFamily="50" charset="-128"/>
                          <a:ea typeface="HG丸ｺﾞｼｯｸM-PRO" panose="020F0600000000000000" pitchFamily="50" charset="-128"/>
                          <a:cs typeface="+mn-cs"/>
                        </a:rPr>
                        <a:t>　抗酸菌分離培養検査（液体培地法）　２３０点　→</a:t>
                      </a:r>
                      <a:endParaRPr kumimoji="1" lang="en-US" altLang="ja-JP" sz="1800"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２６０点</a:t>
                      </a:r>
                      <a:endParaRPr kumimoji="1" lang="en-US" altLang="ja-JP"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tc>
              </a:tr>
              <a:tr h="936667">
                <a:tc>
                  <a:txBody>
                    <a:bodyPr/>
                    <a:lstStyle/>
                    <a:p>
                      <a:pPr marL="0" indent="88900" algn="l" defTabSz="914400" rtl="0" eaLnBrk="1" fontAlgn="ctr" latinLnBrk="0" hangingPunct="1"/>
                      <a:r>
                        <a:rPr kumimoji="1" lang="en-US" altLang="ja-JP" sz="1800" kern="1200" dirty="0" smtClean="0">
                          <a:latin typeface="HG丸ｺﾞｼｯｸM-PRO" panose="020F0600000000000000" pitchFamily="50" charset="-128"/>
                          <a:ea typeface="HG丸ｺﾞｼｯｸM-PRO" panose="020F0600000000000000" pitchFamily="50" charset="-128"/>
                        </a:rPr>
                        <a:t>D206</a:t>
                      </a:r>
                      <a:r>
                        <a:rPr kumimoji="1" lang="ja-JP" altLang="en-US" sz="1800" kern="1200" dirty="0" smtClean="0">
                          <a:latin typeface="HG丸ｺﾞｼｯｸM-PRO" panose="020F0600000000000000" pitchFamily="50" charset="-128"/>
                          <a:ea typeface="HG丸ｺﾞｼｯｸM-PRO" panose="020F0600000000000000" pitchFamily="50" charset="-128"/>
                        </a:rPr>
                        <a:t>　心臓カテーテル法による諸検査（一連の検査について）　</a:t>
                      </a:r>
                      <a:endParaRPr kumimoji="1" lang="en-US" altLang="ja-JP" sz="1800" kern="1200" dirty="0" smtClean="0">
                        <a:latin typeface="HG丸ｺﾞｼｯｸM-PRO" panose="020F0600000000000000" pitchFamily="50" charset="-128"/>
                        <a:ea typeface="HG丸ｺﾞｼｯｸM-PRO" panose="020F0600000000000000" pitchFamily="50" charset="-128"/>
                      </a:endParaRPr>
                    </a:p>
                    <a:p>
                      <a:pPr marL="361950" indent="0" algn="l" defTabSz="914400" rtl="0" eaLnBrk="1" fontAlgn="ctr" latinLnBrk="0" hangingPunct="1"/>
                      <a:r>
                        <a:rPr kumimoji="1" lang="ja-JP" altLang="en-US" sz="1800" kern="1200" dirty="0" smtClean="0">
                          <a:latin typeface="HG丸ｺﾞｼｯｸM-PRO" panose="020F0600000000000000" pitchFamily="50" charset="-128"/>
                          <a:ea typeface="HG丸ｺﾞｼｯｸM-PRO" panose="020F0600000000000000" pitchFamily="50" charset="-128"/>
                        </a:rPr>
                        <a:t>冠動脈血流予備能測定検査を実施した場合は、</a:t>
                      </a:r>
                      <a:r>
                        <a:rPr kumimoji="1" lang="en-US" altLang="ja-JP" sz="1800" kern="1200" dirty="0" smtClean="0">
                          <a:latin typeface="HG丸ｺﾞｼｯｸM-PRO" panose="020F0600000000000000" pitchFamily="50" charset="-128"/>
                          <a:ea typeface="HG丸ｺﾞｼｯｸM-PRO" panose="020F0600000000000000" pitchFamily="50" charset="-128"/>
                        </a:rPr>
                        <a:t/>
                      </a:r>
                      <a:br>
                        <a:rPr kumimoji="1" lang="en-US" altLang="ja-JP" sz="1800" kern="1200" dirty="0" smtClean="0">
                          <a:latin typeface="HG丸ｺﾞｼｯｸM-PRO" panose="020F0600000000000000" pitchFamily="50" charset="-128"/>
                          <a:ea typeface="HG丸ｺﾞｼｯｸM-PRO" panose="020F0600000000000000" pitchFamily="50" charset="-128"/>
                        </a:rPr>
                      </a:br>
                      <a:r>
                        <a:rPr kumimoji="1" lang="ja-JP" altLang="en-US" sz="1800" kern="1200" dirty="0" smtClean="0">
                          <a:latin typeface="HG丸ｺﾞｼｯｸM-PRO" panose="020F0600000000000000" pitchFamily="50" charset="-128"/>
                          <a:ea typeface="HG丸ｺﾞｼｯｸM-PRO" panose="020F0600000000000000" pitchFamily="50" charset="-128"/>
                        </a:rPr>
                        <a:t>所定点数に</a:t>
                      </a:r>
                      <a:r>
                        <a:rPr kumimoji="1" lang="ja-JP" altLang="en-US" sz="1800" u="sng" kern="1200" dirty="0" smtClean="0">
                          <a:latin typeface="HG丸ｺﾞｼｯｸM-PRO" panose="020F0600000000000000" pitchFamily="50" charset="-128"/>
                          <a:ea typeface="HG丸ｺﾞｼｯｸM-PRO" panose="020F0600000000000000" pitchFamily="50" charset="-128"/>
                        </a:rPr>
                        <a:t>４００</a:t>
                      </a:r>
                      <a:r>
                        <a:rPr kumimoji="1" lang="ja-JP" altLang="en-US" sz="1800" kern="1200" dirty="0" smtClean="0">
                          <a:latin typeface="HG丸ｺﾞｼｯｸM-PRO" panose="020F0600000000000000" pitchFamily="50" charset="-128"/>
                          <a:ea typeface="HG丸ｺﾞｼｯｸM-PRO" panose="020F0600000000000000" pitchFamily="50" charset="-128"/>
                        </a:rPr>
                        <a:t>加算する</a:t>
                      </a:r>
                      <a:endParaRPr kumimoji="1" lang="zh-TW" altLang="en-US" sz="18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u="none" kern="1200" dirty="0" smtClean="0">
                          <a:solidFill>
                            <a:srgbClr val="FF0000"/>
                          </a:solidFill>
                          <a:latin typeface="HG丸ｺﾞｼｯｸM-PRO" panose="020F0600000000000000" pitchFamily="50" charset="-128"/>
                          <a:ea typeface="HG丸ｺﾞｼｯｸM-PRO" panose="020F0600000000000000" pitchFamily="50" charset="-128"/>
                        </a:rPr>
                        <a:t>６００点</a:t>
                      </a:r>
                      <a:endParaRPr kumimoji="1" lang="en-US" altLang="ja-JP" sz="1800" b="1" u="none" kern="1200" dirty="0" smtClean="0">
                        <a:solidFill>
                          <a:srgbClr val="FF0000"/>
                        </a:solidFill>
                        <a:latin typeface="HG丸ｺﾞｼｯｸM-PRO" panose="020F0600000000000000" pitchFamily="50" charset="-128"/>
                        <a:ea typeface="HG丸ｺﾞｼｯｸM-PRO" panose="020F0600000000000000" pitchFamily="50" charset="-128"/>
                        <a:cs typeface="+mn-cs"/>
                      </a:endParaRPr>
                    </a:p>
                  </a:txBody>
                  <a:tcPr marL="99060" marR="99060" anchor="ctr"/>
                </a:tc>
              </a:tr>
              <a:tr h="408605">
                <a:tc>
                  <a:txBody>
                    <a:bodyPr/>
                    <a:lstStyle/>
                    <a:p>
                      <a:pPr marL="0" marR="0" indent="88900" algn="l" defTabSz="914400" rtl="0" eaLnBrk="1" fontAlgn="ctr" latinLnBrk="0" hangingPunct="1">
                        <a:lnSpc>
                          <a:spcPct val="100000"/>
                        </a:lnSpc>
                        <a:spcBef>
                          <a:spcPts val="0"/>
                        </a:spcBef>
                        <a:spcAft>
                          <a:spcPts val="0"/>
                        </a:spcAft>
                        <a:buClrTx/>
                        <a:buSzTx/>
                        <a:buFontTx/>
                        <a:buNone/>
                        <a:tabLst/>
                        <a:defRPr/>
                      </a:pPr>
                      <a:r>
                        <a:rPr kumimoji="1" lang="en-US" altLang="ja-JP" sz="1800" u="none" kern="1200" dirty="0" smtClean="0">
                          <a:latin typeface="HG丸ｺﾞｼｯｸM-PRO" panose="020F0600000000000000" pitchFamily="50" charset="-128"/>
                          <a:ea typeface="HG丸ｺﾞｼｯｸM-PRO" panose="020F0600000000000000" pitchFamily="50" charset="-128"/>
                        </a:rPr>
                        <a:t>D234</a:t>
                      </a:r>
                      <a:r>
                        <a:rPr kumimoji="1" lang="ja-JP" altLang="en-US" sz="1800" u="none" kern="1200" dirty="0" smtClean="0">
                          <a:latin typeface="HG丸ｺﾞｼｯｸM-PRO" panose="020F0600000000000000" pitchFamily="50" charset="-128"/>
                          <a:ea typeface="HG丸ｺﾞｼｯｸM-PRO" panose="020F0600000000000000" pitchFamily="50" charset="-128"/>
                        </a:rPr>
                        <a:t>　胃・食道内２４時間</a:t>
                      </a:r>
                      <a:r>
                        <a:rPr kumimoji="1" lang="ja-JP" altLang="en-US" sz="1800" u="none" kern="1200" dirty="0" err="1" smtClean="0">
                          <a:latin typeface="HG丸ｺﾞｼｯｸM-PRO" panose="020F0600000000000000" pitchFamily="50" charset="-128"/>
                          <a:ea typeface="HG丸ｺﾞｼｯｸM-PRO" panose="020F0600000000000000" pitchFamily="50" charset="-128"/>
                        </a:rPr>
                        <a:t>ｐ</a:t>
                      </a:r>
                      <a:r>
                        <a:rPr kumimoji="1" lang="en-US" altLang="ja-JP" sz="1800" u="none" kern="1200" dirty="0" smtClean="0">
                          <a:latin typeface="HG丸ｺﾞｼｯｸM-PRO" panose="020F0600000000000000" pitchFamily="50" charset="-128"/>
                          <a:ea typeface="HG丸ｺﾞｼｯｸM-PRO" panose="020F0600000000000000" pitchFamily="50" charset="-128"/>
                        </a:rPr>
                        <a:t>H</a:t>
                      </a:r>
                      <a:r>
                        <a:rPr kumimoji="1" lang="ja-JP" altLang="en-US" sz="1800" u="none" kern="1200" dirty="0" smtClean="0">
                          <a:latin typeface="HG丸ｺﾞｼｯｸM-PRO" panose="020F0600000000000000" pitchFamily="50" charset="-128"/>
                          <a:ea typeface="HG丸ｺﾞｼｯｸM-PRO" panose="020F0600000000000000" pitchFamily="50" charset="-128"/>
                        </a:rPr>
                        <a:t>測定　　　　</a:t>
                      </a:r>
                      <a:r>
                        <a:rPr kumimoji="1" lang="ja-JP" altLang="en-US" sz="1800" u="none" kern="1200" baseline="0" dirty="0" smtClean="0">
                          <a:latin typeface="HG丸ｺﾞｼｯｸM-PRO" panose="020F0600000000000000" pitchFamily="50" charset="-128"/>
                          <a:ea typeface="HG丸ｺﾞｼｯｸM-PRO" panose="020F0600000000000000" pitchFamily="50" charset="-128"/>
                        </a:rPr>
                        <a:t>  </a:t>
                      </a:r>
                      <a:r>
                        <a:rPr kumimoji="1" lang="ja-JP" altLang="en-US" sz="1800" u="none" kern="1200" dirty="0" smtClean="0">
                          <a:latin typeface="HG丸ｺﾞｼｯｸM-PRO" panose="020F0600000000000000" pitchFamily="50" charset="-128"/>
                          <a:ea typeface="HG丸ｺﾞｼｯｸM-PRO" panose="020F0600000000000000" pitchFamily="50" charset="-128"/>
                        </a:rPr>
                        <a:t>１</a:t>
                      </a:r>
                      <a:r>
                        <a:rPr kumimoji="1" lang="en-US" altLang="ja-JP" sz="1800" u="none" kern="1200" dirty="0" smtClean="0">
                          <a:latin typeface="HG丸ｺﾞｼｯｸM-PRO" panose="020F0600000000000000" pitchFamily="50" charset="-128"/>
                          <a:ea typeface="HG丸ｺﾞｼｯｸM-PRO" panose="020F0600000000000000" pitchFamily="50" charset="-128"/>
                        </a:rPr>
                        <a:t>,</a:t>
                      </a:r>
                      <a:r>
                        <a:rPr kumimoji="1" lang="ja-JP" altLang="en-US" sz="1800" u="none" kern="1200" dirty="0" smtClean="0">
                          <a:latin typeface="HG丸ｺﾞｼｯｸM-PRO" panose="020F0600000000000000" pitchFamily="50" charset="-128"/>
                          <a:ea typeface="HG丸ｺﾞｼｯｸM-PRO" panose="020F0600000000000000" pitchFamily="50" charset="-128"/>
                        </a:rPr>
                        <a:t>０００点　→</a:t>
                      </a:r>
                      <a:endParaRPr kumimoji="1" lang="en-US" altLang="ja-JP"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u="none" kern="1200"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1800" u="none" kern="120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u="none" kern="1200" dirty="0" smtClean="0">
                          <a:solidFill>
                            <a:srgbClr val="FF0000"/>
                          </a:solidFill>
                          <a:latin typeface="HG丸ｺﾞｼｯｸM-PRO" panose="020F0600000000000000" pitchFamily="50" charset="-128"/>
                          <a:ea typeface="HG丸ｺﾞｼｯｸM-PRO" panose="020F0600000000000000" pitchFamily="50" charset="-128"/>
                        </a:rPr>
                        <a:t>３００点</a:t>
                      </a:r>
                      <a:endParaRPr kumimoji="1" lang="en-US" altLang="ja-JP" sz="1800" b="1" u="none" kern="1200" dirty="0" smtClean="0">
                        <a:solidFill>
                          <a:srgbClr val="FF0000"/>
                        </a:solidFill>
                        <a:latin typeface="HG丸ｺﾞｼｯｸM-PRO" panose="020F0600000000000000" pitchFamily="50" charset="-128"/>
                        <a:ea typeface="HG丸ｺﾞｼｯｸM-PRO" panose="020F0600000000000000" pitchFamily="50" charset="-128"/>
                        <a:cs typeface="+mn-cs"/>
                      </a:endParaRPr>
                    </a:p>
                  </a:txBody>
                  <a:tcPr marL="99060" marR="99060" anchor="ctr"/>
                </a:tc>
              </a:tr>
              <a:tr h="876871">
                <a:tc>
                  <a:txBody>
                    <a:bodyPr/>
                    <a:lstStyle/>
                    <a:p>
                      <a:pPr marL="0" indent="88900" algn="l" defTabSz="914400" rtl="0" eaLnBrk="1" fontAlgn="ctr" latinLnBrk="0" hangingPunct="1"/>
                      <a:r>
                        <a:rPr kumimoji="1" lang="en-US" altLang="ja-JP" sz="1800" b="1" u="none" kern="1200" dirty="0" smtClean="0">
                          <a:latin typeface="HG丸ｺﾞｼｯｸM-PRO" panose="020F0600000000000000" pitchFamily="50" charset="-128"/>
                          <a:ea typeface="HG丸ｺﾞｼｯｸM-PRO" panose="020F0600000000000000" pitchFamily="50" charset="-128"/>
                        </a:rPr>
                        <a:t>D256</a:t>
                      </a:r>
                      <a:r>
                        <a:rPr kumimoji="1" lang="ja-JP" altLang="en-US" sz="1800" b="1" u="none" kern="1200" dirty="0" smtClean="0">
                          <a:latin typeface="HG丸ｺﾞｼｯｸM-PRO" panose="020F0600000000000000" pitchFamily="50" charset="-128"/>
                          <a:ea typeface="HG丸ｺﾞｼｯｸM-PRO" panose="020F0600000000000000" pitchFamily="50" charset="-128"/>
                        </a:rPr>
                        <a:t>　眼底カメラ　１　通常の方法の場合： 　　５６点　</a:t>
                      </a:r>
                      <a:r>
                        <a:rPr kumimoji="1" lang="ja-JP" altLang="en-US" sz="1800" u="none" kern="1200" dirty="0" smtClean="0">
                          <a:latin typeface="HG丸ｺﾞｼｯｸM-PRO" panose="020F0600000000000000" pitchFamily="50" charset="-128"/>
                          <a:ea typeface="HG丸ｺﾞｼｯｸM-PRO" panose="020F0600000000000000" pitchFamily="50" charset="-128"/>
                        </a:rPr>
                        <a:t>→</a:t>
                      </a:r>
                      <a:endParaRPr kumimoji="1" lang="en-US" altLang="ja-JP" sz="1800" u="none"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r>
                        <a:rPr kumimoji="1" lang="ja-JP" altLang="en-US" sz="1800" u="none" kern="1200" dirty="0" smtClean="0">
                          <a:latin typeface="HG丸ｺﾞｼｯｸM-PRO" panose="020F0600000000000000" pitchFamily="50" charset="-128"/>
                          <a:ea typeface="HG丸ｺﾞｼｯｸM-PRO" panose="020F0600000000000000" pitchFamily="50" charset="-128"/>
                        </a:rPr>
                        <a:t>　　</a:t>
                      </a:r>
                      <a:r>
                        <a:rPr kumimoji="1" lang="ja-JP" altLang="en-US" sz="1800" u="none" kern="1200" dirty="0" smtClean="0">
                          <a:solidFill>
                            <a:srgbClr val="FF0000"/>
                          </a:solidFill>
                          <a:latin typeface="HG丸ｺﾞｼｯｸM-PRO" panose="020F0600000000000000" pitchFamily="50" charset="-128"/>
                          <a:ea typeface="HG丸ｺﾞｼｯｸM-PRO" panose="020F0600000000000000" pitchFamily="50" charset="-128"/>
                        </a:rPr>
                        <a:t>アナログ撮影</a:t>
                      </a:r>
                      <a:endParaRPr kumimoji="1" lang="en-US" altLang="ja-JP" sz="1800" u="none" kern="1200" dirty="0" smtClean="0">
                        <a:solidFill>
                          <a:srgbClr val="FF0000"/>
                        </a:solidFill>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r>
                        <a:rPr kumimoji="1" lang="ja-JP" altLang="en-US" sz="1800" u="none" kern="1200" dirty="0" smtClean="0">
                          <a:solidFill>
                            <a:srgbClr val="FF0000"/>
                          </a:solidFill>
                          <a:latin typeface="HG丸ｺﾞｼｯｸM-PRO" panose="020F0600000000000000" pitchFamily="50" charset="-128"/>
                          <a:ea typeface="HG丸ｺﾞｼｯｸM-PRO" panose="020F0600000000000000" pitchFamily="50" charset="-128"/>
                        </a:rPr>
                        <a:t>　　デジタル撮影</a:t>
                      </a:r>
                      <a:endParaRPr kumimoji="1" lang="zh-TW" altLang="en-US" sz="1800" b="1" u="none" kern="1200" dirty="0">
                        <a:solidFill>
                          <a:srgbClr val="FF000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none" kern="1200" dirty="0" smtClean="0">
                          <a:solidFill>
                            <a:srgbClr val="FF0000"/>
                          </a:solidFill>
                          <a:latin typeface="HG丸ｺﾞｼｯｸM-PRO" panose="020F0600000000000000" pitchFamily="50" charset="-128"/>
                          <a:ea typeface="HG丸ｺﾞｼｯｸM-PRO" panose="020F0600000000000000" pitchFamily="50" charset="-128"/>
                        </a:rPr>
                        <a:t>（項目の分割）</a:t>
                      </a:r>
                      <a:endParaRPr kumimoji="1" lang="en-US" altLang="ja-JP" sz="1800" u="none" kern="1200" dirty="0" smtClean="0">
                        <a:solidFill>
                          <a:srgbClr val="FF0000"/>
                        </a:solidFill>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u="none" kern="1200" dirty="0" smtClean="0">
                          <a:solidFill>
                            <a:srgbClr val="FF0000"/>
                          </a:solidFill>
                          <a:latin typeface="HG丸ｺﾞｼｯｸM-PRO" panose="020F0600000000000000" pitchFamily="50" charset="-128"/>
                          <a:ea typeface="HG丸ｺﾞｼｯｸM-PRO" panose="020F0600000000000000" pitchFamily="50" charset="-128"/>
                        </a:rPr>
                        <a:t>５４点</a:t>
                      </a:r>
                      <a:endParaRPr kumimoji="1" lang="en-US" altLang="ja-JP" sz="1800" u="none" kern="1200" dirty="0" smtClean="0">
                        <a:solidFill>
                          <a:srgbClr val="FF0000"/>
                        </a:solidFill>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u="none" kern="1200" dirty="0" smtClean="0">
                          <a:solidFill>
                            <a:srgbClr val="FF0000"/>
                          </a:solidFill>
                          <a:latin typeface="HG丸ｺﾞｼｯｸM-PRO" panose="020F0600000000000000" pitchFamily="50" charset="-128"/>
                          <a:ea typeface="HG丸ｺﾞｼｯｸM-PRO" panose="020F0600000000000000" pitchFamily="50" charset="-128"/>
                        </a:rPr>
                        <a:t>５８点</a:t>
                      </a:r>
                      <a:endParaRPr kumimoji="1" lang="en-US" altLang="ja-JP" sz="1800" b="1" u="none" kern="1200" dirty="0" smtClean="0">
                        <a:solidFill>
                          <a:srgbClr val="FF0000"/>
                        </a:solidFill>
                        <a:latin typeface="HG丸ｺﾞｼｯｸM-PRO" panose="020F0600000000000000" pitchFamily="50" charset="-128"/>
                        <a:ea typeface="HG丸ｺﾞｼｯｸM-PRO" panose="020F0600000000000000" pitchFamily="50" charset="-128"/>
                        <a:cs typeface="+mn-cs"/>
                      </a:endParaRPr>
                    </a:p>
                  </a:txBody>
                  <a:tcPr marL="99060" marR="99060" anchor="ctr"/>
                </a:tc>
              </a:tr>
              <a:tr h="876871">
                <a:tc>
                  <a:txBody>
                    <a:bodyPr/>
                    <a:lstStyle/>
                    <a:p>
                      <a:pPr marL="0" indent="88900" algn="l" defTabSz="914400" rtl="0" eaLnBrk="1" fontAlgn="ctr" latinLnBrk="0" hangingPunct="1"/>
                      <a:r>
                        <a:rPr kumimoji="1" lang="en-US" altLang="ja-JP" sz="1800" u="none" kern="1200" dirty="0" smtClean="0">
                          <a:latin typeface="HG丸ｺﾞｼｯｸM-PRO" panose="020F0600000000000000" pitchFamily="50" charset="-128"/>
                          <a:ea typeface="HG丸ｺﾞｼｯｸM-PRO" panose="020F0600000000000000" pitchFamily="50" charset="-128"/>
                        </a:rPr>
                        <a:t>D310</a:t>
                      </a:r>
                      <a:r>
                        <a:rPr kumimoji="1" lang="ja-JP" altLang="en-US" sz="1800" u="none" kern="1200" dirty="0" smtClean="0">
                          <a:latin typeface="HG丸ｺﾞｼｯｸM-PRO" panose="020F0600000000000000" pitchFamily="50" charset="-128"/>
                          <a:ea typeface="HG丸ｺﾞｼｯｸM-PRO" panose="020F0600000000000000" pitchFamily="50" charset="-128"/>
                        </a:rPr>
                        <a:t>　小腸内視鏡検査　　</a:t>
                      </a:r>
                      <a:endParaRPr kumimoji="1" lang="en-US" altLang="ja-JP" sz="1800" u="none"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r>
                        <a:rPr kumimoji="1" lang="ja-JP" altLang="en-US" sz="1800" u="none" kern="1200" dirty="0" smtClean="0">
                          <a:latin typeface="HG丸ｺﾞｼｯｸM-PRO" panose="020F0600000000000000" pitchFamily="50" charset="-128"/>
                          <a:ea typeface="HG丸ｺﾞｼｯｸM-PRO" panose="020F0600000000000000" pitchFamily="50" charset="-128"/>
                        </a:rPr>
                        <a:t>　１　</a:t>
                      </a:r>
                      <a:r>
                        <a:rPr kumimoji="1" lang="ja-JP" altLang="en-US" sz="1800" u="none" kern="1200" dirty="0" smtClean="0">
                          <a:solidFill>
                            <a:srgbClr val="FF0000"/>
                          </a:solidFill>
                          <a:latin typeface="HG丸ｺﾞｼｯｸM-PRO" panose="020F0600000000000000" pitchFamily="50" charset="-128"/>
                          <a:ea typeface="HG丸ｺﾞｼｯｸM-PRO" panose="020F0600000000000000" pitchFamily="50" charset="-128"/>
                        </a:rPr>
                        <a:t>ダブルバルーン内視鏡によるもの（新）</a:t>
                      </a:r>
                      <a:endParaRPr kumimoji="1" lang="en-US" altLang="ja-JP" sz="1800" u="none" kern="1200" dirty="0" smtClean="0">
                        <a:solidFill>
                          <a:srgbClr val="FF0000"/>
                        </a:solidFill>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r>
                        <a:rPr kumimoji="1" lang="ja-JP" altLang="en-US" sz="1800" u="none" kern="1200" dirty="0" smtClean="0">
                          <a:latin typeface="HG丸ｺﾞｼｯｸM-PRO" panose="020F0600000000000000" pitchFamily="50" charset="-128"/>
                          <a:ea typeface="HG丸ｺﾞｼｯｸM-PRO" panose="020F0600000000000000" pitchFamily="50" charset="-128"/>
                        </a:rPr>
                        <a:t>　２　</a:t>
                      </a:r>
                      <a:r>
                        <a:rPr kumimoji="1" lang="ja-JP" altLang="en-US" sz="1800" u="none" kern="1200" dirty="0" smtClean="0">
                          <a:solidFill>
                            <a:srgbClr val="FF0000"/>
                          </a:solidFill>
                          <a:latin typeface="HG丸ｺﾞｼｯｸM-PRO" panose="020F0600000000000000" pitchFamily="50" charset="-128"/>
                          <a:ea typeface="HG丸ｺﾞｼｯｸM-PRO" panose="020F0600000000000000" pitchFamily="50" charset="-128"/>
                        </a:rPr>
                        <a:t>シングルバルーン内視鏡によるもの（名称の変更）</a:t>
                      </a:r>
                      <a:endParaRPr kumimoji="1" lang="en-US" altLang="ja-JP" sz="1800" u="none" kern="1200" dirty="0" smtClean="0">
                        <a:solidFill>
                          <a:srgbClr val="FF0000"/>
                        </a:solidFill>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r>
                        <a:rPr kumimoji="1" lang="ja-JP" altLang="en-US" sz="1800" u="none" kern="1200" dirty="0" smtClean="0">
                          <a:latin typeface="HG丸ｺﾞｼｯｸM-PRO" panose="020F0600000000000000" pitchFamily="50" charset="-128"/>
                          <a:ea typeface="HG丸ｺﾞｼｯｸM-PRO" panose="020F0600000000000000" pitchFamily="50" charset="-128"/>
                        </a:rPr>
                        <a:t>　３　カプセル型内視鏡によるもの</a:t>
                      </a:r>
                      <a:endParaRPr kumimoji="1" lang="en-US" altLang="ja-JP" sz="1800" u="none"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r>
                        <a:rPr kumimoji="1" lang="ja-JP" altLang="en-US" sz="1800" u="none" kern="1200" dirty="0" smtClean="0">
                          <a:latin typeface="HG丸ｺﾞｼｯｸM-PRO" panose="020F0600000000000000" pitchFamily="50" charset="-128"/>
                          <a:ea typeface="HG丸ｺﾞｼｯｸM-PRO" panose="020F0600000000000000" pitchFamily="50" charset="-128"/>
                        </a:rPr>
                        <a:t>　４　その他のもの</a:t>
                      </a:r>
                      <a:endParaRPr kumimoji="1" lang="zh-TW" altLang="en-US" sz="1800" b="0" u="none"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u="none" kern="1200" dirty="0" smtClean="0">
                        <a:solidFill>
                          <a:schemeClr val="tx1"/>
                        </a:solidFill>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u="none" kern="1200" dirty="0" smtClean="0">
                          <a:solidFill>
                            <a:srgbClr val="FF0000"/>
                          </a:solidFill>
                          <a:latin typeface="HG丸ｺﾞｼｯｸM-PRO" panose="020F0600000000000000" pitchFamily="50" charset="-128"/>
                          <a:ea typeface="HG丸ｺﾞｼｯｸM-PRO" panose="020F0600000000000000" pitchFamily="50" charset="-128"/>
                        </a:rPr>
                        <a:t>７</a:t>
                      </a:r>
                      <a:r>
                        <a:rPr kumimoji="1" lang="en-US" altLang="ja-JP" sz="1800" u="none" kern="120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u="none" kern="1200" dirty="0" smtClean="0">
                          <a:solidFill>
                            <a:srgbClr val="FF0000"/>
                          </a:solidFill>
                          <a:latin typeface="HG丸ｺﾞｼｯｸM-PRO" panose="020F0600000000000000" pitchFamily="50" charset="-128"/>
                          <a:ea typeface="HG丸ｺﾞｼｯｸM-PRO" panose="020F0600000000000000" pitchFamily="50" charset="-128"/>
                        </a:rPr>
                        <a:t>０００点</a:t>
                      </a:r>
                      <a:endParaRPr kumimoji="1" lang="en-US" altLang="ja-JP" sz="1800" u="none" kern="1200" dirty="0" smtClean="0">
                        <a:solidFill>
                          <a:srgbClr val="FF0000"/>
                        </a:solidFill>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u="none" kern="1200" dirty="0" smtClean="0">
                          <a:solidFill>
                            <a:schemeClr val="tx1"/>
                          </a:solidFill>
                          <a:latin typeface="HG丸ｺﾞｼｯｸM-PRO" panose="020F0600000000000000" pitchFamily="50" charset="-128"/>
                          <a:ea typeface="HG丸ｺﾞｼｯｸM-PRO" panose="020F0600000000000000" pitchFamily="50" charset="-128"/>
                        </a:rPr>
                        <a:t>３</a:t>
                      </a:r>
                      <a:r>
                        <a:rPr kumimoji="1" lang="en-US" altLang="ja-JP" sz="1800" u="none" kern="12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800" u="none" kern="1200" dirty="0" smtClean="0">
                          <a:solidFill>
                            <a:schemeClr val="tx1"/>
                          </a:solidFill>
                          <a:latin typeface="HG丸ｺﾞｼｯｸM-PRO" panose="020F0600000000000000" pitchFamily="50" charset="-128"/>
                          <a:ea typeface="HG丸ｺﾞｼｯｸM-PRO" panose="020F0600000000000000" pitchFamily="50" charset="-128"/>
                        </a:rPr>
                        <a:t>０００点</a:t>
                      </a:r>
                      <a:endParaRPr kumimoji="1" lang="en-US" altLang="ja-JP" sz="1800" u="none" kern="1200" dirty="0" smtClean="0">
                        <a:solidFill>
                          <a:schemeClr val="tx1"/>
                        </a:solidFill>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u="none" kern="1200" dirty="0" smtClean="0">
                          <a:solidFill>
                            <a:schemeClr val="tx1"/>
                          </a:solidFill>
                          <a:latin typeface="HG丸ｺﾞｼｯｸM-PRO" panose="020F0600000000000000" pitchFamily="50" charset="-128"/>
                          <a:ea typeface="HG丸ｺﾞｼｯｸM-PRO" panose="020F0600000000000000" pitchFamily="50" charset="-128"/>
                        </a:rPr>
                        <a:t>１</a:t>
                      </a:r>
                      <a:r>
                        <a:rPr kumimoji="1" lang="en-US" altLang="ja-JP" sz="1800" u="none" kern="12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800" u="none" kern="1200" dirty="0" smtClean="0">
                          <a:solidFill>
                            <a:schemeClr val="tx1"/>
                          </a:solidFill>
                          <a:latin typeface="HG丸ｺﾞｼｯｸM-PRO" panose="020F0600000000000000" pitchFamily="50" charset="-128"/>
                          <a:ea typeface="HG丸ｺﾞｼｯｸM-PRO" panose="020F0600000000000000" pitchFamily="50" charset="-128"/>
                        </a:rPr>
                        <a:t>７００点</a:t>
                      </a:r>
                      <a:endParaRPr kumimoji="1" lang="en-US" altLang="ja-JP" sz="1800" u="none" kern="1200" dirty="0" smtClean="0">
                        <a:solidFill>
                          <a:schemeClr val="tx1"/>
                        </a:solidFill>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u="none" kern="1200" dirty="0" smtClean="0">
                          <a:solidFill>
                            <a:schemeClr val="tx1"/>
                          </a:solidFill>
                          <a:latin typeface="HG丸ｺﾞｼｯｸM-PRO" panose="020F0600000000000000" pitchFamily="50" charset="-128"/>
                          <a:ea typeface="HG丸ｺﾞｼｯｸM-PRO" panose="020F0600000000000000" pitchFamily="50" charset="-128"/>
                        </a:rPr>
                        <a:t>１</a:t>
                      </a:r>
                      <a:r>
                        <a:rPr kumimoji="1" lang="en-US" altLang="ja-JP" sz="1800" u="none" kern="12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800" u="none" kern="1200" dirty="0" smtClean="0">
                          <a:solidFill>
                            <a:schemeClr val="tx1"/>
                          </a:solidFill>
                          <a:latin typeface="HG丸ｺﾞｼｯｸM-PRO" panose="020F0600000000000000" pitchFamily="50" charset="-128"/>
                          <a:ea typeface="HG丸ｺﾞｼｯｸM-PRO" panose="020F0600000000000000" pitchFamily="50" charset="-128"/>
                        </a:rPr>
                        <a:t>６００点</a:t>
                      </a:r>
                      <a:endParaRPr kumimoji="1" lang="en-US" altLang="ja-JP"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tc>
              </a:tr>
              <a:tr h="498215">
                <a:tc>
                  <a:txBody>
                    <a:bodyPr/>
                    <a:lstStyle/>
                    <a:p>
                      <a:pPr marL="0" indent="88900" algn="l" defTabSz="914400" rtl="0" eaLnBrk="1" fontAlgn="ctr" latinLnBrk="0" hangingPunct="1"/>
                      <a:r>
                        <a:rPr kumimoji="1" lang="en-US" altLang="ja-JP" sz="1800" b="1" u="none" kern="1200" dirty="0" smtClean="0">
                          <a:solidFill>
                            <a:schemeClr val="tx1"/>
                          </a:solidFill>
                          <a:latin typeface="HG丸ｺﾞｼｯｸM-PRO" panose="020F0600000000000000" pitchFamily="50" charset="-128"/>
                          <a:ea typeface="HG丸ｺﾞｼｯｸM-PRO" panose="020F0600000000000000" pitchFamily="50" charset="-128"/>
                          <a:cs typeface="+mn-cs"/>
                        </a:rPr>
                        <a:t>D400</a:t>
                      </a:r>
                      <a:r>
                        <a:rPr kumimoji="1" lang="ja-JP" altLang="en-US" sz="1800" b="1" u="none" kern="1200" dirty="0" smtClean="0">
                          <a:solidFill>
                            <a:schemeClr val="tx1"/>
                          </a:solidFill>
                          <a:latin typeface="HG丸ｺﾞｼｯｸM-PRO" panose="020F0600000000000000" pitchFamily="50" charset="-128"/>
                          <a:ea typeface="HG丸ｺﾞｼｯｸM-PRO" panose="020F0600000000000000" pitchFamily="50" charset="-128"/>
                          <a:cs typeface="+mn-cs"/>
                        </a:rPr>
                        <a:t>　１　血液採取（静脈）：　　　　　　　　  １６点　</a:t>
                      </a:r>
                      <a:r>
                        <a:rPr kumimoji="1" lang="ja-JP" altLang="en-US" sz="18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zh-TW" altLang="en-US" sz="1800" b="0" u="none"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u="none" kern="1200" dirty="0" smtClean="0">
                          <a:solidFill>
                            <a:srgbClr val="FF0000"/>
                          </a:solidFill>
                          <a:latin typeface="HG丸ｺﾞｼｯｸM-PRO" panose="020F0600000000000000" pitchFamily="50" charset="-128"/>
                          <a:ea typeface="HG丸ｺﾞｼｯｸM-PRO" panose="020F0600000000000000" pitchFamily="50" charset="-128"/>
                          <a:cs typeface="+mn-cs"/>
                        </a:rPr>
                        <a:t>２０点</a:t>
                      </a:r>
                      <a:endParaRPr kumimoji="1" lang="en-US" altLang="ja-JP" sz="1800" b="1" u="none" kern="1200" dirty="0" smtClean="0">
                        <a:solidFill>
                          <a:srgbClr val="FF0000"/>
                        </a:solidFill>
                        <a:latin typeface="HG丸ｺﾞｼｯｸM-PRO" panose="020F0600000000000000" pitchFamily="50" charset="-128"/>
                        <a:ea typeface="HG丸ｺﾞｼｯｸM-PRO" panose="020F0600000000000000" pitchFamily="50" charset="-128"/>
                        <a:cs typeface="+mn-cs"/>
                      </a:endParaRPr>
                    </a:p>
                  </a:txBody>
                  <a:tcPr marL="99060" marR="99060" anchor="ctr"/>
                </a:tc>
              </a:tr>
            </a:tbl>
          </a:graphicData>
        </a:graphic>
      </p:graphicFrame>
      <p:sp>
        <p:nvSpPr>
          <p:cNvPr id="8"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159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40508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23206" y="188640"/>
            <a:ext cx="8568952" cy="2016224"/>
          </a:xfrm>
          <a:prstGeom prst="roundRect">
            <a:avLst>
              <a:gd name="adj" fmla="val 1256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260648"/>
            <a:ext cx="8352928" cy="6480720"/>
          </a:xfrm>
        </p:spPr>
        <p:txBody>
          <a:bodyPr>
            <a:normAutofit/>
          </a:bodyPr>
          <a:lstStyle/>
          <a:p>
            <a:pPr marL="266700" indent="-266700">
              <a:buNone/>
            </a:pP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◆褥瘡の対策と発生状況等の報告</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628650" indent="-266700">
              <a:spcBef>
                <a:spcPts val="1200"/>
              </a:spcBef>
              <a:buNone/>
            </a:pP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病院については、入院基本料の届出に院内褥瘡発生者数等を加え、毎年</a:t>
            </a:r>
            <a:r>
              <a:rPr lang="en-US" altLang="ja-JP" sz="2400" dirty="0" smtClean="0">
                <a:latin typeface="HG丸ｺﾞｼｯｸM-PRO" panose="020F0600000000000000" pitchFamily="50" charset="-128"/>
                <a:ea typeface="HG丸ｺﾞｼｯｸM-PRO" panose="020F0600000000000000" pitchFamily="50" charset="-128"/>
              </a:rPr>
              <a:t>7</a:t>
            </a:r>
            <a:r>
              <a:rPr lang="ja-JP" altLang="en-US" sz="2400" dirty="0" smtClean="0">
                <a:latin typeface="HG丸ｺﾞｼｯｸM-PRO" panose="020F0600000000000000" pitchFamily="50" charset="-128"/>
                <a:ea typeface="HG丸ｺﾞｼｯｸM-PRO" panose="020F0600000000000000" pitchFamily="50" charset="-128"/>
              </a:rPr>
              <a:t>月</a:t>
            </a:r>
            <a:r>
              <a:rPr lang="en-US" altLang="ja-JP" sz="2400" dirty="0" smtClean="0">
                <a:latin typeface="HG丸ｺﾞｼｯｸM-PRO" panose="020F0600000000000000" pitchFamily="50" charset="-128"/>
                <a:ea typeface="HG丸ｺﾞｼｯｸM-PRO" panose="020F0600000000000000" pitchFamily="50" charset="-128"/>
              </a:rPr>
              <a:t>1</a:t>
            </a:r>
            <a:r>
              <a:rPr lang="ja-JP" altLang="en-US" sz="2400" dirty="0" smtClean="0">
                <a:latin typeface="HG丸ｺﾞｼｯｸM-PRO" panose="020F0600000000000000" pitchFamily="50" charset="-128"/>
                <a:ea typeface="HG丸ｺﾞｼｯｸM-PRO" panose="020F0600000000000000" pitchFamily="50" charset="-128"/>
              </a:rPr>
              <a:t>日現在の届出書の記載事項の報告の際、褥瘡患者数等を報告する。</a:t>
            </a:r>
            <a:r>
              <a:rPr lang="ja-JP" altLang="en-US" sz="1200" dirty="0">
                <a:solidFill>
                  <a:srgbClr val="0000FF"/>
                </a:solidFill>
                <a:latin typeface="HG丸ｺﾞｼｯｸM-PRO" panose="020F0600000000000000" pitchFamily="50" charset="-128"/>
                <a:ea typeface="HG丸ｺﾞｼｯｸM-PRO" panose="020F0600000000000000" pitchFamily="50" charset="-128"/>
              </a:rPr>
              <a:t>　</a:t>
            </a:r>
            <a:endParaRPr lang="en-US" altLang="ja-JP" sz="12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276225">
              <a:spcBef>
                <a:spcPts val="0"/>
              </a:spcBef>
              <a:buNone/>
            </a:pPr>
            <a:r>
              <a:rPr kumimoji="1" lang="ja-JP" altLang="en-US" sz="1200" dirty="0" smtClean="0">
                <a:solidFill>
                  <a:srgbClr val="FF0000"/>
                </a:solidFill>
                <a:latin typeface="HG丸ｺﾞｼｯｸM-PRO" panose="020F0600000000000000" pitchFamily="50" charset="-128"/>
                <a:ea typeface="HG丸ｺﾞｼｯｸM-PRO" panose="020F0600000000000000" pitchFamily="50" charset="-128"/>
              </a:rPr>
              <a:t>　</a:t>
            </a:r>
            <a:endParaRPr kumimoji="1" lang="en-US" altLang="ja-JP" sz="1200" dirty="0" smtClean="0">
              <a:solidFill>
                <a:srgbClr val="FF0000"/>
              </a:solidFill>
              <a:latin typeface="HG丸ｺﾞｼｯｸM-PRO" panose="020F0600000000000000" pitchFamily="50" charset="-128"/>
              <a:ea typeface="HG丸ｺﾞｼｯｸM-PRO" panose="020F0600000000000000" pitchFamily="50" charset="-128"/>
            </a:endParaRPr>
          </a:p>
          <a:p>
            <a:pPr marL="542925" indent="-542925">
              <a:spcBef>
                <a:spcPts val="0"/>
              </a:spcBef>
              <a:buNone/>
            </a:pPr>
            <a:r>
              <a:rPr lang="ja-JP" altLang="en-US" sz="2400" dirty="0" smtClean="0">
                <a:latin typeface="HG丸ｺﾞｼｯｸM-PRO" panose="020F0600000000000000" pitchFamily="50" charset="-128"/>
                <a:ea typeface="HG丸ｺﾞｼｯｸM-PRO" panose="020F0600000000000000" pitchFamily="50" charset="-128"/>
              </a:rPr>
              <a:t>　</a:t>
            </a:r>
            <a:endPar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kumimoji="1" lang="en-US" altLang="ja-JP" sz="1600" dirty="0" smtClean="0">
              <a:latin typeface="HG丸ｺﾞｼｯｸM-PRO" panose="020F0600000000000000" pitchFamily="50" charset="-128"/>
              <a:ea typeface="HG丸ｺﾞｼｯｸM-PRO" panose="020F06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62370094"/>
              </p:ext>
            </p:extLst>
          </p:nvPr>
        </p:nvGraphicFramePr>
        <p:xfrm>
          <a:off x="467541" y="2420888"/>
          <a:ext cx="8208914" cy="4248472"/>
        </p:xfrm>
        <a:graphic>
          <a:graphicData uri="http://schemas.openxmlformats.org/drawingml/2006/table">
            <a:tbl>
              <a:tblPr firstRow="1" bandRow="1">
                <a:tableStyleId>{C4B1156A-380E-4F78-BDF5-A606A8083BF9}</a:tableStyleId>
              </a:tblPr>
              <a:tblGrid>
                <a:gridCol w="4104457"/>
                <a:gridCol w="4104457"/>
              </a:tblGrid>
              <a:tr h="360040">
                <a:tc>
                  <a:txBody>
                    <a:bodyPr/>
                    <a:lstStyle/>
                    <a:p>
                      <a:pPr algn="ctr"/>
                      <a:r>
                        <a:rPr kumimoji="1" lang="ja-JP" altLang="en-US" sz="1800" b="0" dirty="0" smtClean="0">
                          <a:latin typeface="HG丸ｺﾞｼｯｸM-PRO" panose="020F0600000000000000" pitchFamily="50" charset="-128"/>
                          <a:ea typeface="HG丸ｺﾞｼｯｸM-PRO" panose="020F0600000000000000" pitchFamily="50" charset="-128"/>
                        </a:rPr>
                        <a:t>現　　行</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b="0" dirty="0" smtClean="0">
                          <a:latin typeface="HG丸ｺﾞｼｯｸM-PRO" panose="020F0600000000000000" pitchFamily="50" charset="-128"/>
                          <a:ea typeface="HG丸ｺﾞｼｯｸM-PRO" panose="020F0600000000000000" pitchFamily="50" charset="-128"/>
                        </a:rPr>
                        <a:t>改　定　後</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04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HG丸ｺﾞｼｯｸM-PRO" panose="020F0600000000000000" pitchFamily="50" charset="-128"/>
                          <a:ea typeface="HG丸ｺﾞｼｯｸM-PRO" panose="020F0600000000000000" pitchFamily="50" charset="-128"/>
                        </a:rPr>
                        <a:t>［入院基本料の届出に関する事項（褥瘡に係る内容）］</a:t>
                      </a:r>
                      <a:endParaRPr kumimoji="1" lang="ja-JP" altLang="en-US" sz="1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180975" indent="0"/>
                      <a:endParaRPr kumimoji="1" lang="ja-JP" altLang="en-US" sz="2000" dirty="0" smtClean="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4540">
                <a:tc>
                  <a:txBody>
                    <a:bodyPr/>
                    <a:lstStyle/>
                    <a:p>
                      <a:pPr marL="265113" indent="-265113"/>
                      <a:r>
                        <a:rPr kumimoji="1" lang="ja-JP" altLang="en-US" sz="1800" dirty="0" smtClean="0">
                          <a:latin typeface="HG丸ｺﾞｼｯｸM-PRO" panose="020F0600000000000000" pitchFamily="50" charset="-128"/>
                          <a:ea typeface="HG丸ｺﾞｼｯｸM-PRO" panose="020F0600000000000000" pitchFamily="50" charset="-128"/>
                        </a:rPr>
                        <a:t>●褥瘡に関する危険因子の評価を実施した患者数</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542925" indent="-277813"/>
                      <a:r>
                        <a:rPr kumimoji="1" lang="ja-JP" altLang="en-US" sz="1800" dirty="0" smtClean="0">
                          <a:latin typeface="HG丸ｺﾞｼｯｸM-PRO" panose="020F0600000000000000" pitchFamily="50" charset="-128"/>
                          <a:ea typeface="HG丸ｺﾞｼｯｸM-PRO" panose="020F0600000000000000" pitchFamily="50" charset="-128"/>
                        </a:rPr>
                        <a:t>①　褥瘡に関する危険因子の評価を実施した患者数</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542925" indent="-277813"/>
                      <a:r>
                        <a:rPr kumimoji="1" lang="ja-JP" altLang="en-US" sz="1800" dirty="0" smtClean="0">
                          <a:latin typeface="HG丸ｺﾞｼｯｸM-PRO" panose="020F0600000000000000" pitchFamily="50" charset="-128"/>
                          <a:ea typeface="HG丸ｺﾞｼｯｸM-PRO" panose="020F0600000000000000" pitchFamily="50" charset="-128"/>
                        </a:rPr>
                        <a:t>②　①のうち、褥瘡に関する危険因子を有す、あるいは、既に褥瘡を有していた患者数</a:t>
                      </a:r>
                      <a:endParaRPr kumimoji="1" lang="ja-JP" altLang="en-US" sz="18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5113" indent="-265113"/>
                      <a:r>
                        <a:rPr kumimoji="1" lang="ja-JP" altLang="en-US" sz="1800" dirty="0" smtClean="0">
                          <a:latin typeface="HG丸ｺﾞｼｯｸM-PRO" panose="020F0600000000000000" pitchFamily="50" charset="-128"/>
                          <a:ea typeface="HG丸ｺﾞｼｯｸM-PRO" panose="020F0600000000000000" pitchFamily="50" charset="-128"/>
                        </a:rPr>
                        <a:t>●褥瘡に関する危険因子の評価を実施した患者数</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542925" indent="-277813"/>
                      <a:r>
                        <a:rPr kumimoji="1" lang="ja-JP" altLang="en-US" sz="1800" dirty="0" smtClean="0">
                          <a:latin typeface="HG丸ｺﾞｼｯｸM-PRO" panose="020F0600000000000000" pitchFamily="50" charset="-128"/>
                          <a:ea typeface="HG丸ｺﾞｼｯｸM-PRO" panose="020F0600000000000000" pitchFamily="50" charset="-128"/>
                        </a:rPr>
                        <a:t>①　褥瘡に関する危険因子の評価を実施した患者数</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542925" indent="-277813"/>
                      <a:r>
                        <a:rPr kumimoji="1" lang="ja-JP" altLang="en-US" sz="1800" dirty="0" smtClean="0">
                          <a:latin typeface="HG丸ｺﾞｼｯｸM-PRO" panose="020F0600000000000000" pitchFamily="50" charset="-128"/>
                          <a:ea typeface="HG丸ｺﾞｼｯｸM-PRO" panose="020F0600000000000000" pitchFamily="50" charset="-128"/>
                        </a:rPr>
                        <a:t>②　①のうち、褥瘡に関する危険因子を有す</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る患者数、</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入院時に</a:t>
                      </a: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既に褥瘡を有していた患者数</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及び院内で褥瘡を発生した患者数</a:t>
                      </a:r>
                      <a:endParaRPr kumimoji="1" lang="ja-JP" altLang="en-US" sz="1800" dirty="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044">
                <a:tc gridSpan="2">
                  <a:txBody>
                    <a:bodyPr/>
                    <a:lstStyle/>
                    <a:p>
                      <a:pPr marL="0" indent="0" algn="ctr"/>
                      <a:r>
                        <a:rPr kumimoji="1" lang="ja-JP" altLang="en-US" sz="1800" dirty="0" smtClean="0">
                          <a:latin typeface="HG丸ｺﾞｼｯｸM-PRO" panose="020F0600000000000000" pitchFamily="50" charset="-128"/>
                          <a:ea typeface="HG丸ｺﾞｼｯｸM-PRO" panose="020F0600000000000000" pitchFamily="50" charset="-128"/>
                        </a:rPr>
                        <a:t>［届出書の記載事項の報告］</a:t>
                      </a:r>
                      <a:endParaRPr kumimoji="1" lang="ja-JP" altLang="en-US" sz="1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542925" indent="-277813"/>
                      <a:endParaRPr kumimoji="1" lang="ja-JP" altLang="en-US" sz="1800" dirty="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6084">
                <a:tc>
                  <a:txBody>
                    <a:bodyPr/>
                    <a:lstStyle/>
                    <a:p>
                      <a:pPr marL="542925" indent="-277813"/>
                      <a:r>
                        <a:rPr kumimoji="1" lang="ja-JP" altLang="en-US" sz="1800" dirty="0" smtClean="0">
                          <a:latin typeface="HG丸ｺﾞｼｯｸM-PRO" panose="020F0600000000000000" pitchFamily="50" charset="-128"/>
                          <a:ea typeface="HG丸ｺﾞｼｯｸM-PRO" panose="020F0600000000000000" pitchFamily="50" charset="-128"/>
                        </a:rPr>
                        <a:t>（新規）</a:t>
                      </a:r>
                      <a:endParaRPr kumimoji="1" lang="ja-JP" altLang="en-US" sz="18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　褥瘡患者数等について、毎年</a:t>
                      </a:r>
                      <a:r>
                        <a:rPr kumimoji="1" lang="en-US" altLang="ja-JP" sz="1800" dirty="0" smtClean="0">
                          <a:solidFill>
                            <a:srgbClr val="FF0000"/>
                          </a:solidFill>
                          <a:latin typeface="HG丸ｺﾞｼｯｸM-PRO" panose="020F0600000000000000" pitchFamily="50" charset="-128"/>
                          <a:ea typeface="HG丸ｺﾞｼｯｸM-PRO" panose="020F0600000000000000" pitchFamily="50" charset="-128"/>
                        </a:rPr>
                        <a:t>7</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月</a:t>
                      </a:r>
                      <a:r>
                        <a:rPr kumimoji="1" lang="en-US" altLang="ja-JP" sz="1800" dirty="0" smtClean="0">
                          <a:solidFill>
                            <a:srgbClr val="FF0000"/>
                          </a:solidFill>
                          <a:latin typeface="HG丸ｺﾞｼｯｸM-PRO" panose="020F0600000000000000" pitchFamily="50" charset="-128"/>
                          <a:ea typeface="HG丸ｺﾞｼｯｸM-PRO" panose="020F0600000000000000" pitchFamily="50" charset="-128"/>
                        </a:rPr>
                        <a:t>1</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日に報告を行うこと。</a:t>
                      </a:r>
                      <a:endParaRPr kumimoji="1" lang="ja-JP" altLang="en-US" sz="1800" dirty="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1476014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251520" y="440668"/>
            <a:ext cx="8640960" cy="4356484"/>
          </a:xfrm>
          <a:prstGeom prst="snip2DiagRect">
            <a:avLst>
              <a:gd name="adj1" fmla="val 0"/>
              <a:gd name="adj2" fmla="val 1137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251520" y="116632"/>
            <a:ext cx="6696744" cy="648072"/>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188640"/>
            <a:ext cx="8352928" cy="6552728"/>
          </a:xfrm>
        </p:spPr>
        <p:txBody>
          <a:bodyPr>
            <a:noAutofit/>
          </a:bodyPr>
          <a:lstStyle/>
          <a:p>
            <a:pPr marL="361950" indent="-361950">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◆新規に保険導入された検査</a:t>
            </a:r>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173074843"/>
              </p:ext>
            </p:extLst>
          </p:nvPr>
        </p:nvGraphicFramePr>
        <p:xfrm>
          <a:off x="611560" y="1052736"/>
          <a:ext cx="7632849" cy="2979859"/>
        </p:xfrm>
        <a:graphic>
          <a:graphicData uri="http://schemas.openxmlformats.org/drawingml/2006/table">
            <a:tbl>
              <a:tblPr firstRow="1" bandRow="1">
                <a:tableStyleId>{8A107856-5554-42FB-B03E-39F5DBC370BA}</a:tableStyleId>
              </a:tblPr>
              <a:tblGrid>
                <a:gridCol w="5328592"/>
                <a:gridCol w="2304257"/>
              </a:tblGrid>
              <a:tr h="491914">
                <a:tc>
                  <a:txBody>
                    <a:bodyPr/>
                    <a:lstStyle/>
                    <a:p>
                      <a:pPr algn="ctr"/>
                      <a:r>
                        <a:rPr kumimoji="1" lang="ja-JP" altLang="en-US" sz="1800" dirty="0" smtClean="0">
                          <a:latin typeface="HG丸ｺﾞｼｯｸM-PRO" panose="020F0600000000000000" pitchFamily="50" charset="-128"/>
                          <a:ea typeface="HG丸ｺﾞｼｯｸM-PRO" panose="020F0600000000000000" pitchFamily="50" charset="-128"/>
                        </a:rPr>
                        <a:t>検　査　名</a:t>
                      </a:r>
                      <a:endParaRPr kumimoji="1" lang="ja-JP" altLang="en-US" sz="1800" b="0" dirty="0">
                        <a:latin typeface="HG丸ｺﾞｼｯｸM-PRO" panose="020F0600000000000000" pitchFamily="50" charset="-128"/>
                        <a:ea typeface="HG丸ｺﾞｼｯｸM-PRO" panose="020F0600000000000000" pitchFamily="50" charset="-128"/>
                      </a:endParaRPr>
                    </a:p>
                  </a:txBody>
                  <a:tcPr marL="99060" marR="99060" anchor="ctr"/>
                </a:tc>
                <a:tc>
                  <a:txBody>
                    <a:bodyPr/>
                    <a:lstStyle/>
                    <a:p>
                      <a:pPr algn="ctr"/>
                      <a:r>
                        <a:rPr kumimoji="1" lang="ja-JP" altLang="en-US" sz="1800" dirty="0" smtClean="0">
                          <a:latin typeface="HG丸ｺﾞｼｯｸM-PRO" panose="020F0600000000000000" pitchFamily="50" charset="-128"/>
                          <a:ea typeface="HG丸ｺﾞｼｯｸM-PRO" panose="020F0600000000000000" pitchFamily="50" charset="-128"/>
                        </a:rPr>
                        <a:t>点　数</a:t>
                      </a:r>
                      <a:endParaRPr kumimoji="1" lang="en-US" altLang="ja-JP" sz="1800" b="0" dirty="0" smtClean="0">
                        <a:latin typeface="HG丸ｺﾞｼｯｸM-PRO" panose="020F0600000000000000" pitchFamily="50" charset="-128"/>
                        <a:ea typeface="HG丸ｺﾞｼｯｸM-PRO" panose="020F0600000000000000" pitchFamily="50" charset="-128"/>
                      </a:endParaRPr>
                    </a:p>
                  </a:txBody>
                  <a:tcPr marL="99060" marR="99060" anchor="ctr"/>
                </a:tc>
              </a:tr>
              <a:tr h="732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u="none" kern="1200" dirty="0" smtClean="0">
                          <a:latin typeface="HG丸ｺﾞｼｯｸM-PRO" panose="020F0600000000000000" pitchFamily="50" charset="-128"/>
                          <a:ea typeface="HG丸ｺﾞｼｯｸM-PRO" panose="020F0600000000000000" pitchFamily="50" charset="-128"/>
                        </a:rPr>
                        <a:t>D012</a:t>
                      </a:r>
                      <a:r>
                        <a:rPr kumimoji="1" lang="ja-JP" altLang="en-US" sz="1800" u="none" kern="1200" dirty="0" smtClean="0">
                          <a:latin typeface="HG丸ｺﾞｼｯｸM-PRO" panose="020F0600000000000000" pitchFamily="50" charset="-128"/>
                          <a:ea typeface="HG丸ｺﾞｼｯｸM-PRO" panose="020F0600000000000000" pitchFamily="50" charset="-128"/>
                        </a:rPr>
                        <a:t>　感染症免疫学的検査　</a:t>
                      </a:r>
                      <a:endParaRPr kumimoji="1" lang="en-US" altLang="ja-JP" sz="1800" u="none" kern="12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u="none" kern="1200" dirty="0" smtClean="0">
                          <a:latin typeface="HG丸ｺﾞｼｯｸM-PRO" panose="020F0600000000000000" pitchFamily="50" charset="-128"/>
                          <a:ea typeface="HG丸ｺﾞｼｯｸM-PRO" panose="020F0600000000000000" pitchFamily="50" charset="-128"/>
                        </a:rPr>
                        <a:t>　</a:t>
                      </a:r>
                      <a:r>
                        <a:rPr kumimoji="1" lang="en-US" altLang="ja-JP" sz="1800" u="none" kern="1200" dirty="0" smtClean="0">
                          <a:latin typeface="HG丸ｺﾞｼｯｸM-PRO" panose="020F0600000000000000" pitchFamily="50" charset="-128"/>
                          <a:ea typeface="HG丸ｺﾞｼｯｸM-PRO" panose="020F0600000000000000" pitchFamily="50" charset="-128"/>
                        </a:rPr>
                        <a:t>27</a:t>
                      </a:r>
                      <a:r>
                        <a:rPr kumimoji="1" lang="ja-JP" altLang="en-US" sz="1800" u="none" kern="1200" dirty="0" smtClean="0">
                          <a:latin typeface="HG丸ｺﾞｼｯｸM-PRO" panose="020F0600000000000000" pitchFamily="50" charset="-128"/>
                          <a:ea typeface="HG丸ｺﾞｼｯｸM-PRO" panose="020F0600000000000000" pitchFamily="50" charset="-128"/>
                        </a:rPr>
                        <a:t>　</a:t>
                      </a:r>
                      <a:r>
                        <a:rPr kumimoji="1" lang="ja-JP" altLang="en-US" sz="1800" u="none" kern="1200" dirty="0" smtClean="0">
                          <a:solidFill>
                            <a:srgbClr val="FF0000"/>
                          </a:solidFill>
                          <a:latin typeface="HG丸ｺﾞｼｯｸM-PRO" panose="020F0600000000000000" pitchFamily="50" charset="-128"/>
                          <a:ea typeface="HG丸ｺﾞｼｯｸM-PRO" panose="020F0600000000000000" pitchFamily="50" charset="-128"/>
                        </a:rPr>
                        <a:t>ヒトメタニューモウイルス抗原定性</a:t>
                      </a:r>
                      <a:endParaRPr kumimoji="1" lang="zh-TW" altLang="en-US" sz="1800" b="1" u="none" kern="1200" dirty="0" smtClean="0">
                        <a:solidFill>
                          <a:srgbClr val="FF0000"/>
                        </a:solidFill>
                        <a:latin typeface="HG丸ｺﾞｼｯｸM-PRO" panose="020F0600000000000000" pitchFamily="50" charset="-128"/>
                        <a:ea typeface="HG丸ｺﾞｼｯｸM-PRO" panose="020F0600000000000000" pitchFamily="50"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u="none" kern="1200" dirty="0" smtClean="0">
                          <a:solidFill>
                            <a:srgbClr val="FF0000"/>
                          </a:solidFill>
                          <a:latin typeface="HG丸ｺﾞｼｯｸM-PRO" panose="020F0600000000000000" pitchFamily="50" charset="-128"/>
                          <a:ea typeface="HG丸ｺﾞｼｯｸM-PRO" panose="020F0600000000000000" pitchFamily="50" charset="-128"/>
                        </a:rPr>
                        <a:t>１５０点</a:t>
                      </a:r>
                      <a:endParaRPr kumimoji="1" lang="ja-JP" altLang="en-US" sz="1800" b="1" u="none" kern="1200" dirty="0">
                        <a:solidFill>
                          <a:srgbClr val="FF0000"/>
                        </a:solidFill>
                        <a:latin typeface="HG丸ｺﾞｼｯｸM-PRO" panose="020F0600000000000000" pitchFamily="50" charset="-128"/>
                        <a:ea typeface="HG丸ｺﾞｼｯｸM-PRO" panose="020F0600000000000000" pitchFamily="50" charset="-128"/>
                        <a:cs typeface="+mn-cs"/>
                      </a:endParaRPr>
                    </a:p>
                  </a:txBody>
                  <a:tcPr marL="99060" marR="99060" anchor="ctr"/>
                </a:tc>
              </a:tr>
              <a:tr h="519445">
                <a:tc>
                  <a:txBody>
                    <a:bodyPr/>
                    <a:lstStyle/>
                    <a:p>
                      <a:pPr marL="85725"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u="none" kern="1200" dirty="0" smtClean="0">
                          <a:solidFill>
                            <a:srgbClr val="FF0000"/>
                          </a:solidFill>
                          <a:latin typeface="HG丸ｺﾞｼｯｸM-PRO" panose="020F0600000000000000" pitchFamily="50" charset="-128"/>
                          <a:ea typeface="HG丸ｺﾞｼｯｸM-PRO" panose="020F0600000000000000" pitchFamily="50" charset="-128"/>
                        </a:rPr>
                        <a:t>D239-4</a:t>
                      </a:r>
                      <a:r>
                        <a:rPr kumimoji="1" lang="ja-JP" altLang="en-US" sz="1800" u="none" kern="1200" dirty="0" smtClean="0">
                          <a:solidFill>
                            <a:srgbClr val="FF0000"/>
                          </a:solidFill>
                          <a:latin typeface="HG丸ｺﾞｼｯｸM-PRO" panose="020F0600000000000000" pitchFamily="50" charset="-128"/>
                          <a:ea typeface="HG丸ｺﾞｼｯｸM-PRO" panose="020F0600000000000000" pitchFamily="50" charset="-128"/>
                        </a:rPr>
                        <a:t>　全身温熱</a:t>
                      </a:r>
                      <a:r>
                        <a:rPr kumimoji="1" lang="ja-JP" altLang="en-US" sz="180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rPr>
                        <a:t>発汗</a:t>
                      </a:r>
                      <a:r>
                        <a:rPr kumimoji="1" lang="ja-JP" altLang="en-US" sz="1800" u="none" kern="1200" dirty="0" smtClean="0">
                          <a:solidFill>
                            <a:srgbClr val="FF0000"/>
                          </a:solidFill>
                          <a:latin typeface="HG丸ｺﾞｼｯｸM-PRO" panose="020F0600000000000000" pitchFamily="50" charset="-128"/>
                          <a:ea typeface="HG丸ｺﾞｼｯｸM-PRO" panose="020F0600000000000000" pitchFamily="50" charset="-128"/>
                        </a:rPr>
                        <a:t>試験</a:t>
                      </a:r>
                      <a:endParaRPr kumimoji="1" lang="zh-TW" altLang="en-US" sz="1800" b="1" u="none" kern="1200" dirty="0">
                        <a:solidFill>
                          <a:srgbClr val="FF000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u="none" kern="1200" dirty="0" smtClean="0">
                          <a:solidFill>
                            <a:srgbClr val="FF0000"/>
                          </a:solidFill>
                          <a:latin typeface="HG丸ｺﾞｼｯｸM-PRO" panose="020F0600000000000000" pitchFamily="50" charset="-128"/>
                          <a:ea typeface="HG丸ｺﾞｼｯｸM-PRO" panose="020F0600000000000000" pitchFamily="50" charset="-128"/>
                        </a:rPr>
                        <a:t>６００点</a:t>
                      </a:r>
                      <a:endParaRPr kumimoji="1" lang="en-US" altLang="ja-JP" sz="1800" b="1" u="none" kern="1200" dirty="0" smtClean="0">
                        <a:solidFill>
                          <a:srgbClr val="FF0000"/>
                        </a:solidFill>
                        <a:latin typeface="HG丸ｺﾞｼｯｸM-PRO" panose="020F0600000000000000" pitchFamily="50" charset="-128"/>
                        <a:ea typeface="HG丸ｺﾞｼｯｸM-PRO" panose="020F0600000000000000" pitchFamily="50" charset="-128"/>
                        <a:cs typeface="+mn-cs"/>
                      </a:endParaRPr>
                    </a:p>
                  </a:txBody>
                  <a:tcPr marL="99060" marR="99060" anchor="ctr"/>
                </a:tc>
              </a:tr>
              <a:tr h="519445">
                <a:tc>
                  <a:txBody>
                    <a:bodyPr/>
                    <a:lstStyle/>
                    <a:p>
                      <a:pPr marL="85725"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u="none" kern="1200" dirty="0" smtClean="0">
                          <a:solidFill>
                            <a:srgbClr val="FF0000"/>
                          </a:solidFill>
                          <a:latin typeface="HG丸ｺﾞｼｯｸM-PRO" panose="020F0600000000000000" pitchFamily="50" charset="-128"/>
                          <a:ea typeface="HG丸ｺﾞｼｯｸM-PRO" panose="020F0600000000000000" pitchFamily="50" charset="-128"/>
                        </a:rPr>
                        <a:t>D310-2</a:t>
                      </a:r>
                      <a:r>
                        <a:rPr kumimoji="1" lang="ja-JP" altLang="en-US" sz="1800" u="none" kern="1200" dirty="0" smtClean="0">
                          <a:solidFill>
                            <a:srgbClr val="FF0000"/>
                          </a:solidFill>
                          <a:latin typeface="HG丸ｺﾞｼｯｸM-PRO" panose="020F0600000000000000" pitchFamily="50" charset="-128"/>
                          <a:ea typeface="HG丸ｺﾞｼｯｸM-PRO" panose="020F0600000000000000" pitchFamily="50" charset="-128"/>
                        </a:rPr>
                        <a:t>　</a:t>
                      </a:r>
                      <a:r>
                        <a:rPr kumimoji="1" lang="zh-TW" altLang="en-US" sz="1800" u="none" kern="1200" dirty="0" smtClean="0">
                          <a:solidFill>
                            <a:srgbClr val="FF0000"/>
                          </a:solidFill>
                          <a:latin typeface="HG丸ｺﾞｼｯｸM-PRO" panose="020F0600000000000000" pitchFamily="50" charset="-128"/>
                          <a:ea typeface="HG丸ｺﾞｼｯｸM-PRO" panose="020F0600000000000000" pitchFamily="50" charset="-128"/>
                        </a:rPr>
                        <a:t>消化管通過性検査</a:t>
                      </a:r>
                      <a:endParaRPr kumimoji="1" lang="en-US" altLang="ja-JP" sz="1800" b="1" u="none" kern="1200" dirty="0" smtClean="0">
                        <a:solidFill>
                          <a:srgbClr val="FF000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u="none" kern="1200" dirty="0" smtClean="0">
                          <a:solidFill>
                            <a:srgbClr val="FF0000"/>
                          </a:solidFill>
                          <a:latin typeface="HG丸ｺﾞｼｯｸM-PRO" panose="020F0600000000000000" pitchFamily="50" charset="-128"/>
                          <a:ea typeface="HG丸ｺﾞｼｯｸM-PRO" panose="020F0600000000000000" pitchFamily="50" charset="-128"/>
                        </a:rPr>
                        <a:t>６００点</a:t>
                      </a:r>
                      <a:endParaRPr kumimoji="1" lang="en-US" altLang="ja-JP" sz="1800" b="1" u="none" kern="1200" dirty="0" smtClean="0">
                        <a:solidFill>
                          <a:srgbClr val="FF0000"/>
                        </a:solidFill>
                        <a:latin typeface="HG丸ｺﾞｼｯｸM-PRO" panose="020F0600000000000000" pitchFamily="50" charset="-128"/>
                        <a:ea typeface="HG丸ｺﾞｼｯｸM-PRO" panose="020F0600000000000000" pitchFamily="50" charset="-128"/>
                        <a:cs typeface="+mn-cs"/>
                      </a:endParaRPr>
                    </a:p>
                  </a:txBody>
                  <a:tcPr marL="99060" marR="99060" anchor="ctr"/>
                </a:tc>
              </a:tr>
              <a:tr h="716833">
                <a:tc>
                  <a:txBody>
                    <a:bodyPr/>
                    <a:lstStyle/>
                    <a:p>
                      <a:pPr marL="85725"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u="none" kern="1200" dirty="0" smtClean="0">
                          <a:latin typeface="HG丸ｺﾞｼｯｸM-PRO" panose="020F0600000000000000" pitchFamily="50" charset="-128"/>
                          <a:ea typeface="HG丸ｺﾞｼｯｸM-PRO" panose="020F0600000000000000" pitchFamily="50" charset="-128"/>
                        </a:rPr>
                        <a:t>D419</a:t>
                      </a:r>
                      <a:r>
                        <a:rPr kumimoji="1" lang="ja-JP" altLang="en-US" sz="1800" u="none" kern="1200" dirty="0" smtClean="0">
                          <a:latin typeface="HG丸ｺﾞｼｯｸM-PRO" panose="020F0600000000000000" pitchFamily="50" charset="-128"/>
                          <a:ea typeface="HG丸ｺﾞｼｯｸM-PRO" panose="020F0600000000000000" pitchFamily="50" charset="-128"/>
                        </a:rPr>
                        <a:t>　その他の検体採取</a:t>
                      </a:r>
                      <a:endParaRPr kumimoji="1" lang="en-US" altLang="ja-JP" sz="1800" u="none" kern="1200" dirty="0" smtClean="0">
                        <a:latin typeface="HG丸ｺﾞｼｯｸM-PRO" panose="020F0600000000000000" pitchFamily="50" charset="-128"/>
                        <a:ea typeface="HG丸ｺﾞｼｯｸM-PRO" panose="020F0600000000000000" pitchFamily="50" charset="-128"/>
                      </a:endParaRPr>
                    </a:p>
                    <a:p>
                      <a:pPr marL="85725"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u="none" kern="1200" dirty="0" smtClean="0">
                          <a:latin typeface="HG丸ｺﾞｼｯｸM-PRO" panose="020F0600000000000000" pitchFamily="50" charset="-128"/>
                          <a:ea typeface="HG丸ｺﾞｼｯｸM-PRO" panose="020F0600000000000000" pitchFamily="50" charset="-128"/>
                        </a:rPr>
                        <a:t>　</a:t>
                      </a:r>
                      <a:r>
                        <a:rPr kumimoji="1" lang="ja-JP" altLang="en-US" sz="1800" u="none" kern="1200" dirty="0" smtClean="0">
                          <a:solidFill>
                            <a:srgbClr val="FF0000"/>
                          </a:solidFill>
                          <a:latin typeface="HG丸ｺﾞｼｯｸM-PRO" panose="020F0600000000000000" pitchFamily="50" charset="-128"/>
                          <a:ea typeface="HG丸ｺﾞｼｯｸM-PRO" panose="020F0600000000000000" pitchFamily="50" charset="-128"/>
                        </a:rPr>
                        <a:t>５　副腎静脈サンプリング</a:t>
                      </a:r>
                      <a:endParaRPr kumimoji="1" lang="zh-TW" altLang="en-US" sz="1800" b="1" u="none" kern="1200" dirty="0">
                        <a:solidFill>
                          <a:srgbClr val="FF000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u="none" kern="1200" dirty="0" smtClean="0">
                          <a:solidFill>
                            <a:srgbClr val="FF0000"/>
                          </a:solidFill>
                          <a:latin typeface="HG丸ｺﾞｼｯｸM-PRO" panose="020F0600000000000000" pitchFamily="50" charset="-128"/>
                          <a:ea typeface="HG丸ｺﾞｼｯｸM-PRO" panose="020F0600000000000000" pitchFamily="50" charset="-128"/>
                        </a:rPr>
                        <a:t>４</a:t>
                      </a:r>
                      <a:r>
                        <a:rPr kumimoji="1" lang="en-US" altLang="ja-JP" sz="1800" u="none" kern="120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u="none" kern="1200" dirty="0" smtClean="0">
                          <a:solidFill>
                            <a:srgbClr val="FF0000"/>
                          </a:solidFill>
                          <a:latin typeface="HG丸ｺﾞｼｯｸM-PRO" panose="020F0600000000000000" pitchFamily="50" charset="-128"/>
                          <a:ea typeface="HG丸ｺﾞｼｯｸM-PRO" panose="020F0600000000000000" pitchFamily="50" charset="-128"/>
                        </a:rPr>
                        <a:t>８００点</a:t>
                      </a:r>
                      <a:endParaRPr kumimoji="1" lang="en-US" altLang="ja-JP" sz="1800" b="1" u="none" kern="1200" dirty="0" smtClean="0">
                        <a:solidFill>
                          <a:srgbClr val="FF0000"/>
                        </a:solidFill>
                        <a:latin typeface="HG丸ｺﾞｼｯｸM-PRO" panose="020F0600000000000000" pitchFamily="50" charset="-128"/>
                        <a:ea typeface="HG丸ｺﾞｼｯｸM-PRO" panose="020F0600000000000000" pitchFamily="50" charset="-128"/>
                        <a:cs typeface="+mn-cs"/>
                      </a:endParaRPr>
                    </a:p>
                  </a:txBody>
                  <a:tcPr marL="99060" marR="99060" anchor="ctr"/>
                </a:tc>
              </a:tr>
            </a:tbl>
          </a:graphicData>
        </a:graphic>
      </p:graphicFrame>
      <p:sp>
        <p:nvSpPr>
          <p:cNvPr id="9" name="スライド番号プレースホルダー 3"/>
          <p:cNvSpPr>
            <a:spLocks noGrp="1"/>
          </p:cNvSpPr>
          <p:nvPr>
            <p:ph type="sldNum" sz="quarter" idx="12"/>
          </p:nvPr>
        </p:nvSpPr>
        <p:spPr>
          <a:xfrm>
            <a:off x="6948264" y="6460351"/>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160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3526520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6256" y="647076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161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2"/>
          <p:cNvSpPr/>
          <p:nvPr/>
        </p:nvSpPr>
        <p:spPr>
          <a:xfrm>
            <a:off x="107504" y="1340768"/>
            <a:ext cx="8208912" cy="18002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 name="タイトル 1"/>
          <p:cNvSpPr txBox="1">
            <a:spLocks/>
          </p:cNvSpPr>
          <p:nvPr/>
        </p:nvSpPr>
        <p:spPr>
          <a:xfrm>
            <a:off x="457200" y="1412776"/>
            <a:ext cx="7643192" cy="1575048"/>
          </a:xfrm>
          <a:prstGeom prst="flowChartAlternateProcess">
            <a:avLst/>
          </a:prstGeom>
          <a:noFill/>
          <a:ln w="28575">
            <a:noFill/>
          </a:ln>
          <a:effectLst>
            <a:outerShdw blurRad="50800" dist="38100" algn="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smtClean="0">
                <a:solidFill>
                  <a:srgbClr val="002060"/>
                </a:solidFill>
                <a:latin typeface="+mj-ea"/>
              </a:rPr>
              <a:t>【</a:t>
            </a:r>
            <a:r>
              <a:rPr lang="ja-JP" altLang="en-US" sz="3200" smtClean="0">
                <a:solidFill>
                  <a:srgbClr val="002060"/>
                </a:solidFill>
                <a:latin typeface="+mj-ea"/>
              </a:rPr>
              <a:t>第２章　特掲診療料</a:t>
            </a:r>
            <a:r>
              <a:rPr lang="en-US" altLang="ja-JP" sz="3200" smtClean="0">
                <a:solidFill>
                  <a:srgbClr val="002060"/>
                </a:solidFill>
                <a:latin typeface="+mj-ea"/>
              </a:rPr>
              <a:t>】</a:t>
            </a:r>
            <a:br>
              <a:rPr lang="en-US" altLang="ja-JP" sz="3200" smtClean="0">
                <a:solidFill>
                  <a:srgbClr val="002060"/>
                </a:solidFill>
                <a:latin typeface="+mj-ea"/>
              </a:rPr>
            </a:br>
            <a:r>
              <a:rPr lang="ja-JP" altLang="en-US" sz="4800" u="sng" smtClean="0">
                <a:solidFill>
                  <a:srgbClr val="002060"/>
                </a:solidFill>
                <a:latin typeface="+mj-ea"/>
              </a:rPr>
              <a:t>第４部　画 像 診 断</a:t>
            </a:r>
            <a:endParaRPr lang="ja-JP" altLang="en-US" sz="4800" u="sng" dirty="0">
              <a:solidFill>
                <a:srgbClr val="002060"/>
              </a:solidFill>
              <a:latin typeface="+mj-ea"/>
            </a:endParaRPr>
          </a:p>
        </p:txBody>
      </p:sp>
    </p:spTree>
    <p:extLst>
      <p:ext uri="{BB962C8B-B14F-4D97-AF65-F5344CB8AC3E}">
        <p14:creationId xmlns:p14="http://schemas.microsoft.com/office/powerpoint/2010/main" val="3854269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51520" y="1916832"/>
            <a:ext cx="8568952" cy="4608512"/>
          </a:xfrm>
          <a:prstGeom prst="snip2DiagRect">
            <a:avLst>
              <a:gd name="adj1" fmla="val 0"/>
              <a:gd name="adj2" fmla="val 1428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79512" y="3717032"/>
            <a:ext cx="8784976" cy="2592288"/>
          </a:xfrm>
          <a:prstGeom prst="rect">
            <a:avLst/>
          </a:prstGeom>
          <a:solidFill>
            <a:srgbClr val="FFFF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1520" y="260648"/>
            <a:ext cx="8568952" cy="1944216"/>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476672"/>
            <a:ext cx="8352928" cy="6264696"/>
          </a:xfrm>
        </p:spPr>
        <p:txBody>
          <a:bodyPr>
            <a:noAutofit/>
          </a:bodyPr>
          <a:lstStyle/>
          <a:p>
            <a:pPr marL="361950" indent="-361950">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◆電子画像</a:t>
            </a:r>
            <a:r>
              <a:rPr lang="ja-JP" altLang="en-US" sz="2400" dirty="0">
                <a:solidFill>
                  <a:srgbClr val="FF0000"/>
                </a:solidFill>
                <a:latin typeface="HG丸ｺﾞｼｯｸM-PRO" panose="020F0600000000000000" pitchFamily="50" charset="-128"/>
                <a:ea typeface="HG丸ｺﾞｼｯｸM-PRO" panose="020F0600000000000000" pitchFamily="50" charset="-128"/>
              </a:rPr>
              <a:t>管理</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加算</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buNone/>
            </a:pPr>
            <a:r>
              <a:rPr kumimoji="1" lang="ja-JP" altLang="en-US" sz="2400" dirty="0">
                <a:latin typeface="HG丸ｺﾞｼｯｸM-PRO" panose="020F0600000000000000" pitchFamily="50" charset="-128"/>
                <a:ea typeface="HG丸ｺﾞｼｯｸM-PRO" panose="020F0600000000000000" pitchFamily="50" charset="-128"/>
              </a:rPr>
              <a:t>　</a:t>
            </a:r>
            <a:r>
              <a:rPr kumimoji="1"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電子画像管理</a:t>
            </a:r>
            <a:r>
              <a:rPr lang="ja-JP" altLang="en-US" sz="2400" dirty="0" smtClean="0">
                <a:latin typeface="HG丸ｺﾞｼｯｸM-PRO" panose="020F0600000000000000" pitchFamily="50" charset="-128"/>
                <a:ea typeface="HG丸ｺﾞｼｯｸM-PRO" panose="020F0600000000000000" pitchFamily="50" charset="-128"/>
              </a:rPr>
              <a:t>加算</a:t>
            </a:r>
            <a:r>
              <a:rPr lang="ja-JP" altLang="en-US" sz="2400" dirty="0">
                <a:latin typeface="HG丸ｺﾞｼｯｸM-PRO" panose="020F0600000000000000" pitchFamily="50" charset="-128"/>
                <a:ea typeface="HG丸ｺﾞｼｯｸM-PRO" panose="020F0600000000000000" pitchFamily="50" charset="-128"/>
              </a:rPr>
              <a:t>の対象</a:t>
            </a:r>
            <a:r>
              <a:rPr lang="ja-JP" altLang="en-US" sz="2400" dirty="0" smtClean="0">
                <a:latin typeface="HG丸ｺﾞｼｯｸM-PRO" panose="020F0600000000000000" pitchFamily="50" charset="-128"/>
                <a:ea typeface="HG丸ｺﾞｼｯｸM-PRO" panose="020F0600000000000000" pitchFamily="50" charset="-128"/>
              </a:rPr>
              <a:t>は、</a:t>
            </a:r>
            <a:r>
              <a:rPr lang="ja-JP" altLang="en-US" sz="2400" u="sng" dirty="0" smtClean="0">
                <a:solidFill>
                  <a:srgbClr val="0000FF"/>
                </a:solidFill>
                <a:latin typeface="HG丸ｺﾞｼｯｸM-PRO" panose="020F0600000000000000" pitchFamily="50" charset="-128"/>
                <a:ea typeface="HG丸ｺﾞｼｯｸM-PRO" panose="020F0600000000000000" pitchFamily="50" charset="-128"/>
              </a:rPr>
              <a:t>デジタル撮影した</a:t>
            </a:r>
            <a:r>
              <a:rPr lang="ja-JP" altLang="en-US" sz="2400" dirty="0" smtClean="0">
                <a:latin typeface="HG丸ｺﾞｼｯｸM-PRO" panose="020F0600000000000000" pitchFamily="50" charset="-128"/>
                <a:ea typeface="HG丸ｺﾞｼｯｸM-PRO" panose="020F0600000000000000" pitchFamily="50" charset="-128"/>
              </a:rPr>
              <a:t>画像であり、アナログ撮影した画像をデジタル映像化処理して管理・保存した場合は算定できないことの明確化</a:t>
            </a:r>
            <a:endParaRPr lang="en-US" altLang="ja-JP" sz="2400" dirty="0" smtClean="0">
              <a:latin typeface="HG丸ｺﾞｼｯｸM-PRO" panose="020F0600000000000000" pitchFamily="50" charset="-128"/>
              <a:ea typeface="HG丸ｺﾞｼｯｸM-PRO" panose="020F0600000000000000" pitchFamily="50" charset="-128"/>
            </a:endParaRPr>
          </a:p>
          <a:p>
            <a:pPr marL="712788" indent="-712788">
              <a:buNone/>
            </a:pPr>
            <a:endParaRPr lang="en-US" altLang="ja-JP" sz="1050" dirty="0" smtClean="0">
              <a:latin typeface="HG丸ｺﾞｼｯｸM-PRO" panose="020F0600000000000000" pitchFamily="50" charset="-128"/>
              <a:ea typeface="HG丸ｺﾞｼｯｸM-PRO" panose="020F0600000000000000" pitchFamily="50" charset="-128"/>
            </a:endParaRPr>
          </a:p>
          <a:p>
            <a:pPr marL="712788" indent="-712788">
              <a:buNone/>
            </a:pP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第１節　エックス線診断料　通則４</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712788" indent="-712788">
              <a:buNone/>
            </a:pPr>
            <a:r>
              <a:rPr kumimoji="1" lang="ja-JP" altLang="en-US" sz="2400" dirty="0">
                <a:solidFill>
                  <a:srgbClr val="0000FF"/>
                </a:solidFill>
                <a:latin typeface="HG丸ｺﾞｼｯｸM-PRO" panose="020F0600000000000000" pitchFamily="50" charset="-128"/>
                <a:ea typeface="HG丸ｺﾞｼｯｸM-PRO" panose="020F0600000000000000" pitchFamily="50" charset="-128"/>
              </a:rPr>
              <a:t>　</a:t>
            </a: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第２節　核医学診断料　通則３</a:t>
            </a:r>
            <a:endParaRPr kumimoji="1"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712788" indent="-712788">
              <a:buNone/>
            </a:pPr>
            <a:r>
              <a:rPr lang="ja-JP" altLang="en-US" sz="2400" dirty="0">
                <a:solidFill>
                  <a:srgbClr val="0000FF"/>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第３節　コンピューター断層撮影診断料　通則３</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712788" indent="-712788">
              <a:buNone/>
            </a:pPr>
            <a:endParaRPr kumimoji="1" lang="en-US" altLang="ja-JP" sz="1050" dirty="0">
              <a:latin typeface="HG丸ｺﾞｼｯｸM-PRO" panose="020F0600000000000000" pitchFamily="50" charset="-128"/>
              <a:ea typeface="HG丸ｺﾞｼｯｸM-PRO" panose="020F0600000000000000" pitchFamily="50" charset="-128"/>
            </a:endParaRPr>
          </a:p>
          <a:p>
            <a:pPr marL="712788" indent="-712788">
              <a:buNone/>
            </a:pPr>
            <a:r>
              <a:rPr lang="ja-JP" altLang="en-US" sz="2400" dirty="0" smtClean="0">
                <a:latin typeface="HG丸ｺﾞｼｯｸM-PRO" panose="020F0600000000000000" pitchFamily="50" charset="-128"/>
                <a:ea typeface="HG丸ｺﾞｼｯｸM-PRO" panose="020F0600000000000000" pitchFamily="50" charset="-128"/>
              </a:rPr>
              <a:t>［算定要件］</a:t>
            </a:r>
            <a:endParaRPr lang="en-US" altLang="ja-JP" sz="2400" dirty="0" smtClean="0">
              <a:latin typeface="HG丸ｺﾞｼｯｸM-PRO" panose="020F0600000000000000" pitchFamily="50" charset="-128"/>
              <a:ea typeface="HG丸ｺﾞｼｯｸM-PRO" panose="020F0600000000000000" pitchFamily="50" charset="-128"/>
            </a:endParaRPr>
          </a:p>
          <a:p>
            <a:pPr marL="361950" indent="0">
              <a:buNone/>
            </a:pPr>
            <a:r>
              <a:rPr kumimoji="1"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画像を電子化して管理及び保存した場合とは、</a:t>
            </a:r>
            <a:r>
              <a:rPr kumimoji="1" lang="ja-JP" altLang="en-US" sz="2400" u="heavy" dirty="0" smtClean="0">
                <a:solidFill>
                  <a:srgbClr val="FF0000"/>
                </a:solidFill>
                <a:latin typeface="HG丸ｺﾞｼｯｸM-PRO" panose="020F0600000000000000" pitchFamily="50" charset="-128"/>
                <a:ea typeface="HG丸ｺﾞｼｯｸM-PRO" panose="020F0600000000000000" pitchFamily="50" charset="-128"/>
              </a:rPr>
              <a:t>デジタル撮影した</a:t>
            </a:r>
            <a:r>
              <a:rPr kumimoji="1" lang="ja-JP" altLang="en-US" sz="2400" dirty="0" smtClean="0">
                <a:latin typeface="HG丸ｺﾞｼｯｸM-PRO" panose="020F0600000000000000" pitchFamily="50" charset="-128"/>
                <a:ea typeface="HG丸ｺﾞｼｯｸM-PRO" panose="020F0600000000000000" pitchFamily="50" charset="-128"/>
              </a:rPr>
              <a:t>画像を電子媒体に保存して管理した場合をいい、フィルムへのプリントアウトを行った場合にも当該加算を算定することが出来るが、本加算を算定した場合には当該フィルムの費用は算定できない。</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162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9194044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51520" y="1916832"/>
            <a:ext cx="8640960" cy="4536504"/>
          </a:xfrm>
          <a:prstGeom prst="snip2DiagRect">
            <a:avLst>
              <a:gd name="adj1" fmla="val 0"/>
              <a:gd name="adj2" fmla="val 1362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1520" y="476672"/>
            <a:ext cx="8640960" cy="1728192"/>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692696"/>
            <a:ext cx="8352928" cy="6048672"/>
          </a:xfrm>
        </p:spPr>
        <p:txBody>
          <a:bodyPr>
            <a:normAutofit/>
          </a:bodyPr>
          <a:lstStyle/>
          <a:p>
            <a:pPr marL="361950" indent="-361950">
              <a:buNone/>
            </a:pP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Ｅ</a:t>
            </a:r>
            <a:r>
              <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rPr>
              <a:t>101-4</a:t>
            </a: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　ポジトロン断層・磁気共鳴コンピューター断層複合撮影（一連の検査につき）</a:t>
            </a:r>
            <a:endPar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361950" indent="-361950">
              <a:buNone/>
            </a:pP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９</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１６０点</a:t>
            </a: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（新）</a:t>
            </a:r>
            <a:endPar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893763" indent="-893763">
              <a:spcBef>
                <a:spcPts val="1200"/>
              </a:spcBef>
              <a:buNone/>
            </a:pPr>
            <a:endParaRPr kumimoji="1" lang="en-US" altLang="ja-JP" sz="1400" dirty="0" smtClean="0">
              <a:latin typeface="HG丸ｺﾞｼｯｸM-PRO" panose="020F0600000000000000" pitchFamily="50" charset="-128"/>
              <a:ea typeface="HG丸ｺﾞｼｯｸM-PRO" panose="020F0600000000000000" pitchFamily="50" charset="-128"/>
            </a:endParaRPr>
          </a:p>
          <a:p>
            <a:pPr marL="893763" indent="-893763">
              <a:spcBef>
                <a:spcPts val="1200"/>
              </a:spcBef>
              <a:buNone/>
            </a:pPr>
            <a:r>
              <a:rPr kumimoji="1" lang="ja-JP" altLang="en-US" sz="2600" dirty="0" smtClean="0">
                <a:latin typeface="HG丸ｺﾞｼｯｸM-PRO" panose="020F0600000000000000" pitchFamily="50" charset="-128"/>
                <a:ea typeface="HG丸ｺﾞｼｯｸM-PRO" panose="020F0600000000000000" pitchFamily="50" charset="-128"/>
              </a:rPr>
              <a:t>　注１　</a:t>
            </a:r>
            <a:r>
              <a:rPr kumimoji="1" lang="en-US" altLang="ja-JP" sz="2600" baseline="30000" dirty="0" smtClean="0">
                <a:latin typeface="HG丸ｺﾞｼｯｸM-PRO" panose="020F0600000000000000" pitchFamily="50" charset="-128"/>
                <a:ea typeface="HG丸ｺﾞｼｯｸM-PRO" panose="020F0600000000000000" pitchFamily="50" charset="-128"/>
              </a:rPr>
              <a:t>18</a:t>
            </a:r>
            <a:r>
              <a:rPr kumimoji="1" lang="en-US" altLang="ja-JP" sz="2600" dirty="0" smtClean="0">
                <a:latin typeface="HG丸ｺﾞｼｯｸM-PRO" panose="020F0600000000000000" pitchFamily="50" charset="-128"/>
                <a:ea typeface="HG丸ｺﾞｼｯｸM-PRO" panose="020F0600000000000000" pitchFamily="50" charset="-128"/>
              </a:rPr>
              <a:t>FDG</a:t>
            </a:r>
            <a:r>
              <a:rPr kumimoji="1" lang="ja-JP" altLang="en-US" sz="2600" dirty="0" smtClean="0">
                <a:latin typeface="HG丸ｺﾞｼｯｸM-PRO" panose="020F0600000000000000" pitchFamily="50" charset="-128"/>
                <a:ea typeface="HG丸ｺﾞｼｯｸM-PRO" panose="020F0600000000000000" pitchFamily="50" charset="-128"/>
              </a:rPr>
              <a:t>の合成及び注入に要する費用は、所定点数に含まれる。</a:t>
            </a:r>
            <a:endParaRPr kumimoji="1" lang="en-US" altLang="ja-JP" sz="2600" dirty="0" smtClean="0">
              <a:latin typeface="HG丸ｺﾞｼｯｸM-PRO" panose="020F0600000000000000" pitchFamily="50" charset="-128"/>
              <a:ea typeface="HG丸ｺﾞｼｯｸM-PRO" panose="020F0600000000000000" pitchFamily="50" charset="-128"/>
            </a:endParaRPr>
          </a:p>
          <a:p>
            <a:pPr marL="893763" indent="-893763">
              <a:spcBef>
                <a:spcPts val="1200"/>
              </a:spcBef>
              <a:buNone/>
            </a:pPr>
            <a:r>
              <a:rPr lang="ja-JP" altLang="en-US" sz="2600" dirty="0">
                <a:latin typeface="HG丸ｺﾞｼｯｸM-PRO" panose="020F0600000000000000" pitchFamily="50" charset="-128"/>
                <a:ea typeface="HG丸ｺﾞｼｯｸM-PRO" panose="020F0600000000000000" pitchFamily="50" charset="-128"/>
              </a:rPr>
              <a:t>　</a:t>
            </a:r>
            <a:r>
              <a:rPr lang="ja-JP" altLang="en-US" sz="2600" dirty="0" smtClean="0">
                <a:latin typeface="HG丸ｺﾞｼｯｸM-PRO" panose="020F0600000000000000" pitchFamily="50" charset="-128"/>
                <a:ea typeface="HG丸ｺﾞｼｯｸM-PRO" panose="020F0600000000000000" pitchFamily="50" charset="-128"/>
              </a:rPr>
              <a:t>　２　別に厚生労働大臣が定める施設基準に適合しているものとして地方厚生局長等に届け出た保険医療機関において行われる場合に限り算定する。</a:t>
            </a:r>
            <a:endParaRPr lang="en-US" altLang="ja-JP" sz="2600" dirty="0" smtClean="0">
              <a:latin typeface="HG丸ｺﾞｼｯｸM-PRO" panose="020F0600000000000000" pitchFamily="50" charset="-128"/>
              <a:ea typeface="HG丸ｺﾞｼｯｸM-PRO" panose="020F0600000000000000" pitchFamily="50" charset="-128"/>
            </a:endParaRPr>
          </a:p>
          <a:p>
            <a:pPr marL="893763" indent="-893763">
              <a:spcBef>
                <a:spcPts val="1200"/>
              </a:spcBef>
              <a:buNone/>
            </a:pPr>
            <a:r>
              <a:rPr kumimoji="1" lang="ja-JP" altLang="en-US" sz="2600" dirty="0">
                <a:latin typeface="HG丸ｺﾞｼｯｸM-PRO" panose="020F0600000000000000" pitchFamily="50" charset="-128"/>
                <a:ea typeface="HG丸ｺﾞｼｯｸM-PRO" panose="020F0600000000000000" pitchFamily="50" charset="-128"/>
              </a:rPr>
              <a:t>　</a:t>
            </a:r>
            <a:r>
              <a:rPr kumimoji="1" lang="ja-JP" altLang="en-US" sz="2600" dirty="0" smtClean="0">
                <a:latin typeface="HG丸ｺﾞｼｯｸM-PRO" panose="020F0600000000000000" pitchFamily="50" charset="-128"/>
                <a:ea typeface="HG丸ｺﾞｼｯｸM-PRO" panose="020F0600000000000000" pitchFamily="50" charset="-128"/>
              </a:rPr>
              <a:t>　３　施設基準の</a:t>
            </a:r>
            <a:r>
              <a:rPr kumimoji="1" lang="ja-JP" altLang="en-US" sz="2600" u="sng" dirty="0" smtClean="0">
                <a:solidFill>
                  <a:srgbClr val="0000FF"/>
                </a:solidFill>
                <a:latin typeface="HG丸ｺﾞｼｯｸM-PRO" panose="020F0600000000000000" pitchFamily="50" charset="-128"/>
                <a:ea typeface="HG丸ｺﾞｼｯｸM-PRO" panose="020F0600000000000000" pitchFamily="50" charset="-128"/>
              </a:rPr>
              <a:t>届出を行った保険医療機関以外</a:t>
            </a:r>
            <a:r>
              <a:rPr kumimoji="1" lang="ja-JP" altLang="en-US" sz="2600" dirty="0" smtClean="0">
                <a:latin typeface="HG丸ｺﾞｼｯｸM-PRO" panose="020F0600000000000000" pitchFamily="50" charset="-128"/>
                <a:ea typeface="HG丸ｺﾞｼｯｸM-PRO" panose="020F0600000000000000" pitchFamily="50" charset="-128"/>
              </a:rPr>
              <a:t>の場合は、</a:t>
            </a:r>
            <a:r>
              <a:rPr kumimoji="1" lang="ja-JP" altLang="en-US" sz="2600" u="sng" dirty="0" smtClean="0">
                <a:solidFill>
                  <a:srgbClr val="0000FF"/>
                </a:solidFill>
                <a:latin typeface="HG丸ｺﾞｼｯｸM-PRO" panose="020F0600000000000000" pitchFamily="50" charset="-128"/>
                <a:ea typeface="HG丸ｺﾞｼｯｸM-PRO" panose="020F0600000000000000" pitchFamily="50" charset="-128"/>
              </a:rPr>
              <a:t>所定点数の１００分の</a:t>
            </a:r>
            <a:r>
              <a:rPr kumimoji="1" lang="en-US" altLang="ja-JP" sz="2600" u="sng" dirty="0" smtClean="0">
                <a:solidFill>
                  <a:srgbClr val="0000FF"/>
                </a:solidFill>
                <a:latin typeface="HG丸ｺﾞｼｯｸM-PRO" panose="020F0600000000000000" pitchFamily="50" charset="-128"/>
                <a:ea typeface="HG丸ｺﾞｼｯｸM-PRO" panose="020F0600000000000000" pitchFamily="50" charset="-128"/>
              </a:rPr>
              <a:t>80</a:t>
            </a:r>
            <a:r>
              <a:rPr kumimoji="1" lang="ja-JP" altLang="en-US" sz="2600" dirty="0" smtClean="0">
                <a:latin typeface="HG丸ｺﾞｼｯｸM-PRO" panose="020F0600000000000000" pitchFamily="50" charset="-128"/>
                <a:ea typeface="HG丸ｺﾞｼｯｸM-PRO" panose="020F0600000000000000" pitchFamily="50" charset="-128"/>
              </a:rPr>
              <a:t>に相当する点数により算定する。</a:t>
            </a:r>
            <a:endParaRPr kumimoji="1" lang="ja-JP" altLang="en-US" sz="26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163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6510521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51520" y="1772816"/>
            <a:ext cx="8640960" cy="4464496"/>
          </a:xfrm>
          <a:prstGeom prst="snip2DiagRect">
            <a:avLst>
              <a:gd name="adj1" fmla="val 0"/>
              <a:gd name="adj2" fmla="val 1346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1520" y="476672"/>
            <a:ext cx="8640960" cy="151216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692696"/>
            <a:ext cx="8352928" cy="6048672"/>
          </a:xfrm>
        </p:spPr>
        <p:txBody>
          <a:bodyPr>
            <a:normAutofit/>
          </a:bodyPr>
          <a:lstStyle/>
          <a:p>
            <a:pPr marL="361950" indent="-361950">
              <a:buNone/>
            </a:pP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Ｅ</a:t>
            </a:r>
            <a:r>
              <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rPr>
              <a:t>101-5</a:t>
            </a: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　乳房用ポジトロン断層撮影</a:t>
            </a:r>
            <a:endPar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361950" indent="-361950">
              <a:buNone/>
            </a:pP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４</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０００点</a:t>
            </a: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（新）</a:t>
            </a:r>
            <a:endPar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893763" indent="-893763">
              <a:spcBef>
                <a:spcPts val="1200"/>
              </a:spcBef>
              <a:buNone/>
            </a:pPr>
            <a:endParaRPr kumimoji="1" lang="en-US" altLang="ja-JP" sz="1400" dirty="0" smtClean="0">
              <a:latin typeface="HG丸ｺﾞｼｯｸM-PRO" panose="020F0600000000000000" pitchFamily="50" charset="-128"/>
              <a:ea typeface="HG丸ｺﾞｼｯｸM-PRO" panose="020F0600000000000000" pitchFamily="50" charset="-128"/>
            </a:endParaRPr>
          </a:p>
          <a:p>
            <a:pPr marL="893763" indent="-893763">
              <a:spcBef>
                <a:spcPts val="1200"/>
              </a:spcBef>
              <a:buNone/>
            </a:pPr>
            <a:r>
              <a:rPr kumimoji="1" lang="ja-JP" altLang="en-US" sz="2600" dirty="0" smtClean="0">
                <a:latin typeface="HG丸ｺﾞｼｯｸM-PRO" panose="020F0600000000000000" pitchFamily="50" charset="-128"/>
                <a:ea typeface="HG丸ｺﾞｼｯｸM-PRO" panose="020F0600000000000000" pitchFamily="50" charset="-128"/>
              </a:rPr>
              <a:t>　注１　</a:t>
            </a:r>
            <a:r>
              <a:rPr kumimoji="1" lang="en-US" altLang="ja-JP" sz="2600" baseline="30000" dirty="0" smtClean="0">
                <a:latin typeface="HG丸ｺﾞｼｯｸM-PRO" panose="020F0600000000000000" pitchFamily="50" charset="-128"/>
                <a:ea typeface="HG丸ｺﾞｼｯｸM-PRO" panose="020F0600000000000000" pitchFamily="50" charset="-128"/>
              </a:rPr>
              <a:t>18</a:t>
            </a:r>
            <a:r>
              <a:rPr kumimoji="1" lang="en-US" altLang="ja-JP" sz="2600" dirty="0" smtClean="0">
                <a:latin typeface="HG丸ｺﾞｼｯｸM-PRO" panose="020F0600000000000000" pitchFamily="50" charset="-128"/>
                <a:ea typeface="HG丸ｺﾞｼｯｸM-PRO" panose="020F0600000000000000" pitchFamily="50" charset="-128"/>
              </a:rPr>
              <a:t>FDG</a:t>
            </a:r>
            <a:r>
              <a:rPr kumimoji="1" lang="ja-JP" altLang="en-US" sz="2600" dirty="0" smtClean="0">
                <a:latin typeface="HG丸ｺﾞｼｯｸM-PRO" panose="020F0600000000000000" pitchFamily="50" charset="-128"/>
                <a:ea typeface="HG丸ｺﾞｼｯｸM-PRO" panose="020F0600000000000000" pitchFamily="50" charset="-128"/>
              </a:rPr>
              <a:t>の合成及び注入に要する費用は、所定点数に含まれる。</a:t>
            </a:r>
            <a:endParaRPr kumimoji="1" lang="en-US" altLang="ja-JP" sz="2600" dirty="0" smtClean="0">
              <a:latin typeface="HG丸ｺﾞｼｯｸM-PRO" panose="020F0600000000000000" pitchFamily="50" charset="-128"/>
              <a:ea typeface="HG丸ｺﾞｼｯｸM-PRO" panose="020F0600000000000000" pitchFamily="50" charset="-128"/>
            </a:endParaRPr>
          </a:p>
          <a:p>
            <a:pPr marL="893763" indent="-893763">
              <a:spcBef>
                <a:spcPts val="1200"/>
              </a:spcBef>
              <a:buNone/>
            </a:pPr>
            <a:r>
              <a:rPr lang="ja-JP" altLang="en-US" sz="2600" dirty="0" smtClean="0">
                <a:latin typeface="HG丸ｺﾞｼｯｸM-PRO" panose="020F0600000000000000" pitchFamily="50" charset="-128"/>
                <a:ea typeface="HG丸ｺﾞｼｯｸM-PRO" panose="020F0600000000000000" pitchFamily="50" charset="-128"/>
              </a:rPr>
              <a:t>　　２　別に厚生労働大臣が定める施設基準に適合しているものとして地方厚生局長等に届け出た保険医療機関において行われる場合に限り算定する。</a:t>
            </a:r>
            <a:endParaRPr lang="en-US" altLang="ja-JP" sz="2600" dirty="0" smtClean="0">
              <a:latin typeface="HG丸ｺﾞｼｯｸM-PRO" panose="020F0600000000000000" pitchFamily="50" charset="-128"/>
              <a:ea typeface="HG丸ｺﾞｼｯｸM-PRO" panose="020F0600000000000000" pitchFamily="50" charset="-128"/>
            </a:endParaRPr>
          </a:p>
          <a:p>
            <a:pPr marL="893763" indent="-893763">
              <a:spcBef>
                <a:spcPts val="1200"/>
              </a:spcBef>
              <a:buNone/>
            </a:pPr>
            <a:r>
              <a:rPr kumimoji="1" lang="ja-JP" altLang="en-US" sz="2600" dirty="0" smtClean="0">
                <a:latin typeface="HG丸ｺﾞｼｯｸM-PRO" panose="020F0600000000000000" pitchFamily="50" charset="-128"/>
                <a:ea typeface="HG丸ｺﾞｼｯｸM-PRO" panose="020F0600000000000000" pitchFamily="50" charset="-128"/>
              </a:rPr>
              <a:t>　　３　施設基準の</a:t>
            </a:r>
            <a:r>
              <a:rPr kumimoji="1" lang="ja-JP" altLang="en-US" sz="2600" u="sng" dirty="0" smtClean="0">
                <a:solidFill>
                  <a:srgbClr val="0000FF"/>
                </a:solidFill>
                <a:latin typeface="HG丸ｺﾞｼｯｸM-PRO" panose="020F0600000000000000" pitchFamily="50" charset="-128"/>
                <a:ea typeface="HG丸ｺﾞｼｯｸM-PRO" panose="020F0600000000000000" pitchFamily="50" charset="-128"/>
              </a:rPr>
              <a:t>届出を行った保険医療機関以外</a:t>
            </a:r>
            <a:r>
              <a:rPr kumimoji="1" lang="ja-JP" altLang="en-US" sz="2600" dirty="0" smtClean="0">
                <a:latin typeface="HG丸ｺﾞｼｯｸM-PRO" panose="020F0600000000000000" pitchFamily="50" charset="-128"/>
                <a:ea typeface="HG丸ｺﾞｼｯｸM-PRO" panose="020F0600000000000000" pitchFamily="50" charset="-128"/>
              </a:rPr>
              <a:t>の場合は、</a:t>
            </a:r>
            <a:r>
              <a:rPr kumimoji="1" lang="ja-JP" altLang="en-US" sz="2600" u="sng" dirty="0" smtClean="0">
                <a:solidFill>
                  <a:srgbClr val="0000FF"/>
                </a:solidFill>
                <a:latin typeface="HG丸ｺﾞｼｯｸM-PRO" panose="020F0600000000000000" pitchFamily="50" charset="-128"/>
                <a:ea typeface="HG丸ｺﾞｼｯｸM-PRO" panose="020F0600000000000000" pitchFamily="50" charset="-128"/>
              </a:rPr>
              <a:t>所定点数の１００分の</a:t>
            </a:r>
            <a:r>
              <a:rPr kumimoji="1" lang="en-US" altLang="ja-JP" sz="2600" u="sng" dirty="0" smtClean="0">
                <a:solidFill>
                  <a:srgbClr val="0000FF"/>
                </a:solidFill>
                <a:latin typeface="HG丸ｺﾞｼｯｸM-PRO" panose="020F0600000000000000" pitchFamily="50" charset="-128"/>
                <a:ea typeface="HG丸ｺﾞｼｯｸM-PRO" panose="020F0600000000000000" pitchFamily="50" charset="-128"/>
              </a:rPr>
              <a:t>80</a:t>
            </a:r>
            <a:r>
              <a:rPr kumimoji="1" lang="ja-JP" altLang="en-US" sz="2600" dirty="0" smtClean="0">
                <a:latin typeface="HG丸ｺﾞｼｯｸM-PRO" panose="020F0600000000000000" pitchFamily="50" charset="-128"/>
                <a:ea typeface="HG丸ｺﾞｼｯｸM-PRO" panose="020F0600000000000000" pitchFamily="50" charset="-128"/>
              </a:rPr>
              <a:t>に相当する点数により算定する。</a:t>
            </a:r>
            <a:endParaRPr kumimoji="1" lang="ja-JP" altLang="en-US" sz="26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164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4661170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77036" y="332656"/>
            <a:ext cx="8640960" cy="5760640"/>
          </a:xfrm>
          <a:prstGeom prst="roundRect">
            <a:avLst>
              <a:gd name="adj" fmla="val 81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548680"/>
            <a:ext cx="8352928" cy="6192688"/>
          </a:xfrm>
        </p:spPr>
        <p:txBody>
          <a:bodyPr>
            <a:normAutofit fontScale="92500"/>
          </a:bodyPr>
          <a:lstStyle/>
          <a:p>
            <a:pPr marL="361950" indent="-361950">
              <a:buNone/>
            </a:pPr>
            <a:r>
              <a:rPr kumimoji="1" lang="ja-JP" altLang="en-US" sz="3000" dirty="0" smtClean="0">
                <a:latin typeface="HG丸ｺﾞｼｯｸM-PRO" panose="020F0600000000000000" pitchFamily="50" charset="-128"/>
                <a:ea typeface="HG丸ｺﾞｼｯｸM-PRO" panose="020F0600000000000000" pitchFamily="50" charset="-128"/>
              </a:rPr>
              <a:t>Ｅ</a:t>
            </a:r>
            <a:r>
              <a:rPr kumimoji="1" lang="en-US" altLang="ja-JP" sz="3000" dirty="0" smtClean="0">
                <a:latin typeface="HG丸ｺﾞｼｯｸM-PRO" panose="020F0600000000000000" pitchFamily="50" charset="-128"/>
                <a:ea typeface="HG丸ｺﾞｼｯｸM-PRO" panose="020F0600000000000000" pitchFamily="50" charset="-128"/>
              </a:rPr>
              <a:t>102</a:t>
            </a:r>
            <a:r>
              <a:rPr kumimoji="1" lang="ja-JP" altLang="en-US" sz="3000" dirty="0" smtClean="0">
                <a:latin typeface="HG丸ｺﾞｼｯｸM-PRO" panose="020F0600000000000000" pitchFamily="50" charset="-128"/>
                <a:ea typeface="HG丸ｺﾞｼｯｸM-PRO" panose="020F0600000000000000" pitchFamily="50" charset="-128"/>
              </a:rPr>
              <a:t>　核医学診断</a:t>
            </a:r>
            <a:endParaRPr kumimoji="1" lang="en-US" altLang="ja-JP" sz="3000" dirty="0" smtClean="0">
              <a:solidFill>
                <a:srgbClr val="FF0000"/>
              </a:solidFill>
              <a:latin typeface="HG丸ｺﾞｼｯｸM-PRO" panose="020F0600000000000000" pitchFamily="50" charset="-128"/>
              <a:ea typeface="HG丸ｺﾞｼｯｸM-PRO" panose="020F0600000000000000" pitchFamily="50" charset="-128"/>
            </a:endParaRPr>
          </a:p>
          <a:p>
            <a:pPr marL="361950" indent="-361950">
              <a:buNone/>
            </a:pPr>
            <a:r>
              <a:rPr lang="ja-JP" altLang="en-US" sz="3000" dirty="0">
                <a:solidFill>
                  <a:srgbClr val="FF0000"/>
                </a:solidFill>
                <a:latin typeface="HG丸ｺﾞｼｯｸM-PRO" panose="020F0600000000000000" pitchFamily="50" charset="-128"/>
                <a:ea typeface="HG丸ｺﾞｼｯｸM-PRO" panose="020F0600000000000000" pitchFamily="50" charset="-128"/>
              </a:rPr>
              <a:t>　</a:t>
            </a:r>
            <a:r>
              <a:rPr lang="en-US" altLang="ja-JP" sz="3000" dirty="0" smtClean="0">
                <a:latin typeface="HG丸ｺﾞｼｯｸM-PRO" panose="020F0600000000000000" pitchFamily="50" charset="-128"/>
                <a:ea typeface="HG丸ｺﾞｼｯｸM-PRO" panose="020F0600000000000000" pitchFamily="50" charset="-128"/>
              </a:rPr>
              <a:t>※</a:t>
            </a:r>
            <a:r>
              <a:rPr lang="ja-JP" altLang="en-US" sz="3000" dirty="0" smtClean="0">
                <a:latin typeface="HG丸ｺﾞｼｯｸM-PRO" panose="020F0600000000000000" pitchFamily="50" charset="-128"/>
                <a:ea typeface="HG丸ｺﾞｼｯｸM-PRO" panose="020F0600000000000000" pitchFamily="50" charset="-128"/>
              </a:rPr>
              <a:t>種類又は回数にかかわらず、月１回に限り</a:t>
            </a:r>
            <a:r>
              <a:rPr lang="en-US" altLang="ja-JP" sz="3000" dirty="0" smtClean="0">
                <a:latin typeface="HG丸ｺﾞｼｯｸM-PRO" panose="020F0600000000000000" pitchFamily="50" charset="-128"/>
                <a:ea typeface="HG丸ｺﾞｼｯｸM-PRO" panose="020F0600000000000000" pitchFamily="50" charset="-128"/>
              </a:rPr>
              <a:t/>
            </a:r>
            <a:br>
              <a:rPr lang="en-US" altLang="ja-JP" sz="3000" dirty="0" smtClean="0">
                <a:latin typeface="HG丸ｺﾞｼｯｸM-PRO" panose="020F0600000000000000" pitchFamily="50" charset="-128"/>
                <a:ea typeface="HG丸ｺﾞｼｯｸM-PRO" panose="020F0600000000000000" pitchFamily="50" charset="-128"/>
              </a:rPr>
            </a:br>
            <a:r>
              <a:rPr lang="ja-JP" altLang="en-US" sz="3000" dirty="0" smtClean="0">
                <a:latin typeface="HG丸ｺﾞｼｯｸM-PRO" panose="020F0600000000000000" pitchFamily="50" charset="-128"/>
                <a:ea typeface="HG丸ｺﾞｼｯｸM-PRO" panose="020F0600000000000000" pitchFamily="50" charset="-128"/>
              </a:rPr>
              <a:t>　算定</a:t>
            </a:r>
            <a:endParaRPr lang="en-US" altLang="ja-JP" sz="3000" dirty="0" smtClean="0">
              <a:latin typeface="HG丸ｺﾞｼｯｸM-PRO" panose="020F0600000000000000" pitchFamily="50" charset="-128"/>
              <a:ea typeface="HG丸ｺﾞｼｯｸM-PRO" panose="020F0600000000000000" pitchFamily="50" charset="-128"/>
            </a:endParaRPr>
          </a:p>
          <a:p>
            <a:pPr marL="627063" indent="-627063">
              <a:buNone/>
            </a:pPr>
            <a:endParaRPr kumimoji="1" lang="en-US" altLang="ja-JP" sz="1100" dirty="0" smtClean="0">
              <a:latin typeface="HG丸ｺﾞｼｯｸM-PRO" panose="020F0600000000000000" pitchFamily="50" charset="-128"/>
              <a:ea typeface="HG丸ｺﾞｼｯｸM-PRO" panose="020F0600000000000000" pitchFamily="50" charset="-128"/>
            </a:endParaRPr>
          </a:p>
          <a:p>
            <a:pPr marL="627063" indent="-627063">
              <a:buNone/>
            </a:pPr>
            <a:r>
              <a:rPr kumimoji="1" lang="ja-JP" altLang="en-US" sz="3000" dirty="0" smtClean="0">
                <a:latin typeface="HG丸ｺﾞｼｯｸM-PRO" panose="020F0600000000000000" pitchFamily="50" charset="-128"/>
                <a:ea typeface="HG丸ｺﾞｼｯｸM-PRO" panose="020F0600000000000000" pitchFamily="50" charset="-128"/>
              </a:rPr>
              <a:t>　１　区分番号</a:t>
            </a:r>
            <a:r>
              <a:rPr kumimoji="1" lang="en-US" altLang="ja-JP" sz="3000" dirty="0" smtClean="0">
                <a:latin typeface="HG丸ｺﾞｼｯｸM-PRO" panose="020F0600000000000000" pitchFamily="50" charset="-128"/>
                <a:ea typeface="HG丸ｺﾞｼｯｸM-PRO" panose="020F0600000000000000" pitchFamily="50" charset="-128"/>
              </a:rPr>
              <a:t>E101-2</a:t>
            </a:r>
            <a:r>
              <a:rPr kumimoji="1" lang="ja-JP" altLang="en-US" sz="3000" dirty="0" smtClean="0">
                <a:latin typeface="HG丸ｺﾞｼｯｸM-PRO" panose="020F0600000000000000" pitchFamily="50" charset="-128"/>
                <a:ea typeface="HG丸ｺﾞｼｯｸM-PRO" panose="020F0600000000000000" pitchFamily="50" charset="-128"/>
              </a:rPr>
              <a:t>　ポジトロン断層撮影、</a:t>
            </a:r>
            <a:r>
              <a:rPr kumimoji="1" lang="en-US" altLang="ja-JP" sz="3000" dirty="0" smtClean="0">
                <a:latin typeface="HG丸ｺﾞｼｯｸM-PRO" panose="020F0600000000000000" pitchFamily="50" charset="-128"/>
                <a:ea typeface="HG丸ｺﾞｼｯｸM-PRO" panose="020F0600000000000000" pitchFamily="50" charset="-128"/>
              </a:rPr>
              <a:t>E101-3</a:t>
            </a:r>
            <a:r>
              <a:rPr kumimoji="1" lang="ja-JP" altLang="en-US" sz="3000" dirty="0" smtClean="0">
                <a:latin typeface="HG丸ｺﾞｼｯｸM-PRO" panose="020F0600000000000000" pitchFamily="50" charset="-128"/>
                <a:ea typeface="HG丸ｺﾞｼｯｸM-PRO" panose="020F0600000000000000" pitchFamily="50" charset="-128"/>
              </a:rPr>
              <a:t>　ポジトロン断層・コンピューター断層複合撮影（一連の検査につき）、</a:t>
            </a:r>
            <a:r>
              <a:rPr kumimoji="1" lang="en-US" altLang="ja-JP" sz="3000" u="sng" dirty="0" smtClean="0">
                <a:solidFill>
                  <a:srgbClr val="FF0000"/>
                </a:solidFill>
                <a:latin typeface="HG丸ｺﾞｼｯｸM-PRO" panose="020F0600000000000000" pitchFamily="50" charset="-128"/>
                <a:ea typeface="HG丸ｺﾞｼｯｸM-PRO" panose="020F0600000000000000" pitchFamily="50" charset="-128"/>
              </a:rPr>
              <a:t>E101-4</a:t>
            </a:r>
            <a:r>
              <a:rPr kumimoji="1" lang="ja-JP" altLang="en-US" sz="3000" u="sng" dirty="0" smtClean="0">
                <a:solidFill>
                  <a:srgbClr val="FF0000"/>
                </a:solidFill>
                <a:latin typeface="HG丸ｺﾞｼｯｸM-PRO" panose="020F0600000000000000" pitchFamily="50" charset="-128"/>
                <a:ea typeface="HG丸ｺﾞｼｯｸM-PRO" panose="020F0600000000000000" pitchFamily="50" charset="-128"/>
              </a:rPr>
              <a:t>　ポジトロン断層・磁気共鳴コンピューター断層複合撮影（一連の検査につき）及び</a:t>
            </a:r>
            <a:r>
              <a:rPr kumimoji="1" lang="en-US" altLang="ja-JP" sz="3000" u="sng" dirty="0" smtClean="0">
                <a:solidFill>
                  <a:srgbClr val="FF0000"/>
                </a:solidFill>
                <a:latin typeface="HG丸ｺﾞｼｯｸM-PRO" panose="020F0600000000000000" pitchFamily="50" charset="-128"/>
                <a:ea typeface="HG丸ｺﾞｼｯｸM-PRO" panose="020F0600000000000000" pitchFamily="50" charset="-128"/>
              </a:rPr>
              <a:t>E101-5</a:t>
            </a:r>
            <a:r>
              <a:rPr kumimoji="1" lang="ja-JP" altLang="en-US" sz="3000" u="sng" dirty="0" smtClean="0">
                <a:solidFill>
                  <a:srgbClr val="FF0000"/>
                </a:solidFill>
                <a:latin typeface="HG丸ｺﾞｼｯｸM-PRO" panose="020F0600000000000000" pitchFamily="50" charset="-128"/>
                <a:ea typeface="HG丸ｺﾞｼｯｸM-PRO" panose="020F0600000000000000" pitchFamily="50" charset="-128"/>
              </a:rPr>
              <a:t>　乳房用ポジトロン断層撮影</a:t>
            </a:r>
            <a:r>
              <a:rPr kumimoji="1" lang="ja-JP" altLang="en-US" sz="3000" dirty="0" smtClean="0">
                <a:latin typeface="HG丸ｺﾞｼｯｸM-PRO" panose="020F0600000000000000" pitchFamily="50" charset="-128"/>
                <a:ea typeface="HG丸ｺﾞｼｯｸM-PRO" panose="020F0600000000000000" pitchFamily="50" charset="-128"/>
              </a:rPr>
              <a:t>の場合</a:t>
            </a:r>
            <a:endParaRPr kumimoji="1" lang="en-US" altLang="ja-JP" sz="3000" dirty="0" smtClean="0">
              <a:latin typeface="HG丸ｺﾞｼｯｸM-PRO" panose="020F0600000000000000" pitchFamily="50" charset="-128"/>
              <a:ea typeface="HG丸ｺﾞｼｯｸM-PRO" panose="020F0600000000000000" pitchFamily="50" charset="-128"/>
            </a:endParaRPr>
          </a:p>
          <a:p>
            <a:pPr marL="627063" indent="-627063">
              <a:buNone/>
            </a:pPr>
            <a:r>
              <a:rPr lang="ja-JP" altLang="en-US" sz="3000" dirty="0">
                <a:latin typeface="HG丸ｺﾞｼｯｸM-PRO" panose="020F0600000000000000" pitchFamily="50" charset="-128"/>
                <a:ea typeface="HG丸ｺﾞｼｯｸM-PRO" panose="020F0600000000000000" pitchFamily="50" charset="-128"/>
              </a:rPr>
              <a:t>　</a:t>
            </a:r>
            <a:r>
              <a:rPr lang="ja-JP" altLang="en-US" sz="3000" dirty="0" smtClean="0">
                <a:latin typeface="HG丸ｺﾞｼｯｸM-PRO" panose="020F0600000000000000" pitchFamily="50" charset="-128"/>
                <a:ea typeface="HG丸ｺﾞｼｯｸM-PRO" panose="020F0600000000000000" pitchFamily="50" charset="-128"/>
              </a:rPr>
              <a:t>　　　　　　　　　　</a:t>
            </a:r>
            <a:r>
              <a:rPr kumimoji="1" lang="ja-JP" altLang="en-US" sz="3000" dirty="0" smtClean="0">
                <a:latin typeface="HG丸ｺﾞｼｯｸM-PRO" panose="020F0600000000000000" pitchFamily="50" charset="-128"/>
                <a:ea typeface="HG丸ｺﾞｼｯｸM-PRO" panose="020F0600000000000000" pitchFamily="50" charset="-128"/>
              </a:rPr>
              <a:t>　　　　　　　４５０点</a:t>
            </a:r>
            <a:endParaRPr kumimoji="1" lang="en-US" altLang="ja-JP" sz="3000" dirty="0" smtClean="0">
              <a:latin typeface="HG丸ｺﾞｼｯｸM-PRO" panose="020F0600000000000000" pitchFamily="50" charset="-128"/>
              <a:ea typeface="HG丸ｺﾞｼｯｸM-PRO" panose="020F0600000000000000" pitchFamily="50" charset="-128"/>
            </a:endParaRPr>
          </a:p>
          <a:p>
            <a:pPr marL="627063" indent="-627063">
              <a:buNone/>
            </a:pPr>
            <a:r>
              <a:rPr lang="ja-JP" altLang="en-US" sz="3000" dirty="0">
                <a:latin typeface="HG丸ｺﾞｼｯｸM-PRO" panose="020F0600000000000000" pitchFamily="50" charset="-128"/>
                <a:ea typeface="HG丸ｺﾞｼｯｸM-PRO" panose="020F0600000000000000" pitchFamily="50" charset="-128"/>
              </a:rPr>
              <a:t>　</a:t>
            </a:r>
            <a:r>
              <a:rPr lang="ja-JP" altLang="en-US" sz="3000" dirty="0" smtClean="0">
                <a:latin typeface="HG丸ｺﾞｼｯｸM-PRO" panose="020F0600000000000000" pitchFamily="50" charset="-128"/>
                <a:ea typeface="HG丸ｺﾞｼｯｸM-PRO" panose="020F0600000000000000" pitchFamily="50" charset="-128"/>
              </a:rPr>
              <a:t>２　１以外の場合　　　　　　　　　３７０点</a:t>
            </a:r>
            <a:r>
              <a:rPr lang="ja-JP" altLang="en-US" sz="2600" dirty="0" smtClean="0">
                <a:solidFill>
                  <a:srgbClr val="FF0000"/>
                </a:solidFill>
                <a:latin typeface="HG丸ｺﾞｼｯｸM-PRO" panose="020F0600000000000000" pitchFamily="50" charset="-128"/>
                <a:ea typeface="HG丸ｺﾞｼｯｸM-PRO" panose="020F0600000000000000" pitchFamily="50" charset="-128"/>
              </a:rPr>
              <a:t>　　　　　　　　　　　　　　　　</a:t>
            </a:r>
            <a:endParaRPr kumimoji="1" lang="en-US" altLang="ja-JP" sz="2600" dirty="0" smtClean="0">
              <a:solidFill>
                <a:srgbClr val="FF0000"/>
              </a:solidFill>
              <a:latin typeface="HG丸ｺﾞｼｯｸM-PRO" panose="020F0600000000000000" pitchFamily="50" charset="-128"/>
              <a:ea typeface="HG丸ｺﾞｼｯｸM-PRO" panose="020F0600000000000000" pitchFamily="50" charset="-128"/>
            </a:endParaRPr>
          </a:p>
          <a:p>
            <a:pPr marL="893763" indent="-893763">
              <a:spcBef>
                <a:spcPts val="1200"/>
              </a:spcBef>
              <a:buNone/>
            </a:pPr>
            <a:endParaRPr kumimoji="1" lang="en-US" altLang="ja-JP" sz="1400" dirty="0" smtClean="0">
              <a:latin typeface="HG丸ｺﾞｼｯｸM-PRO" panose="020F0600000000000000" pitchFamily="50" charset="-128"/>
              <a:ea typeface="HG丸ｺﾞｼｯｸM-PRO" panose="020F0600000000000000" pitchFamily="50" charset="-128"/>
            </a:endParaRPr>
          </a:p>
          <a:p>
            <a:pPr marL="893763" indent="-893763">
              <a:spcBef>
                <a:spcPts val="1200"/>
              </a:spcBef>
              <a:buNone/>
            </a:pPr>
            <a:r>
              <a:rPr kumimoji="1" lang="ja-JP" altLang="en-US" sz="2600" dirty="0" smtClean="0">
                <a:latin typeface="HG丸ｺﾞｼｯｸM-PRO" panose="020F0600000000000000" pitchFamily="50" charset="-128"/>
                <a:ea typeface="HG丸ｺﾞｼｯｸM-PRO" panose="020F0600000000000000" pitchFamily="50" charset="-128"/>
              </a:rPr>
              <a:t>　</a:t>
            </a:r>
            <a:endParaRPr kumimoji="1" lang="ja-JP" altLang="en-US" sz="26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165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85334241"/>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51520" y="4725144"/>
            <a:ext cx="8568952" cy="2016224"/>
          </a:xfrm>
          <a:prstGeom prst="snip2DiagRect">
            <a:avLst>
              <a:gd name="adj1" fmla="val 0"/>
              <a:gd name="adj2" fmla="val 2046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1520" y="188640"/>
            <a:ext cx="8568952" cy="4968552"/>
          </a:xfrm>
          <a:prstGeom prst="roundRect">
            <a:avLst>
              <a:gd name="adj" fmla="val 61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332656"/>
            <a:ext cx="8352928" cy="6408712"/>
          </a:xfrm>
        </p:spPr>
        <p:txBody>
          <a:bodyPr>
            <a:noAutofit/>
          </a:bodyPr>
          <a:lstStyle/>
          <a:p>
            <a:pPr marL="361950" indent="-361950">
              <a:buNone/>
            </a:pPr>
            <a:r>
              <a:rPr kumimoji="1" lang="ja-JP" altLang="en-US" sz="2400" dirty="0" smtClean="0">
                <a:latin typeface="HG丸ｺﾞｼｯｸM-PRO" panose="020F0600000000000000" pitchFamily="50" charset="-128"/>
                <a:ea typeface="HG丸ｺﾞｼｯｸM-PRO" panose="020F0600000000000000" pitchFamily="50" charset="-128"/>
              </a:rPr>
              <a:t>Ｅ</a:t>
            </a:r>
            <a:r>
              <a:rPr kumimoji="1" lang="en-US" altLang="ja-JP" sz="2400" dirty="0" smtClean="0">
                <a:latin typeface="HG丸ｺﾞｼｯｸM-PRO" panose="020F0600000000000000" pitchFamily="50" charset="-128"/>
                <a:ea typeface="HG丸ｺﾞｼｯｸM-PRO" panose="020F0600000000000000" pitchFamily="50" charset="-128"/>
              </a:rPr>
              <a:t>200</a:t>
            </a:r>
            <a:r>
              <a:rPr kumimoji="1" lang="ja-JP" altLang="en-US" sz="2400" dirty="0" smtClean="0">
                <a:latin typeface="HG丸ｺﾞｼｯｸM-PRO" panose="020F0600000000000000" pitchFamily="50" charset="-128"/>
                <a:ea typeface="HG丸ｺﾞｼｯｸM-PRO" panose="020F0600000000000000" pitchFamily="50" charset="-128"/>
              </a:rPr>
              <a:t>　コンピューター断層撮影（ＣＴ撮影）</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361950" indent="-361950" algn="r">
              <a:buNone/>
            </a:pPr>
            <a:r>
              <a:rPr kumimoji="1" lang="ja-JP" altLang="en-US" sz="2400" dirty="0" smtClean="0">
                <a:latin typeface="HG丸ｺﾞｼｯｸM-PRO" panose="020F0600000000000000" pitchFamily="50" charset="-128"/>
                <a:ea typeface="HG丸ｺﾞｼｯｸM-PRO" panose="020F0600000000000000" pitchFamily="50" charset="-128"/>
              </a:rPr>
              <a:t>（一連につき）</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361950" indent="-361950">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１　ＣＴ撮影</a:t>
            </a:r>
            <a:endParaRPr lang="en-US" altLang="ja-JP" sz="2400" dirty="0" smtClean="0">
              <a:latin typeface="HG丸ｺﾞｼｯｸM-PRO" panose="020F0600000000000000" pitchFamily="50" charset="-128"/>
              <a:ea typeface="HG丸ｺﾞｼｯｸM-PRO" panose="020F0600000000000000" pitchFamily="50" charset="-128"/>
            </a:endParaRPr>
          </a:p>
          <a:p>
            <a:pPr marL="1073150" indent="-1073150">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イ　</a:t>
            </a:r>
            <a:r>
              <a:rPr lang="en-US" altLang="ja-JP" sz="2400" dirty="0" smtClean="0">
                <a:latin typeface="HG丸ｺﾞｼｯｸM-PRO" panose="020F0600000000000000" pitchFamily="50" charset="-128"/>
                <a:ea typeface="HG丸ｺﾞｼｯｸM-PRO" panose="020F0600000000000000" pitchFamily="50" charset="-128"/>
              </a:rPr>
              <a:t>64</a:t>
            </a:r>
            <a:r>
              <a:rPr lang="ja-JP" altLang="en-US" sz="2400" dirty="0" smtClean="0">
                <a:latin typeface="HG丸ｺﾞｼｯｸM-PRO" panose="020F0600000000000000" pitchFamily="50" charset="-128"/>
                <a:ea typeface="HG丸ｺﾞｼｯｸM-PRO" panose="020F0600000000000000" pitchFamily="50" charset="-128"/>
              </a:rPr>
              <a:t>列以上のマルチスライス型の機器による場合　　　　</a:t>
            </a:r>
            <a:endParaRPr lang="en-US" altLang="ja-JP" sz="2400" dirty="0" smtClean="0">
              <a:latin typeface="HG丸ｺﾞｼｯｸM-PRO" panose="020F0600000000000000" pitchFamily="50" charset="-128"/>
              <a:ea typeface="HG丸ｺﾞｼｯｸM-PRO" panose="020F0600000000000000" pitchFamily="50" charset="-128"/>
            </a:endParaRPr>
          </a:p>
          <a:p>
            <a:pPr marL="1073150" indent="-1073150">
              <a:buNone/>
            </a:pP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９５０点</a:t>
            </a:r>
            <a:r>
              <a:rPr lang="ja-JP" altLang="en-US" sz="2400" dirty="0" smtClean="0">
                <a:latin typeface="HG丸ｺﾞｼｯｸM-PRO" panose="020F0600000000000000" pitchFamily="50" charset="-128"/>
                <a:ea typeface="HG丸ｺﾞｼｯｸM-PRO" panose="020F0600000000000000" pitchFamily="50" charset="-128"/>
              </a:rPr>
              <a:t>　→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０００点</a:t>
            </a:r>
            <a:endParaRPr lang="en-US" altLang="ja-JP" sz="2400" dirty="0" smtClean="0">
              <a:latin typeface="HG丸ｺﾞｼｯｸM-PRO" panose="020F0600000000000000" pitchFamily="50" charset="-128"/>
              <a:ea typeface="HG丸ｺﾞｼｯｸM-PRO" panose="020F0600000000000000" pitchFamily="50" charset="-128"/>
            </a:endParaRPr>
          </a:p>
          <a:p>
            <a:pPr marL="1073150" indent="-1073150">
              <a:buNone/>
            </a:pPr>
            <a:r>
              <a:rPr kumimoji="1"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　ロ　</a:t>
            </a:r>
            <a:r>
              <a:rPr kumimoji="1" lang="en-US" altLang="ja-JP" sz="2400" dirty="0" smtClean="0">
                <a:latin typeface="HG丸ｺﾞｼｯｸM-PRO" panose="020F0600000000000000" pitchFamily="50" charset="-128"/>
                <a:ea typeface="HG丸ｺﾞｼｯｸM-PRO" panose="020F0600000000000000" pitchFamily="50" charset="-128"/>
              </a:rPr>
              <a:t>16</a:t>
            </a:r>
            <a:r>
              <a:rPr kumimoji="1" lang="ja-JP" altLang="en-US" sz="2400" dirty="0" smtClean="0">
                <a:latin typeface="HG丸ｺﾞｼｯｸM-PRO" panose="020F0600000000000000" pitchFamily="50" charset="-128"/>
                <a:ea typeface="HG丸ｺﾞｼｯｸM-PRO" panose="020F0600000000000000" pitchFamily="50" charset="-128"/>
              </a:rPr>
              <a:t>列以上</a:t>
            </a:r>
            <a:r>
              <a:rPr kumimoji="1" lang="en-US" altLang="ja-JP" sz="2400" dirty="0" smtClean="0">
                <a:latin typeface="HG丸ｺﾞｼｯｸM-PRO" panose="020F0600000000000000" pitchFamily="50" charset="-128"/>
                <a:ea typeface="HG丸ｺﾞｼｯｸM-PRO" panose="020F0600000000000000" pitchFamily="50" charset="-128"/>
              </a:rPr>
              <a:t>64</a:t>
            </a:r>
            <a:r>
              <a:rPr kumimoji="1" lang="ja-JP" altLang="en-US" sz="2400" dirty="0" smtClean="0">
                <a:latin typeface="HG丸ｺﾞｼｯｸM-PRO" panose="020F0600000000000000" pitchFamily="50" charset="-128"/>
                <a:ea typeface="HG丸ｺﾞｼｯｸM-PRO" panose="020F0600000000000000" pitchFamily="50" charset="-128"/>
              </a:rPr>
              <a:t>列未満のマルチスライス型の機器による場合　　　　　　　　　　　　　 　９００点</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1073150" indent="-107315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ハ　４列以上</a:t>
            </a:r>
            <a:r>
              <a:rPr lang="en-US" altLang="ja-JP" sz="2400" dirty="0" smtClean="0">
                <a:latin typeface="HG丸ｺﾞｼｯｸM-PRO" panose="020F0600000000000000" pitchFamily="50" charset="-128"/>
                <a:ea typeface="HG丸ｺﾞｼｯｸM-PRO" panose="020F0600000000000000" pitchFamily="50" charset="-128"/>
              </a:rPr>
              <a:t>16</a:t>
            </a:r>
            <a:r>
              <a:rPr lang="ja-JP" altLang="en-US" sz="2400" dirty="0" smtClean="0">
                <a:latin typeface="HG丸ｺﾞｼｯｸM-PRO" panose="020F0600000000000000" pitchFamily="50" charset="-128"/>
                <a:ea typeface="HG丸ｺﾞｼｯｸM-PRO" panose="020F0600000000000000" pitchFamily="50" charset="-128"/>
              </a:rPr>
              <a:t>列未満のマルチスライス型の機器による場合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７８０点　→　　７７０点</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1073150" indent="-107315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ニ　イ、ロ又はハ以外の場合</a:t>
            </a:r>
            <a:endParaRPr lang="en-US" altLang="ja-JP" sz="2400" dirty="0" smtClean="0">
              <a:latin typeface="HG丸ｺﾞｼｯｸM-PRO" panose="020F0600000000000000" pitchFamily="50" charset="-128"/>
              <a:ea typeface="HG丸ｺﾞｼｯｸM-PRO" panose="020F0600000000000000" pitchFamily="50" charset="-128"/>
            </a:endParaRPr>
          </a:p>
          <a:p>
            <a:pPr marL="1073150" indent="-1073150">
              <a:buNone/>
            </a:pP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６００点　→　　５８０点</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1073150" indent="-1073150">
              <a:buNone/>
            </a:pPr>
            <a:endParaRPr lang="en-US" altLang="ja-JP" sz="1050" dirty="0" smtClean="0">
              <a:latin typeface="HG丸ｺﾞｼｯｸM-PRO" panose="020F0600000000000000" pitchFamily="50" charset="-128"/>
              <a:ea typeface="HG丸ｺﾞｼｯｸM-PRO" panose="020F0600000000000000" pitchFamily="50" charset="-128"/>
            </a:endParaRPr>
          </a:p>
          <a:p>
            <a:pPr marL="1073150" indent="-107315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注７　大腸ＣＴ撮影加算（</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要届出</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a:p>
            <a:pPr marL="1073150" indent="-1073150">
              <a:buNone/>
            </a:pPr>
            <a:r>
              <a:rPr kumimoji="1"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　　　イの場合　　　</a:t>
            </a: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６００点　→　６２０点</a:t>
            </a:r>
            <a:endPar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1073150" indent="-107315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ロの場合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６００点　→　５００点</a:t>
            </a:r>
            <a:r>
              <a:rPr kumimoji="1"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166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5695578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51520" y="476672"/>
            <a:ext cx="8568952" cy="475252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764704"/>
            <a:ext cx="8352928" cy="5976664"/>
          </a:xfrm>
        </p:spPr>
        <p:txBody>
          <a:bodyPr>
            <a:noAutofit/>
          </a:bodyPr>
          <a:lstStyle/>
          <a:p>
            <a:pPr marL="361950" indent="-361950">
              <a:buNone/>
            </a:pPr>
            <a:r>
              <a:rPr kumimoji="1" lang="ja-JP" altLang="en-US" sz="2800" dirty="0" smtClean="0">
                <a:latin typeface="HG丸ｺﾞｼｯｸM-PRO" panose="020F0600000000000000" pitchFamily="50" charset="-128"/>
                <a:ea typeface="HG丸ｺﾞｼｯｸM-PRO" panose="020F0600000000000000" pitchFamily="50" charset="-128"/>
              </a:rPr>
              <a:t>Ｅ</a:t>
            </a:r>
            <a:r>
              <a:rPr kumimoji="1" lang="en-US" altLang="ja-JP" sz="2800" dirty="0" smtClean="0">
                <a:latin typeface="HG丸ｺﾞｼｯｸM-PRO" panose="020F0600000000000000" pitchFamily="50" charset="-128"/>
                <a:ea typeface="HG丸ｺﾞｼｯｸM-PRO" panose="020F0600000000000000" pitchFamily="50" charset="-128"/>
              </a:rPr>
              <a:t>202</a:t>
            </a:r>
            <a:r>
              <a:rPr kumimoji="1" lang="ja-JP" altLang="en-US" sz="2800" dirty="0" smtClean="0">
                <a:latin typeface="HG丸ｺﾞｼｯｸM-PRO" panose="020F0600000000000000" pitchFamily="50" charset="-128"/>
                <a:ea typeface="HG丸ｺﾞｼｯｸM-PRO" panose="020F0600000000000000" pitchFamily="50" charset="-128"/>
              </a:rPr>
              <a:t>　磁気共鳴コンピューター断層撮影</a:t>
            </a:r>
            <a:r>
              <a:rPr lang="en-US" altLang="ja-JP" sz="2800" dirty="0">
                <a:latin typeface="HG丸ｺﾞｼｯｸM-PRO" panose="020F0600000000000000" pitchFamily="50" charset="-128"/>
                <a:ea typeface="HG丸ｺﾞｼｯｸM-PRO" panose="020F0600000000000000" pitchFamily="50" charset="-128"/>
              </a:rPr>
              <a:t/>
            </a:r>
            <a:br>
              <a:rPr lang="en-US" altLang="ja-JP" sz="2800" dirty="0">
                <a:latin typeface="HG丸ｺﾞｼｯｸM-PRO" panose="020F0600000000000000" pitchFamily="50" charset="-128"/>
                <a:ea typeface="HG丸ｺﾞｼｯｸM-PRO" panose="020F0600000000000000" pitchFamily="50" charset="-128"/>
              </a:rPr>
            </a:br>
            <a:r>
              <a:rPr kumimoji="1" lang="ja-JP" altLang="en-US" sz="2800" dirty="0" smtClean="0">
                <a:latin typeface="HG丸ｺﾞｼｯｸM-PRO" panose="020F0600000000000000" pitchFamily="50" charset="-128"/>
                <a:ea typeface="HG丸ｺﾞｼｯｸM-PRO" panose="020F0600000000000000" pitchFamily="50" charset="-128"/>
              </a:rPr>
              <a:t>（ＭＲＩ撮影）（一連につき）</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712788" indent="-712788">
              <a:buNone/>
            </a:pPr>
            <a:endParaRPr lang="en-US" altLang="ja-JP" sz="1050" dirty="0" smtClean="0">
              <a:solidFill>
                <a:srgbClr val="FF0000"/>
              </a:solidFill>
              <a:latin typeface="HG丸ｺﾞｼｯｸM-PRO" panose="020F0600000000000000" pitchFamily="50" charset="-128"/>
              <a:ea typeface="HG丸ｺﾞｼｯｸM-PRO" panose="020F0600000000000000" pitchFamily="50" charset="-128"/>
            </a:endParaRPr>
          </a:p>
          <a:p>
            <a:pPr marL="712788" indent="-712788">
              <a:buNone/>
            </a:pP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１　３テスラ以上の機器による場合</a:t>
            </a:r>
            <a:endParaRPr lang="en-US" altLang="ja-JP" sz="2800" dirty="0" smtClean="0">
              <a:latin typeface="HG丸ｺﾞｼｯｸM-PRO" panose="020F0600000000000000" pitchFamily="50" charset="-128"/>
              <a:ea typeface="HG丸ｺﾞｼｯｸM-PRO" panose="020F0600000000000000" pitchFamily="50" charset="-128"/>
            </a:endParaRPr>
          </a:p>
          <a:p>
            <a:pPr marL="712788" indent="-712788">
              <a:buNone/>
            </a:pPr>
            <a:r>
              <a:rPr lang="ja-JP" altLang="en-US" sz="2800" dirty="0" smtClean="0">
                <a:latin typeface="HG丸ｺﾞｼｯｸM-PRO" panose="020F0600000000000000" pitchFamily="50" charset="-128"/>
                <a:ea typeface="HG丸ｺﾞｼｯｸM-PRO" panose="020F0600000000000000" pitchFamily="50" charset="-128"/>
              </a:rPr>
              <a:t>　　　　　　　　</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４００点　→　１</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６００点</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712788" indent="-712788">
              <a:buNone/>
            </a:pPr>
            <a:r>
              <a:rPr kumimoji="1" lang="ja-JP" altLang="en-US" sz="2800" dirty="0">
                <a:latin typeface="HG丸ｺﾞｼｯｸM-PRO" panose="020F0600000000000000" pitchFamily="50" charset="-128"/>
                <a:ea typeface="HG丸ｺﾞｼｯｸM-PRO" panose="020F0600000000000000" pitchFamily="50" charset="-128"/>
              </a:rPr>
              <a:t>　</a:t>
            </a:r>
            <a:r>
              <a:rPr kumimoji="1" lang="ja-JP" altLang="en-US" sz="2800" dirty="0" smtClean="0">
                <a:latin typeface="HG丸ｺﾞｼｯｸM-PRO" panose="020F0600000000000000" pitchFamily="50" charset="-128"/>
                <a:ea typeface="HG丸ｺﾞｼｯｸM-PRO" panose="020F0600000000000000" pitchFamily="50" charset="-128"/>
              </a:rPr>
              <a:t>２　１</a:t>
            </a:r>
            <a:r>
              <a:rPr kumimoji="1" lang="en-US" altLang="ja-JP" sz="2800" dirty="0" smtClean="0">
                <a:latin typeface="HG丸ｺﾞｼｯｸM-PRO" panose="020F0600000000000000" pitchFamily="50" charset="-128"/>
                <a:ea typeface="HG丸ｺﾞｼｯｸM-PRO" panose="020F0600000000000000" pitchFamily="50" charset="-128"/>
              </a:rPr>
              <a:t>.</a:t>
            </a:r>
            <a:r>
              <a:rPr kumimoji="1" lang="ja-JP" altLang="en-US" sz="2800" dirty="0" smtClean="0">
                <a:latin typeface="HG丸ｺﾞｼｯｸM-PRO" panose="020F0600000000000000" pitchFamily="50" charset="-128"/>
                <a:ea typeface="HG丸ｺﾞｼｯｸM-PRO" panose="020F0600000000000000" pitchFamily="50" charset="-128"/>
              </a:rPr>
              <a:t>５テスラ以上３テスラ未満の機器に</a:t>
            </a:r>
            <a:r>
              <a:rPr kumimoji="1" lang="en-US" altLang="ja-JP" sz="2800" dirty="0" smtClean="0">
                <a:latin typeface="HG丸ｺﾞｼｯｸM-PRO" panose="020F0600000000000000" pitchFamily="50" charset="-128"/>
                <a:ea typeface="HG丸ｺﾞｼｯｸM-PRO" panose="020F0600000000000000" pitchFamily="50" charset="-128"/>
              </a:rPr>
              <a:t/>
            </a:r>
            <a:br>
              <a:rPr kumimoji="1" lang="en-US" altLang="ja-JP" sz="2800" dirty="0" smtClean="0">
                <a:latin typeface="HG丸ｺﾞｼｯｸM-PRO" panose="020F0600000000000000" pitchFamily="50" charset="-128"/>
                <a:ea typeface="HG丸ｺﾞｼｯｸM-PRO" panose="020F0600000000000000" pitchFamily="50" charset="-128"/>
              </a:rPr>
            </a:br>
            <a:r>
              <a:rPr kumimoji="1" lang="ja-JP" altLang="en-US" sz="2800" dirty="0" smtClean="0">
                <a:latin typeface="HG丸ｺﾞｼｯｸM-PRO" panose="020F0600000000000000" pitchFamily="50" charset="-128"/>
                <a:ea typeface="HG丸ｺﾞｼｯｸM-PRO" panose="020F0600000000000000" pitchFamily="50" charset="-128"/>
              </a:rPr>
              <a:t>よる場合　　　　　　　　　　 １</a:t>
            </a:r>
            <a:r>
              <a:rPr kumimoji="1" lang="en-US" altLang="ja-JP" sz="2800" dirty="0" smtClean="0">
                <a:latin typeface="HG丸ｺﾞｼｯｸM-PRO" panose="020F0600000000000000" pitchFamily="50" charset="-128"/>
                <a:ea typeface="HG丸ｺﾞｼｯｸM-PRO" panose="020F0600000000000000" pitchFamily="50" charset="-128"/>
              </a:rPr>
              <a:t>,</a:t>
            </a:r>
            <a:r>
              <a:rPr kumimoji="1" lang="ja-JP" altLang="en-US" sz="2800" dirty="0" smtClean="0">
                <a:latin typeface="HG丸ｺﾞｼｯｸM-PRO" panose="020F0600000000000000" pitchFamily="50" charset="-128"/>
                <a:ea typeface="HG丸ｺﾞｼｯｸM-PRO" panose="020F0600000000000000" pitchFamily="50" charset="-128"/>
              </a:rPr>
              <a:t>３３０点</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712788" indent="-712788">
              <a:buNone/>
            </a:pPr>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３　１又は２以外の場合</a:t>
            </a:r>
            <a:endParaRPr lang="en-US" altLang="ja-JP" sz="2800" dirty="0" smtClean="0">
              <a:latin typeface="HG丸ｺﾞｼｯｸM-PRO" panose="020F0600000000000000" pitchFamily="50" charset="-128"/>
              <a:ea typeface="HG丸ｺﾞｼｯｸM-PRO" panose="020F0600000000000000" pitchFamily="50" charset="-128"/>
            </a:endParaRPr>
          </a:p>
          <a:p>
            <a:pPr marL="712788" indent="-712788">
              <a:buNone/>
            </a:pPr>
            <a:r>
              <a:rPr lang="ja-JP" altLang="en-US" sz="2800" dirty="0" smtClean="0">
                <a:latin typeface="HG丸ｺﾞｼｯｸM-PRO" panose="020F0600000000000000" pitchFamily="50" charset="-128"/>
                <a:ea typeface="HG丸ｺﾞｼｯｸM-PRO" panose="020F0600000000000000" pitchFamily="50" charset="-128"/>
              </a:rPr>
              <a:t>　　　　　　　　　　  </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９５０点　→　９２０点</a:t>
            </a:r>
            <a:r>
              <a:rPr kumimoji="1" lang="ja-JP" altLang="en-US" sz="2800" dirty="0" smtClean="0">
                <a:latin typeface="HG丸ｺﾞｼｯｸM-PRO" panose="020F0600000000000000" pitchFamily="50" charset="-128"/>
                <a:ea typeface="HG丸ｺﾞｼｯｸM-PRO" panose="020F0600000000000000" pitchFamily="50" charset="-128"/>
              </a:rPr>
              <a:t>　　　　　　　　　</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167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7923821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6256" y="647076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168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2"/>
          <p:cNvSpPr/>
          <p:nvPr/>
        </p:nvSpPr>
        <p:spPr>
          <a:xfrm>
            <a:off x="107504" y="1340768"/>
            <a:ext cx="8208912" cy="18002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 name="タイトル 1"/>
          <p:cNvSpPr txBox="1">
            <a:spLocks/>
          </p:cNvSpPr>
          <p:nvPr/>
        </p:nvSpPr>
        <p:spPr>
          <a:xfrm>
            <a:off x="457200" y="1412776"/>
            <a:ext cx="7643192" cy="1575048"/>
          </a:xfrm>
          <a:prstGeom prst="flowChartAlternateProcess">
            <a:avLst/>
          </a:prstGeom>
          <a:noFill/>
          <a:ln w="28575">
            <a:noFill/>
          </a:ln>
          <a:effectLst>
            <a:outerShdw blurRad="50800" dist="38100" algn="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smtClean="0">
                <a:solidFill>
                  <a:srgbClr val="002060"/>
                </a:solidFill>
                <a:latin typeface="+mj-ea"/>
              </a:rPr>
              <a:t>【</a:t>
            </a:r>
            <a:r>
              <a:rPr lang="ja-JP" altLang="en-US" sz="3200" smtClean="0">
                <a:solidFill>
                  <a:srgbClr val="002060"/>
                </a:solidFill>
                <a:latin typeface="+mj-ea"/>
              </a:rPr>
              <a:t>第２章　特掲診療料</a:t>
            </a:r>
            <a:r>
              <a:rPr lang="en-US" altLang="ja-JP" sz="3200" smtClean="0">
                <a:solidFill>
                  <a:srgbClr val="002060"/>
                </a:solidFill>
                <a:latin typeface="+mj-ea"/>
              </a:rPr>
              <a:t>】</a:t>
            </a:r>
            <a:br>
              <a:rPr lang="en-US" altLang="ja-JP" sz="3200" smtClean="0">
                <a:solidFill>
                  <a:srgbClr val="002060"/>
                </a:solidFill>
                <a:latin typeface="+mj-ea"/>
              </a:rPr>
            </a:br>
            <a:r>
              <a:rPr lang="ja-JP" altLang="en-US" sz="4800" u="sng" smtClean="0">
                <a:solidFill>
                  <a:srgbClr val="002060"/>
                </a:solidFill>
                <a:latin typeface="+mj-ea"/>
              </a:rPr>
              <a:t>第５部　投　　薬</a:t>
            </a:r>
            <a:endParaRPr lang="ja-JP" altLang="en-US" sz="4800" u="sng" dirty="0">
              <a:solidFill>
                <a:srgbClr val="002060"/>
              </a:solidFill>
              <a:latin typeface="+mj-ea"/>
            </a:endParaRPr>
          </a:p>
        </p:txBody>
      </p:sp>
    </p:spTree>
    <p:extLst>
      <p:ext uri="{BB962C8B-B14F-4D97-AF65-F5344CB8AC3E}">
        <p14:creationId xmlns:p14="http://schemas.microsoft.com/office/powerpoint/2010/main" val="3854269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51520" y="4437112"/>
            <a:ext cx="8568952" cy="2232248"/>
          </a:xfrm>
          <a:prstGeom prst="snip2DiagRect">
            <a:avLst>
              <a:gd name="adj1" fmla="val 0"/>
              <a:gd name="adj2" fmla="val 2333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1520" y="260648"/>
            <a:ext cx="8568952" cy="4680520"/>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404664"/>
            <a:ext cx="8352928" cy="6336704"/>
          </a:xfrm>
        </p:spPr>
        <p:txBody>
          <a:bodyPr>
            <a:noAutofit/>
          </a:bodyPr>
          <a:lstStyle/>
          <a:p>
            <a:pPr marL="361950" indent="-361950">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◆うがい薬だけを処方する場合の取扱い</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buNone/>
            </a:pPr>
            <a:r>
              <a:rPr kumimoji="1" lang="ja-JP" altLang="en-US" sz="2400" dirty="0">
                <a:latin typeface="HG丸ｺﾞｼｯｸM-PRO" panose="020F0600000000000000" pitchFamily="50" charset="-128"/>
                <a:ea typeface="HG丸ｺﾞｼｯｸM-PRO" panose="020F0600000000000000" pitchFamily="50" charset="-128"/>
              </a:rPr>
              <a:t>　</a:t>
            </a:r>
            <a:r>
              <a:rPr kumimoji="1" lang="en-US" altLang="ja-JP" sz="2400" dirty="0" smtClean="0">
                <a:latin typeface="HG丸ｺﾞｼｯｸM-PRO" panose="020F0600000000000000" pitchFamily="50" charset="-128"/>
                <a:ea typeface="HG丸ｺﾞｼｯｸM-PRO" panose="020F0600000000000000" pitchFamily="50" charset="-128"/>
              </a:rPr>
              <a:t>※</a:t>
            </a:r>
            <a:r>
              <a:rPr kumimoji="1" lang="ja-JP" altLang="en-US" sz="2400" dirty="0" smtClean="0">
                <a:latin typeface="HG丸ｺﾞｼｯｸM-PRO" panose="020F0600000000000000" pitchFamily="50" charset="-128"/>
                <a:ea typeface="HG丸ｺﾞｼｯｸM-PRO" panose="020F0600000000000000" pitchFamily="50" charset="-128"/>
              </a:rPr>
              <a:t>医療費適正化の観点から、</a:t>
            </a:r>
            <a:r>
              <a:rPr kumimoji="1" lang="ja-JP" altLang="en-US" sz="2400" u="sng" dirty="0" smtClean="0">
                <a:solidFill>
                  <a:srgbClr val="0000FF"/>
                </a:solidFill>
                <a:latin typeface="HG丸ｺﾞｼｯｸM-PRO" panose="020F0600000000000000" pitchFamily="50" charset="-128"/>
                <a:ea typeface="HG丸ｺﾞｼｯｸM-PRO" panose="020F0600000000000000" pitchFamily="50" charset="-128"/>
              </a:rPr>
              <a:t>治療目的でなく、うがい薬のみが処方される場合</a:t>
            </a:r>
            <a:r>
              <a:rPr kumimoji="1" lang="ja-JP" altLang="en-US" sz="2400" dirty="0" smtClean="0">
                <a:latin typeface="HG丸ｺﾞｼｯｸM-PRO" panose="020F0600000000000000" pitchFamily="50" charset="-128"/>
                <a:ea typeface="HG丸ｺﾞｼｯｸM-PRO" panose="020F0600000000000000" pitchFamily="50" charset="-128"/>
              </a:rPr>
              <a:t>については、当該うがい薬に係る処方料、調剤料、薬剤料、処方せん料、調剤技術基本料を算定しない。</a:t>
            </a:r>
            <a:endParaRPr lang="en-US" altLang="ja-JP" sz="1050" dirty="0" smtClean="0">
              <a:latin typeface="HG丸ｺﾞｼｯｸM-PRO" panose="020F0600000000000000" pitchFamily="50" charset="-128"/>
              <a:ea typeface="HG丸ｺﾞｼｯｸM-PRO" panose="020F0600000000000000" pitchFamily="50" charset="-128"/>
            </a:endParaRPr>
          </a:p>
          <a:p>
            <a:pPr marL="712788" indent="-712788">
              <a:buNone/>
            </a:pPr>
            <a:endParaRPr lang="en-US" altLang="ja-JP" sz="1050" dirty="0" smtClean="0">
              <a:latin typeface="HG丸ｺﾞｼｯｸM-PRO" panose="020F0600000000000000" pitchFamily="50" charset="-128"/>
              <a:ea typeface="HG丸ｺﾞｼｯｸM-PRO" panose="020F0600000000000000" pitchFamily="50" charset="-128"/>
            </a:endParaRPr>
          </a:p>
          <a:p>
            <a:pPr marL="712788" indent="-712788">
              <a:buNone/>
            </a:pPr>
            <a:r>
              <a:rPr lang="ja-JP" altLang="en-US" sz="2400" dirty="0" smtClean="0">
                <a:latin typeface="HG丸ｺﾞｼｯｸM-PRO" panose="020F0600000000000000" pitchFamily="50" charset="-128"/>
                <a:ea typeface="HG丸ｺﾞｼｯｸM-PRO" panose="020F0600000000000000" pitchFamily="50" charset="-128"/>
              </a:rPr>
              <a:t>　Ｆ</a:t>
            </a:r>
            <a:r>
              <a:rPr lang="en-US" altLang="ja-JP" sz="2400" dirty="0" smtClean="0">
                <a:latin typeface="HG丸ｺﾞｼｯｸM-PRO" panose="020F0600000000000000" pitchFamily="50" charset="-128"/>
                <a:ea typeface="HG丸ｺﾞｼｯｸM-PRO" panose="020F0600000000000000" pitchFamily="50" charset="-128"/>
              </a:rPr>
              <a:t>000</a:t>
            </a:r>
            <a:r>
              <a:rPr lang="ja-JP" altLang="en-US" sz="2400" dirty="0" smtClean="0">
                <a:latin typeface="HG丸ｺﾞｼｯｸM-PRO" panose="020F0600000000000000" pitchFamily="50" charset="-128"/>
                <a:ea typeface="HG丸ｺﾞｼｯｸM-PRO" panose="020F0600000000000000" pitchFamily="50" charset="-128"/>
              </a:rPr>
              <a:t>　調剤料</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注２（新）</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712788" indent="-712788">
              <a:buNone/>
            </a:pP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Ｆ</a:t>
            </a:r>
            <a:r>
              <a:rPr lang="en-US" altLang="ja-JP" sz="2400" dirty="0" smtClean="0">
                <a:latin typeface="HG丸ｺﾞｼｯｸM-PRO" panose="020F0600000000000000" pitchFamily="50" charset="-128"/>
                <a:ea typeface="HG丸ｺﾞｼｯｸM-PRO" panose="020F0600000000000000" pitchFamily="50" charset="-128"/>
              </a:rPr>
              <a:t>100</a:t>
            </a:r>
            <a:r>
              <a:rPr lang="ja-JP" altLang="en-US" sz="2400" dirty="0" smtClean="0">
                <a:latin typeface="HG丸ｺﾞｼｯｸM-PRO" panose="020F0600000000000000" pitchFamily="50" charset="-128"/>
                <a:ea typeface="HG丸ｺﾞｼｯｸM-PRO" panose="020F0600000000000000" pitchFamily="50" charset="-128"/>
              </a:rPr>
              <a:t>　処方料</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注９（新）</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712788" indent="-712788">
              <a:buNone/>
            </a:pP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Ｆ</a:t>
            </a:r>
            <a:r>
              <a:rPr lang="en-US" altLang="ja-JP" sz="2400" dirty="0" smtClean="0">
                <a:latin typeface="HG丸ｺﾞｼｯｸM-PRO" panose="020F0600000000000000" pitchFamily="50" charset="-128"/>
                <a:ea typeface="HG丸ｺﾞｼｯｸM-PRO" panose="020F0600000000000000" pitchFamily="50" charset="-128"/>
              </a:rPr>
              <a:t>200</a:t>
            </a:r>
            <a:r>
              <a:rPr lang="ja-JP" altLang="en-US" sz="2400" dirty="0" smtClean="0">
                <a:latin typeface="HG丸ｺﾞｼｯｸM-PRO" panose="020F0600000000000000" pitchFamily="50" charset="-128"/>
                <a:ea typeface="HG丸ｺﾞｼｯｸM-PRO" panose="020F0600000000000000" pitchFamily="50" charset="-128"/>
              </a:rPr>
              <a:t>　薬剤</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注７（新）</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712788" indent="-712788">
              <a:buNone/>
            </a:pP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Ｆ</a:t>
            </a:r>
            <a:r>
              <a:rPr lang="en-US" altLang="ja-JP" sz="2400" dirty="0" smtClean="0">
                <a:latin typeface="HG丸ｺﾞｼｯｸM-PRO" panose="020F0600000000000000" pitchFamily="50" charset="-128"/>
                <a:ea typeface="HG丸ｺﾞｼｯｸM-PRO" panose="020F0600000000000000" pitchFamily="50" charset="-128"/>
              </a:rPr>
              <a:t>400</a:t>
            </a:r>
            <a:r>
              <a:rPr lang="ja-JP" altLang="en-US" sz="2400" dirty="0" smtClean="0">
                <a:latin typeface="HG丸ｺﾞｼｯｸM-PRO" panose="020F0600000000000000" pitchFamily="50" charset="-128"/>
                <a:ea typeface="HG丸ｺﾞｼｯｸM-PRO" panose="020F0600000000000000" pitchFamily="50" charset="-128"/>
              </a:rPr>
              <a:t>　処方せん料</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注８（新）</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712788" indent="-712788">
              <a:buNone/>
            </a:pP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Ｆ</a:t>
            </a:r>
            <a:r>
              <a:rPr lang="en-US" altLang="ja-JP" sz="2400" dirty="0" smtClean="0">
                <a:latin typeface="HG丸ｺﾞｼｯｸM-PRO" panose="020F0600000000000000" pitchFamily="50" charset="-128"/>
                <a:ea typeface="HG丸ｺﾞｼｯｸM-PRO" panose="020F0600000000000000" pitchFamily="50" charset="-128"/>
              </a:rPr>
              <a:t>500</a:t>
            </a:r>
            <a:r>
              <a:rPr lang="ja-JP" altLang="en-US" sz="2400" dirty="0" smtClean="0">
                <a:latin typeface="HG丸ｺﾞｼｯｸM-PRO" panose="020F0600000000000000" pitchFamily="50" charset="-128"/>
                <a:ea typeface="HG丸ｺﾞｼｯｸM-PRO" panose="020F0600000000000000" pitchFamily="50" charset="-128"/>
              </a:rPr>
              <a:t>　調剤技術基本料</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注５（新）</a:t>
            </a:r>
            <a:endParaRPr kumimoji="1" lang="en-US" altLang="ja-JP" sz="1050" dirty="0">
              <a:solidFill>
                <a:srgbClr val="FF0000"/>
              </a:solidFill>
              <a:latin typeface="HG丸ｺﾞｼｯｸM-PRO" panose="020F0600000000000000" pitchFamily="50" charset="-128"/>
              <a:ea typeface="HG丸ｺﾞｼｯｸM-PRO" panose="020F0600000000000000" pitchFamily="50" charset="-128"/>
            </a:endParaRPr>
          </a:p>
          <a:p>
            <a:pPr marL="712788" indent="-712788">
              <a:buNone/>
            </a:pPr>
            <a:endParaRPr lang="en-US" altLang="ja-JP" sz="1050" dirty="0" smtClean="0">
              <a:latin typeface="HG丸ｺﾞｼｯｸM-PRO" panose="020F0600000000000000" pitchFamily="50" charset="-128"/>
              <a:ea typeface="HG丸ｺﾞｼｯｸM-PRO" panose="020F0600000000000000" pitchFamily="50" charset="-128"/>
            </a:endParaRPr>
          </a:p>
          <a:p>
            <a:pPr marL="712788" indent="-712788">
              <a:spcBef>
                <a:spcPts val="1200"/>
              </a:spcBef>
              <a:buNone/>
            </a:pPr>
            <a:r>
              <a:rPr lang="ja-JP" altLang="en-US" sz="2400" dirty="0" smtClean="0">
                <a:latin typeface="HG丸ｺﾞｼｯｸM-PRO" panose="020F0600000000000000" pitchFamily="50" charset="-128"/>
                <a:ea typeface="HG丸ｺﾞｼｯｸM-PRO" panose="020F0600000000000000" pitchFamily="50" charset="-128"/>
              </a:rPr>
              <a:t>［算定要件］</a:t>
            </a:r>
            <a:endParaRPr lang="en-US" altLang="ja-JP" sz="2400" dirty="0" smtClean="0">
              <a:latin typeface="HG丸ｺﾞｼｯｸM-PRO" panose="020F0600000000000000" pitchFamily="50" charset="-128"/>
              <a:ea typeface="HG丸ｺﾞｼｯｸM-PRO" panose="020F0600000000000000" pitchFamily="50" charset="-128"/>
            </a:endParaRPr>
          </a:p>
          <a:p>
            <a:pPr marL="361950" indent="0">
              <a:buNone/>
            </a:pPr>
            <a:r>
              <a:rPr kumimoji="1"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入院中の患者以外の患者に対して、</a:t>
            </a:r>
            <a:r>
              <a:rPr kumimoji="1" lang="ja-JP" altLang="en-US" sz="2400" u="sng" dirty="0" smtClean="0">
                <a:solidFill>
                  <a:srgbClr val="FF0000"/>
                </a:solidFill>
                <a:latin typeface="HG丸ｺﾞｼｯｸM-PRO" panose="020F0600000000000000" pitchFamily="50" charset="-128"/>
                <a:ea typeface="HG丸ｺﾞｼｯｸM-PRO" panose="020F0600000000000000" pitchFamily="50" charset="-128"/>
              </a:rPr>
              <a:t>うがい薬のみ（治療目的のものを除く。）を投薬した場合には算定しない</a:t>
            </a: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169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39463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08720" y="332656"/>
            <a:ext cx="8568952" cy="792088"/>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5536" y="476672"/>
            <a:ext cx="8424936" cy="6264696"/>
          </a:xfrm>
        </p:spPr>
        <p:txBody>
          <a:bodyPr>
            <a:normAutofit lnSpcReduction="10000"/>
          </a:bodyPr>
          <a:lstStyle/>
          <a:p>
            <a:pPr marL="0" indent="0">
              <a:spcAft>
                <a:spcPts val="1200"/>
              </a:spcAft>
              <a:buNone/>
            </a:pP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Ａ</a:t>
            </a:r>
            <a:r>
              <a:rPr kumimoji="1" lang="en-US" altLang="ja-JP" sz="2800" dirty="0" smtClean="0">
                <a:solidFill>
                  <a:srgbClr val="0000FF"/>
                </a:solidFill>
                <a:latin typeface="HG丸ｺﾞｼｯｸM-PRO" panose="020F0600000000000000" pitchFamily="50" charset="-128"/>
                <a:ea typeface="HG丸ｺﾞｼｯｸM-PRO" panose="020F0600000000000000" pitchFamily="50" charset="-128"/>
              </a:rPr>
              <a:t>100</a:t>
            </a: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　一般病棟入院基本料（１日につき）</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sz="24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dirty="0">
              <a:latin typeface="HG丸ｺﾞｼｯｸM-PRO" panose="020F0600000000000000" pitchFamily="50" charset="-128"/>
              <a:ea typeface="HG丸ｺﾞｼｯｸM-PRO" panose="020F0600000000000000" pitchFamily="50" charset="-128"/>
            </a:endParaRPr>
          </a:p>
          <a:p>
            <a:pPr marL="361950" indent="0">
              <a:spcBef>
                <a:spcPts val="0"/>
              </a:spcBef>
              <a:buNone/>
            </a:pPr>
            <a:r>
              <a:rPr kumimoji="1" lang="ja-JP" altLang="en-US" sz="2400" dirty="0" smtClean="0">
                <a:latin typeface="HG丸ｺﾞｼｯｸM-PRO" panose="020F0600000000000000" pitchFamily="50" charset="-128"/>
                <a:ea typeface="HG丸ｺﾞｼｯｸM-PRO" panose="020F0600000000000000" pitchFamily="50" charset="-128"/>
              </a:rPr>
              <a:t>注２　特別入院基本料</a:t>
            </a:r>
            <a:endParaRPr lang="en-US" altLang="ja-JP" sz="2400" dirty="0">
              <a:latin typeface="HG丸ｺﾞｼｯｸM-PRO" panose="020F0600000000000000" pitchFamily="50" charset="-128"/>
              <a:ea typeface="HG丸ｺﾞｼｯｸM-PRO" panose="020F0600000000000000" pitchFamily="50" charset="-128"/>
            </a:endParaRPr>
          </a:p>
          <a:p>
            <a:pPr marL="361950" indent="0">
              <a:spcBef>
                <a:spcPts val="0"/>
              </a:spcBef>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５７５点　→　　５８４点  </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4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  </a:t>
            </a:r>
            <a:r>
              <a:rPr lang="en-US" altLang="ja-JP" sz="2400" dirty="0" smtClean="0">
                <a:solidFill>
                  <a:srgbClr val="0000FF"/>
                </a:solidFill>
                <a:latin typeface="HG丸ｺﾞｼｯｸM-PRO" panose="020F0600000000000000" pitchFamily="50" charset="-128"/>
                <a:ea typeface="HG丸ｺﾞｼｯｸM-PRO" panose="020F0600000000000000" pitchFamily="50" charset="-128"/>
              </a:rPr>
              <a:t>9</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400" u="heavy"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542925" indent="0">
              <a:spcBef>
                <a:spcPts val="0"/>
              </a:spcBef>
              <a:buNone/>
            </a:pPr>
            <a:r>
              <a:rPr kumimoji="1" lang="en-US" altLang="ja-JP" sz="24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kumimoji="1" lang="ja-JP" altLang="en-US" sz="2400" u="sng" dirty="0" smtClean="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endParaRPr kumimoji="1" lang="ja-JP" altLang="en-US" sz="2400" u="sng" dirty="0">
              <a:uFill>
                <a:solidFill>
                  <a:srgbClr val="0000FF"/>
                </a:solidFill>
              </a:u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775685444"/>
              </p:ext>
            </p:extLst>
          </p:nvPr>
        </p:nvGraphicFramePr>
        <p:xfrm>
          <a:off x="761046" y="1268760"/>
          <a:ext cx="7664300" cy="3816424"/>
        </p:xfrm>
        <a:graphic>
          <a:graphicData uri="http://schemas.openxmlformats.org/drawingml/2006/table">
            <a:tbl>
              <a:tblPr firstRow="1" bandRow="1">
                <a:tableStyleId>{C4B1156A-380E-4F78-BDF5-A606A8083BF9}</a:tableStyleId>
              </a:tblPr>
              <a:tblGrid>
                <a:gridCol w="6162632"/>
                <a:gridCol w="1501668"/>
              </a:tblGrid>
              <a:tr h="47705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latin typeface="HG丸ｺﾞｼｯｸM-PRO" panose="020F0600000000000000" pitchFamily="50" charset="-128"/>
                          <a:ea typeface="HG丸ｺﾞｼｯｸM-PRO" panose="020F0600000000000000" pitchFamily="50" charset="-128"/>
                        </a:rPr>
                        <a:t>１　７対１入院基本料</a:t>
                      </a:r>
                      <a:endParaRPr kumimoji="1" lang="en-US" altLang="ja-JP" sz="2400" b="0" dirty="0" smtClean="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r>
              <a:tr h="477053">
                <a:tc>
                  <a:txBody>
                    <a:bodyPr/>
                    <a:lstStyle/>
                    <a:p>
                      <a:pPr algn="r"/>
                      <a:r>
                        <a:rPr kumimoji="1"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24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５６６点　→　１</a:t>
                      </a:r>
                      <a:r>
                        <a:rPr kumimoji="1" lang="en-US" altLang="ja-JP" sz="24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５９１点</a:t>
                      </a:r>
                      <a:endParaRPr kumimoji="1" lang="ja-JP" altLang="en-US" sz="2400" b="0" dirty="0">
                        <a:solidFill>
                          <a:srgbClr val="FF0000"/>
                        </a:solidFill>
                        <a:latin typeface="HG丸ｺﾞｼｯｸM-PRO" panose="020F0600000000000000" pitchFamily="50" charset="-128"/>
                        <a:ea typeface="HG丸ｺﾞｼｯｸM-PRO" panose="020F0600000000000000" pitchFamily="50" charset="-128"/>
                      </a:endParaRPr>
                    </a:p>
                  </a:txBody>
                  <a:tcPr>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2400" b="0" dirty="0" smtClean="0">
                          <a:solidFill>
                            <a:srgbClr val="0000FF"/>
                          </a:solidFill>
                          <a:latin typeface="HG丸ｺﾞｼｯｸM-PRO" panose="020F0600000000000000" pitchFamily="50" charset="-128"/>
                          <a:ea typeface="HG丸ｺﾞｼｯｸM-PRO" panose="020F0600000000000000" pitchFamily="50" charset="-128"/>
                        </a:rPr>
                        <a:t>+25</a:t>
                      </a:r>
                      <a:r>
                        <a:rPr kumimoji="1" lang="ja-JP" altLang="en-US" sz="24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ja-JP" altLang="en-US" sz="2400" b="0" dirty="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tcPr>
                </a:tc>
              </a:tr>
              <a:tr h="477053">
                <a:tc gridSpan="2">
                  <a:txBody>
                    <a:bodyPr/>
                    <a:lstStyle/>
                    <a:p>
                      <a:r>
                        <a:rPr lang="ja-JP" altLang="en-US" sz="2400" b="0" dirty="0" smtClean="0">
                          <a:latin typeface="HG丸ｺﾞｼｯｸM-PRO" panose="020F0600000000000000" pitchFamily="50" charset="-128"/>
                          <a:ea typeface="HG丸ｺﾞｼｯｸM-PRO" panose="020F0600000000000000" pitchFamily="50" charset="-128"/>
                        </a:rPr>
                        <a:t>２　１０対１入院基本料</a:t>
                      </a:r>
                      <a:endParaRPr kumimoji="1" lang="ja-JP" altLang="en-US" sz="2400" b="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r>
              <a:tr h="477053">
                <a:tc>
                  <a:txBody>
                    <a:bodyPr/>
                    <a:lstStyle/>
                    <a:p>
                      <a:pPr algn="r"/>
                      <a:r>
                        <a:rPr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4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３１１点　→　１</a:t>
                      </a:r>
                      <a:r>
                        <a:rPr lang="en-US" altLang="ja-JP" sz="24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３３２点</a:t>
                      </a:r>
                      <a:endParaRPr kumimoji="1" lang="ja-JP" altLang="en-US" sz="2400" b="0" dirty="0">
                        <a:latin typeface="HG丸ｺﾞｼｯｸM-PRO" panose="020F0600000000000000" pitchFamily="50" charset="-128"/>
                        <a:ea typeface="HG丸ｺﾞｼｯｸM-PRO" panose="020F0600000000000000" pitchFamily="50" charset="-128"/>
                      </a:endParaRPr>
                    </a:p>
                  </a:txBody>
                  <a:tcPr>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400" b="0" dirty="0" smtClean="0">
                          <a:solidFill>
                            <a:srgbClr val="0000FF"/>
                          </a:solidFill>
                          <a:latin typeface="HG丸ｺﾞｼｯｸM-PRO" panose="020F0600000000000000" pitchFamily="50" charset="-128"/>
                          <a:ea typeface="HG丸ｺﾞｼｯｸM-PRO" panose="020F0600000000000000" pitchFamily="50" charset="-128"/>
                        </a:rPr>
                        <a:t>+21</a:t>
                      </a:r>
                      <a:r>
                        <a:rPr lang="ja-JP" altLang="en-US" sz="24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tcPr>
                </a:tc>
              </a:tr>
              <a:tr h="477053">
                <a:tc gridSpan="2">
                  <a:txBody>
                    <a:bodyPr/>
                    <a:lstStyle/>
                    <a:p>
                      <a:r>
                        <a:rPr lang="ja-JP" altLang="en-US" sz="2400" b="0" dirty="0" smtClean="0">
                          <a:latin typeface="HG丸ｺﾞｼｯｸM-PRO" panose="020F0600000000000000" pitchFamily="50" charset="-128"/>
                          <a:ea typeface="HG丸ｺﾞｼｯｸM-PRO" panose="020F0600000000000000" pitchFamily="50" charset="-128"/>
                        </a:rPr>
                        <a:t>３　１３対１入院基本料</a:t>
                      </a:r>
                      <a:endParaRPr kumimoji="1" lang="ja-JP" altLang="en-US" sz="2400" b="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r>
              <a:tr h="477053">
                <a:tc>
                  <a:txBody>
                    <a:bodyPr/>
                    <a:lstStyle/>
                    <a:p>
                      <a:pPr algn="r"/>
                      <a:r>
                        <a:rPr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4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１０３点　→　１</a:t>
                      </a:r>
                      <a:r>
                        <a:rPr lang="en-US" altLang="ja-JP" sz="24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１２１点</a:t>
                      </a:r>
                      <a:endParaRPr kumimoji="1" lang="ja-JP" altLang="en-US" sz="2400" b="0" dirty="0"/>
                    </a:p>
                  </a:txBody>
                  <a:tcPr>
                    <a:lnR w="12700" cap="flat" cmpd="sng" algn="ctr">
                      <a:noFill/>
                      <a:prstDash val="solid"/>
                      <a:round/>
                      <a:headEnd type="none" w="med" len="med"/>
                      <a:tailEnd type="none" w="med" len="med"/>
                    </a:lnR>
                  </a:tcPr>
                </a:tc>
                <a:tc>
                  <a:txBody>
                    <a:bodyPr/>
                    <a:lstStyle/>
                    <a:p>
                      <a:r>
                        <a:rPr lang="ja-JP" altLang="en-US" sz="24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400" b="0" dirty="0" smtClean="0">
                          <a:solidFill>
                            <a:srgbClr val="0000FF"/>
                          </a:solidFill>
                          <a:latin typeface="HG丸ｺﾞｼｯｸM-PRO" panose="020F0600000000000000" pitchFamily="50" charset="-128"/>
                          <a:ea typeface="HG丸ｺﾞｼｯｸM-PRO" panose="020F0600000000000000" pitchFamily="50" charset="-128"/>
                        </a:rPr>
                        <a:t>+18</a:t>
                      </a:r>
                      <a:r>
                        <a:rPr lang="ja-JP" altLang="en-US" sz="24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ja-JP" altLang="en-US" sz="2400" b="0" dirty="0"/>
                    </a:p>
                  </a:txBody>
                  <a:tcPr>
                    <a:lnL w="12700" cap="flat" cmpd="sng" algn="ctr">
                      <a:noFill/>
                      <a:prstDash val="solid"/>
                      <a:round/>
                      <a:headEnd type="none" w="med" len="med"/>
                      <a:tailEnd type="none" w="med" len="med"/>
                    </a:lnL>
                  </a:tcPr>
                </a:tc>
              </a:tr>
              <a:tr h="477053">
                <a:tc gridSpan="2">
                  <a:txBody>
                    <a:bodyPr/>
                    <a:lstStyle/>
                    <a:p>
                      <a:r>
                        <a:rPr lang="ja-JP" altLang="en-US" sz="2400" b="0" dirty="0" smtClean="0">
                          <a:latin typeface="HG丸ｺﾞｼｯｸM-PRO" panose="020F0600000000000000" pitchFamily="50" charset="-128"/>
                          <a:ea typeface="HG丸ｺﾞｼｯｸM-PRO" panose="020F0600000000000000" pitchFamily="50" charset="-128"/>
                        </a:rPr>
                        <a:t>４　１５対１入院基本料</a:t>
                      </a:r>
                      <a:endParaRPr kumimoji="1" lang="ja-JP" altLang="en-US" sz="2400" b="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r>
              <a:tr h="477053">
                <a:tc>
                  <a:txBody>
                    <a:bodyPr/>
                    <a:lstStyle/>
                    <a:p>
                      <a:pPr algn="r"/>
                      <a:r>
                        <a:rPr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９４５点　→　　９６０点</a:t>
                      </a:r>
                      <a:endParaRPr kumimoji="1" lang="ja-JP" altLang="en-US" sz="2400" b="0" dirty="0"/>
                    </a:p>
                  </a:txBody>
                  <a:tcPr>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400" b="0" dirty="0" smtClean="0">
                          <a:solidFill>
                            <a:srgbClr val="0000FF"/>
                          </a:solidFill>
                          <a:latin typeface="HG丸ｺﾞｼｯｸM-PRO" panose="020F0600000000000000" pitchFamily="50" charset="-128"/>
                          <a:ea typeface="HG丸ｺﾞｼｯｸM-PRO" panose="020F0600000000000000" pitchFamily="50" charset="-128"/>
                        </a:rPr>
                        <a:t>+15</a:t>
                      </a:r>
                      <a:r>
                        <a:rPr lang="ja-JP" altLang="en-US" sz="24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44429002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51520" y="3140968"/>
            <a:ext cx="8568952" cy="3600400"/>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1520" y="188640"/>
            <a:ext cx="8568952" cy="3168352"/>
          </a:xfrm>
          <a:prstGeom prst="roundRect">
            <a:avLst>
              <a:gd name="adj" fmla="val 756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260648"/>
            <a:ext cx="8352928" cy="6480720"/>
          </a:xfrm>
        </p:spPr>
        <p:txBody>
          <a:bodyPr>
            <a:noAutofit/>
          </a:bodyPr>
          <a:lstStyle/>
          <a:p>
            <a:pPr marL="361950" indent="-361950">
              <a:buNone/>
            </a:pPr>
            <a:r>
              <a:rPr lang="ja-JP" altLang="en-US" sz="2200" dirty="0" smtClean="0">
                <a:latin typeface="HG丸ｺﾞｼｯｸM-PRO" panose="020F0600000000000000" pitchFamily="50" charset="-128"/>
                <a:ea typeface="HG丸ｺﾞｼｯｸM-PRO" panose="020F0600000000000000" pitchFamily="50" charset="-128"/>
              </a:rPr>
              <a:t>◆紹介率・逆紹介率の低い大病院における処方料等の適正化</a:t>
            </a:r>
            <a:endParaRPr lang="en-US" altLang="ja-JP" sz="2200" dirty="0" smtClean="0">
              <a:latin typeface="HG丸ｺﾞｼｯｸM-PRO" panose="020F0600000000000000" pitchFamily="50" charset="-128"/>
              <a:ea typeface="HG丸ｺﾞｼｯｸM-PRO" panose="020F0600000000000000" pitchFamily="50" charset="-128"/>
            </a:endParaRPr>
          </a:p>
          <a:p>
            <a:pPr marL="712788" indent="-712788">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Ｆ</a:t>
            </a:r>
            <a:r>
              <a:rPr lang="en-US" altLang="ja-JP" sz="2200" dirty="0">
                <a:latin typeface="HG丸ｺﾞｼｯｸM-PRO" panose="020F0600000000000000" pitchFamily="50" charset="-128"/>
                <a:ea typeface="HG丸ｺﾞｼｯｸM-PRO" panose="020F0600000000000000" pitchFamily="50" charset="-128"/>
              </a:rPr>
              <a:t>100</a:t>
            </a:r>
            <a:r>
              <a:rPr lang="ja-JP" altLang="en-US" sz="2200" dirty="0">
                <a:latin typeface="HG丸ｺﾞｼｯｸM-PRO" panose="020F0600000000000000" pitchFamily="50" charset="-128"/>
                <a:ea typeface="HG丸ｺﾞｼｯｸM-PRO" panose="020F0600000000000000" pitchFamily="50" charset="-128"/>
              </a:rPr>
              <a:t>　処方料　</a:t>
            </a:r>
            <a:r>
              <a:rPr lang="ja-JP" altLang="en-US" sz="2200" dirty="0">
                <a:solidFill>
                  <a:srgbClr val="FF0000"/>
                </a:solidFill>
                <a:latin typeface="HG丸ｺﾞｼｯｸM-PRO" panose="020F0600000000000000" pitchFamily="50" charset="-128"/>
                <a:ea typeface="HG丸ｺﾞｼｯｸM-PRO" panose="020F0600000000000000" pitchFamily="50" charset="-128"/>
              </a:rPr>
              <a:t>注８（新）</a:t>
            </a:r>
            <a:endParaRPr lang="en-US" altLang="ja-JP" sz="2200" dirty="0">
              <a:solidFill>
                <a:srgbClr val="FF0000"/>
              </a:solidFill>
              <a:latin typeface="HG丸ｺﾞｼｯｸM-PRO" panose="020F0600000000000000" pitchFamily="50" charset="-128"/>
              <a:ea typeface="HG丸ｺﾞｼｯｸM-PRO" panose="020F0600000000000000" pitchFamily="50" charset="-128"/>
            </a:endParaRPr>
          </a:p>
          <a:p>
            <a:pPr marL="712788" indent="-712788">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Ｆ</a:t>
            </a:r>
            <a:r>
              <a:rPr lang="en-US" altLang="ja-JP" sz="2200" dirty="0">
                <a:latin typeface="HG丸ｺﾞｼｯｸM-PRO" panose="020F0600000000000000" pitchFamily="50" charset="-128"/>
                <a:ea typeface="HG丸ｺﾞｼｯｸM-PRO" panose="020F0600000000000000" pitchFamily="50" charset="-128"/>
              </a:rPr>
              <a:t>200</a:t>
            </a:r>
            <a:r>
              <a:rPr lang="ja-JP" altLang="en-US" sz="2200" dirty="0">
                <a:latin typeface="HG丸ｺﾞｼｯｸM-PRO" panose="020F0600000000000000" pitchFamily="50" charset="-128"/>
                <a:ea typeface="HG丸ｺﾞｼｯｸM-PRO" panose="020F0600000000000000" pitchFamily="50" charset="-128"/>
              </a:rPr>
              <a:t>　薬剤　</a:t>
            </a:r>
            <a:r>
              <a:rPr lang="ja-JP" altLang="en-US" sz="2200" dirty="0">
                <a:solidFill>
                  <a:srgbClr val="FF0000"/>
                </a:solidFill>
                <a:latin typeface="HG丸ｺﾞｼｯｸM-PRO" panose="020F0600000000000000" pitchFamily="50" charset="-128"/>
                <a:ea typeface="HG丸ｺﾞｼｯｸM-PRO" panose="020F0600000000000000" pitchFamily="50" charset="-128"/>
              </a:rPr>
              <a:t>注４（新）</a:t>
            </a:r>
            <a:endParaRPr lang="en-US" altLang="ja-JP" sz="2200" dirty="0">
              <a:solidFill>
                <a:srgbClr val="FF0000"/>
              </a:solidFill>
              <a:latin typeface="HG丸ｺﾞｼｯｸM-PRO" panose="020F0600000000000000" pitchFamily="50" charset="-128"/>
              <a:ea typeface="HG丸ｺﾞｼｯｸM-PRO" panose="020F0600000000000000" pitchFamily="50" charset="-128"/>
            </a:endParaRPr>
          </a:p>
          <a:p>
            <a:pPr marL="712788" indent="-712788">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Ｆ</a:t>
            </a:r>
            <a:r>
              <a:rPr lang="en-US" altLang="ja-JP" sz="2200" dirty="0">
                <a:latin typeface="HG丸ｺﾞｼｯｸM-PRO" panose="020F0600000000000000" pitchFamily="50" charset="-128"/>
                <a:ea typeface="HG丸ｺﾞｼｯｸM-PRO" panose="020F0600000000000000" pitchFamily="50" charset="-128"/>
              </a:rPr>
              <a:t>400</a:t>
            </a:r>
            <a:r>
              <a:rPr lang="ja-JP" altLang="en-US" sz="2200" dirty="0">
                <a:latin typeface="HG丸ｺﾞｼｯｸM-PRO" panose="020F0600000000000000" pitchFamily="50" charset="-128"/>
                <a:ea typeface="HG丸ｺﾞｼｯｸM-PRO" panose="020F0600000000000000" pitchFamily="50" charset="-128"/>
              </a:rPr>
              <a:t>　処方せん料　</a:t>
            </a:r>
            <a:r>
              <a:rPr lang="ja-JP" altLang="en-US" sz="2200" dirty="0">
                <a:solidFill>
                  <a:srgbClr val="FF0000"/>
                </a:solidFill>
                <a:latin typeface="HG丸ｺﾞｼｯｸM-PRO" panose="020F0600000000000000" pitchFamily="50" charset="-128"/>
                <a:ea typeface="HG丸ｺﾞｼｯｸM-PRO" panose="020F0600000000000000" pitchFamily="50" charset="-128"/>
              </a:rPr>
              <a:t>注２（新）</a:t>
            </a:r>
            <a:endParaRPr lang="en-US" altLang="ja-JP" sz="2200" dirty="0">
              <a:solidFill>
                <a:srgbClr val="FF0000"/>
              </a:solidFill>
              <a:latin typeface="HG丸ｺﾞｼｯｸM-PRO" panose="020F0600000000000000" pitchFamily="50" charset="-128"/>
              <a:ea typeface="HG丸ｺﾞｼｯｸM-PRO" panose="020F0600000000000000" pitchFamily="50" charset="-128"/>
            </a:endParaRPr>
          </a:p>
          <a:p>
            <a:pPr marL="265113" indent="-265113">
              <a:buNone/>
            </a:pPr>
            <a:r>
              <a:rPr lang="ja-JP" altLang="en-US" sz="2200" dirty="0" smtClean="0">
                <a:latin typeface="HG丸ｺﾞｼｯｸM-PRO" panose="020F0600000000000000" pitchFamily="50" charset="-128"/>
                <a:ea typeface="HG丸ｺﾞｼｯｸM-PRO" panose="020F0600000000000000" pitchFamily="50" charset="-128"/>
              </a:rPr>
              <a:t>［算定要件］</a:t>
            </a:r>
            <a:endParaRPr lang="en-US" altLang="ja-JP" sz="2200" dirty="0" smtClean="0">
              <a:latin typeface="HG丸ｺﾞｼｯｸM-PRO" panose="020F0600000000000000" pitchFamily="50" charset="-128"/>
              <a:ea typeface="HG丸ｺﾞｼｯｸM-PRO" panose="020F0600000000000000" pitchFamily="50" charset="-128"/>
            </a:endParaRPr>
          </a:p>
          <a:p>
            <a:pPr marL="265113" indent="-265113">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対象病院については、一部の薬剤を除き、</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原則的に３０日分以上の投薬に係る評価（処方料、処方せん料、薬剤料）を６０／１００に適正化</a:t>
            </a:r>
            <a:r>
              <a:rPr lang="ja-JP" altLang="en-US" sz="2200" dirty="0" smtClean="0">
                <a:latin typeface="HG丸ｺﾞｼｯｸM-PRO" panose="020F0600000000000000" pitchFamily="50" charset="-128"/>
                <a:ea typeface="HG丸ｺﾞｼｯｸM-PRO" panose="020F0600000000000000" pitchFamily="50" charset="-128"/>
              </a:rPr>
              <a:t>する。</a:t>
            </a:r>
            <a:endParaRPr lang="en-US" altLang="ja-JP" sz="2200" dirty="0" smtClean="0">
              <a:latin typeface="HG丸ｺﾞｼｯｸM-PRO" panose="020F0600000000000000" pitchFamily="50" charset="-128"/>
              <a:ea typeface="HG丸ｺﾞｼｯｸM-PRO" panose="020F0600000000000000" pitchFamily="50" charset="-128"/>
            </a:endParaRPr>
          </a:p>
          <a:p>
            <a:pPr marL="712788" indent="-712788">
              <a:buNone/>
            </a:pPr>
            <a:r>
              <a:rPr lang="ja-JP" altLang="en-US" sz="2200" dirty="0" smtClean="0">
                <a:latin typeface="HG丸ｺﾞｼｯｸM-PRO" panose="020F0600000000000000" pitchFamily="50" charset="-128"/>
                <a:ea typeface="HG丸ｺﾞｼｯｸM-PRO" panose="020F0600000000000000" pitchFamily="50" charset="-128"/>
              </a:rPr>
              <a:t>［対象病院］</a:t>
            </a:r>
            <a:endParaRPr lang="en-US" altLang="ja-JP" sz="2200" dirty="0" smtClean="0">
              <a:latin typeface="HG丸ｺﾞｼｯｸM-PRO" panose="020F0600000000000000" pitchFamily="50" charset="-128"/>
              <a:ea typeface="HG丸ｺﾞｼｯｸM-PRO" panose="020F0600000000000000" pitchFamily="50" charset="-128"/>
            </a:endParaRPr>
          </a:p>
          <a:p>
            <a:pPr marL="542925" indent="-277813">
              <a:buNone/>
            </a:pPr>
            <a:r>
              <a:rPr lang="ja-JP" altLang="en-US" sz="2200" dirty="0" smtClean="0">
                <a:latin typeface="HG丸ｺﾞｼｯｸM-PRO" panose="020F0600000000000000" pitchFamily="50" charset="-128"/>
                <a:ea typeface="HG丸ｺﾞｼｯｸM-PRO" panose="020F0600000000000000" pitchFamily="50" charset="-128"/>
              </a:rPr>
              <a:t>①　特定機能病院と許可病床数が</a:t>
            </a:r>
            <a:r>
              <a:rPr lang="en-US" altLang="ja-JP" sz="2200" dirty="0" smtClean="0">
                <a:latin typeface="HG丸ｺﾞｼｯｸM-PRO" panose="020F0600000000000000" pitchFamily="50" charset="-128"/>
                <a:ea typeface="HG丸ｺﾞｼｯｸM-PRO" panose="020F0600000000000000" pitchFamily="50" charset="-128"/>
              </a:rPr>
              <a:t>500</a:t>
            </a:r>
            <a:r>
              <a:rPr lang="ja-JP" altLang="en-US" sz="2200" dirty="0" smtClean="0">
                <a:latin typeface="HG丸ｺﾞｼｯｸM-PRO" panose="020F0600000000000000" pitchFamily="50" charset="-128"/>
                <a:ea typeface="HG丸ｺﾞｼｯｸM-PRO" panose="020F0600000000000000" pitchFamily="50" charset="-128"/>
              </a:rPr>
              <a:t>床以上の地域医療支援病院のうち、</a:t>
            </a:r>
            <a:r>
              <a:rPr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紹介率</a:t>
            </a:r>
            <a:r>
              <a:rPr lang="en-US" altLang="ja-JP" sz="2200" u="sng" dirty="0" smtClean="0">
                <a:solidFill>
                  <a:srgbClr val="0000FF"/>
                </a:solidFill>
                <a:latin typeface="HG丸ｺﾞｼｯｸM-PRO" panose="020F0600000000000000" pitchFamily="50" charset="-128"/>
                <a:ea typeface="HG丸ｺﾞｼｯｸM-PRO" panose="020F0600000000000000" pitchFamily="50" charset="-128"/>
              </a:rPr>
              <a:t>50</a:t>
            </a:r>
            <a:r>
              <a:rPr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％未満かつ逆紹介率</a:t>
            </a:r>
            <a:r>
              <a:rPr lang="en-US" altLang="ja-JP" sz="2200" u="sng" dirty="0" smtClean="0">
                <a:solidFill>
                  <a:srgbClr val="0000FF"/>
                </a:solidFill>
                <a:latin typeface="HG丸ｺﾞｼｯｸM-PRO" panose="020F0600000000000000" pitchFamily="50" charset="-128"/>
                <a:ea typeface="HG丸ｺﾞｼｯｸM-PRO" panose="020F0600000000000000" pitchFamily="50" charset="-128"/>
              </a:rPr>
              <a:t>50</a:t>
            </a:r>
            <a:r>
              <a:rPr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％未満</a:t>
            </a:r>
            <a:r>
              <a:rPr lang="ja-JP" altLang="en-US" sz="2200" dirty="0" smtClean="0">
                <a:latin typeface="HG丸ｺﾞｼｯｸM-PRO" panose="020F0600000000000000" pitchFamily="50" charset="-128"/>
                <a:ea typeface="HG丸ｺﾞｼｯｸM-PRO" panose="020F0600000000000000" pitchFamily="50" charset="-128"/>
              </a:rPr>
              <a:t>の施設</a:t>
            </a:r>
            <a:endParaRPr lang="en-US" altLang="ja-JP" sz="2200" dirty="0" smtClean="0">
              <a:latin typeface="HG丸ｺﾞｼｯｸM-PRO" panose="020F0600000000000000" pitchFamily="50" charset="-128"/>
              <a:ea typeface="HG丸ｺﾞｼｯｸM-PRO" panose="020F0600000000000000" pitchFamily="50" charset="-128"/>
            </a:endParaRPr>
          </a:p>
          <a:p>
            <a:pPr marL="542925" indent="-277813">
              <a:buNone/>
            </a:pP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②　</a:t>
            </a:r>
            <a:r>
              <a:rPr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許可病床数</a:t>
            </a:r>
            <a:r>
              <a:rPr lang="en-US" altLang="ja-JP" sz="2200" u="sng" dirty="0" smtClean="0">
                <a:solidFill>
                  <a:srgbClr val="0000FF"/>
                </a:solidFill>
                <a:latin typeface="HG丸ｺﾞｼｯｸM-PRO" panose="020F0600000000000000" pitchFamily="50" charset="-128"/>
                <a:ea typeface="HG丸ｺﾞｼｯｸM-PRO" panose="020F0600000000000000" pitchFamily="50" charset="-128"/>
              </a:rPr>
              <a:t>500</a:t>
            </a:r>
            <a:r>
              <a:rPr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床以上の全ての病院（上記①の病院並びに再診料を算定する病院を除く。）のうち、紹介率</a:t>
            </a:r>
            <a:r>
              <a:rPr lang="en-US" altLang="ja-JP" sz="2200" u="sng" dirty="0" smtClean="0">
                <a:solidFill>
                  <a:srgbClr val="0000FF"/>
                </a:solidFill>
                <a:latin typeface="HG丸ｺﾞｼｯｸM-PRO" panose="020F0600000000000000" pitchFamily="50" charset="-128"/>
                <a:ea typeface="HG丸ｺﾞｼｯｸM-PRO" panose="020F0600000000000000" pitchFamily="50" charset="-128"/>
              </a:rPr>
              <a:t>40</a:t>
            </a:r>
            <a:r>
              <a:rPr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％未満かつ逆紹介率</a:t>
            </a:r>
            <a:r>
              <a:rPr lang="en-US" altLang="ja-JP" sz="2200" u="sng" dirty="0" smtClean="0">
                <a:solidFill>
                  <a:srgbClr val="0000FF"/>
                </a:solidFill>
                <a:latin typeface="HG丸ｺﾞｼｯｸM-PRO" panose="020F0600000000000000" pitchFamily="50" charset="-128"/>
                <a:ea typeface="HG丸ｺﾞｼｯｸM-PRO" panose="020F0600000000000000" pitchFamily="50" charset="-128"/>
              </a:rPr>
              <a:t>30</a:t>
            </a:r>
            <a:r>
              <a:rPr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％未満の施設</a:t>
            </a:r>
            <a:endParaRPr lang="en-US" altLang="ja-JP" sz="2200" u="sng" dirty="0">
              <a:solidFill>
                <a:srgbClr val="0000FF"/>
              </a:solidFill>
              <a:latin typeface="HG丸ｺﾞｼｯｸM-PRO" panose="020F0600000000000000" pitchFamily="50" charset="-128"/>
              <a:ea typeface="HG丸ｺﾞｼｯｸM-PRO" panose="020F0600000000000000" pitchFamily="50" charset="-128"/>
            </a:endParaRPr>
          </a:p>
          <a:p>
            <a:pPr marL="542925" indent="-277813">
              <a:buNone/>
            </a:pPr>
            <a:r>
              <a:rPr lang="en-US" altLang="ja-JP" sz="2200" dirty="0" smtClean="0">
                <a:latin typeface="HG丸ｺﾞｼｯｸM-PRO" panose="020F0600000000000000" pitchFamily="50" charset="-128"/>
                <a:ea typeface="HG丸ｺﾞｼｯｸM-PRO" panose="020F0600000000000000" pitchFamily="50" charset="-128"/>
              </a:rPr>
              <a:t>※</a:t>
            </a:r>
            <a:r>
              <a:rPr lang="ja-JP" altLang="en-US" sz="2200" dirty="0" smtClean="0">
                <a:latin typeface="HG丸ｺﾞｼｯｸM-PRO" panose="020F0600000000000000" pitchFamily="50" charset="-128"/>
                <a:ea typeface="HG丸ｺﾞｼｯｸM-PRO" panose="020F0600000000000000" pitchFamily="50" charset="-128"/>
              </a:rPr>
              <a:t>年に</a:t>
            </a:r>
            <a:r>
              <a:rPr lang="en-US" altLang="ja-JP" sz="2200" dirty="0">
                <a:latin typeface="HG丸ｺﾞｼｯｸM-PRO" panose="020F0600000000000000" pitchFamily="50" charset="-128"/>
                <a:ea typeface="HG丸ｺﾞｼｯｸM-PRO" panose="020F0600000000000000" pitchFamily="50" charset="-128"/>
              </a:rPr>
              <a:t>1</a:t>
            </a:r>
            <a:r>
              <a:rPr lang="ja-JP" altLang="en-US" sz="2200" dirty="0" smtClean="0">
                <a:latin typeface="HG丸ｺﾞｼｯｸM-PRO" panose="020F0600000000000000" pitchFamily="50" charset="-128"/>
                <a:ea typeface="HG丸ｺﾞｼｯｸM-PRO" panose="020F0600000000000000" pitchFamily="50" charset="-128"/>
              </a:rPr>
              <a:t>回、紹介率・逆紹介率等を地方厚生局長等に報告</a:t>
            </a:r>
            <a:endParaRPr lang="en-US" altLang="ja-JP" sz="22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200" dirty="0" smtClean="0">
                <a:latin typeface="HG丸ｺﾞｼｯｸM-PRO" panose="020F0600000000000000" pitchFamily="50" charset="-128"/>
                <a:ea typeface="HG丸ｺﾞｼｯｸM-PRO" panose="020F0600000000000000" pitchFamily="50" charset="-128"/>
              </a:rPr>
              <a:t>［経過措置］</a:t>
            </a:r>
            <a:endParaRPr kumimoji="1" lang="en-US" altLang="ja-JP" sz="2200" dirty="0">
              <a:latin typeface="HG丸ｺﾞｼｯｸM-PRO" panose="020F0600000000000000" pitchFamily="50" charset="-128"/>
              <a:ea typeface="HG丸ｺﾞｼｯｸM-PRO" panose="020F0600000000000000" pitchFamily="50" charset="-128"/>
            </a:endParaRPr>
          </a:p>
          <a:p>
            <a:pPr marL="265113" indent="0">
              <a:buNone/>
            </a:pPr>
            <a:r>
              <a:rPr kumimoji="1" lang="ja-JP" altLang="en-US" sz="2200" dirty="0" smtClean="0">
                <a:solidFill>
                  <a:srgbClr val="0000FF"/>
                </a:solidFill>
                <a:latin typeface="HG丸ｺﾞｼｯｸM-PRO" panose="020F0600000000000000" pitchFamily="50" charset="-128"/>
                <a:ea typeface="HG丸ｺﾞｼｯｸM-PRO" panose="020F0600000000000000" pitchFamily="50" charset="-128"/>
              </a:rPr>
              <a:t>　</a:t>
            </a:r>
            <a:r>
              <a:rPr kumimoji="1"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平成２７年３月３１日まで</a:t>
            </a:r>
            <a:endParaRPr kumimoji="1" lang="en-US" altLang="ja-JP" sz="2200" u="sng" dirty="0" smtClean="0">
              <a:solidFill>
                <a:srgbClr val="0000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170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8438914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51520" y="3501008"/>
            <a:ext cx="8568952" cy="3240360"/>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1520" y="188640"/>
            <a:ext cx="8568952" cy="3600400"/>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332656"/>
            <a:ext cx="8352928" cy="6408712"/>
          </a:xfrm>
        </p:spPr>
        <p:txBody>
          <a:bodyPr>
            <a:noAutofit/>
          </a:bodyPr>
          <a:lstStyle/>
          <a:p>
            <a:pPr marL="712788" indent="-712788">
              <a:buNone/>
            </a:pPr>
            <a:r>
              <a:rPr lang="ja-JP" altLang="en-US" sz="2200" dirty="0" smtClean="0">
                <a:latin typeface="HG丸ｺﾞｼｯｸM-PRO" panose="020F0600000000000000" pitchFamily="50" charset="-128"/>
                <a:ea typeface="HG丸ｺﾞｼｯｸM-PRO" panose="020F0600000000000000" pitchFamily="50" charset="-128"/>
              </a:rPr>
              <a:t>Ｆ</a:t>
            </a:r>
            <a:r>
              <a:rPr lang="en-US" altLang="ja-JP" sz="2200" dirty="0">
                <a:latin typeface="HG丸ｺﾞｼｯｸM-PRO" panose="020F0600000000000000" pitchFamily="50" charset="-128"/>
                <a:ea typeface="HG丸ｺﾞｼｯｸM-PRO" panose="020F0600000000000000" pitchFamily="50" charset="-128"/>
              </a:rPr>
              <a:t>100</a:t>
            </a: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処方料</a:t>
            </a:r>
            <a:endParaRPr lang="en-US" altLang="ja-JP" sz="2200" dirty="0" smtClean="0">
              <a:latin typeface="HG丸ｺﾞｼｯｸM-PRO" panose="020F0600000000000000" pitchFamily="50" charset="-128"/>
              <a:ea typeface="HG丸ｺﾞｼｯｸM-PRO" panose="020F0600000000000000" pitchFamily="50" charset="-128"/>
            </a:endParaRPr>
          </a:p>
          <a:p>
            <a:pPr marL="627063" indent="-627063">
              <a:buNone/>
            </a:pPr>
            <a:r>
              <a:rPr lang="ja-JP" altLang="en-US" sz="2200" dirty="0">
                <a:solidFill>
                  <a:srgbClr val="FF0000"/>
                </a:solidFill>
                <a:latin typeface="HG丸ｺﾞｼｯｸM-PRO" panose="020F0600000000000000" pitchFamily="50" charset="-128"/>
                <a:ea typeface="HG丸ｺﾞｼｯｸM-PRO" panose="020F0600000000000000" pitchFamily="50" charset="-128"/>
              </a:rPr>
              <a:t>　</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１　３種類以上の抗不安薬、３種類以上の睡眠薬、４種類以上の抗うつ薬又は４種類以上の抗精神病薬の投薬（臨時の投薬等のものを除く。）を行った場合</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２０点</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（新）</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buNone/>
            </a:pPr>
            <a:r>
              <a:rPr lang="ja-JP" altLang="en-US" sz="2200" dirty="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２</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１以外の場合であって、</a:t>
            </a:r>
            <a:r>
              <a:rPr lang="ja-JP" altLang="en-US" sz="2200" dirty="0" smtClean="0">
                <a:latin typeface="HG丸ｺﾞｼｯｸM-PRO" panose="020F0600000000000000" pitchFamily="50" charset="-128"/>
                <a:ea typeface="HG丸ｺﾞｼｯｸM-PRO" panose="020F0600000000000000" pitchFamily="50" charset="-128"/>
              </a:rPr>
              <a:t>７種類以上の内服薬の投薬（臨時の投薬であって、投薬期間が２週間以内のもの</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及び区分番号</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Ａ</a:t>
            </a:r>
            <a:r>
              <a:rPr lang="en-US" altLang="ja-JP" sz="2200" u="sng" dirty="0" smtClean="0">
                <a:solidFill>
                  <a:srgbClr val="FF0000"/>
                </a:solidFill>
                <a:latin typeface="HG丸ｺﾞｼｯｸM-PRO" panose="020F0600000000000000" pitchFamily="50" charset="-128"/>
                <a:ea typeface="HG丸ｺﾞｼｯｸM-PRO" panose="020F0600000000000000" pitchFamily="50" charset="-128"/>
              </a:rPr>
              <a:t>001</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再診料の注</a:t>
            </a:r>
            <a:r>
              <a:rPr lang="en-US" altLang="ja-JP" sz="2200" u="sng" dirty="0" smtClean="0">
                <a:solidFill>
                  <a:srgbClr val="FF0000"/>
                </a:solidFill>
                <a:latin typeface="HG丸ｺﾞｼｯｸM-PRO" panose="020F0600000000000000" pitchFamily="50" charset="-128"/>
                <a:ea typeface="HG丸ｺﾞｼｯｸM-PRO" panose="020F0600000000000000" pitchFamily="50" charset="-128"/>
              </a:rPr>
              <a:t>12</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地域包括診療加算を算定するもの</a:t>
            </a:r>
            <a:r>
              <a:rPr lang="ja-JP" altLang="en-US" sz="2200" u="sng" dirty="0" smtClean="0">
                <a:latin typeface="HG丸ｺﾞｼｯｸM-PRO" panose="020F0600000000000000" pitchFamily="50" charset="-128"/>
                <a:ea typeface="HG丸ｺﾞｼｯｸM-PRO" panose="020F0600000000000000" pitchFamily="50" charset="-128"/>
              </a:rPr>
              <a:t>を除く</a:t>
            </a:r>
            <a:r>
              <a:rPr lang="ja-JP" altLang="en-US" sz="2200" dirty="0" smtClean="0">
                <a:latin typeface="HG丸ｺﾞｼｯｸM-PRO" panose="020F0600000000000000" pitchFamily="50" charset="-128"/>
                <a:ea typeface="HG丸ｺﾞｼｯｸM-PRO" panose="020F0600000000000000" pitchFamily="50" charset="-128"/>
              </a:rPr>
              <a:t>。）を行った場合　　　　　　　　　　　２９点</a:t>
            </a:r>
            <a:endParaRPr lang="en-US" altLang="ja-JP" sz="2200" dirty="0" smtClean="0">
              <a:latin typeface="HG丸ｺﾞｼｯｸM-PRO" panose="020F0600000000000000" pitchFamily="50" charset="-128"/>
              <a:ea typeface="HG丸ｺﾞｼｯｸM-PRO" panose="020F0600000000000000" pitchFamily="50" charset="-128"/>
            </a:endParaRPr>
          </a:p>
          <a:p>
            <a:pPr marL="627063" indent="-627063">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３　１及び２以外の場合　　　　　　　　　　　 ４２点</a:t>
            </a:r>
            <a:endParaRPr lang="en-US" altLang="ja-JP" sz="2200" dirty="0">
              <a:latin typeface="HG丸ｺﾞｼｯｸM-PRO" panose="020F0600000000000000" pitchFamily="50" charset="-128"/>
              <a:ea typeface="HG丸ｺﾞｼｯｸM-PRO" panose="020F0600000000000000" pitchFamily="50" charset="-128"/>
            </a:endParaRPr>
          </a:p>
          <a:p>
            <a:pPr marL="712788" indent="-712788">
              <a:buNone/>
            </a:pPr>
            <a:endParaRPr lang="en-US" altLang="ja-JP" sz="1050" dirty="0" smtClean="0">
              <a:latin typeface="HG丸ｺﾞｼｯｸM-PRO" panose="020F0600000000000000" pitchFamily="50" charset="-128"/>
              <a:ea typeface="HG丸ｺﾞｼｯｸM-PRO" panose="020F0600000000000000" pitchFamily="50" charset="-128"/>
            </a:endParaRPr>
          </a:p>
          <a:p>
            <a:pPr marL="265113" indent="-265113">
              <a:buNone/>
            </a:pP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適切な向精神薬の処方を推進する観点から、</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多剤処方した場合の減算規定を新設</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712788" indent="-712788">
              <a:buNone/>
            </a:pPr>
            <a:endParaRPr lang="en-US" altLang="ja-JP" sz="1050" dirty="0" smtClean="0">
              <a:latin typeface="HG丸ｺﾞｼｯｸM-PRO" panose="020F0600000000000000" pitchFamily="50" charset="-128"/>
              <a:ea typeface="HG丸ｺﾞｼｯｸM-PRO" panose="020F0600000000000000" pitchFamily="50" charset="-128"/>
            </a:endParaRPr>
          </a:p>
          <a:p>
            <a:pPr marL="712788" indent="-712788">
              <a:buNone/>
            </a:pPr>
            <a:r>
              <a:rPr lang="ja-JP" altLang="en-US" sz="2000" dirty="0" smtClean="0">
                <a:latin typeface="HG丸ｺﾞｼｯｸM-PRO" panose="020F0600000000000000" pitchFamily="50" charset="-128"/>
                <a:ea typeface="HG丸ｺﾞｼｯｸM-PRO" panose="020F0600000000000000" pitchFamily="50" charset="-128"/>
              </a:rPr>
              <a:t>［算定要件］</a:t>
            </a: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0">
              <a:buNone/>
            </a:pPr>
            <a:r>
              <a:rPr kumimoji="1" lang="ja-JP" altLang="en-US" sz="2000" dirty="0">
                <a:latin typeface="HG丸ｺﾞｼｯｸM-PRO" panose="020F0600000000000000" pitchFamily="50" charset="-128"/>
                <a:ea typeface="HG丸ｺﾞｼｯｸM-PRO" panose="020F0600000000000000" pitchFamily="50" charset="-128"/>
              </a:rPr>
              <a:t>　</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減算</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の</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除外項目</a:t>
            </a:r>
            <a:r>
              <a:rPr lang="ja-JP" altLang="en-US" sz="2000" dirty="0">
                <a:latin typeface="HG丸ｺﾞｼｯｸM-PRO" panose="020F0600000000000000" pitchFamily="50" charset="-128"/>
                <a:ea typeface="HG丸ｺﾞｼｯｸM-PRO" panose="020F0600000000000000" pitchFamily="50" charset="-128"/>
              </a:rPr>
              <a:t>について</a:t>
            </a:r>
            <a:r>
              <a:rPr lang="ja-JP" altLang="en-US" sz="2000" dirty="0" smtClean="0">
                <a:latin typeface="HG丸ｺﾞｼｯｸM-PRO" panose="020F0600000000000000" pitchFamily="50" charset="-128"/>
                <a:ea typeface="HG丸ｺﾞｼｯｸM-PRO" panose="020F0600000000000000" pitchFamily="50" charset="-128"/>
              </a:rPr>
              <a:t>は、</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他院で多剤処方された患者</a:t>
            </a:r>
            <a:r>
              <a:rPr lang="ja-JP" altLang="en-US" sz="2000" dirty="0" smtClean="0">
                <a:latin typeface="HG丸ｺﾞｼｯｸM-PRO" panose="020F0600000000000000" pitchFamily="50" charset="-128"/>
                <a:ea typeface="HG丸ｺﾞｼｯｸM-PRO" panose="020F0600000000000000" pitchFamily="50" charset="-128"/>
              </a:rPr>
              <a:t>が受診した場合の一定期間、</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薬剤を切り替える際</a:t>
            </a:r>
            <a:r>
              <a:rPr lang="ja-JP" altLang="en-US" sz="2000" dirty="0" smtClean="0">
                <a:latin typeface="HG丸ｺﾞｼｯｸM-PRO" panose="020F0600000000000000" pitchFamily="50" charset="-128"/>
                <a:ea typeface="HG丸ｺﾞｼｯｸM-PRO" panose="020F0600000000000000" pitchFamily="50" charset="-128"/>
              </a:rPr>
              <a:t>の一定期間等とする</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05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［経過措置］</a:t>
            </a:r>
            <a:endParaRPr kumimoji="1" lang="en-US" altLang="ja-JP" sz="2000" dirty="0">
              <a:latin typeface="HG丸ｺﾞｼｯｸM-PRO" panose="020F0600000000000000" pitchFamily="50" charset="-128"/>
              <a:ea typeface="HG丸ｺﾞｼｯｸM-PRO" panose="020F0600000000000000" pitchFamily="50" charset="-128"/>
            </a:endParaRPr>
          </a:p>
          <a:p>
            <a:pPr marL="265113" indent="0">
              <a:buNone/>
            </a:pPr>
            <a:r>
              <a:rPr kumimoji="1" lang="ja-JP" altLang="en-US" sz="2000" dirty="0" smtClean="0">
                <a:solidFill>
                  <a:srgbClr val="0000FF"/>
                </a:solidFill>
                <a:latin typeface="HG丸ｺﾞｼｯｸM-PRO" panose="020F0600000000000000" pitchFamily="50" charset="-128"/>
                <a:ea typeface="HG丸ｺﾞｼｯｸM-PRO" panose="020F0600000000000000" pitchFamily="50" charset="-128"/>
              </a:rPr>
              <a:t>　</a:t>
            </a:r>
            <a:r>
              <a:rPr kumimoji="1"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平成２６年１０月１日より導入</a:t>
            </a:r>
            <a:endParaRPr kumimoji="1" lang="en-US" altLang="ja-JP" sz="2000" u="sng" dirty="0" smtClean="0">
              <a:solidFill>
                <a:srgbClr val="0000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171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2545698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51520" y="3861048"/>
            <a:ext cx="8568952" cy="2996952"/>
          </a:xfrm>
          <a:prstGeom prst="snip2DiagRect">
            <a:avLst>
              <a:gd name="adj1" fmla="val 0"/>
              <a:gd name="adj2" fmla="val 1200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1520" y="188640"/>
            <a:ext cx="8568952" cy="3960440"/>
          </a:xfrm>
          <a:prstGeom prst="roundRect">
            <a:avLst>
              <a:gd name="adj" fmla="val 675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260648"/>
            <a:ext cx="8352928" cy="6480720"/>
          </a:xfrm>
        </p:spPr>
        <p:txBody>
          <a:bodyPr>
            <a:noAutofit/>
          </a:bodyPr>
          <a:lstStyle/>
          <a:p>
            <a:pPr marL="712788" indent="-712788">
              <a:buNone/>
            </a:pPr>
            <a:r>
              <a:rPr lang="ja-JP" altLang="en-US" sz="2200" dirty="0" smtClean="0">
                <a:latin typeface="HG丸ｺﾞｼｯｸM-PRO" panose="020F0600000000000000" pitchFamily="50" charset="-128"/>
                <a:ea typeface="HG丸ｺﾞｼｯｸM-PRO" panose="020F0600000000000000" pitchFamily="50" charset="-128"/>
              </a:rPr>
              <a:t>Ｆ</a:t>
            </a:r>
            <a:r>
              <a:rPr lang="en-US" altLang="ja-JP" sz="2200" dirty="0" smtClean="0">
                <a:latin typeface="HG丸ｺﾞｼｯｸM-PRO" panose="020F0600000000000000" pitchFamily="50" charset="-128"/>
                <a:ea typeface="HG丸ｺﾞｼｯｸM-PRO" panose="020F0600000000000000" pitchFamily="50" charset="-128"/>
              </a:rPr>
              <a:t>200</a:t>
            </a: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薬　剤</a:t>
            </a:r>
            <a:endParaRPr lang="en-US" altLang="ja-JP" sz="2200" dirty="0" smtClean="0">
              <a:latin typeface="HG丸ｺﾞｼｯｸM-PRO" panose="020F0600000000000000" pitchFamily="50" charset="-128"/>
              <a:ea typeface="HG丸ｺﾞｼｯｸM-PRO" panose="020F0600000000000000" pitchFamily="50" charset="-128"/>
            </a:endParaRPr>
          </a:p>
          <a:p>
            <a:pPr marL="808038" indent="-808038">
              <a:buNone/>
            </a:pPr>
            <a:r>
              <a:rPr lang="ja-JP" altLang="en-US" sz="2200" dirty="0">
                <a:solidFill>
                  <a:srgbClr val="FF0000"/>
                </a:solidFill>
                <a:latin typeface="HG丸ｺﾞｼｯｸM-PRO" panose="020F0600000000000000" pitchFamily="50" charset="-128"/>
                <a:ea typeface="HG丸ｺﾞｼｯｸM-PRO" panose="020F0600000000000000" pitchFamily="50" charset="-128"/>
              </a:rPr>
              <a:t>　</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注２　１処方につき３種類以上の抗不安薬、３種類以上の睡眠薬、４種類以上の抗うつ薬又は４種類以上の抗精神病薬の投薬（臨時の投薬等のものを除く。）を行った場合には、１００分の８０に相当する点数により算定する。</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（新）</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buNone/>
            </a:pPr>
            <a:r>
              <a:rPr lang="ja-JP" altLang="en-US" sz="2200" dirty="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注３</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注２以外の場合であって、</a:t>
            </a:r>
            <a:r>
              <a:rPr lang="ja-JP" altLang="en-US" sz="2200" dirty="0" smtClean="0">
                <a:latin typeface="HG丸ｺﾞｼｯｸM-PRO" panose="020F0600000000000000" pitchFamily="50" charset="-128"/>
                <a:ea typeface="HG丸ｺﾞｼｯｸM-PRO" panose="020F0600000000000000" pitchFamily="50" charset="-128"/>
              </a:rPr>
              <a:t>１処方につき７種類以上の内服薬の投薬（臨時の投薬であって、投薬期間が２週間以内のもの</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及び区分番号</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Ａ</a:t>
            </a:r>
            <a:r>
              <a:rPr lang="en-US" altLang="ja-JP" sz="2200" u="sng" dirty="0" smtClean="0">
                <a:solidFill>
                  <a:srgbClr val="FF0000"/>
                </a:solidFill>
                <a:latin typeface="HG丸ｺﾞｼｯｸM-PRO" panose="020F0600000000000000" pitchFamily="50" charset="-128"/>
                <a:ea typeface="HG丸ｺﾞｼｯｸM-PRO" panose="020F0600000000000000" pitchFamily="50" charset="-128"/>
              </a:rPr>
              <a:t>001</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再診料の注</a:t>
            </a:r>
            <a:r>
              <a:rPr lang="en-US" altLang="ja-JP" sz="2200" u="sng" dirty="0" smtClean="0">
                <a:solidFill>
                  <a:srgbClr val="FF0000"/>
                </a:solidFill>
                <a:latin typeface="HG丸ｺﾞｼｯｸM-PRO" panose="020F0600000000000000" pitchFamily="50" charset="-128"/>
                <a:ea typeface="HG丸ｺﾞｼｯｸM-PRO" panose="020F0600000000000000" pitchFamily="50" charset="-128"/>
              </a:rPr>
              <a:t>12</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地域包括診療加算</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又は区分番号</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Ｂ</a:t>
            </a:r>
            <a:r>
              <a:rPr lang="en-US" altLang="ja-JP" sz="2200" u="sng" dirty="0" smtClean="0">
                <a:solidFill>
                  <a:srgbClr val="FF0000"/>
                </a:solidFill>
                <a:latin typeface="HG丸ｺﾞｼｯｸM-PRO" panose="020F0600000000000000" pitchFamily="50" charset="-128"/>
                <a:ea typeface="HG丸ｺﾞｼｯｸM-PRO" panose="020F0600000000000000" pitchFamily="50" charset="-128"/>
              </a:rPr>
              <a:t>001-2</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地域包括診療料を算定するもの</a:t>
            </a:r>
            <a:r>
              <a:rPr lang="ja-JP" altLang="en-US" sz="2200" u="sng" dirty="0" smtClean="0">
                <a:latin typeface="HG丸ｺﾞｼｯｸM-PRO" panose="020F0600000000000000" pitchFamily="50" charset="-128"/>
                <a:ea typeface="HG丸ｺﾞｼｯｸM-PRO" panose="020F0600000000000000" pitchFamily="50" charset="-128"/>
              </a:rPr>
              <a:t>を除く</a:t>
            </a:r>
            <a:r>
              <a:rPr lang="ja-JP" altLang="en-US" sz="2200" dirty="0" smtClean="0">
                <a:latin typeface="HG丸ｺﾞｼｯｸM-PRO" panose="020F0600000000000000" pitchFamily="50" charset="-128"/>
                <a:ea typeface="HG丸ｺﾞｼｯｸM-PRO" panose="020F0600000000000000" pitchFamily="50" charset="-128"/>
              </a:rPr>
              <a:t>。）を行った場合には、所定点数の１００分の９０に相当する点数により算定する。</a:t>
            </a:r>
            <a:endParaRPr lang="en-US" altLang="ja-JP" sz="2200" dirty="0" smtClean="0">
              <a:latin typeface="HG丸ｺﾞｼｯｸM-PRO" panose="020F0600000000000000" pitchFamily="50" charset="-128"/>
              <a:ea typeface="HG丸ｺﾞｼｯｸM-PRO" panose="020F0600000000000000" pitchFamily="50" charset="-128"/>
            </a:endParaRPr>
          </a:p>
          <a:p>
            <a:pPr marL="542925" indent="-542925">
              <a:buNone/>
            </a:pP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適切な向精神薬の処方を推進する観点から、</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多剤処方した場合の減算規定を新設</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712788" indent="-712788">
              <a:spcBef>
                <a:spcPts val="1000"/>
              </a:spcBef>
              <a:buNone/>
            </a:pPr>
            <a:r>
              <a:rPr lang="ja-JP" altLang="en-US" sz="2000" dirty="0" smtClean="0">
                <a:latin typeface="HG丸ｺﾞｼｯｸM-PRO" panose="020F0600000000000000" pitchFamily="50" charset="-128"/>
                <a:ea typeface="HG丸ｺﾞｼｯｸM-PRO" panose="020F0600000000000000" pitchFamily="50" charset="-128"/>
              </a:rPr>
              <a:t>［算定要件］</a:t>
            </a: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0">
              <a:buNone/>
            </a:pPr>
            <a:r>
              <a:rPr kumimoji="1" lang="ja-JP" altLang="en-US" sz="2000" dirty="0">
                <a:latin typeface="HG丸ｺﾞｼｯｸM-PRO" panose="020F0600000000000000" pitchFamily="50" charset="-128"/>
                <a:ea typeface="HG丸ｺﾞｼｯｸM-PRO" panose="020F0600000000000000" pitchFamily="50" charset="-128"/>
              </a:rPr>
              <a:t>　</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減算</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の</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除外項目</a:t>
            </a:r>
            <a:r>
              <a:rPr lang="ja-JP" altLang="en-US" sz="2000" dirty="0">
                <a:latin typeface="HG丸ｺﾞｼｯｸM-PRO" panose="020F0600000000000000" pitchFamily="50" charset="-128"/>
                <a:ea typeface="HG丸ｺﾞｼｯｸM-PRO" panose="020F0600000000000000" pitchFamily="50" charset="-128"/>
              </a:rPr>
              <a:t>について</a:t>
            </a:r>
            <a:r>
              <a:rPr lang="ja-JP" altLang="en-US" sz="2000" dirty="0" smtClean="0">
                <a:latin typeface="HG丸ｺﾞｼｯｸM-PRO" panose="020F0600000000000000" pitchFamily="50" charset="-128"/>
                <a:ea typeface="HG丸ｺﾞｼｯｸM-PRO" panose="020F0600000000000000" pitchFamily="50" charset="-128"/>
              </a:rPr>
              <a:t>は、</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他院で多剤処方された患者</a:t>
            </a:r>
            <a:r>
              <a:rPr lang="ja-JP" altLang="en-US" sz="2000" dirty="0" smtClean="0">
                <a:latin typeface="HG丸ｺﾞｼｯｸM-PRO" panose="020F0600000000000000" pitchFamily="50" charset="-128"/>
                <a:ea typeface="HG丸ｺﾞｼｯｸM-PRO" panose="020F0600000000000000" pitchFamily="50" charset="-128"/>
              </a:rPr>
              <a:t>が受診した場合の一定期間、</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薬剤を切り替える際</a:t>
            </a:r>
            <a:r>
              <a:rPr lang="ja-JP" altLang="en-US" sz="2000" dirty="0" smtClean="0">
                <a:latin typeface="HG丸ｺﾞｼｯｸM-PRO" panose="020F0600000000000000" pitchFamily="50" charset="-128"/>
                <a:ea typeface="HG丸ｺﾞｼｯｸM-PRO" panose="020F0600000000000000" pitchFamily="50" charset="-128"/>
              </a:rPr>
              <a:t>の一定期間等とする</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spcBef>
                <a:spcPts val="1000"/>
              </a:spcBef>
              <a:buNone/>
            </a:pPr>
            <a:r>
              <a:rPr lang="ja-JP" altLang="en-US" sz="2000" dirty="0" smtClean="0">
                <a:latin typeface="HG丸ｺﾞｼｯｸM-PRO" panose="020F0600000000000000" pitchFamily="50" charset="-128"/>
                <a:ea typeface="HG丸ｺﾞｼｯｸM-PRO" panose="020F0600000000000000" pitchFamily="50" charset="-128"/>
              </a:rPr>
              <a:t>［経過措置］</a:t>
            </a:r>
            <a:endParaRPr kumimoji="1" lang="en-US" altLang="ja-JP" sz="2000" dirty="0">
              <a:latin typeface="HG丸ｺﾞｼｯｸM-PRO" panose="020F0600000000000000" pitchFamily="50" charset="-128"/>
              <a:ea typeface="HG丸ｺﾞｼｯｸM-PRO" panose="020F0600000000000000" pitchFamily="50" charset="-128"/>
            </a:endParaRPr>
          </a:p>
          <a:p>
            <a:pPr marL="265113" indent="0">
              <a:buNone/>
            </a:pPr>
            <a:r>
              <a:rPr kumimoji="1" lang="ja-JP" altLang="en-US" sz="2000" dirty="0" smtClean="0">
                <a:solidFill>
                  <a:srgbClr val="0000FF"/>
                </a:solidFill>
                <a:latin typeface="HG丸ｺﾞｼｯｸM-PRO" panose="020F0600000000000000" pitchFamily="50" charset="-128"/>
                <a:ea typeface="HG丸ｺﾞｼｯｸM-PRO" panose="020F0600000000000000" pitchFamily="50" charset="-128"/>
              </a:rPr>
              <a:t>　</a:t>
            </a:r>
            <a:r>
              <a:rPr kumimoji="1"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平成２６年１０月１日より導入</a:t>
            </a:r>
            <a:endParaRPr kumimoji="1" lang="en-US" altLang="ja-JP" sz="2000" u="sng" dirty="0" smtClean="0">
              <a:solidFill>
                <a:srgbClr val="0000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172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271341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51520" y="3212976"/>
            <a:ext cx="8568952" cy="3528392"/>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1520" y="188640"/>
            <a:ext cx="8568952" cy="3456384"/>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260648"/>
            <a:ext cx="8352928" cy="6480720"/>
          </a:xfrm>
        </p:spPr>
        <p:txBody>
          <a:bodyPr>
            <a:noAutofit/>
          </a:bodyPr>
          <a:lstStyle/>
          <a:p>
            <a:pPr marL="712788" indent="-712788">
              <a:buNone/>
            </a:pPr>
            <a:r>
              <a:rPr lang="ja-JP" altLang="en-US" sz="2200" dirty="0" smtClean="0">
                <a:latin typeface="HG丸ｺﾞｼｯｸM-PRO" panose="020F0600000000000000" pitchFamily="50" charset="-128"/>
                <a:ea typeface="HG丸ｺﾞｼｯｸM-PRO" panose="020F0600000000000000" pitchFamily="50" charset="-128"/>
              </a:rPr>
              <a:t>Ｆ</a:t>
            </a:r>
            <a:r>
              <a:rPr lang="en-US" altLang="ja-JP" sz="2200" dirty="0" smtClean="0">
                <a:latin typeface="HG丸ｺﾞｼｯｸM-PRO" panose="020F0600000000000000" pitchFamily="50" charset="-128"/>
                <a:ea typeface="HG丸ｺﾞｼｯｸM-PRO" panose="020F0600000000000000" pitchFamily="50" charset="-128"/>
              </a:rPr>
              <a:t>400</a:t>
            </a: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処方せん料</a:t>
            </a:r>
            <a:endParaRPr lang="en-US" altLang="ja-JP" sz="2200" dirty="0" smtClean="0">
              <a:latin typeface="HG丸ｺﾞｼｯｸM-PRO" panose="020F0600000000000000" pitchFamily="50" charset="-128"/>
              <a:ea typeface="HG丸ｺﾞｼｯｸM-PRO" panose="020F0600000000000000" pitchFamily="50" charset="-128"/>
            </a:endParaRPr>
          </a:p>
          <a:p>
            <a:pPr marL="542925" indent="-542925">
              <a:buNone/>
            </a:pPr>
            <a:r>
              <a:rPr lang="ja-JP" altLang="en-US" sz="2200" dirty="0">
                <a:solidFill>
                  <a:srgbClr val="FF0000"/>
                </a:solidFill>
                <a:latin typeface="HG丸ｺﾞｼｯｸM-PRO" panose="020F0600000000000000" pitchFamily="50" charset="-128"/>
                <a:ea typeface="HG丸ｺﾞｼｯｸM-PRO" panose="020F0600000000000000" pitchFamily="50" charset="-128"/>
              </a:rPr>
              <a:t>　</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１　３種類以上の抗不安薬、３種類以上の睡眠薬、４種類以上の抗うつ薬又は４種類以上の抗精神病薬の投薬（臨時の投薬等のものを除く。）を行った場合</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３０点</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（新）</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542925" indent="-542925">
              <a:buNone/>
            </a:pPr>
            <a:r>
              <a:rPr lang="ja-JP" altLang="en-US" sz="2200" dirty="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２</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１以外の場合であって、</a:t>
            </a:r>
            <a:r>
              <a:rPr lang="ja-JP" altLang="en-US" sz="2200" dirty="0" smtClean="0">
                <a:latin typeface="HG丸ｺﾞｼｯｸM-PRO" panose="020F0600000000000000" pitchFamily="50" charset="-128"/>
                <a:ea typeface="HG丸ｺﾞｼｯｸM-PRO" panose="020F0600000000000000" pitchFamily="50" charset="-128"/>
              </a:rPr>
              <a:t>７種類以上の内服薬の投薬（臨時の投薬であって、投薬期間が２週間以内のもの</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及び区分番号</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Ａ</a:t>
            </a:r>
            <a:r>
              <a:rPr lang="en-US" altLang="ja-JP" sz="2200" u="sng" dirty="0" smtClean="0">
                <a:solidFill>
                  <a:srgbClr val="FF0000"/>
                </a:solidFill>
                <a:latin typeface="HG丸ｺﾞｼｯｸM-PRO" panose="020F0600000000000000" pitchFamily="50" charset="-128"/>
                <a:ea typeface="HG丸ｺﾞｼｯｸM-PRO" panose="020F0600000000000000" pitchFamily="50" charset="-128"/>
              </a:rPr>
              <a:t>001</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再診料の注</a:t>
            </a:r>
            <a:r>
              <a:rPr lang="en-US" altLang="ja-JP" sz="2200" u="sng" dirty="0" smtClean="0">
                <a:solidFill>
                  <a:srgbClr val="FF0000"/>
                </a:solidFill>
                <a:latin typeface="HG丸ｺﾞｼｯｸM-PRO" panose="020F0600000000000000" pitchFamily="50" charset="-128"/>
                <a:ea typeface="HG丸ｺﾞｼｯｸM-PRO" panose="020F0600000000000000" pitchFamily="50" charset="-128"/>
              </a:rPr>
              <a:t>12</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地域包括診療加算を算定するもの</a:t>
            </a:r>
            <a:r>
              <a:rPr lang="ja-JP" altLang="en-US" sz="2200" u="sng" dirty="0" smtClean="0">
                <a:latin typeface="HG丸ｺﾞｼｯｸM-PRO" panose="020F0600000000000000" pitchFamily="50" charset="-128"/>
                <a:ea typeface="HG丸ｺﾞｼｯｸM-PRO" panose="020F0600000000000000" pitchFamily="50" charset="-128"/>
              </a:rPr>
              <a:t>を除く</a:t>
            </a:r>
            <a:r>
              <a:rPr lang="ja-JP" altLang="en-US" sz="2200" dirty="0" smtClean="0">
                <a:latin typeface="HG丸ｺﾞｼｯｸM-PRO" panose="020F0600000000000000" pitchFamily="50" charset="-128"/>
                <a:ea typeface="HG丸ｺﾞｼｯｸM-PRO" panose="020F0600000000000000" pitchFamily="50" charset="-128"/>
              </a:rPr>
              <a:t>。）を行った場合　　　　　　　　　　　　４０点</a:t>
            </a:r>
            <a:endParaRPr lang="en-US" altLang="ja-JP" sz="2200" dirty="0" smtClean="0">
              <a:latin typeface="HG丸ｺﾞｼｯｸM-PRO" panose="020F0600000000000000" pitchFamily="50" charset="-128"/>
              <a:ea typeface="HG丸ｺﾞｼｯｸM-PRO" panose="020F0600000000000000" pitchFamily="50" charset="-128"/>
            </a:endParaRPr>
          </a:p>
          <a:p>
            <a:pPr marL="542925" indent="-542925">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３　１及び２以外の場合　　　　　　　　　　   ６８点</a:t>
            </a:r>
            <a:endParaRPr lang="en-US" altLang="ja-JP" sz="2200" dirty="0">
              <a:latin typeface="HG丸ｺﾞｼｯｸM-PRO" panose="020F0600000000000000" pitchFamily="50" charset="-128"/>
              <a:ea typeface="HG丸ｺﾞｼｯｸM-PRO" panose="020F0600000000000000" pitchFamily="50" charset="-128"/>
            </a:endParaRPr>
          </a:p>
          <a:p>
            <a:pPr marL="712788" indent="-712788">
              <a:buNone/>
            </a:pPr>
            <a:endParaRPr lang="en-US" altLang="ja-JP" sz="1050" dirty="0" smtClean="0">
              <a:latin typeface="HG丸ｺﾞｼｯｸM-PRO" panose="020F0600000000000000" pitchFamily="50" charset="-128"/>
              <a:ea typeface="HG丸ｺﾞｼｯｸM-PRO" panose="020F0600000000000000" pitchFamily="50" charset="-128"/>
            </a:endParaRPr>
          </a:p>
          <a:p>
            <a:pPr marL="542925" indent="-277813">
              <a:buNone/>
            </a:pP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適切な向精神薬の処方を推進する観点から、</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向精神薬を多剤</a:t>
            </a:r>
            <a:r>
              <a:rPr lang="en-US" altLang="ja-JP" sz="2000" u="sng" dirty="0" smtClean="0">
                <a:solidFill>
                  <a:srgbClr val="0000FF"/>
                </a:solidFill>
                <a:latin typeface="HG丸ｺﾞｼｯｸM-PRO" panose="020F0600000000000000" pitchFamily="50" charset="-128"/>
                <a:ea typeface="HG丸ｺﾞｼｯｸM-PRO" panose="020F0600000000000000" pitchFamily="50" charset="-128"/>
              </a:rPr>
              <a:t/>
            </a:r>
            <a:br>
              <a:rPr lang="en-US" altLang="ja-JP" sz="2000" u="sng" dirty="0" smtClean="0">
                <a:solidFill>
                  <a:srgbClr val="0000FF"/>
                </a:solidFill>
                <a:latin typeface="HG丸ｺﾞｼｯｸM-PRO" panose="020F0600000000000000" pitchFamily="50" charset="-128"/>
                <a:ea typeface="HG丸ｺﾞｼｯｸM-PRO" panose="020F0600000000000000" pitchFamily="50" charset="-128"/>
              </a:rPr>
            </a:br>
            <a:r>
              <a:rPr lang="ja-JP" altLang="en-US" sz="2000" u="sng" dirty="0">
                <a:solidFill>
                  <a:srgbClr val="0000FF"/>
                </a:solidFill>
                <a:latin typeface="HG丸ｺﾞｼｯｸM-PRO" panose="020F0600000000000000" pitchFamily="50" charset="-128"/>
                <a:ea typeface="HG丸ｺﾞｼｯｸM-PRO" panose="020F0600000000000000" pitchFamily="50" charset="-128"/>
              </a:rPr>
              <a:t>投与</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した場合の減算規定を新設</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277813">
              <a:spcBef>
                <a:spcPts val="1200"/>
              </a:spcBef>
              <a:buNone/>
            </a:pPr>
            <a:r>
              <a:rPr lang="ja-JP" altLang="en-US" sz="2000" dirty="0" smtClean="0">
                <a:latin typeface="HG丸ｺﾞｼｯｸM-PRO" panose="020F0600000000000000" pitchFamily="50" charset="-128"/>
                <a:ea typeface="HG丸ｺﾞｼｯｸM-PRO" panose="020F0600000000000000" pitchFamily="50" charset="-128"/>
              </a:rPr>
              <a:t>［算定要件］</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277813">
              <a:spcBef>
                <a:spcPts val="0"/>
              </a:spcBef>
              <a:buNone/>
            </a:pPr>
            <a:r>
              <a:rPr kumimoji="1" lang="ja-JP" altLang="en-US" sz="2000" dirty="0">
                <a:latin typeface="HG丸ｺﾞｼｯｸM-PRO" panose="020F0600000000000000" pitchFamily="50" charset="-128"/>
                <a:ea typeface="HG丸ｺﾞｼｯｸM-PRO" panose="020F0600000000000000" pitchFamily="50" charset="-128"/>
              </a:rPr>
              <a:t>　</a:t>
            </a:r>
            <a:r>
              <a:rPr kumimoji="1" lang="ja-JP" altLang="en-US" sz="2000" dirty="0" smtClean="0">
                <a:latin typeface="HG丸ｺﾞｼｯｸM-PRO" panose="020F0600000000000000" pitchFamily="50" charset="-128"/>
                <a:ea typeface="HG丸ｺﾞｼｯｸM-PRO" panose="020F0600000000000000" pitchFamily="50" charset="-128"/>
              </a:rPr>
              <a:t>　</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減算の</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除外</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項目</a:t>
            </a:r>
            <a:r>
              <a:rPr lang="ja-JP" altLang="en-US" sz="2000" dirty="0" smtClean="0">
                <a:latin typeface="HG丸ｺﾞｼｯｸM-PRO" panose="020F0600000000000000" pitchFamily="50" charset="-128"/>
                <a:ea typeface="HG丸ｺﾞｼｯｸM-PRO" panose="020F0600000000000000" pitchFamily="50" charset="-128"/>
              </a:rPr>
              <a:t>（詳細は次ページ）に</a:t>
            </a:r>
            <a:r>
              <a:rPr lang="ja-JP" altLang="en-US" sz="2000" dirty="0">
                <a:latin typeface="HG丸ｺﾞｼｯｸM-PRO" panose="020F0600000000000000" pitchFamily="50" charset="-128"/>
                <a:ea typeface="HG丸ｺﾞｼｯｸM-PRO" panose="020F0600000000000000" pitchFamily="50" charset="-128"/>
              </a:rPr>
              <a:t>ついて</a:t>
            </a:r>
            <a:r>
              <a:rPr lang="ja-JP" altLang="en-US" sz="2000" dirty="0" smtClean="0">
                <a:latin typeface="HG丸ｺﾞｼｯｸM-PRO" panose="020F0600000000000000" pitchFamily="50" charset="-128"/>
                <a:ea typeface="HG丸ｺﾞｼｯｸM-PRO" panose="020F0600000000000000" pitchFamily="50" charset="-128"/>
              </a:rPr>
              <a:t>は、</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他院で多剤</a:t>
            </a:r>
            <a:r>
              <a:rPr lang="en-US" altLang="ja-JP" sz="2000" u="sng" dirty="0" smtClean="0">
                <a:solidFill>
                  <a:srgbClr val="0000FF"/>
                </a:solidFill>
                <a:latin typeface="HG丸ｺﾞｼｯｸM-PRO" panose="020F0600000000000000" pitchFamily="50" charset="-128"/>
                <a:ea typeface="HG丸ｺﾞｼｯｸM-PRO" panose="020F0600000000000000" pitchFamily="50" charset="-128"/>
              </a:rPr>
              <a:t/>
            </a:r>
            <a:br>
              <a:rPr lang="en-US" altLang="ja-JP" sz="2000" u="sng" dirty="0" smtClean="0">
                <a:solidFill>
                  <a:srgbClr val="0000FF"/>
                </a:solidFill>
                <a:latin typeface="HG丸ｺﾞｼｯｸM-PRO" panose="020F0600000000000000" pitchFamily="50" charset="-128"/>
                <a:ea typeface="HG丸ｺﾞｼｯｸM-PRO" panose="020F0600000000000000" pitchFamily="50" charset="-128"/>
              </a:rPr>
            </a:br>
            <a:r>
              <a:rPr lang="ja-JP" altLang="en-US" sz="2000" u="sng" dirty="0">
                <a:solidFill>
                  <a:srgbClr val="0000FF"/>
                </a:solidFill>
                <a:latin typeface="HG丸ｺﾞｼｯｸM-PRO" panose="020F0600000000000000" pitchFamily="50" charset="-128"/>
                <a:ea typeface="HG丸ｺﾞｼｯｸM-PRO" panose="020F0600000000000000" pitchFamily="50" charset="-128"/>
              </a:rPr>
              <a:t>投与</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された患者</a:t>
            </a:r>
            <a:r>
              <a:rPr lang="ja-JP" altLang="en-US" sz="2000" dirty="0" smtClean="0">
                <a:latin typeface="HG丸ｺﾞｼｯｸM-PRO" panose="020F0600000000000000" pitchFamily="50" charset="-128"/>
                <a:ea typeface="HG丸ｺﾞｼｯｸM-PRO" panose="020F0600000000000000" pitchFamily="50" charset="-128"/>
              </a:rPr>
              <a:t>が受診した場合の一定期間、</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薬剤を切り替える</a:t>
            </a:r>
            <a:r>
              <a:rPr lang="en-US" altLang="ja-JP" sz="2000" u="sng" dirty="0" smtClean="0">
                <a:solidFill>
                  <a:srgbClr val="0000FF"/>
                </a:solidFill>
                <a:latin typeface="HG丸ｺﾞｼｯｸM-PRO" panose="020F0600000000000000" pitchFamily="50" charset="-128"/>
                <a:ea typeface="HG丸ｺﾞｼｯｸM-PRO" panose="020F0600000000000000" pitchFamily="50" charset="-128"/>
              </a:rPr>
              <a:t/>
            </a:r>
            <a:br>
              <a:rPr lang="en-US" altLang="ja-JP" sz="2000" u="sng" dirty="0" smtClean="0">
                <a:solidFill>
                  <a:srgbClr val="0000FF"/>
                </a:solidFill>
                <a:latin typeface="HG丸ｺﾞｼｯｸM-PRO" panose="020F0600000000000000" pitchFamily="50" charset="-128"/>
                <a:ea typeface="HG丸ｺﾞｼｯｸM-PRO" panose="020F0600000000000000" pitchFamily="50" charset="-128"/>
              </a:rPr>
            </a:b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際</a:t>
            </a:r>
            <a:r>
              <a:rPr lang="ja-JP" altLang="en-US" sz="2000" dirty="0" smtClean="0">
                <a:latin typeface="HG丸ｺﾞｼｯｸM-PRO" panose="020F0600000000000000" pitchFamily="50" charset="-128"/>
                <a:ea typeface="HG丸ｺﾞｼｯｸM-PRO" panose="020F0600000000000000" pitchFamily="50" charset="-128"/>
              </a:rPr>
              <a:t>の一定期間等とする</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277813">
              <a:spcBef>
                <a:spcPts val="1200"/>
              </a:spcBef>
              <a:buNone/>
            </a:pPr>
            <a:r>
              <a:rPr lang="ja-JP" altLang="en-US" sz="2000" dirty="0" smtClean="0">
                <a:latin typeface="HG丸ｺﾞｼｯｸM-PRO" panose="020F0600000000000000" pitchFamily="50" charset="-128"/>
                <a:ea typeface="HG丸ｺﾞｼｯｸM-PRO" panose="020F0600000000000000" pitchFamily="50" charset="-128"/>
              </a:rPr>
              <a:t>［経過措置］</a:t>
            </a:r>
            <a:endParaRPr kumimoji="1" lang="en-US" altLang="ja-JP" sz="2000" dirty="0">
              <a:latin typeface="HG丸ｺﾞｼｯｸM-PRO" panose="020F0600000000000000" pitchFamily="50" charset="-128"/>
              <a:ea typeface="HG丸ｺﾞｼｯｸM-PRO" panose="020F0600000000000000" pitchFamily="50" charset="-128"/>
            </a:endParaRPr>
          </a:p>
          <a:p>
            <a:pPr marL="542925" indent="-277813">
              <a:buNone/>
            </a:pPr>
            <a:r>
              <a:rPr kumimoji="1" lang="ja-JP" altLang="en-US" sz="2000" dirty="0" smtClean="0">
                <a:solidFill>
                  <a:srgbClr val="0000FF"/>
                </a:solidFill>
                <a:latin typeface="HG丸ｺﾞｼｯｸM-PRO" panose="020F0600000000000000" pitchFamily="50" charset="-128"/>
                <a:ea typeface="HG丸ｺﾞｼｯｸM-PRO" panose="020F0600000000000000" pitchFamily="50" charset="-128"/>
              </a:rPr>
              <a:t>　　</a:t>
            </a:r>
            <a:r>
              <a:rPr kumimoji="1"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平成２６年１０月１日より導入</a:t>
            </a:r>
            <a:endParaRPr kumimoji="1" lang="en-US" altLang="ja-JP" sz="2000" u="sng" dirty="0" smtClean="0">
              <a:solidFill>
                <a:srgbClr val="0000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173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8515676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179512" y="332656"/>
            <a:ext cx="8784976" cy="6525344"/>
          </a:xfrm>
          <a:prstGeom prst="snip2DiagRect">
            <a:avLst>
              <a:gd name="adj1" fmla="val 0"/>
              <a:gd name="adj2" fmla="val 657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79512" y="116632"/>
            <a:ext cx="5400600" cy="432048"/>
          </a:xfrm>
          <a:prstGeom prst="roundRect">
            <a:avLst>
              <a:gd name="adj" fmla="val 33542"/>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116632"/>
            <a:ext cx="8424936" cy="6741368"/>
          </a:xfrm>
        </p:spPr>
        <p:txBody>
          <a:bodyPr>
            <a:noAutofit/>
          </a:bodyPr>
          <a:lstStyle/>
          <a:p>
            <a:pPr marL="0" indent="0">
              <a:spcBef>
                <a:spcPts val="1200"/>
              </a:spcBef>
              <a:buNone/>
            </a:pP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［向精神薬多剤投与減算</a:t>
            </a:r>
            <a:r>
              <a:rPr lang="ja-JP" altLang="en-US" sz="2000" dirty="0">
                <a:solidFill>
                  <a:srgbClr val="0000FF"/>
                </a:solidFill>
                <a:latin typeface="HG丸ｺﾞｼｯｸM-PRO" panose="020F0600000000000000" pitchFamily="50" charset="-128"/>
                <a:ea typeface="HG丸ｺﾞｼｯｸM-PRO" panose="020F0600000000000000" pitchFamily="50" charset="-128"/>
              </a:rPr>
              <a:t>の</a:t>
            </a:r>
            <a:r>
              <a:rPr lang="ja-JP" altLang="en-US" sz="2000" dirty="0">
                <a:solidFill>
                  <a:srgbClr val="FF0000"/>
                </a:solidFill>
                <a:latin typeface="HG丸ｺﾞｼｯｸM-PRO" panose="020F0600000000000000" pitchFamily="50" charset="-128"/>
                <a:ea typeface="HG丸ｺﾞｼｯｸM-PRO" panose="020F0600000000000000" pitchFamily="50" charset="-128"/>
              </a:rPr>
              <a:t>除外項目</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85725" indent="0">
              <a:spcBef>
                <a:spcPts val="1200"/>
              </a:spcBef>
              <a:buNone/>
            </a:pPr>
            <a:r>
              <a:rPr kumimoji="1" lang="ja-JP" altLang="en-US" sz="2000" dirty="0" smtClean="0">
                <a:latin typeface="HG丸ｺﾞｼｯｸM-PRO" panose="020F0600000000000000" pitchFamily="50" charset="-128"/>
                <a:ea typeface="HG丸ｺﾞｼｯｸM-PRO" panose="020F0600000000000000" pitchFamily="50" charset="-128"/>
              </a:rPr>
              <a:t>　以下の</a:t>
            </a:r>
            <a:r>
              <a:rPr kumimoji="1"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①～④のいずれかに該当</a:t>
            </a:r>
            <a:r>
              <a:rPr kumimoji="1" lang="ja-JP" altLang="en-US" sz="2000" dirty="0" smtClean="0">
                <a:latin typeface="HG丸ｺﾞｼｯｸM-PRO" panose="020F0600000000000000" pitchFamily="50" charset="-128"/>
                <a:ea typeface="HG丸ｺﾞｼｯｸM-PRO" panose="020F0600000000000000" pitchFamily="50" charset="-128"/>
              </a:rPr>
              <a:t>する場合には、向精神薬を多剤投与した場合の</a:t>
            </a:r>
            <a:r>
              <a:rPr kumimoji="1"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減算規定を</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適用</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しない</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85725" indent="0">
              <a:buNone/>
            </a:pPr>
            <a:r>
              <a:rPr kumimoji="1" lang="ja-JP" altLang="en-US" sz="2000" dirty="0">
                <a:latin typeface="HG丸ｺﾞｼｯｸM-PRO" panose="020F0600000000000000" pitchFamily="50" charset="-128"/>
                <a:ea typeface="HG丸ｺﾞｼｯｸM-PRO" panose="020F0600000000000000" pitchFamily="50" charset="-128"/>
              </a:rPr>
              <a:t>　</a:t>
            </a:r>
            <a:r>
              <a:rPr kumimoji="1" lang="ja-JP" altLang="en-US" sz="2000" dirty="0" smtClean="0">
                <a:latin typeface="HG丸ｺﾞｼｯｸM-PRO" panose="020F0600000000000000" pitchFamily="50" charset="-128"/>
                <a:ea typeface="HG丸ｺﾞｼｯｸM-PRO" panose="020F0600000000000000" pitchFamily="50" charset="-128"/>
              </a:rPr>
              <a:t>なお、この場合においては、診療報酬明細書の摘要欄に向精神薬剤多剤投与に該当するが、減算規定を適用しない理由を記載する。</a:t>
            </a:r>
            <a:endParaRPr kumimoji="1" lang="en-US" altLang="ja-JP" sz="2000" dirty="0" smtClean="0">
              <a:latin typeface="HG丸ｺﾞｼｯｸM-PRO" panose="020F0600000000000000" pitchFamily="50" charset="-128"/>
              <a:ea typeface="HG丸ｺﾞｼｯｸM-PRO" panose="020F0600000000000000" pitchFamily="50" charset="-128"/>
            </a:endParaRPr>
          </a:p>
          <a:p>
            <a:pPr marL="361950" indent="-276225">
              <a:buNone/>
            </a:pPr>
            <a:r>
              <a:rPr lang="ja-JP" altLang="en-US" sz="2000" dirty="0" smtClean="0">
                <a:latin typeface="HG丸ｺﾞｼｯｸM-PRO" panose="020F0600000000000000" pitchFamily="50" charset="-128"/>
                <a:ea typeface="HG丸ｺﾞｼｯｸM-PRO" panose="020F0600000000000000" pitchFamily="50" charset="-128"/>
              </a:rPr>
              <a:t>①　精神疾患を有する患者が、当該疾患の治療のため、</a:t>
            </a:r>
            <a:r>
              <a:rPr lang="ja-JP" altLang="en-US" sz="2000" u="heavy" dirty="0" smtClean="0">
                <a:uFill>
                  <a:solidFill>
                    <a:srgbClr val="0000FF"/>
                  </a:solidFill>
                </a:uFill>
                <a:latin typeface="HG丸ｺﾞｼｯｸM-PRO" panose="020F0600000000000000" pitchFamily="50" charset="-128"/>
                <a:ea typeface="HG丸ｺﾞｼｯｸM-PRO" panose="020F0600000000000000" pitchFamily="50" charset="-128"/>
              </a:rPr>
              <a:t>当該保険医療機関を初めて受診した日において</a:t>
            </a: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他の保険医療機関ですでに、向精神薬多剤投与されている場合</a:t>
            </a:r>
            <a:r>
              <a:rPr lang="ja-JP" altLang="en-US" sz="2000" dirty="0" smtClean="0">
                <a:latin typeface="HG丸ｺﾞｼｯｸM-PRO" panose="020F0600000000000000" pitchFamily="50" charset="-128"/>
                <a:ea typeface="HG丸ｺﾞｼｯｸM-PRO" panose="020F0600000000000000" pitchFamily="50" charset="-128"/>
              </a:rPr>
              <a:t>の連続した</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６か月間</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361950" indent="-276225">
              <a:buNone/>
            </a:pPr>
            <a:r>
              <a:rPr kumimoji="1" lang="ja-JP" altLang="en-US" sz="2000" dirty="0" smtClean="0">
                <a:latin typeface="HG丸ｺﾞｼｯｸM-PRO" panose="020F0600000000000000" pitchFamily="50" charset="-128"/>
                <a:ea typeface="HG丸ｺﾞｼｯｸM-PRO" panose="020F0600000000000000" pitchFamily="50" charset="-128"/>
              </a:rPr>
              <a:t>②　向精神薬多剤投与に該当しないが、向精神薬が投与されている患者について、</a:t>
            </a:r>
            <a:r>
              <a:rPr kumimoji="1" lang="ja-JP" altLang="en-US" sz="2000" u="heavy" dirty="0" smtClean="0">
                <a:uFill>
                  <a:solidFill>
                    <a:srgbClr val="0000FF"/>
                  </a:solidFill>
                </a:uFill>
                <a:latin typeface="HG丸ｺﾞｼｯｸM-PRO" panose="020F0600000000000000" pitchFamily="50" charset="-128"/>
                <a:ea typeface="HG丸ｺﾞｼｯｸM-PRO" panose="020F0600000000000000" pitchFamily="50" charset="-128"/>
              </a:rPr>
              <a:t>当該患者の症状の改善が不十分又はみられず</a:t>
            </a:r>
            <a:r>
              <a:rPr kumimoji="1" lang="ja-JP" altLang="en-US" sz="2000" dirty="0" smtClean="0">
                <a:latin typeface="HG丸ｺﾞｼｯｸM-PRO" panose="020F0600000000000000" pitchFamily="50" charset="-128"/>
                <a:ea typeface="HG丸ｺﾞｼｯｸM-PRO" panose="020F0600000000000000" pitchFamily="50" charset="-128"/>
              </a:rPr>
              <a:t>、</a:t>
            </a:r>
            <a:r>
              <a:rPr kumimoji="1"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薬剤の切り替えが必要</a:t>
            </a:r>
            <a:r>
              <a:rPr kumimoji="1" lang="ja-JP" altLang="en-US" sz="2000" dirty="0" smtClean="0">
                <a:latin typeface="HG丸ｺﾞｼｯｸM-PRO" panose="020F0600000000000000" pitchFamily="50" charset="-128"/>
                <a:ea typeface="HG丸ｺﾞｼｯｸM-PRO" panose="020F0600000000000000" pitchFamily="50" charset="-128"/>
              </a:rPr>
              <a:t>であり、すでに投与されている薬剤と新しく導入する薬剤を</a:t>
            </a:r>
            <a:r>
              <a:rPr kumimoji="1"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一時的に併用する場合</a:t>
            </a:r>
            <a:r>
              <a:rPr kumimoji="1" lang="ja-JP" altLang="en-US" sz="2000" dirty="0" smtClean="0">
                <a:latin typeface="HG丸ｺﾞｼｯｸM-PRO" panose="020F0600000000000000" pitchFamily="50" charset="-128"/>
                <a:ea typeface="HG丸ｺﾞｼｯｸM-PRO" panose="020F0600000000000000" pitchFamily="50" charset="-128"/>
              </a:rPr>
              <a:t>の連続した</a:t>
            </a:r>
            <a:r>
              <a:rPr kumimoji="1"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３か月間（年２回まで）</a:t>
            </a:r>
            <a:r>
              <a:rPr kumimoji="1" lang="ja-JP" altLang="en-US" sz="2000" dirty="0" smtClean="0">
                <a:latin typeface="HG丸ｺﾞｼｯｸM-PRO" panose="020F0600000000000000" pitchFamily="50" charset="-128"/>
                <a:ea typeface="HG丸ｺﾞｼｯｸM-PRO" panose="020F0600000000000000" pitchFamily="50" charset="-128"/>
              </a:rPr>
              <a:t>。</a:t>
            </a:r>
            <a:endParaRPr kumimoji="1" lang="en-US" altLang="ja-JP" sz="2000" dirty="0" smtClean="0">
              <a:latin typeface="HG丸ｺﾞｼｯｸM-PRO" panose="020F0600000000000000" pitchFamily="50" charset="-128"/>
              <a:ea typeface="HG丸ｺﾞｼｯｸM-PRO" panose="020F0600000000000000" pitchFamily="50" charset="-128"/>
            </a:endParaRPr>
          </a:p>
          <a:p>
            <a:pPr marL="361950" indent="-276225">
              <a:buNone/>
            </a:pPr>
            <a:r>
              <a:rPr lang="ja-JP" altLang="en-US" sz="2000" dirty="0" smtClean="0">
                <a:latin typeface="HG丸ｺﾞｼｯｸM-PRO" panose="020F0600000000000000" pitchFamily="50" charset="-128"/>
                <a:ea typeface="HG丸ｺﾞｼｯｸM-PRO" panose="020F0600000000000000" pitchFamily="50" charset="-128"/>
              </a:rPr>
              <a:t>③　</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臨時に投与した場合</a:t>
            </a:r>
            <a:r>
              <a:rPr lang="ja-JP" altLang="en-US" sz="2000" u="sng" dirty="0" smtClean="0">
                <a:latin typeface="HG丸ｺﾞｼｯｸM-PRO" panose="020F0600000000000000" pitchFamily="50" charset="-128"/>
                <a:ea typeface="HG丸ｺﾞｼｯｸM-PRO" panose="020F0600000000000000" pitchFamily="50" charset="-128"/>
              </a:rPr>
              <a:t>。（</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連続する投与期間が２週間以内又は</a:t>
            </a:r>
            <a:r>
              <a:rPr lang="en-US" altLang="ja-JP" sz="2000" u="sng" dirty="0" smtClean="0">
                <a:solidFill>
                  <a:srgbClr val="0000FF"/>
                </a:solidFill>
                <a:latin typeface="HG丸ｺﾞｼｯｸM-PRO" panose="020F0600000000000000" pitchFamily="50" charset="-128"/>
                <a:ea typeface="HG丸ｺﾞｼｯｸM-PRO" panose="020F0600000000000000" pitchFamily="50" charset="-128"/>
              </a:rPr>
              <a:t>14</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回以内のもの</a:t>
            </a:r>
            <a:r>
              <a:rPr lang="ja-JP" altLang="en-US" sz="2000" dirty="0" smtClean="0">
                <a:latin typeface="HG丸ｺﾞｼｯｸM-PRO" panose="020F0600000000000000" pitchFamily="50" charset="-128"/>
                <a:ea typeface="HG丸ｺﾞｼｯｸM-PRO" panose="020F0600000000000000" pitchFamily="50" charset="-128"/>
              </a:rPr>
              <a:t>。（投与中止期間が１週間以内の場合は、連続する投与とみなして投与期間を計算する。）抗不安薬及び睡眠薬は、臨時に投与する場合についても種類数に含める。）</a:t>
            </a:r>
            <a:endParaRPr lang="en-US" altLang="ja-JP" sz="2000" dirty="0" smtClean="0">
              <a:latin typeface="HG丸ｺﾞｼｯｸM-PRO" panose="020F0600000000000000" pitchFamily="50" charset="-128"/>
              <a:ea typeface="HG丸ｺﾞｼｯｸM-PRO" panose="020F0600000000000000" pitchFamily="50" charset="-128"/>
            </a:endParaRPr>
          </a:p>
          <a:p>
            <a:pPr marL="361950" indent="-276225">
              <a:buNone/>
            </a:pPr>
            <a:r>
              <a:rPr kumimoji="1" lang="ja-JP" altLang="en-US" sz="2000" dirty="0" smtClean="0">
                <a:latin typeface="HG丸ｺﾞｼｯｸM-PRO" panose="020F0600000000000000" pitchFamily="50" charset="-128"/>
                <a:ea typeface="HG丸ｺﾞｼｯｸM-PRO" panose="020F0600000000000000" pitchFamily="50" charset="-128"/>
              </a:rPr>
              <a:t>④　</a:t>
            </a:r>
            <a:r>
              <a:rPr kumimoji="1"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抗うつ薬又は抗精神病薬に限り、精神科の診療に係る経験を十分に有す</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る医師</a:t>
            </a:r>
            <a:r>
              <a:rPr lang="ja-JP" altLang="en-US" sz="2000" dirty="0" smtClean="0">
                <a:latin typeface="HG丸ｺﾞｼｯｸM-PRO" panose="020F0600000000000000" pitchFamily="50" charset="-128"/>
                <a:ea typeface="HG丸ｺﾞｼｯｸM-PRO" panose="020F0600000000000000" pitchFamily="50" charset="-128"/>
              </a:rPr>
              <a:t>（次ページ参照）として</a:t>
            </a:r>
            <a:r>
              <a:rPr lang="ja-JP" altLang="en-US" sz="2000" u="heavy" dirty="0" smtClean="0">
                <a:uFill>
                  <a:solidFill>
                    <a:srgbClr val="0000FF"/>
                  </a:solidFill>
                </a:uFill>
                <a:latin typeface="HG丸ｺﾞｼｯｸM-PRO" panose="020F0600000000000000" pitchFamily="50" charset="-128"/>
                <a:ea typeface="HG丸ｺﾞｼｯｸM-PRO" panose="020F0600000000000000" pitchFamily="50" charset="-128"/>
              </a:rPr>
              <a:t>地方厚生（支）局長に届け出たもの</a:t>
            </a:r>
            <a:r>
              <a:rPr lang="ja-JP" altLang="en-US" sz="2000" dirty="0" smtClean="0">
                <a:latin typeface="HG丸ｺﾞｼｯｸM-PRO" panose="020F0600000000000000" pitchFamily="50" charset="-128"/>
                <a:ea typeface="HG丸ｺﾞｼｯｸM-PRO" panose="020F0600000000000000" pitchFamily="50" charset="-128"/>
              </a:rPr>
              <a:t>が、患者の病状等により</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やむを得ず投与を行う必要があると認めた場合</a:t>
            </a:r>
            <a:r>
              <a:rPr lang="ja-JP" altLang="en-US" sz="2000" dirty="0" smtClean="0">
                <a:latin typeface="HG丸ｺﾞｼｯｸM-PRO" panose="020F0600000000000000" pitchFamily="50" charset="-128"/>
                <a:ea typeface="HG丸ｺﾞｼｯｸM-PRO" panose="020F0600000000000000" pitchFamily="50" charset="-128"/>
              </a:rPr>
              <a:t>。</a:t>
            </a:r>
            <a:endParaRPr kumimoji="1" lang="en-US" altLang="ja-JP" sz="20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174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4198313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179512" y="368660"/>
            <a:ext cx="8784976" cy="6489340"/>
          </a:xfrm>
          <a:prstGeom prst="snip2DiagRect">
            <a:avLst>
              <a:gd name="adj1" fmla="val 0"/>
              <a:gd name="adj2" fmla="val 657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79512" y="116632"/>
            <a:ext cx="6768752" cy="504056"/>
          </a:xfrm>
          <a:prstGeom prst="roundRect">
            <a:avLst>
              <a:gd name="adj" fmla="val 33542"/>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FF"/>
              </a:solidFill>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175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611560" y="3555014"/>
            <a:ext cx="8136904" cy="3186354"/>
          </a:xfrm>
          <a:prstGeom prst="round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539552" y="188640"/>
            <a:ext cx="8064896" cy="6552728"/>
          </a:xfrm>
        </p:spPr>
        <p:txBody>
          <a:bodyPr>
            <a:noAutofit/>
          </a:bodyPr>
          <a:lstStyle/>
          <a:p>
            <a:pPr marL="0" indent="0">
              <a:spcBef>
                <a:spcPts val="1200"/>
              </a:spcBef>
              <a:buNone/>
            </a:pP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［精神科の診療に係る経験を十分に有する医師］</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85725" indent="0">
              <a:spcBef>
                <a:spcPts val="1200"/>
              </a:spcBef>
              <a:buNone/>
            </a:pPr>
            <a:r>
              <a:rPr kumimoji="1" lang="ja-JP" altLang="en-US" sz="2000" dirty="0" smtClean="0">
                <a:latin typeface="HG丸ｺﾞｼｯｸM-PRO" panose="020F0600000000000000" pitchFamily="50" charset="-128"/>
                <a:ea typeface="HG丸ｺﾞｼｯｸM-PRO" panose="020F0600000000000000" pitchFamily="50" charset="-128"/>
              </a:rPr>
              <a:t>　以下の</a:t>
            </a:r>
            <a:r>
              <a:rPr kumimoji="1"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①～④のいずれにも該当</a:t>
            </a:r>
            <a:r>
              <a:rPr kumimoji="1" lang="ja-JP" altLang="en-US" sz="2000" dirty="0" smtClean="0">
                <a:latin typeface="HG丸ｺﾞｼｯｸM-PRO" panose="020F0600000000000000" pitchFamily="50" charset="-128"/>
                <a:ea typeface="HG丸ｺﾞｼｯｸM-PRO" panose="020F0600000000000000" pitchFamily="50" charset="-128"/>
              </a:rPr>
              <a:t>するものであること。</a:t>
            </a:r>
            <a:endParaRPr kumimoji="1" lang="en-US" altLang="ja-JP" sz="2000" dirty="0" smtClean="0">
              <a:latin typeface="HG丸ｺﾞｼｯｸM-PRO" panose="020F0600000000000000" pitchFamily="50" charset="-128"/>
              <a:ea typeface="HG丸ｺﾞｼｯｸM-PRO" panose="020F0600000000000000" pitchFamily="50" charset="-128"/>
            </a:endParaRPr>
          </a:p>
          <a:p>
            <a:pPr marL="361950" indent="-276225">
              <a:buNone/>
            </a:pPr>
            <a:r>
              <a:rPr lang="ja-JP" altLang="en-US" sz="2000" dirty="0" smtClean="0">
                <a:latin typeface="HG丸ｺﾞｼｯｸM-PRO" panose="020F0600000000000000" pitchFamily="50" charset="-128"/>
                <a:ea typeface="HG丸ｺﾞｼｯｸM-PRO" panose="020F0600000000000000" pitchFamily="50" charset="-128"/>
              </a:rPr>
              <a:t>①　</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臨床経験を５年</a:t>
            </a:r>
            <a:r>
              <a:rPr lang="ja-JP" altLang="en-US" sz="2000" dirty="0" smtClean="0">
                <a:latin typeface="HG丸ｺﾞｼｯｸM-PRO" panose="020F0600000000000000" pitchFamily="50" charset="-128"/>
                <a:ea typeface="HG丸ｺﾞｼｯｸM-PRO" panose="020F0600000000000000" pitchFamily="50" charset="-128"/>
              </a:rPr>
              <a:t>以上有する医師であること。</a:t>
            </a:r>
            <a:endParaRPr lang="en-US" altLang="ja-JP" sz="2000" dirty="0" smtClean="0">
              <a:latin typeface="HG丸ｺﾞｼｯｸM-PRO" panose="020F0600000000000000" pitchFamily="50" charset="-128"/>
              <a:ea typeface="HG丸ｺﾞｼｯｸM-PRO" panose="020F0600000000000000" pitchFamily="50" charset="-128"/>
            </a:endParaRPr>
          </a:p>
          <a:p>
            <a:pPr marL="361950" indent="-276225">
              <a:buNone/>
            </a:pPr>
            <a:r>
              <a:rPr kumimoji="1" lang="ja-JP" altLang="en-US" sz="2000" dirty="0" smtClean="0">
                <a:latin typeface="HG丸ｺﾞｼｯｸM-PRO" panose="020F0600000000000000" pitchFamily="50" charset="-128"/>
                <a:ea typeface="HG丸ｺﾞｼｯｸM-PRO" panose="020F0600000000000000" pitchFamily="50" charset="-128"/>
              </a:rPr>
              <a:t>②　適切な保険医療機関において</a:t>
            </a:r>
            <a:r>
              <a:rPr kumimoji="1"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３年以上の精神科の診療経験</a:t>
            </a:r>
            <a:r>
              <a:rPr kumimoji="1" lang="ja-JP" altLang="en-US" sz="2000" dirty="0" smtClean="0">
                <a:latin typeface="HG丸ｺﾞｼｯｸM-PRO" panose="020F0600000000000000" pitchFamily="50" charset="-128"/>
                <a:ea typeface="HG丸ｺﾞｼｯｸM-PRO" panose="020F0600000000000000" pitchFamily="50" charset="-128"/>
              </a:rPr>
              <a:t>を有する医師であること。</a:t>
            </a:r>
            <a:endParaRPr kumimoji="1" lang="en-US" altLang="ja-JP" sz="2000" dirty="0" smtClean="0">
              <a:latin typeface="HG丸ｺﾞｼｯｸM-PRO" panose="020F0600000000000000" pitchFamily="50" charset="-128"/>
              <a:ea typeface="HG丸ｺﾞｼｯｸM-PRO" panose="020F0600000000000000" pitchFamily="50" charset="-128"/>
            </a:endParaRPr>
          </a:p>
          <a:p>
            <a:pPr marL="361950" indent="-276225">
              <a:buNone/>
            </a:pPr>
            <a:r>
              <a:rPr lang="ja-JP" altLang="en-US" sz="2000" dirty="0" smtClean="0">
                <a:latin typeface="HG丸ｺﾞｼｯｸM-PRO" panose="020F0600000000000000" pitchFamily="50" charset="-128"/>
                <a:ea typeface="HG丸ｺﾞｼｯｸM-PRO" panose="020F0600000000000000" pitchFamily="50" charset="-128"/>
              </a:rPr>
              <a:t>③　精神疾患に関する専門的な知識と、</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ＩＣＤ</a:t>
            </a:r>
            <a:r>
              <a:rPr lang="en-US" altLang="ja-JP" sz="2000" u="sng" dirty="0" smtClean="0">
                <a:solidFill>
                  <a:srgbClr val="FF0000"/>
                </a:solidFill>
                <a:latin typeface="HG丸ｺﾞｼｯｸM-PRO" panose="020F0600000000000000" pitchFamily="50" charset="-128"/>
                <a:ea typeface="HG丸ｺﾞｼｯｸM-PRO" panose="020F0600000000000000" pitchFamily="50" charset="-128"/>
              </a:rPr>
              <a:t>-10</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においてＦ０からＦ９のすべてについて主治医として治療した経験</a:t>
            </a:r>
            <a:r>
              <a:rPr lang="ja-JP" altLang="en-US" sz="2000" dirty="0" smtClean="0">
                <a:latin typeface="HG丸ｺﾞｼｯｸM-PRO" panose="020F0600000000000000" pitchFamily="50" charset="-128"/>
                <a:ea typeface="HG丸ｺﾞｼｯｸM-PRO" panose="020F0600000000000000" pitchFamily="50" charset="-128"/>
              </a:rPr>
              <a:t>を有すること。</a:t>
            </a:r>
            <a:endParaRPr lang="en-US" altLang="ja-JP" sz="2000" dirty="0" smtClean="0">
              <a:latin typeface="HG丸ｺﾞｼｯｸM-PRO" panose="020F0600000000000000" pitchFamily="50" charset="-128"/>
              <a:ea typeface="HG丸ｺﾞｼｯｸM-PRO" panose="020F0600000000000000" pitchFamily="50" charset="-128"/>
            </a:endParaRPr>
          </a:p>
          <a:p>
            <a:pPr marL="361950" indent="-276225">
              <a:buNone/>
            </a:pPr>
            <a:r>
              <a:rPr kumimoji="1" lang="ja-JP" altLang="en-US" sz="2000" dirty="0" smtClean="0">
                <a:latin typeface="HG丸ｺﾞｼｯｸM-PRO" panose="020F0600000000000000" pitchFamily="50" charset="-128"/>
                <a:ea typeface="HG丸ｺﾞｼｯｸM-PRO" panose="020F0600000000000000" pitchFamily="50" charset="-128"/>
              </a:rPr>
              <a:t>④　精神科薬物療法に関する</a:t>
            </a:r>
            <a:r>
              <a:rPr kumimoji="1"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適切な研修を終了</a:t>
            </a:r>
            <a:r>
              <a:rPr kumimoji="1" lang="ja-JP" altLang="en-US" sz="2000" dirty="0" smtClean="0">
                <a:latin typeface="HG丸ｺﾞｼｯｸM-PRO" panose="020F0600000000000000" pitchFamily="50" charset="-128"/>
                <a:ea typeface="HG丸ｺﾞｼｯｸM-PRO" panose="020F0600000000000000" pitchFamily="50" charset="-128"/>
              </a:rPr>
              <a:t>していること。</a:t>
            </a:r>
            <a:endParaRPr lang="en-US" altLang="ja-JP" sz="2000" dirty="0" smtClean="0">
              <a:latin typeface="HG丸ｺﾞｼｯｸM-PRO" panose="020F0600000000000000" pitchFamily="50" charset="-128"/>
              <a:ea typeface="HG丸ｺﾞｼｯｸM-PRO" panose="020F0600000000000000" pitchFamily="50" charset="-128"/>
            </a:endParaRPr>
          </a:p>
          <a:p>
            <a:pPr marL="361950" indent="-276225">
              <a:buNone/>
            </a:pPr>
            <a:r>
              <a:rPr kumimoji="1" lang="ja-JP" altLang="en-US" sz="2000" dirty="0" smtClean="0">
                <a:latin typeface="HG丸ｺﾞｼｯｸM-PRO" panose="020F0600000000000000" pitchFamily="50" charset="-128"/>
                <a:ea typeface="HG丸ｺﾞｼｯｸM-PRO" panose="020F0600000000000000" pitchFamily="50" charset="-128"/>
              </a:rPr>
              <a:t>　（</a:t>
            </a:r>
            <a:r>
              <a:rPr kumimoji="1"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④については、平成２７年４月１日より適用</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361950" indent="-276225">
              <a:buNone/>
            </a:pPr>
            <a:endParaRPr kumimoji="1" lang="en-US" altLang="ja-JP" sz="1000" dirty="0" smtClean="0">
              <a:latin typeface="HG丸ｺﾞｼｯｸM-PRO" panose="020F0600000000000000" pitchFamily="50" charset="-128"/>
              <a:ea typeface="HG丸ｺﾞｼｯｸM-PRO" panose="020F0600000000000000" pitchFamily="50" charset="-128"/>
            </a:endParaRPr>
          </a:p>
          <a:p>
            <a:pPr marL="361950" indent="-276225">
              <a:buNone/>
            </a:pPr>
            <a:r>
              <a:rPr lang="ja-JP" altLang="en-US" sz="1600" dirty="0" smtClean="0">
                <a:latin typeface="HG丸ｺﾞｼｯｸM-PRO" panose="020F0600000000000000" pitchFamily="50" charset="-128"/>
                <a:ea typeface="HG丸ｺﾞｼｯｸM-PRO" panose="020F0600000000000000" pitchFamily="50" charset="-128"/>
              </a:rPr>
              <a:t>　</a:t>
            </a:r>
            <a:r>
              <a:rPr lang="en-US" altLang="ja-JP" sz="1600" dirty="0" smtClean="0">
                <a:latin typeface="HG丸ｺﾞｼｯｸM-PRO" panose="020F0600000000000000" pitchFamily="50" charset="-128"/>
                <a:ea typeface="HG丸ｺﾞｼｯｸM-PRO" panose="020F0600000000000000" pitchFamily="50" charset="-128"/>
              </a:rPr>
              <a:t>【</a:t>
            </a:r>
            <a:r>
              <a:rPr lang="ja-JP" altLang="en-US" sz="1600" dirty="0" smtClean="0">
                <a:latin typeface="HG丸ｺﾞｼｯｸM-PRO" panose="020F0600000000000000" pitchFamily="50" charset="-128"/>
                <a:ea typeface="HG丸ｺﾞｼｯｸM-PRO" panose="020F0600000000000000" pitchFamily="50" charset="-128"/>
              </a:rPr>
              <a:t>ＩＣＤ</a:t>
            </a:r>
            <a:r>
              <a:rPr lang="en-US" altLang="ja-JP" sz="1600" dirty="0" smtClean="0">
                <a:latin typeface="HG丸ｺﾞｼｯｸM-PRO" panose="020F0600000000000000" pitchFamily="50" charset="-128"/>
                <a:ea typeface="HG丸ｺﾞｼｯｸM-PRO" panose="020F0600000000000000" pitchFamily="50" charset="-128"/>
              </a:rPr>
              <a:t>-10】</a:t>
            </a:r>
          </a:p>
          <a:p>
            <a:pPr marL="542925" indent="0">
              <a:buNone/>
            </a:pPr>
            <a:r>
              <a:rPr kumimoji="1" lang="ja-JP" altLang="en-US" sz="1600" dirty="0">
                <a:latin typeface="HG丸ｺﾞｼｯｸM-PRO" panose="020F0600000000000000" pitchFamily="50" charset="-128"/>
                <a:ea typeface="HG丸ｺﾞｼｯｸM-PRO" panose="020F0600000000000000" pitchFamily="50" charset="-128"/>
              </a:rPr>
              <a:t>Ｆ</a:t>
            </a:r>
            <a:r>
              <a:rPr kumimoji="1" lang="en-US" altLang="ja-JP" sz="1600" dirty="0">
                <a:latin typeface="HG丸ｺﾞｼｯｸM-PRO" panose="020F0600000000000000" pitchFamily="50" charset="-128"/>
                <a:ea typeface="HG丸ｺﾞｼｯｸM-PRO" panose="020F0600000000000000" pitchFamily="50" charset="-128"/>
              </a:rPr>
              <a:t>0</a:t>
            </a:r>
            <a:r>
              <a:rPr kumimoji="1" lang="ja-JP" altLang="en-US" sz="1600" dirty="0" smtClean="0">
                <a:latin typeface="HG丸ｺﾞｼｯｸM-PRO" panose="020F0600000000000000" pitchFamily="50" charset="-128"/>
                <a:ea typeface="HG丸ｺﾞｼｯｸM-PRO" panose="020F0600000000000000" pitchFamily="50" charset="-128"/>
              </a:rPr>
              <a:t>０　アルツハイマー病の認知症</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542925" indent="0">
              <a:buNone/>
            </a:pPr>
            <a:r>
              <a:rPr lang="zh-TW" altLang="en-US" sz="1600" dirty="0" smtClean="0">
                <a:latin typeface="HG丸ｺﾞｼｯｸM-PRO" panose="020F0600000000000000" pitchFamily="50" charset="-128"/>
                <a:ea typeface="HG丸ｺﾞｼｯｸM-PRO" panose="020F0600000000000000" pitchFamily="50" charset="-128"/>
              </a:rPr>
              <a:t>Ｆ</a:t>
            </a:r>
            <a:r>
              <a:rPr lang="ja-JP" altLang="en-US" sz="1600" dirty="0" smtClean="0">
                <a:latin typeface="HG丸ｺﾞｼｯｸM-PRO" panose="020F0600000000000000" pitchFamily="50" charset="-128"/>
                <a:ea typeface="HG丸ｺﾞｼｯｸM-PRO" panose="020F0600000000000000" pitchFamily="50" charset="-128"/>
              </a:rPr>
              <a:t>０１</a:t>
            </a:r>
            <a:r>
              <a:rPr lang="zh-TW" altLang="en-US" sz="1600" dirty="0">
                <a:latin typeface="HG丸ｺﾞｼｯｸM-PRO" panose="020F0600000000000000" pitchFamily="50" charset="-128"/>
                <a:ea typeface="HG丸ｺﾞｼｯｸM-PRO" panose="020F0600000000000000" pitchFamily="50" charset="-128"/>
              </a:rPr>
              <a:t>　</a:t>
            </a:r>
            <a:r>
              <a:rPr lang="zh-TW" altLang="en-US" sz="1600" dirty="0" smtClean="0">
                <a:latin typeface="HG丸ｺﾞｼｯｸM-PRO" panose="020F0600000000000000" pitchFamily="50" charset="-128"/>
                <a:ea typeface="HG丸ｺﾞｼｯｸM-PRO" panose="020F0600000000000000" pitchFamily="50" charset="-128"/>
              </a:rPr>
              <a:t>血管性認知症</a:t>
            </a:r>
            <a:endParaRPr lang="en-US" altLang="zh-TW" sz="1600" dirty="0" smtClean="0">
              <a:latin typeface="HG丸ｺﾞｼｯｸM-PRO" panose="020F0600000000000000" pitchFamily="50" charset="-128"/>
              <a:ea typeface="HG丸ｺﾞｼｯｸM-PRO" panose="020F0600000000000000" pitchFamily="50" charset="-128"/>
            </a:endParaRPr>
          </a:p>
          <a:p>
            <a:pPr marL="542925" indent="0">
              <a:buNone/>
            </a:pPr>
            <a:r>
              <a:rPr lang="ja-JP" altLang="en-US" sz="1600" dirty="0" smtClean="0">
                <a:latin typeface="HG丸ｺﾞｼｯｸM-PRO" panose="020F0600000000000000" pitchFamily="50" charset="-128"/>
                <a:ea typeface="HG丸ｺﾞｼｯｸM-PRO" panose="020F0600000000000000" pitchFamily="50" charset="-128"/>
              </a:rPr>
              <a:t>Ｆ０２　他</a:t>
            </a:r>
            <a:r>
              <a:rPr lang="ja-JP" altLang="en-US" sz="1600" dirty="0">
                <a:latin typeface="HG丸ｺﾞｼｯｸM-PRO" panose="020F0600000000000000" pitchFamily="50" charset="-128"/>
                <a:ea typeface="HG丸ｺﾞｼｯｸM-PRO" panose="020F0600000000000000" pitchFamily="50" charset="-128"/>
              </a:rPr>
              <a:t>に分類されるその他の疾患の</a:t>
            </a:r>
            <a:r>
              <a:rPr lang="ja-JP" altLang="en-US" sz="1600" dirty="0" smtClean="0">
                <a:latin typeface="HG丸ｺﾞｼｯｸM-PRO" panose="020F0600000000000000" pitchFamily="50" charset="-128"/>
                <a:ea typeface="HG丸ｺﾞｼｯｸM-PRO" panose="020F0600000000000000" pitchFamily="50" charset="-128"/>
              </a:rPr>
              <a:t>認知症</a:t>
            </a:r>
            <a:endParaRPr lang="en-US" altLang="ja-JP" sz="1600" dirty="0" smtClean="0">
              <a:latin typeface="HG丸ｺﾞｼｯｸM-PRO" panose="020F0600000000000000" pitchFamily="50" charset="-128"/>
              <a:ea typeface="HG丸ｺﾞｼｯｸM-PRO" panose="020F0600000000000000" pitchFamily="50" charset="-128"/>
            </a:endParaRPr>
          </a:p>
          <a:p>
            <a:pPr marL="542925" indent="0">
              <a:buNone/>
            </a:pPr>
            <a:r>
              <a:rPr lang="ja-JP" altLang="en-US" sz="1600" dirty="0" smtClean="0">
                <a:latin typeface="HG丸ｺﾞｼｯｸM-PRO" panose="020F0600000000000000" pitchFamily="50" charset="-128"/>
                <a:ea typeface="HG丸ｺﾞｼｯｸM-PRO" panose="020F0600000000000000" pitchFamily="50" charset="-128"/>
              </a:rPr>
              <a:t>Ｆ０３</a:t>
            </a:r>
            <a:r>
              <a:rPr lang="ja-JP" altLang="en-US" sz="1600" dirty="0">
                <a:latin typeface="HG丸ｺﾞｼｯｸM-PRO" panose="020F0600000000000000" pitchFamily="50" charset="-128"/>
                <a:ea typeface="HG丸ｺﾞｼｯｸM-PRO" panose="020F0600000000000000" pitchFamily="50" charset="-128"/>
              </a:rPr>
              <a:t>　詳細不明の</a:t>
            </a:r>
            <a:r>
              <a:rPr lang="ja-JP" altLang="en-US" sz="1600" dirty="0" smtClean="0">
                <a:latin typeface="HG丸ｺﾞｼｯｸM-PRO" panose="020F0600000000000000" pitchFamily="50" charset="-128"/>
                <a:ea typeface="HG丸ｺﾞｼｯｸM-PRO" panose="020F0600000000000000" pitchFamily="50" charset="-128"/>
              </a:rPr>
              <a:t>認知症</a:t>
            </a:r>
            <a:endParaRPr lang="en-US" altLang="ja-JP" sz="1600" dirty="0" smtClean="0">
              <a:latin typeface="HG丸ｺﾞｼｯｸM-PRO" panose="020F0600000000000000" pitchFamily="50" charset="-128"/>
              <a:ea typeface="HG丸ｺﾞｼｯｸM-PRO" panose="020F0600000000000000" pitchFamily="50" charset="-128"/>
            </a:endParaRPr>
          </a:p>
          <a:p>
            <a:pPr marL="542925" indent="0">
              <a:buNone/>
            </a:pPr>
            <a:r>
              <a:rPr lang="ja-JP" altLang="en-US" sz="1600" dirty="0" smtClean="0">
                <a:latin typeface="HG丸ｺﾞｼｯｸM-PRO" panose="020F0600000000000000" pitchFamily="50" charset="-128"/>
                <a:ea typeface="HG丸ｺﾞｼｯｸM-PRO" panose="020F0600000000000000" pitchFamily="50" charset="-128"/>
              </a:rPr>
              <a:t>Ｆ０４</a:t>
            </a:r>
            <a:r>
              <a:rPr lang="ja-JP" altLang="en-US" sz="1600" dirty="0">
                <a:latin typeface="HG丸ｺﾞｼｯｸM-PRO" panose="020F0600000000000000" pitchFamily="50" charset="-128"/>
                <a:ea typeface="HG丸ｺﾞｼｯｸM-PRO" panose="020F0600000000000000" pitchFamily="50" charset="-128"/>
              </a:rPr>
              <a:t>　器質性健忘症候群，アルコールその他の精神作用物質によらない</a:t>
            </a:r>
            <a:r>
              <a:rPr lang="ja-JP" altLang="en-US" sz="1600" dirty="0" smtClean="0">
                <a:latin typeface="HG丸ｺﾞｼｯｸM-PRO" panose="020F0600000000000000" pitchFamily="50" charset="-128"/>
                <a:ea typeface="HG丸ｺﾞｼｯｸM-PRO" panose="020F0600000000000000" pitchFamily="50" charset="-128"/>
              </a:rPr>
              <a:t>もの</a:t>
            </a:r>
            <a:endParaRPr lang="en-US" altLang="ja-JP" sz="1600" dirty="0" smtClean="0">
              <a:latin typeface="HG丸ｺﾞｼｯｸM-PRO" panose="020F0600000000000000" pitchFamily="50" charset="-128"/>
              <a:ea typeface="HG丸ｺﾞｼｯｸM-PRO" panose="020F0600000000000000" pitchFamily="50" charset="-128"/>
            </a:endParaRPr>
          </a:p>
          <a:p>
            <a:pPr marL="542925" indent="0">
              <a:buNone/>
            </a:pPr>
            <a:r>
              <a:rPr lang="ja-JP" altLang="en-US" sz="1600" dirty="0" smtClean="0">
                <a:latin typeface="HG丸ｺﾞｼｯｸM-PRO" panose="020F0600000000000000" pitchFamily="50" charset="-128"/>
                <a:ea typeface="HG丸ｺﾞｼｯｸM-PRO" panose="020F0600000000000000" pitchFamily="50" charset="-128"/>
              </a:rPr>
              <a:t>Ｆ０５</a:t>
            </a: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せん</a:t>
            </a:r>
            <a:r>
              <a:rPr lang="ja-JP" altLang="en-US" sz="1600" dirty="0">
                <a:latin typeface="HG丸ｺﾞｼｯｸM-PRO" panose="020F0600000000000000" pitchFamily="50" charset="-128"/>
                <a:ea typeface="HG丸ｺﾞｼｯｸM-PRO" panose="020F0600000000000000" pitchFamily="50" charset="-128"/>
              </a:rPr>
              <a:t>妄，アルコールその他の精神作用物質によらない</a:t>
            </a:r>
            <a:r>
              <a:rPr lang="ja-JP" altLang="en-US" sz="1600" dirty="0" smtClean="0">
                <a:latin typeface="HG丸ｺﾞｼｯｸM-PRO" panose="020F0600000000000000" pitchFamily="50" charset="-128"/>
                <a:ea typeface="HG丸ｺﾞｼｯｸM-PRO" panose="020F0600000000000000" pitchFamily="50" charset="-128"/>
              </a:rPr>
              <a:t>もの</a:t>
            </a:r>
            <a:endParaRPr lang="en-US" altLang="ja-JP" sz="1600" dirty="0" smtClean="0">
              <a:latin typeface="HG丸ｺﾞｼｯｸM-PRO" panose="020F0600000000000000" pitchFamily="50" charset="-128"/>
              <a:ea typeface="HG丸ｺﾞｼｯｸM-PRO" panose="020F0600000000000000" pitchFamily="50" charset="-128"/>
            </a:endParaRPr>
          </a:p>
          <a:p>
            <a:pPr marL="542925" indent="0">
              <a:buNone/>
            </a:pPr>
            <a:r>
              <a:rPr lang="ja-JP" altLang="en-US" sz="1600" dirty="0" smtClean="0">
                <a:latin typeface="HG丸ｺﾞｼｯｸM-PRO" panose="020F0600000000000000" pitchFamily="50" charset="-128"/>
                <a:ea typeface="HG丸ｺﾞｼｯｸM-PRO" panose="020F0600000000000000" pitchFamily="50" charset="-128"/>
              </a:rPr>
              <a:t>Ｆ０６</a:t>
            </a:r>
            <a:r>
              <a:rPr lang="ja-JP" altLang="en-US" sz="1600" dirty="0">
                <a:latin typeface="HG丸ｺﾞｼｯｸM-PRO" panose="020F0600000000000000" pitchFamily="50" charset="-128"/>
                <a:ea typeface="HG丸ｺﾞｼｯｸM-PRO" panose="020F0600000000000000" pitchFamily="50" charset="-128"/>
              </a:rPr>
              <a:t>　脳の損傷及び機能不全並びに身体疾患によるその他の精神</a:t>
            </a:r>
            <a:r>
              <a:rPr lang="ja-JP" altLang="en-US" sz="1600" dirty="0" smtClean="0">
                <a:latin typeface="HG丸ｺﾞｼｯｸM-PRO" panose="020F0600000000000000" pitchFamily="50" charset="-128"/>
                <a:ea typeface="HG丸ｺﾞｼｯｸM-PRO" panose="020F0600000000000000" pitchFamily="50" charset="-128"/>
              </a:rPr>
              <a:t>障害</a:t>
            </a:r>
            <a:endParaRPr lang="en-US" altLang="ja-JP" sz="1600" dirty="0" smtClean="0">
              <a:latin typeface="HG丸ｺﾞｼｯｸM-PRO" panose="020F0600000000000000" pitchFamily="50" charset="-128"/>
              <a:ea typeface="HG丸ｺﾞｼｯｸM-PRO" panose="020F0600000000000000" pitchFamily="50" charset="-128"/>
            </a:endParaRPr>
          </a:p>
          <a:p>
            <a:pPr marL="542925" indent="0">
              <a:buNone/>
            </a:pPr>
            <a:r>
              <a:rPr lang="ja-JP" altLang="en-US" sz="1600" dirty="0" smtClean="0">
                <a:latin typeface="HG丸ｺﾞｼｯｸM-PRO" panose="020F0600000000000000" pitchFamily="50" charset="-128"/>
                <a:ea typeface="HG丸ｺﾞｼｯｸM-PRO" panose="020F0600000000000000" pitchFamily="50" charset="-128"/>
              </a:rPr>
              <a:t>Ｆ０７</a:t>
            </a: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脳</a:t>
            </a:r>
            <a:r>
              <a:rPr lang="ja-JP" altLang="en-US" sz="1600" dirty="0">
                <a:latin typeface="HG丸ｺﾞｼｯｸM-PRO" panose="020F0600000000000000" pitchFamily="50" charset="-128"/>
                <a:ea typeface="HG丸ｺﾞｼｯｸM-PRO" panose="020F0600000000000000" pitchFamily="50" charset="-128"/>
              </a:rPr>
              <a:t>の疾患，損傷及び機能不全による人格及び行動の</a:t>
            </a:r>
            <a:r>
              <a:rPr lang="ja-JP" altLang="en-US" sz="1600" dirty="0" smtClean="0">
                <a:latin typeface="HG丸ｺﾞｼｯｸM-PRO" panose="020F0600000000000000" pitchFamily="50" charset="-128"/>
                <a:ea typeface="HG丸ｺﾞｼｯｸM-PRO" panose="020F0600000000000000" pitchFamily="50" charset="-128"/>
              </a:rPr>
              <a:t>障害</a:t>
            </a:r>
            <a:endParaRPr lang="en-US" altLang="ja-JP" sz="1600" dirty="0" smtClean="0">
              <a:latin typeface="HG丸ｺﾞｼｯｸM-PRO" panose="020F0600000000000000" pitchFamily="50" charset="-128"/>
              <a:ea typeface="HG丸ｺﾞｼｯｸM-PRO" panose="020F0600000000000000" pitchFamily="50" charset="-128"/>
            </a:endParaRPr>
          </a:p>
          <a:p>
            <a:pPr marL="542925" indent="0">
              <a:buNone/>
            </a:pPr>
            <a:r>
              <a:rPr lang="ja-JP" altLang="en-US" sz="1600" dirty="0" smtClean="0">
                <a:latin typeface="HG丸ｺﾞｼｯｸM-PRO" panose="020F0600000000000000" pitchFamily="50" charset="-128"/>
                <a:ea typeface="HG丸ｺﾞｼｯｸM-PRO" panose="020F0600000000000000" pitchFamily="50" charset="-128"/>
              </a:rPr>
              <a:t>Ｆ０９</a:t>
            </a: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詳細</a:t>
            </a:r>
            <a:r>
              <a:rPr lang="ja-JP" altLang="en-US" sz="1600" dirty="0">
                <a:latin typeface="HG丸ｺﾞｼｯｸM-PRO" panose="020F0600000000000000" pitchFamily="50" charset="-128"/>
                <a:ea typeface="HG丸ｺﾞｼｯｸM-PRO" panose="020F0600000000000000" pitchFamily="50" charset="-128"/>
              </a:rPr>
              <a:t>不明の器質性又は症状性精神障害</a:t>
            </a:r>
            <a:endParaRPr lang="en-US" altLang="zh-TW" sz="1600" dirty="0" smtClean="0">
              <a:latin typeface="HG丸ｺﾞｼｯｸM-PRO" panose="020F0600000000000000" pitchFamily="50" charset="-128"/>
              <a:ea typeface="HG丸ｺﾞｼｯｸM-PRO" panose="020F0600000000000000" pitchFamily="50" charset="-128"/>
            </a:endParaRPr>
          </a:p>
          <a:p>
            <a:pPr marL="361950" indent="-276225">
              <a:buNone/>
            </a:pP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5851644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59532" y="620688"/>
            <a:ext cx="8496944" cy="6192688"/>
          </a:xfrm>
          <a:prstGeom prst="snip2DiagRect">
            <a:avLst>
              <a:gd name="adj1" fmla="val 0"/>
              <a:gd name="adj2" fmla="val 1134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52636"/>
            <a:ext cx="8568952" cy="648072"/>
          </a:xfrm>
          <a:prstGeom prst="roundRect">
            <a:avLst>
              <a:gd name="adj" fmla="val 212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188640"/>
            <a:ext cx="8280920" cy="6669360"/>
          </a:xfrm>
        </p:spPr>
        <p:txBody>
          <a:bodyPr>
            <a:normAutofit/>
          </a:bodyPr>
          <a:lstStyle/>
          <a:p>
            <a:pPr marL="265113" indent="-265113">
              <a:spcBef>
                <a:spcPts val="600"/>
              </a:spcBef>
              <a:buNone/>
            </a:pPr>
            <a:r>
              <a:rPr lang="ja-JP" altLang="en-US" sz="2400" dirty="0" smtClean="0">
                <a:latin typeface="HG丸ｺﾞｼｯｸM-PRO" panose="020F0600000000000000" pitchFamily="50" charset="-128"/>
                <a:ea typeface="HG丸ｺﾞｼｯｸM-PRO" panose="020F0600000000000000" pitchFamily="50" charset="-128"/>
              </a:rPr>
              <a:t>◆向精神薬種類一覧</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176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394152198"/>
              </p:ext>
            </p:extLst>
          </p:nvPr>
        </p:nvGraphicFramePr>
        <p:xfrm>
          <a:off x="179514" y="980728"/>
          <a:ext cx="8784975" cy="5688632"/>
        </p:xfrm>
        <a:graphic>
          <a:graphicData uri="http://schemas.openxmlformats.org/drawingml/2006/table">
            <a:tbl>
              <a:tblPr firstRow="1" bandRow="1">
                <a:tableStyleId>{C4B1156A-380E-4F78-BDF5-A606A8083BF9}</a:tableStyleId>
              </a:tblPr>
              <a:tblGrid>
                <a:gridCol w="2928325"/>
                <a:gridCol w="2928325"/>
                <a:gridCol w="2928325"/>
              </a:tblGrid>
              <a:tr h="343818">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抗不安薬</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HG丸ｺﾞｼｯｸM-PRO" panose="020F0600000000000000" pitchFamily="50" charset="-128"/>
                          <a:ea typeface="HG丸ｺﾞｼｯｸM-PRO" panose="020F0600000000000000" pitchFamily="50" charset="-128"/>
                        </a:rPr>
                        <a:t>睡眠薬</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抗うつ薬</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44814">
                <a:tc>
                  <a:txBody>
                    <a:bodyPr/>
                    <a:lstStyle/>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オキサゾラム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クロキサゾラム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クロラゼプ酸二カリウム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ジアゼパム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フルジアゼパム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ブロマゼパム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メダゼパム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ロラゼパム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アルプラゾラム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フルタゾラム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メキサゾラム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トフィソパム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フルトプラゼパム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クロルジアゼポキシド</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ロフラゼプ酸エチル</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タンドスピロンクエン酸塩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ヒドロキシジン塩酸塩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クロチアゼパム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ヒドロキシジンパモ酸塩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エチゾラム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ガンマオリザノール</a:t>
                      </a:r>
                    </a:p>
                    <a:p>
                      <a:endParaRPr kumimoji="1" lang="ja-JP" altLang="en-US" sz="14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ブロモバレリル尿素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抱水クロラール</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エスタゾラム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フルラゼパム塩酸塩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ニトラゼパム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ニメタゼパム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ハロキサゾラム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トリアゾラム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フルニトラゼパム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ブロチゾラム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ロルメタゼパム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クアゼパム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アモバルビタール</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バルビタール</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フェノバルビタール</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ペントバルビタールカルシウム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トリクロホスナトリウム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クロルプロマジン、プロメタジン、フェノバルビタール</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リルマザホン塩酸塩水和物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ゾピクロン</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ゾルピデム酒石酸塩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エスゾピクロン</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ラメルテオン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クロミプラミン塩酸塩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ロフェプラミン塩酸塩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トリミプラミンマレイン酸塩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イミプラミン塩酸塩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アモキサピン</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アミトリプチリン塩酸塩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ノルトリプチリン塩酸塩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マプロチリン塩酸塩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ペモリン</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ドスレピン塩酸塩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ミアンセリン塩酸塩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セチプチリンマレイン酸塩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トラゾドン塩酸塩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フルボキサミンマレイン酸塩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ミルナシプラン塩酸塩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パロキセチン塩酸塩水和物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塩酸セルトラリン</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ミルタザピン</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デュロキセチン塩酸塩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エスシタロプラムシュウ酸塩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17118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620688"/>
            <a:ext cx="8568952" cy="5832648"/>
          </a:xfrm>
          <a:prstGeom prst="snip2DiagRect">
            <a:avLst>
              <a:gd name="adj1" fmla="val 0"/>
              <a:gd name="adj2" fmla="val 842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52636"/>
            <a:ext cx="8568952" cy="648072"/>
          </a:xfrm>
          <a:prstGeom prst="roundRect">
            <a:avLst>
              <a:gd name="adj" fmla="val 212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188640"/>
            <a:ext cx="8280920" cy="6669360"/>
          </a:xfrm>
        </p:spPr>
        <p:txBody>
          <a:bodyPr>
            <a:normAutofit/>
          </a:bodyPr>
          <a:lstStyle/>
          <a:p>
            <a:pPr marL="265113" indent="-265113">
              <a:spcBef>
                <a:spcPts val="600"/>
              </a:spcBef>
              <a:buNone/>
            </a:pPr>
            <a:r>
              <a:rPr lang="ja-JP" altLang="en-US" sz="2400" dirty="0" smtClean="0">
                <a:latin typeface="HG丸ｺﾞｼｯｸM-PRO" panose="020F0600000000000000" pitchFamily="50" charset="-128"/>
                <a:ea typeface="HG丸ｺﾞｼｯｸM-PRO" panose="020F0600000000000000" pitchFamily="50" charset="-128"/>
              </a:rPr>
              <a:t>◆向精神薬種類一覧</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177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218173863"/>
              </p:ext>
            </p:extLst>
          </p:nvPr>
        </p:nvGraphicFramePr>
        <p:xfrm>
          <a:off x="143508" y="1196752"/>
          <a:ext cx="8856984" cy="4680520"/>
        </p:xfrm>
        <a:graphic>
          <a:graphicData uri="http://schemas.openxmlformats.org/drawingml/2006/table">
            <a:tbl>
              <a:tblPr firstRow="1" bandRow="1">
                <a:tableStyleId>{C4B1156A-380E-4F78-BDF5-A606A8083BF9}</a:tableStyleId>
              </a:tblPr>
              <a:tblGrid>
                <a:gridCol w="2952328"/>
                <a:gridCol w="2952328"/>
                <a:gridCol w="2952328"/>
              </a:tblGrid>
              <a:tr h="630708">
                <a:tc gridSpan="3">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抗精神病薬</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algn="ctr"/>
                      <a:r>
                        <a:rPr kumimoji="1" lang="ja-JP" altLang="ja-JP"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（〇印は非定型抗精神病薬、</a:t>
                      </a:r>
                      <a:r>
                        <a:rPr kumimoji="1" lang="en-US" altLang="ja-JP"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ja-JP"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は持続性抗精神病注射薬剤）</a:t>
                      </a:r>
                      <a:endParaRPr kumimoji="1" lang="ja-JP" altLang="en-US" sz="1600" b="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gn="ctr"/>
                      <a:endParaRPr kumimoji="1" lang="ja-JP" altLang="en-US" b="0" dirty="0">
                        <a:latin typeface="HG丸ｺﾞｼｯｸM-PRO" panose="020F0600000000000000" pitchFamily="50" charset="-128"/>
                        <a:ea typeface="HG丸ｺﾞｼｯｸM-PRO" panose="020F0600000000000000" pitchFamily="50" charset="-128"/>
                      </a:endParaRPr>
                    </a:p>
                  </a:txBody>
                  <a:tcPr/>
                </a:tc>
              </a:tr>
              <a:tr h="4049812">
                <a:tc>
                  <a:txBody>
                    <a:bodyPr/>
                    <a:lstStyle/>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＜定型薬＞</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クロルプロマジン塩酸塩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クロルプロマジンフェノールフタリン酸塩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ペルフェナジンフェンジゾ酸塩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ペルフェナジン（塩酸ペルフェナジン）</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プロペリシアジン</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トリフロペラジンマレイン酸塩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フルフェナジンマレイン酸塩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プロクロルペラジンマレイン酸塩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レボメプロマジン</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ピパンペロン塩酸塩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オキシペルチン</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スピペロン</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スルピリド</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ハロペリドール</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endParaRP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ピモジド</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ゾテピン</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チミペロン</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ブロムペリドール</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カルピプラミン塩酸塩水和物</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クロカプラミン塩酸塩水和物</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カルピプラミンマレイン酸塩</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スルトプリド塩酸塩</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モサプラミン塩酸塩</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ネモナプリド</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モペロン塩酸塩</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レセルピン</a:t>
                      </a:r>
                    </a:p>
                    <a:p>
                      <a:pPr marL="361950" indent="-361950"/>
                      <a:r>
                        <a:rPr kumimoji="1" lang="en-US"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ハロペリドールデカン酸エステル</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フルフェナジンデカン酸エステル</a:t>
                      </a:r>
                      <a:endParaRPr kumimoji="1" lang="ja-JP" altLang="en-US" sz="1400" dirty="0">
                        <a:latin typeface="HG丸ｺﾞｼｯｸM-PRO" panose="020F0600000000000000" pitchFamily="50" charset="-128"/>
                        <a:ea typeface="HG丸ｺﾞｼｯｸM-PRO" panose="020F0600000000000000"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＜非定型薬＞</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〇</a:t>
                      </a:r>
                      <a:r>
                        <a:rPr kumimoji="1" lang="en-US"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リスペリドン</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〇　クエチアピンフマル酸塩</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〇　ペロスピロン塩酸塩水和物（ペロスピロン塩酸塩）</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〇　オランザピン</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〇　アリピプラゾール</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〇　ブロナンセリン</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〇　クロザピン</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〇　パリペリドン</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〇</a:t>
                      </a:r>
                      <a:r>
                        <a:rPr kumimoji="1" lang="en-US"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パリペリドンパルミチン酸エステル</a:t>
                      </a:r>
                      <a:endParaRPr kumimoji="1" lang="ja-JP" altLang="en-US" sz="1400" dirty="0">
                        <a:latin typeface="HG丸ｺﾞｼｯｸM-PRO" panose="020F0600000000000000" pitchFamily="50" charset="-128"/>
                        <a:ea typeface="HG丸ｺﾞｼｯｸM-PRO" panose="020F0600000000000000"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3062513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6256" y="647076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178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2"/>
          <p:cNvSpPr/>
          <p:nvPr/>
        </p:nvSpPr>
        <p:spPr>
          <a:xfrm>
            <a:off x="107504" y="1340768"/>
            <a:ext cx="8208912" cy="18002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 name="タイトル 1"/>
          <p:cNvSpPr txBox="1">
            <a:spLocks/>
          </p:cNvSpPr>
          <p:nvPr/>
        </p:nvSpPr>
        <p:spPr>
          <a:xfrm>
            <a:off x="457200" y="1412776"/>
            <a:ext cx="7643192" cy="1575048"/>
          </a:xfrm>
          <a:prstGeom prst="flowChartAlternateProcess">
            <a:avLst/>
          </a:prstGeom>
          <a:noFill/>
          <a:ln w="28575">
            <a:noFill/>
          </a:ln>
          <a:effectLst>
            <a:outerShdw blurRad="50800" dist="38100" algn="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smtClean="0">
                <a:solidFill>
                  <a:srgbClr val="002060"/>
                </a:solidFill>
                <a:latin typeface="+mj-ea"/>
              </a:rPr>
              <a:t>【</a:t>
            </a:r>
            <a:r>
              <a:rPr lang="ja-JP" altLang="en-US" sz="3200" smtClean="0">
                <a:solidFill>
                  <a:srgbClr val="002060"/>
                </a:solidFill>
                <a:latin typeface="+mj-ea"/>
              </a:rPr>
              <a:t>第２章　特掲診療料</a:t>
            </a:r>
            <a:r>
              <a:rPr lang="en-US" altLang="ja-JP" sz="3200" smtClean="0">
                <a:solidFill>
                  <a:srgbClr val="002060"/>
                </a:solidFill>
                <a:latin typeface="+mj-ea"/>
              </a:rPr>
              <a:t>】</a:t>
            </a:r>
            <a:br>
              <a:rPr lang="en-US" altLang="ja-JP" sz="3200" smtClean="0">
                <a:solidFill>
                  <a:srgbClr val="002060"/>
                </a:solidFill>
                <a:latin typeface="+mj-ea"/>
              </a:rPr>
            </a:br>
            <a:r>
              <a:rPr lang="ja-JP" altLang="en-US" sz="4800" u="sng" smtClean="0">
                <a:solidFill>
                  <a:srgbClr val="002060"/>
                </a:solidFill>
                <a:latin typeface="+mj-ea"/>
              </a:rPr>
              <a:t>第６部　注　　射</a:t>
            </a:r>
            <a:endParaRPr lang="ja-JP" altLang="en-US" sz="4800" u="sng" dirty="0">
              <a:solidFill>
                <a:srgbClr val="002060"/>
              </a:solidFill>
              <a:latin typeface="+mj-ea"/>
            </a:endParaRPr>
          </a:p>
        </p:txBody>
      </p:sp>
    </p:spTree>
    <p:extLst>
      <p:ext uri="{BB962C8B-B14F-4D97-AF65-F5344CB8AC3E}">
        <p14:creationId xmlns:p14="http://schemas.microsoft.com/office/powerpoint/2010/main" val="3854269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51520" y="116632"/>
            <a:ext cx="8640960" cy="1296144"/>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188640"/>
            <a:ext cx="8352928" cy="6552728"/>
          </a:xfrm>
        </p:spPr>
        <p:txBody>
          <a:bodyPr>
            <a:noAutofit/>
          </a:bodyPr>
          <a:lstStyle/>
          <a:p>
            <a:pPr marL="361950" indent="-361950">
              <a:buNone/>
            </a:pP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◆外来化学療法の評価の見直し</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buNone/>
            </a:pPr>
            <a:r>
              <a:rPr kumimoji="1" lang="ja-JP" altLang="en-US" sz="2200" dirty="0">
                <a:latin typeface="HG丸ｺﾞｼｯｸM-PRO" panose="020F0600000000000000" pitchFamily="50" charset="-128"/>
                <a:ea typeface="HG丸ｺﾞｼｯｸM-PRO" panose="020F0600000000000000" pitchFamily="50" charset="-128"/>
              </a:rPr>
              <a:t>　</a:t>
            </a:r>
            <a:r>
              <a:rPr kumimoji="1" lang="en-US" altLang="ja-JP" sz="2200" dirty="0" smtClean="0">
                <a:latin typeface="HG丸ｺﾞｼｯｸM-PRO" panose="020F0600000000000000" pitchFamily="50" charset="-128"/>
                <a:ea typeface="HG丸ｺﾞｼｯｸM-PRO" panose="020F0600000000000000" pitchFamily="50" charset="-128"/>
              </a:rPr>
              <a:t>※</a:t>
            </a:r>
            <a:r>
              <a:rPr kumimoji="1" lang="ja-JP" altLang="en-US" sz="2200" dirty="0" smtClean="0">
                <a:latin typeface="HG丸ｺﾞｼｯｸM-PRO" panose="020F0600000000000000" pitchFamily="50" charset="-128"/>
                <a:ea typeface="HG丸ｺﾞｼｯｸM-PRO" panose="020F0600000000000000" pitchFamily="50" charset="-128"/>
              </a:rPr>
              <a:t>外来化学療法加算を設定した本来の趣旨を明確にするため、投与方法の見直し、対象薬剤の見直しを行う。</a:t>
            </a:r>
            <a:endParaRPr kumimoji="1" lang="en-US" altLang="ja-JP" sz="2200" dirty="0" smtClean="0">
              <a:latin typeface="HG丸ｺﾞｼｯｸM-PRO" panose="020F0600000000000000" pitchFamily="50" charset="-128"/>
              <a:ea typeface="HG丸ｺﾞｼｯｸM-PRO" panose="020F0600000000000000" pitchFamily="50" charset="-128"/>
            </a:endParaRPr>
          </a:p>
          <a:p>
            <a:pPr marL="627063" indent="-627063">
              <a:buNone/>
            </a:pPr>
            <a:endParaRPr kumimoji="1" lang="en-US" altLang="ja-JP" sz="2200" dirty="0" smtClean="0">
              <a:latin typeface="HG丸ｺﾞｼｯｸM-PRO" panose="020F0600000000000000" pitchFamily="50" charset="-128"/>
              <a:ea typeface="HG丸ｺﾞｼｯｸM-PRO" panose="020F06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8804954"/>
              </p:ext>
            </p:extLst>
          </p:nvPr>
        </p:nvGraphicFramePr>
        <p:xfrm>
          <a:off x="575556" y="1556792"/>
          <a:ext cx="8100900" cy="5151120"/>
        </p:xfrm>
        <a:graphic>
          <a:graphicData uri="http://schemas.openxmlformats.org/drawingml/2006/table">
            <a:tbl>
              <a:tblPr firstRow="1" bandRow="1">
                <a:tableStyleId>{0505E3EF-67EA-436B-97B2-0124C06EBD24}</a:tableStyleId>
              </a:tblPr>
              <a:tblGrid>
                <a:gridCol w="4050450"/>
                <a:gridCol w="4050450"/>
              </a:tblGrid>
              <a:tr h="328084">
                <a:tc>
                  <a:txBody>
                    <a:bodyPr/>
                    <a:lstStyle/>
                    <a:p>
                      <a:pPr algn="ctr"/>
                      <a:r>
                        <a:rPr kumimoji="1" lang="ja-JP" altLang="en-US" sz="1600" b="1" dirty="0" smtClean="0">
                          <a:latin typeface="ＭＳ Ｐゴシック" panose="020B0600070205080204" pitchFamily="50" charset="-128"/>
                          <a:ea typeface="ＭＳ Ｐゴシック" panose="020B0600070205080204" pitchFamily="50" charset="-128"/>
                        </a:rPr>
                        <a:t>現　　行</a:t>
                      </a:r>
                      <a:endParaRPr kumimoji="1" lang="ja-JP" altLang="en-US" sz="1600" b="1" dirty="0">
                        <a:latin typeface="ＭＳ Ｐゴシック" panose="020B0600070205080204" pitchFamily="50" charset="-128"/>
                        <a:ea typeface="ＭＳ Ｐゴシック" panose="020B0600070205080204"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ＭＳ Ｐゴシック" panose="020B0600070205080204" pitchFamily="50" charset="-128"/>
                          <a:ea typeface="ＭＳ Ｐゴシック" panose="020B0600070205080204" pitchFamily="50" charset="-128"/>
                        </a:rPr>
                        <a:t>改　定　後</a:t>
                      </a:r>
                      <a:endParaRPr kumimoji="1" lang="ja-JP" altLang="en-US" sz="1600" b="1" dirty="0">
                        <a:latin typeface="ＭＳ Ｐゴシック" panose="020B0600070205080204" pitchFamily="50" charset="-128"/>
                        <a:ea typeface="ＭＳ Ｐゴシック" panose="020B0600070205080204"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28084">
                <a:tc gridSpan="2">
                  <a:txBody>
                    <a:bodyPr/>
                    <a:lstStyle/>
                    <a:p>
                      <a:pPr marL="180975" marR="0" indent="-180975" algn="ctr" defTabSz="914400" rtl="0" eaLnBrk="1" fontAlgn="auto" latinLnBrk="0" hangingPunct="1">
                        <a:lnSpc>
                          <a:spcPct val="100000"/>
                        </a:lnSpc>
                        <a:spcBef>
                          <a:spcPts val="0"/>
                        </a:spcBef>
                        <a:spcAft>
                          <a:spcPts val="0"/>
                        </a:spcAft>
                        <a:buClrTx/>
                        <a:buSzTx/>
                        <a:buFontTx/>
                        <a:buNone/>
                        <a:tabLst/>
                        <a:defRPr/>
                      </a:pPr>
                      <a:r>
                        <a:rPr kumimoji="1" lang="en-US" altLang="ja-JP" sz="1600" b="1" dirty="0" smtClean="0">
                          <a:latin typeface="ＭＳ Ｐゴシック" panose="020B0600070205080204" pitchFamily="50" charset="-128"/>
                          <a:ea typeface="ＭＳ Ｐゴシック" panose="020B0600070205080204" pitchFamily="50" charset="-128"/>
                        </a:rPr>
                        <a:t>【 </a:t>
                      </a:r>
                      <a:r>
                        <a:rPr kumimoji="1" lang="ja-JP" altLang="en-US" sz="1600" b="1" dirty="0" smtClean="0">
                          <a:latin typeface="ＭＳ Ｐゴシック" panose="020B0600070205080204" pitchFamily="50" charset="-128"/>
                          <a:ea typeface="ＭＳ Ｐゴシック" panose="020B0600070205080204" pitchFamily="50" charset="-128"/>
                        </a:rPr>
                        <a:t>外 来 化 学 療 法 Ａ </a:t>
                      </a:r>
                      <a:r>
                        <a:rPr kumimoji="1" lang="en-US" altLang="ja-JP" sz="1600" b="1" dirty="0" smtClean="0">
                          <a:latin typeface="ＭＳ Ｐゴシック" panose="020B0600070205080204" pitchFamily="50" charset="-128"/>
                          <a:ea typeface="ＭＳ Ｐゴシック" panose="020B0600070205080204" pitchFamily="50" charset="-128"/>
                        </a:rPr>
                        <a:t>】</a:t>
                      </a:r>
                      <a:endParaRPr kumimoji="1" lang="ja-JP" altLang="en-US" sz="1600" b="1" dirty="0">
                        <a:latin typeface="ＭＳ Ｐゴシック" panose="020B0600070205080204" pitchFamily="50" charset="-128"/>
                        <a:ea typeface="ＭＳ Ｐゴシック" panose="020B0600070205080204"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180975" indent="-180975"/>
                      <a:endParaRPr kumimoji="1" lang="ja-JP" altLang="en-US" sz="1600" b="1" dirty="0">
                        <a:solidFill>
                          <a:srgbClr val="FF0000"/>
                        </a:solidFill>
                        <a:latin typeface="ＭＳ Ｐゴシック" panose="020B0600070205080204" pitchFamily="50" charset="-128"/>
                        <a:ea typeface="ＭＳ Ｐゴシック" panose="020B060007020508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384392">
                <a:tc>
                  <a:txBody>
                    <a:bodyPr/>
                    <a:lstStyle/>
                    <a:p>
                      <a:r>
                        <a:rPr kumimoji="1" lang="ja-JP" altLang="en-US" sz="1600" b="1" dirty="0" smtClean="0">
                          <a:latin typeface="ＭＳ Ｐゴシック" panose="020B0600070205080204" pitchFamily="50" charset="-128"/>
                          <a:ea typeface="ＭＳ Ｐゴシック" panose="020B0600070205080204" pitchFamily="50" charset="-128"/>
                        </a:rPr>
                        <a:t>［算定要件］</a:t>
                      </a:r>
                      <a:endParaRPr kumimoji="1" lang="en-US" altLang="ja-JP" sz="1600" b="1" dirty="0" smtClean="0">
                        <a:latin typeface="ＭＳ Ｐゴシック" panose="020B0600070205080204" pitchFamily="50" charset="-128"/>
                        <a:ea typeface="ＭＳ Ｐゴシック" panose="020B0600070205080204" pitchFamily="50" charset="-128"/>
                      </a:endParaRPr>
                    </a:p>
                    <a:p>
                      <a:pPr marL="180975" indent="-180975"/>
                      <a:r>
                        <a:rPr kumimoji="1" lang="ja-JP" altLang="en-US" sz="1600" b="1" dirty="0" smtClean="0">
                          <a:latin typeface="ＭＳ Ｐゴシック" panose="020B0600070205080204" pitchFamily="50" charset="-128"/>
                          <a:ea typeface="ＭＳ Ｐゴシック" panose="020B0600070205080204" pitchFamily="50" charset="-128"/>
                        </a:rPr>
                        <a:t>①　入院中の患者以外の悪性腫瘍等の患者に対して算定する。</a:t>
                      </a:r>
                      <a:endParaRPr kumimoji="1" lang="en-US" altLang="ja-JP" sz="1600" b="1" dirty="0" smtClean="0">
                        <a:latin typeface="ＭＳ Ｐゴシック" panose="020B0600070205080204" pitchFamily="50" charset="-128"/>
                        <a:ea typeface="ＭＳ Ｐゴシック" panose="020B0600070205080204" pitchFamily="50" charset="-128"/>
                      </a:endParaRPr>
                    </a:p>
                    <a:p>
                      <a:pPr marL="180975" indent="-180975"/>
                      <a:endParaRPr kumimoji="1" lang="en-US" altLang="ja-JP" sz="1600" b="1" dirty="0" smtClean="0">
                        <a:latin typeface="ＭＳ Ｐゴシック" panose="020B0600070205080204" pitchFamily="50" charset="-128"/>
                        <a:ea typeface="ＭＳ Ｐゴシック" panose="020B0600070205080204" pitchFamily="50" charset="-128"/>
                      </a:endParaRPr>
                    </a:p>
                    <a:p>
                      <a:pPr marL="180975" indent="-180975"/>
                      <a:r>
                        <a:rPr kumimoji="1" lang="ja-JP" altLang="en-US" sz="1600" b="1" dirty="0" smtClean="0">
                          <a:latin typeface="ＭＳ Ｐゴシック" panose="020B0600070205080204" pitchFamily="50" charset="-128"/>
                          <a:ea typeface="ＭＳ Ｐゴシック" panose="020B0600070205080204" pitchFamily="50" charset="-128"/>
                        </a:rPr>
                        <a:t>②　Ｇ</a:t>
                      </a:r>
                      <a:r>
                        <a:rPr kumimoji="1" lang="en-US" altLang="ja-JP" sz="1600" b="1" dirty="0" smtClean="0">
                          <a:latin typeface="ＭＳ Ｐゴシック" panose="020B0600070205080204" pitchFamily="50" charset="-128"/>
                          <a:ea typeface="ＭＳ Ｐゴシック" panose="020B0600070205080204" pitchFamily="50" charset="-128"/>
                        </a:rPr>
                        <a:t>000</a:t>
                      </a:r>
                      <a:r>
                        <a:rPr kumimoji="1" lang="ja-JP" altLang="en-US" sz="1600" b="1" dirty="0" smtClean="0">
                          <a:latin typeface="ＭＳ Ｐゴシック" panose="020B0600070205080204" pitchFamily="50" charset="-128"/>
                          <a:ea typeface="ＭＳ Ｐゴシック" panose="020B0600070205080204" pitchFamily="50" charset="-128"/>
                        </a:rPr>
                        <a:t>皮内、皮下及び筋肉注射により投与した場合は算定できない。</a:t>
                      </a:r>
                      <a:endParaRPr kumimoji="1" lang="en-US" altLang="ja-JP" sz="1600" b="1" dirty="0" smtClean="0">
                        <a:latin typeface="ＭＳ Ｐゴシック" panose="020B0600070205080204" pitchFamily="50" charset="-128"/>
                        <a:ea typeface="ＭＳ Ｐゴシック" panose="020B0600070205080204" pitchFamily="50" charset="-128"/>
                      </a:endParaRPr>
                    </a:p>
                    <a:p>
                      <a:pPr marL="180975" indent="-180975"/>
                      <a:r>
                        <a:rPr kumimoji="1" lang="ja-JP" altLang="en-US" sz="1600" b="1" dirty="0" smtClean="0">
                          <a:latin typeface="ＭＳ Ｐゴシック" panose="020B0600070205080204" pitchFamily="50" charset="-128"/>
                          <a:ea typeface="ＭＳ Ｐゴシック" panose="020B0600070205080204" pitchFamily="50" charset="-128"/>
                        </a:rPr>
                        <a:t>③　対象薬剤は、添付文書の「警告」若しくは「重要な基本的注意」欄に「緊急時に十分対応できる医療施設及び医師のもとで使用すること」又は「ｉｎｆｕｓｉｏｎ　ｒｅａｃｔｉｏｎ又はアナフィラキシーショック等が発現する可能性があるため患者の状態を十分に観察すること」等の趣旨が明記されている抗悪性腫瘍剤又はモノクローナル抗体製剤などヒトの細胞を規定する分子を特異的に阻害する分子標的薬とする。</a:t>
                      </a:r>
                      <a:endParaRPr kumimoji="1" lang="en-US" altLang="ja-JP" sz="1600" b="1" dirty="0" smtClean="0">
                        <a:latin typeface="ＭＳ Ｐゴシック" panose="020B0600070205080204" pitchFamily="50" charset="-128"/>
                        <a:ea typeface="ＭＳ Ｐゴシック" panose="020B0600070205080204" pitchFamily="50" charset="-128"/>
                      </a:endParaRPr>
                    </a:p>
                    <a:p>
                      <a:pPr marL="180975" indent="-180975"/>
                      <a:endParaRPr kumimoji="1" lang="ja-JP" altLang="en-US" sz="1600" b="1" dirty="0">
                        <a:latin typeface="ＭＳ Ｐゴシック" panose="020B0600070205080204" pitchFamily="50" charset="-128"/>
                        <a:ea typeface="ＭＳ Ｐゴシック" panose="020B060007020508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ja-JP" altLang="en-US" sz="1600" b="1" dirty="0" smtClean="0">
                          <a:latin typeface="ＭＳ Ｐゴシック" panose="020B0600070205080204" pitchFamily="50" charset="-128"/>
                          <a:ea typeface="ＭＳ Ｐゴシック" panose="020B0600070205080204" pitchFamily="50" charset="-128"/>
                        </a:rPr>
                        <a:t>［算定要件］</a:t>
                      </a:r>
                      <a:endParaRPr kumimoji="1" lang="en-US" altLang="ja-JP" sz="1600" b="1" dirty="0" smtClean="0">
                        <a:latin typeface="ＭＳ Ｐゴシック" panose="020B0600070205080204" pitchFamily="50" charset="-128"/>
                        <a:ea typeface="ＭＳ Ｐゴシック" panose="020B0600070205080204" pitchFamily="50" charset="-128"/>
                      </a:endParaRPr>
                    </a:p>
                    <a:p>
                      <a:pPr marL="180975" indent="-180975"/>
                      <a:r>
                        <a:rPr kumimoji="1" lang="ja-JP" altLang="en-US" sz="1600" b="1" dirty="0" smtClean="0">
                          <a:latin typeface="ＭＳ Ｐゴシック" panose="020B0600070205080204" pitchFamily="50" charset="-128"/>
                          <a:ea typeface="ＭＳ Ｐゴシック" panose="020B0600070205080204" pitchFamily="50" charset="-128"/>
                        </a:rPr>
                        <a:t>①　入院中の患者以外の</a:t>
                      </a:r>
                      <a:r>
                        <a:rPr kumimoji="1" lang="ja-JP" altLang="en-US" sz="1600" b="1" dirty="0" smtClean="0">
                          <a:solidFill>
                            <a:srgbClr val="FF0000"/>
                          </a:solidFill>
                          <a:latin typeface="ＭＳ Ｐゴシック" panose="020B0600070205080204" pitchFamily="50" charset="-128"/>
                          <a:ea typeface="ＭＳ Ｐゴシック" panose="020B0600070205080204" pitchFamily="50" charset="-128"/>
                        </a:rPr>
                        <a:t>悪性腫瘍の患者に対して、悪性腫瘍の治療を目的として抗悪性腫瘍剤が投与された場合に</a:t>
                      </a:r>
                      <a:r>
                        <a:rPr kumimoji="1" lang="ja-JP" altLang="en-US" sz="1600" b="1" dirty="0" smtClean="0">
                          <a:latin typeface="ＭＳ Ｐゴシック" panose="020B0600070205080204" pitchFamily="50" charset="-128"/>
                          <a:ea typeface="ＭＳ Ｐゴシック" panose="020B0600070205080204" pitchFamily="50" charset="-128"/>
                        </a:rPr>
                        <a:t>算定する。</a:t>
                      </a:r>
                      <a:endParaRPr kumimoji="1" lang="en-US" altLang="ja-JP" sz="1600" b="1" dirty="0" smtClean="0">
                        <a:latin typeface="ＭＳ Ｐゴシック" panose="020B0600070205080204" pitchFamily="50" charset="-128"/>
                        <a:ea typeface="ＭＳ Ｐゴシック" panose="020B0600070205080204" pitchFamily="50" charset="-128"/>
                      </a:endParaRPr>
                    </a:p>
                    <a:p>
                      <a:pPr marL="180975" marR="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latin typeface="ＭＳ Ｐゴシック" panose="020B0600070205080204" pitchFamily="50" charset="-128"/>
                          <a:ea typeface="ＭＳ Ｐゴシック" panose="020B0600070205080204" pitchFamily="50" charset="-128"/>
                        </a:rPr>
                        <a:t>②　Ｇ</a:t>
                      </a:r>
                      <a:r>
                        <a:rPr kumimoji="1" lang="en-US" altLang="ja-JP" sz="1600" b="1" dirty="0" smtClean="0">
                          <a:latin typeface="ＭＳ Ｐゴシック" panose="020B0600070205080204" pitchFamily="50" charset="-128"/>
                          <a:ea typeface="ＭＳ Ｐゴシック" panose="020B0600070205080204" pitchFamily="50" charset="-128"/>
                        </a:rPr>
                        <a:t>000</a:t>
                      </a:r>
                      <a:r>
                        <a:rPr kumimoji="1" lang="ja-JP" altLang="en-US" sz="1600" b="1" dirty="0" smtClean="0">
                          <a:latin typeface="ＭＳ Ｐゴシック" panose="020B0600070205080204" pitchFamily="50" charset="-128"/>
                          <a:ea typeface="ＭＳ Ｐゴシック" panose="020B0600070205080204" pitchFamily="50" charset="-128"/>
                        </a:rPr>
                        <a:t>皮内、皮下及び筋肉注射により投与した場合は算定できない。</a:t>
                      </a:r>
                      <a:endParaRPr kumimoji="1" lang="en-US" altLang="ja-JP" sz="1600" b="1" dirty="0" smtClean="0">
                        <a:latin typeface="ＭＳ Ｐゴシック" panose="020B0600070205080204" pitchFamily="50" charset="-128"/>
                        <a:ea typeface="ＭＳ Ｐゴシック" panose="020B0600070205080204" pitchFamily="50" charset="-128"/>
                      </a:endParaRPr>
                    </a:p>
                    <a:p>
                      <a:pPr marL="180975" indent="-180975"/>
                      <a:r>
                        <a:rPr kumimoji="1" lang="ja-JP" altLang="en-US" sz="1600" b="1" dirty="0" smtClean="0">
                          <a:solidFill>
                            <a:srgbClr val="FF0000"/>
                          </a:solidFill>
                          <a:latin typeface="ＭＳ Ｐゴシック" panose="020B0600070205080204" pitchFamily="50" charset="-128"/>
                          <a:ea typeface="ＭＳ Ｐゴシック" panose="020B0600070205080204" pitchFamily="50" charset="-128"/>
                        </a:rPr>
                        <a:t>③　加算の対象となる抗悪性腫瘍剤は、薬効分類上の腫瘍用薬とする。</a:t>
                      </a:r>
                      <a:endParaRPr kumimoji="1" lang="en-US" altLang="ja-JP" sz="1600" b="1" dirty="0" smtClean="0">
                        <a:solidFill>
                          <a:srgbClr val="FF0000"/>
                        </a:solidFill>
                        <a:latin typeface="ＭＳ Ｐゴシック" panose="020B0600070205080204" pitchFamily="50" charset="-128"/>
                        <a:ea typeface="ＭＳ Ｐゴシック" panose="020B0600070205080204" pitchFamily="50" charset="-128"/>
                      </a:endParaRPr>
                    </a:p>
                    <a:p>
                      <a:pPr marL="180975" indent="-180975"/>
                      <a:endParaRPr kumimoji="1" lang="en-US" altLang="ja-JP" sz="1600" b="1" dirty="0" smtClean="0">
                        <a:solidFill>
                          <a:srgbClr val="FF0000"/>
                        </a:solidFill>
                        <a:latin typeface="ＭＳ Ｐゴシック" panose="020B0600070205080204" pitchFamily="50" charset="-128"/>
                        <a:ea typeface="ＭＳ Ｐゴシック" panose="020B0600070205080204" pitchFamily="50" charset="-128"/>
                      </a:endParaRPr>
                    </a:p>
                    <a:p>
                      <a:pPr marL="180975" indent="-180975"/>
                      <a:endParaRPr kumimoji="1" lang="en-US" altLang="ja-JP" sz="1600" b="1" dirty="0" smtClean="0">
                        <a:solidFill>
                          <a:srgbClr val="FF0000"/>
                        </a:solidFill>
                        <a:latin typeface="ＭＳ Ｐゴシック" panose="020B0600070205080204" pitchFamily="50" charset="-128"/>
                        <a:ea typeface="ＭＳ Ｐゴシック" panose="020B0600070205080204" pitchFamily="50" charset="-128"/>
                      </a:endParaRPr>
                    </a:p>
                    <a:p>
                      <a:pPr marL="180975" indent="-180975"/>
                      <a:endParaRPr kumimoji="1" lang="en-US" altLang="ja-JP" sz="1600" b="1" dirty="0" smtClean="0">
                        <a:solidFill>
                          <a:srgbClr val="FF0000"/>
                        </a:solidFill>
                        <a:latin typeface="ＭＳ Ｐゴシック" panose="020B0600070205080204" pitchFamily="50" charset="-128"/>
                        <a:ea typeface="ＭＳ Ｐゴシック" panose="020B0600070205080204" pitchFamily="50" charset="-128"/>
                      </a:endParaRPr>
                    </a:p>
                    <a:p>
                      <a:pPr marL="180975" indent="-180975"/>
                      <a:endParaRPr kumimoji="1" lang="en-US" altLang="ja-JP" sz="1600" b="1" dirty="0" smtClean="0">
                        <a:solidFill>
                          <a:srgbClr val="FF0000"/>
                        </a:solidFill>
                        <a:latin typeface="ＭＳ Ｐゴシック" panose="020B0600070205080204" pitchFamily="50" charset="-128"/>
                        <a:ea typeface="ＭＳ Ｐゴシック" panose="020B0600070205080204" pitchFamily="50" charset="-128"/>
                      </a:endParaRPr>
                    </a:p>
                    <a:p>
                      <a:pPr marL="180975" indent="-180975"/>
                      <a:endParaRPr kumimoji="1" lang="en-US" altLang="ja-JP" sz="1600" b="1" dirty="0" smtClean="0">
                        <a:solidFill>
                          <a:srgbClr val="FF0000"/>
                        </a:solidFill>
                        <a:latin typeface="ＭＳ Ｐゴシック" panose="020B0600070205080204" pitchFamily="50" charset="-128"/>
                        <a:ea typeface="ＭＳ Ｐゴシック" panose="020B0600070205080204" pitchFamily="50" charset="-128"/>
                      </a:endParaRPr>
                    </a:p>
                    <a:p>
                      <a:pPr marL="180975" indent="-180975"/>
                      <a:endParaRPr kumimoji="1" lang="en-US" altLang="ja-JP" sz="1600" b="1" dirty="0" smtClean="0">
                        <a:solidFill>
                          <a:srgbClr val="FF0000"/>
                        </a:solidFill>
                        <a:latin typeface="ＭＳ Ｐゴシック" panose="020B0600070205080204" pitchFamily="50" charset="-128"/>
                        <a:ea typeface="ＭＳ Ｐゴシック" panose="020B0600070205080204" pitchFamily="50" charset="-128"/>
                      </a:endParaRPr>
                    </a:p>
                    <a:p>
                      <a:pPr marL="180975" indent="-180975"/>
                      <a:endParaRPr kumimoji="1" lang="en-US" altLang="ja-JP" sz="1600" b="1" dirty="0" smtClean="0">
                        <a:solidFill>
                          <a:srgbClr val="FF0000"/>
                        </a:solidFill>
                        <a:latin typeface="ＭＳ Ｐゴシック" panose="020B0600070205080204" pitchFamily="50" charset="-128"/>
                        <a:ea typeface="ＭＳ Ｐゴシック" panose="020B0600070205080204" pitchFamily="50" charset="-128"/>
                      </a:endParaRPr>
                    </a:p>
                    <a:p>
                      <a:pPr marL="180975" indent="-180975"/>
                      <a:endParaRPr kumimoji="1" lang="en-US" altLang="ja-JP" sz="1600" b="1" dirty="0" smtClean="0">
                        <a:solidFill>
                          <a:srgbClr val="FF0000"/>
                        </a:solidFill>
                        <a:latin typeface="ＭＳ Ｐゴシック" panose="020B0600070205080204" pitchFamily="50" charset="-128"/>
                        <a:ea typeface="ＭＳ Ｐゴシック" panose="020B0600070205080204" pitchFamily="50" charset="-128"/>
                      </a:endParaRPr>
                    </a:p>
                    <a:p>
                      <a:pPr marL="180975" indent="-180975"/>
                      <a:r>
                        <a:rPr kumimoji="1" lang="ja-JP" altLang="en-US" sz="1600" b="1" dirty="0" smtClean="0">
                          <a:solidFill>
                            <a:srgbClr val="FF0000"/>
                          </a:solidFill>
                          <a:latin typeface="ＭＳ Ｐゴシック" panose="020B0600070205080204" pitchFamily="50" charset="-128"/>
                          <a:ea typeface="ＭＳ Ｐゴシック" panose="020B0600070205080204" pitchFamily="50" charset="-128"/>
                        </a:rPr>
                        <a:t>④　この場合において、区分番号Ｃ</a:t>
                      </a:r>
                      <a:r>
                        <a:rPr kumimoji="1" lang="en-US" altLang="ja-JP" sz="1600" b="1" dirty="0" smtClean="0">
                          <a:solidFill>
                            <a:srgbClr val="FF0000"/>
                          </a:solidFill>
                          <a:latin typeface="ＭＳ Ｐゴシック" panose="020B0600070205080204" pitchFamily="50" charset="-128"/>
                          <a:ea typeface="ＭＳ Ｐゴシック" panose="020B0600070205080204" pitchFamily="50" charset="-128"/>
                        </a:rPr>
                        <a:t>101</a:t>
                      </a:r>
                      <a:r>
                        <a:rPr kumimoji="1" lang="ja-JP" altLang="en-US" sz="1600" b="1" dirty="0" smtClean="0">
                          <a:solidFill>
                            <a:srgbClr val="FF0000"/>
                          </a:solidFill>
                          <a:latin typeface="ＭＳ Ｐゴシック" panose="020B0600070205080204" pitchFamily="50" charset="-128"/>
                          <a:ea typeface="ＭＳ Ｐゴシック" panose="020B0600070205080204" pitchFamily="50" charset="-128"/>
                        </a:rPr>
                        <a:t>在宅自己注射指導管理料は算定しない。</a:t>
                      </a:r>
                      <a:endParaRPr kumimoji="1" lang="ja-JP" altLang="en-US" sz="1600" b="1" dirty="0">
                        <a:solidFill>
                          <a:srgbClr val="FF0000"/>
                        </a:solidFill>
                        <a:latin typeface="ＭＳ Ｐゴシック" panose="020B0600070205080204" pitchFamily="50" charset="-128"/>
                        <a:ea typeface="ＭＳ Ｐゴシック" panose="020B060007020508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179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06076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08720" y="1124744"/>
            <a:ext cx="8511752" cy="5616624"/>
          </a:xfrm>
          <a:prstGeom prst="snip2DiagRect">
            <a:avLst>
              <a:gd name="adj1" fmla="val 0"/>
              <a:gd name="adj2" fmla="val 1310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1079612" y="3789040"/>
            <a:ext cx="7560840" cy="2376264"/>
          </a:xfrm>
          <a:prstGeom prst="rect">
            <a:avLst/>
          </a:prstGeom>
          <a:solidFill>
            <a:schemeClr val="accent2">
              <a:lumMod val="20000"/>
              <a:lumOff val="80000"/>
            </a:scheme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6" name="角丸四角形 5"/>
          <p:cNvSpPr/>
          <p:nvPr/>
        </p:nvSpPr>
        <p:spPr>
          <a:xfrm>
            <a:off x="308720" y="116632"/>
            <a:ext cx="8511752" cy="1512168"/>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 name="直線コネクタ 4"/>
          <p:cNvCxnSpPr/>
          <p:nvPr/>
        </p:nvCxnSpPr>
        <p:spPr>
          <a:xfrm>
            <a:off x="1259632" y="5589240"/>
            <a:ext cx="7200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大かっこ 1"/>
          <p:cNvSpPr/>
          <p:nvPr/>
        </p:nvSpPr>
        <p:spPr>
          <a:xfrm>
            <a:off x="1475656" y="4149080"/>
            <a:ext cx="6840760" cy="1296144"/>
          </a:xfrm>
          <a:prstGeom prst="bracketPair">
            <a:avLst>
              <a:gd name="adj" fmla="val 15067"/>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9" name="角丸四角形 8"/>
          <p:cNvSpPr/>
          <p:nvPr/>
        </p:nvSpPr>
        <p:spPr>
          <a:xfrm>
            <a:off x="179512" y="2564904"/>
            <a:ext cx="8784976" cy="1152128"/>
          </a:xfrm>
          <a:prstGeom prst="roundRect">
            <a:avLst/>
          </a:prstGeom>
          <a:solidFill>
            <a:srgbClr val="FFFF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260648"/>
            <a:ext cx="8352928" cy="6480720"/>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265113" indent="-265113">
              <a:spcBef>
                <a:spcPts val="0"/>
              </a:spcBef>
              <a:buNone/>
            </a:pPr>
            <a:r>
              <a:rPr lang="ja-JP" altLang="en-US" sz="2400" dirty="0" smtClean="0">
                <a:latin typeface="HG丸ｺﾞｼｯｸM-PRO" panose="020F0600000000000000" pitchFamily="50" charset="-128"/>
                <a:ea typeface="HG丸ｺﾞｼｯｸM-PRO" panose="020F0600000000000000" pitchFamily="50" charset="-128"/>
              </a:rPr>
              <a:t>Ａ</a:t>
            </a:r>
            <a:r>
              <a:rPr lang="en-US" altLang="ja-JP" sz="2400" dirty="0" smtClean="0">
                <a:latin typeface="HG丸ｺﾞｼｯｸM-PRO" panose="020F0600000000000000" pitchFamily="50" charset="-128"/>
                <a:ea typeface="HG丸ｺﾞｼｯｸM-PRO" panose="020F0600000000000000" pitchFamily="50" charset="-128"/>
              </a:rPr>
              <a:t>100</a:t>
            </a:r>
            <a:r>
              <a:rPr lang="ja-JP" altLang="en-US" sz="2400" dirty="0" smtClean="0">
                <a:latin typeface="HG丸ｺﾞｼｯｸM-PRO" panose="020F0600000000000000" pitchFamily="50" charset="-128"/>
                <a:ea typeface="HG丸ｺﾞｼｯｸM-PRO" panose="020F0600000000000000" pitchFamily="50" charset="-128"/>
              </a:rPr>
              <a:t>　一般病棟入院基本料（７対１）</a:t>
            </a:r>
            <a:endParaRPr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0"/>
              </a:spcBef>
              <a:buNone/>
            </a:pPr>
            <a:r>
              <a:rPr lang="ja-JP" altLang="en-US" sz="2400" dirty="0" smtClean="0">
                <a:latin typeface="HG丸ｺﾞｼｯｸM-PRO" panose="020F0600000000000000" pitchFamily="50" charset="-128"/>
                <a:ea typeface="HG丸ｺﾞｼｯｸM-PRO" panose="020F0600000000000000" pitchFamily="50" charset="-128"/>
              </a:rPr>
              <a:t>Ａ</a:t>
            </a:r>
            <a:r>
              <a:rPr lang="en-US" altLang="ja-JP" sz="2400" dirty="0" smtClean="0">
                <a:latin typeface="HG丸ｺﾞｼｯｸM-PRO" panose="020F0600000000000000" pitchFamily="50" charset="-128"/>
                <a:ea typeface="HG丸ｺﾞｼｯｸM-PRO" panose="020F0600000000000000" pitchFamily="50" charset="-128"/>
              </a:rPr>
              <a:t>104</a:t>
            </a:r>
            <a:r>
              <a:rPr lang="ja-JP" altLang="en-US" sz="2400" dirty="0" smtClean="0">
                <a:latin typeface="HG丸ｺﾞｼｯｸM-PRO" panose="020F0600000000000000" pitchFamily="50" charset="-128"/>
                <a:ea typeface="HG丸ｺﾞｼｯｸM-PRO" panose="020F0600000000000000" pitchFamily="50" charset="-128"/>
              </a:rPr>
              <a:t>　特定機能病院入院基本料（一般病棟７対１）</a:t>
            </a:r>
            <a:endParaRPr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0"/>
              </a:spcBef>
              <a:buNone/>
            </a:pPr>
            <a:r>
              <a:rPr lang="ja-JP" altLang="en-US" sz="2400" dirty="0" smtClean="0">
                <a:latin typeface="HG丸ｺﾞｼｯｸM-PRO" panose="020F0600000000000000" pitchFamily="50" charset="-128"/>
                <a:ea typeface="HG丸ｺﾞｼｯｸM-PRO" panose="020F0600000000000000" pitchFamily="50" charset="-128"/>
              </a:rPr>
              <a:t>Ａ</a:t>
            </a:r>
            <a:r>
              <a:rPr lang="en-US" altLang="ja-JP" sz="2400" dirty="0" smtClean="0">
                <a:latin typeface="HG丸ｺﾞｼｯｸM-PRO" panose="020F0600000000000000" pitchFamily="50" charset="-128"/>
                <a:ea typeface="HG丸ｺﾞｼｯｸM-PRO" panose="020F0600000000000000" pitchFamily="50" charset="-128"/>
              </a:rPr>
              <a:t>105</a:t>
            </a:r>
            <a:r>
              <a:rPr lang="ja-JP" altLang="en-US" sz="2400" dirty="0" smtClean="0">
                <a:latin typeface="HG丸ｺﾞｼｯｸM-PRO" panose="020F0600000000000000" pitchFamily="50" charset="-128"/>
                <a:ea typeface="HG丸ｺﾞｼｯｸM-PRO" panose="020F0600000000000000" pitchFamily="50" charset="-128"/>
              </a:rPr>
              <a:t>　専門病院入院基本料（７対１）</a:t>
            </a:r>
            <a:endParaRPr lang="en-US" altLang="ja-JP" sz="2400" dirty="0" smtClean="0">
              <a:latin typeface="HG丸ｺﾞｼｯｸM-PRO" panose="020F0600000000000000" pitchFamily="50" charset="-128"/>
              <a:ea typeface="HG丸ｺﾞｼｯｸM-PRO" panose="020F0600000000000000" pitchFamily="50" charset="-128"/>
            </a:endParaRPr>
          </a:p>
          <a:p>
            <a:pPr marL="180975" indent="-180975">
              <a:spcBef>
                <a:spcPts val="0"/>
              </a:spcBef>
              <a:buNone/>
            </a:pPr>
            <a:endParaRPr kumimoji="1" lang="en-US" altLang="ja-JP" sz="2400" dirty="0" smtClean="0">
              <a:latin typeface="HG丸ｺﾞｼｯｸM-PRO" panose="020F0600000000000000" pitchFamily="50" charset="-128"/>
              <a:ea typeface="HG丸ｺﾞｼｯｸM-PRO" panose="020F0600000000000000" pitchFamily="50" charset="-128"/>
            </a:endParaRPr>
          </a:p>
          <a:p>
            <a:pPr marL="180975" indent="-180975">
              <a:spcBef>
                <a:spcPts val="0"/>
              </a:spcBef>
              <a:buNone/>
            </a:pPr>
            <a:r>
              <a:rPr lang="ja-JP" altLang="en-US" sz="2200" dirty="0" smtClean="0">
                <a:latin typeface="HG丸ｺﾞｼｯｸM-PRO" panose="020F0600000000000000" pitchFamily="50" charset="-128"/>
                <a:ea typeface="HG丸ｺﾞｼｯｸM-PRO" panose="020F0600000000000000" pitchFamily="50" charset="-128"/>
              </a:rPr>
              <a:t>◆在宅復帰機能を持つことや診療内容を継続的に調査・分析することが重要であることから、次のような基準を新設する。</a:t>
            </a:r>
            <a:endParaRPr lang="en-US" altLang="ja-JP" sz="2200" dirty="0" smtClean="0">
              <a:latin typeface="HG丸ｺﾞｼｯｸM-PRO" panose="020F0600000000000000" pitchFamily="50" charset="-128"/>
              <a:ea typeface="HG丸ｺﾞｼｯｸM-PRO" panose="020F0600000000000000" pitchFamily="50" charset="-128"/>
            </a:endParaRPr>
          </a:p>
          <a:p>
            <a:pPr marL="180975" indent="-180975">
              <a:spcBef>
                <a:spcPts val="0"/>
              </a:spcBef>
              <a:buNone/>
            </a:pPr>
            <a:endParaRPr kumimoji="1" lang="en-US" altLang="ja-JP" sz="1200" dirty="0">
              <a:latin typeface="HG丸ｺﾞｼｯｸM-PRO" panose="020F0600000000000000" pitchFamily="50" charset="-128"/>
              <a:ea typeface="HG丸ｺﾞｼｯｸM-PRO" panose="020F0600000000000000" pitchFamily="50" charset="-128"/>
            </a:endParaRPr>
          </a:p>
          <a:p>
            <a:pPr marL="627063" indent="-627063">
              <a:spcBef>
                <a:spcPts val="0"/>
              </a:spcBef>
              <a:buNone/>
            </a:pPr>
            <a:r>
              <a:rPr lang="ja-JP" altLang="en-US" sz="2200" dirty="0" smtClean="0">
                <a:latin typeface="HG丸ｺﾞｼｯｸM-PRO" panose="020F0600000000000000" pitchFamily="50" charset="-128"/>
                <a:ea typeface="HG丸ｺﾞｼｯｸM-PRO" panose="020F0600000000000000" pitchFamily="50" charset="-128"/>
              </a:rPr>
              <a:t>（１）自宅や在宅復帰機能を持つ病棟、介護施設へ退院した患者の割合について基準を新設する。</a:t>
            </a:r>
            <a:r>
              <a:rPr lang="en-US" altLang="ja-JP" sz="2200" dirty="0" smtClean="0">
                <a:latin typeface="HG丸ｺﾞｼｯｸM-PRO" panose="020F0600000000000000" pitchFamily="50" charset="-128"/>
                <a:ea typeface="HG丸ｺﾞｼｯｸM-PRO" panose="020F0600000000000000" pitchFamily="50" charset="-128"/>
              </a:rPr>
              <a:t/>
            </a:r>
            <a:br>
              <a:rPr lang="en-US" altLang="ja-JP" sz="2200" dirty="0" smtClean="0">
                <a:latin typeface="HG丸ｺﾞｼｯｸM-PRO" panose="020F0600000000000000" pitchFamily="50" charset="-128"/>
                <a:ea typeface="HG丸ｺﾞｼｯｸM-PRO" panose="020F0600000000000000" pitchFamily="50" charset="-128"/>
              </a:rPr>
            </a:b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（自宅等へ退院するものの割合</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75</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％以上）</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spcBef>
                <a:spcPts val="1200"/>
              </a:spcBef>
              <a:buNone/>
            </a:pPr>
            <a:r>
              <a:rPr lang="ja-JP" altLang="en-US" sz="2200" dirty="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a:t>
            </a:r>
            <a:r>
              <a:rPr lang="en-US" altLang="ja-JP" sz="2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200" dirty="0">
                <a:solidFill>
                  <a:schemeClr val="tx1"/>
                </a:solidFill>
                <a:latin typeface="HG丸ｺﾞｼｯｸM-PRO" panose="020F0600000000000000" pitchFamily="50" charset="-128"/>
                <a:ea typeface="HG丸ｺﾞｼｯｸM-PRO" panose="020F0600000000000000" pitchFamily="50" charset="-128"/>
              </a:rPr>
              <a:t>算定</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式</a:t>
            </a:r>
            <a:r>
              <a:rPr lang="en-US" altLang="ja-JP" sz="2200" dirty="0" smtClean="0">
                <a:solidFill>
                  <a:schemeClr val="tx1"/>
                </a:solidFill>
                <a:latin typeface="HG丸ｺﾞｼｯｸM-PRO" panose="020F0600000000000000" pitchFamily="50" charset="-128"/>
                <a:ea typeface="HG丸ｺﾞｼｯｸM-PRO" panose="020F0600000000000000" pitchFamily="50" charset="-128"/>
              </a:rPr>
              <a:t>】</a:t>
            </a:r>
          </a:p>
          <a:p>
            <a:pPr marL="1254125" indent="0">
              <a:spcBef>
                <a:spcPts val="0"/>
              </a:spcBef>
              <a:buNone/>
            </a:pP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自宅、回復期リハ病棟、地域包括ケア病棟・病室、</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
            </a:r>
            <a:b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b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療養病棟（在宅復帰機能強化加算）、居住系介護</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
            </a:r>
            <a:b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b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施設、介護老健（在宅強化型老健施設</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or</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在宅復帰・</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
            </a:r>
            <a:b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b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在宅療養支援機能加算）に</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「退院した患者」</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1254125" indent="0">
              <a:spcBef>
                <a:spcPts val="1800"/>
              </a:spcBef>
              <a:buNone/>
            </a:pPr>
            <a:r>
              <a:rPr lang="ja-JP" altLang="en-US" sz="2200" dirty="0">
                <a:solidFill>
                  <a:srgbClr val="0000FF"/>
                </a:solidFill>
                <a:latin typeface="HG丸ｺﾞｼｯｸM-PRO" panose="020F0600000000000000" pitchFamily="50" charset="-128"/>
                <a:ea typeface="HG丸ｺﾞｼｯｸM-PRO" panose="020F0600000000000000" pitchFamily="50" charset="-128"/>
              </a:rPr>
              <a:t>７対１病棟</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から</a:t>
            </a:r>
            <a:r>
              <a:rPr lang="ja-JP" altLang="en-US" sz="2200" dirty="0">
                <a:solidFill>
                  <a:srgbClr val="FF0000"/>
                </a:solidFill>
                <a:latin typeface="HG丸ｺﾞｼｯｸM-PRO" panose="020F0600000000000000" pitchFamily="50" charset="-128"/>
                <a:ea typeface="HG丸ｺﾞｼｯｸM-PRO" panose="020F0600000000000000" pitchFamily="50" charset="-128"/>
              </a:rPr>
              <a:t>直接退院</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した患者</a:t>
            </a:r>
            <a:r>
              <a:rPr lang="ja-JP" altLang="en-US" sz="2200" dirty="0">
                <a:solidFill>
                  <a:srgbClr val="0000FF"/>
                </a:solidFill>
                <a:latin typeface="HG丸ｺﾞｼｯｸM-PRO" panose="020F0600000000000000" pitchFamily="50" charset="-128"/>
                <a:ea typeface="HG丸ｺﾞｼｯｸM-PRO" panose="020F0600000000000000" pitchFamily="50" charset="-128"/>
              </a:rPr>
              <a:t>（死亡退院を除く</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200" dirty="0">
                <a:solidFill>
                  <a:srgbClr val="0000FF"/>
                </a:solidFill>
                <a:latin typeface="HG丸ｺﾞｼｯｸM-PRO" panose="020F0600000000000000" pitchFamily="50" charset="-128"/>
                <a:ea typeface="HG丸ｺﾞｼｯｸM-PRO" panose="020F0600000000000000" pitchFamily="50" charset="-128"/>
              </a:rPr>
              <a:t/>
            </a:r>
            <a:br>
              <a:rPr lang="en-US" altLang="ja-JP" sz="2200" dirty="0">
                <a:solidFill>
                  <a:srgbClr val="0000FF"/>
                </a:solidFill>
                <a:latin typeface="HG丸ｺﾞｼｯｸM-PRO" panose="020F0600000000000000" pitchFamily="50" charset="-128"/>
                <a:ea typeface="HG丸ｺﾞｼｯｸM-PRO" panose="020F0600000000000000" pitchFamily="50" charset="-128"/>
              </a:rPr>
            </a:br>
            <a:endParaRPr lang="en-US" altLang="ja-JP" sz="1800" dirty="0" smtClean="0">
              <a:solidFill>
                <a:srgbClr val="0000FF"/>
              </a:solidFill>
              <a:latin typeface="HG丸ｺﾞｼｯｸM-PRO" panose="020F0600000000000000" pitchFamily="50" charset="-128"/>
              <a:ea typeface="HG丸ｺﾞｼｯｸM-PRO" panose="020F0600000000000000" pitchFamily="50" charset="-128"/>
            </a:endParaRPr>
          </a:p>
          <a:p>
            <a:pPr marL="893763" indent="0">
              <a:spcBef>
                <a:spcPts val="0"/>
              </a:spcBef>
              <a:buNone/>
            </a:pPr>
            <a:r>
              <a:rPr lang="en-US" altLang="ja-JP" sz="2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自院</a:t>
            </a:r>
            <a:r>
              <a:rPr lang="ja-JP" altLang="en-US" sz="2200" dirty="0">
                <a:solidFill>
                  <a:schemeClr val="tx1"/>
                </a:solidFill>
                <a:latin typeface="HG丸ｺﾞｼｯｸM-PRO" panose="020F0600000000000000" pitchFamily="50" charset="-128"/>
                <a:ea typeface="HG丸ｺﾞｼｯｸM-PRO" panose="020F0600000000000000" pitchFamily="50" charset="-128"/>
              </a:rPr>
              <a:t>で</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の転棟は分子・分母から除かれる。</a:t>
            </a:r>
            <a:endParaRPr lang="en-US" altLang="ja-JP" sz="22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72917338"/>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303749962"/>
              </p:ext>
            </p:extLst>
          </p:nvPr>
        </p:nvGraphicFramePr>
        <p:xfrm>
          <a:off x="575556" y="188641"/>
          <a:ext cx="8100900" cy="6430378"/>
        </p:xfrm>
        <a:graphic>
          <a:graphicData uri="http://schemas.openxmlformats.org/drawingml/2006/table">
            <a:tbl>
              <a:tblPr firstRow="1" bandRow="1">
                <a:tableStyleId>{0505E3EF-67EA-436B-97B2-0124C06EBD24}</a:tableStyleId>
              </a:tblPr>
              <a:tblGrid>
                <a:gridCol w="4050450"/>
                <a:gridCol w="4050450"/>
              </a:tblGrid>
              <a:tr h="358550">
                <a:tc>
                  <a:txBody>
                    <a:bodyPr/>
                    <a:lstStyle/>
                    <a:p>
                      <a:pPr algn="ctr"/>
                      <a:r>
                        <a:rPr kumimoji="1" lang="ja-JP" altLang="en-US" sz="1700" b="0" dirty="0" smtClean="0">
                          <a:latin typeface="ＭＳ Ｐゴシック" panose="020B0600070205080204" pitchFamily="50" charset="-128"/>
                          <a:ea typeface="ＭＳ Ｐゴシック" panose="020B0600070205080204" pitchFamily="50" charset="-128"/>
                        </a:rPr>
                        <a:t>現　　行</a:t>
                      </a:r>
                      <a:endParaRPr kumimoji="1" lang="ja-JP" altLang="en-US" sz="1700" b="0" dirty="0">
                        <a:latin typeface="ＭＳ Ｐゴシック" panose="020B0600070205080204" pitchFamily="50" charset="-128"/>
                        <a:ea typeface="ＭＳ Ｐゴシック" panose="020B0600070205080204"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kumimoji="1" lang="ja-JP" altLang="en-US" sz="1700" b="0" dirty="0" smtClean="0">
                          <a:latin typeface="ＭＳ Ｐゴシック" panose="020B0600070205080204" pitchFamily="50" charset="-128"/>
                          <a:ea typeface="ＭＳ Ｐゴシック" panose="020B0600070205080204" pitchFamily="50" charset="-128"/>
                        </a:rPr>
                        <a:t>改　定　後</a:t>
                      </a:r>
                      <a:endParaRPr kumimoji="1" lang="ja-JP" altLang="en-US" sz="1700" b="0" dirty="0">
                        <a:latin typeface="ＭＳ Ｐゴシック" panose="020B0600070205080204" pitchFamily="50" charset="-128"/>
                        <a:ea typeface="ＭＳ Ｐゴシック" panose="020B0600070205080204"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12970">
                <a:tc gridSpan="2">
                  <a:txBody>
                    <a:bodyPr/>
                    <a:lstStyle/>
                    <a:p>
                      <a:pPr marL="180975" marR="0" indent="-180975" algn="ctr" defTabSz="914400" rtl="0" eaLnBrk="1" fontAlgn="auto" latinLnBrk="0" hangingPunct="1">
                        <a:lnSpc>
                          <a:spcPct val="100000"/>
                        </a:lnSpc>
                        <a:spcBef>
                          <a:spcPts val="0"/>
                        </a:spcBef>
                        <a:spcAft>
                          <a:spcPts val="0"/>
                        </a:spcAft>
                        <a:buClrTx/>
                        <a:buSzTx/>
                        <a:buFontTx/>
                        <a:buNone/>
                        <a:tabLst/>
                        <a:defRPr/>
                      </a:pPr>
                      <a:r>
                        <a:rPr kumimoji="1" lang="en-US" altLang="ja-JP" sz="1700" b="0" dirty="0" smtClean="0">
                          <a:latin typeface="ＭＳ Ｐゴシック" panose="020B0600070205080204" pitchFamily="50" charset="-128"/>
                          <a:ea typeface="ＭＳ Ｐゴシック" panose="020B0600070205080204" pitchFamily="50" charset="-128"/>
                        </a:rPr>
                        <a:t>【 </a:t>
                      </a:r>
                      <a:r>
                        <a:rPr kumimoji="1" lang="ja-JP" altLang="en-US" sz="1700" b="0" dirty="0" smtClean="0">
                          <a:latin typeface="ＭＳ Ｐゴシック" panose="020B0600070205080204" pitchFamily="50" charset="-128"/>
                          <a:ea typeface="ＭＳ Ｐゴシック" panose="020B0600070205080204" pitchFamily="50" charset="-128"/>
                        </a:rPr>
                        <a:t>外 来 化 学 療 法 Ｂ </a:t>
                      </a:r>
                      <a:r>
                        <a:rPr kumimoji="1" lang="en-US" altLang="ja-JP" sz="1700" b="0" dirty="0" smtClean="0">
                          <a:latin typeface="ＭＳ Ｐゴシック" panose="020B0600070205080204" pitchFamily="50" charset="-128"/>
                          <a:ea typeface="ＭＳ Ｐゴシック" panose="020B0600070205080204" pitchFamily="50" charset="-128"/>
                        </a:rPr>
                        <a:t>】</a:t>
                      </a:r>
                      <a:endParaRPr kumimoji="1" lang="ja-JP" altLang="en-US" sz="1700" b="0" dirty="0">
                        <a:latin typeface="ＭＳ Ｐゴシック" panose="020B0600070205080204" pitchFamily="50" charset="-128"/>
                        <a:ea typeface="ＭＳ Ｐゴシック" panose="020B0600070205080204"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180975" indent="-180975"/>
                      <a:endParaRPr kumimoji="1" lang="ja-JP" altLang="en-US" sz="1700" b="0" dirty="0">
                        <a:solidFill>
                          <a:srgbClr val="FF0000"/>
                        </a:solidFill>
                        <a:latin typeface="ＭＳ Ｐゴシック" panose="020B0600070205080204" pitchFamily="50" charset="-128"/>
                        <a:ea typeface="ＭＳ Ｐゴシック" panose="020B060007020508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658858">
                <a:tc>
                  <a:txBody>
                    <a:bodyPr/>
                    <a:lstStyle/>
                    <a:p>
                      <a:r>
                        <a:rPr kumimoji="1" lang="ja-JP" altLang="en-US" sz="1700" b="0" dirty="0" smtClean="0">
                          <a:latin typeface="ＭＳ Ｐゴシック" panose="020B0600070205080204" pitchFamily="50" charset="-128"/>
                          <a:ea typeface="ＭＳ Ｐゴシック" panose="020B0600070205080204" pitchFamily="50" charset="-128"/>
                        </a:rPr>
                        <a:t>［算定要件］</a:t>
                      </a:r>
                      <a:endParaRPr kumimoji="1" lang="en-US" altLang="ja-JP" sz="1700" b="0" dirty="0" smtClean="0">
                        <a:latin typeface="ＭＳ Ｐゴシック" panose="020B0600070205080204" pitchFamily="50" charset="-128"/>
                        <a:ea typeface="ＭＳ Ｐゴシック" panose="020B0600070205080204" pitchFamily="50" charset="-128"/>
                      </a:endParaRPr>
                    </a:p>
                    <a:p>
                      <a:pPr marL="180975" indent="-180975"/>
                      <a:r>
                        <a:rPr kumimoji="1" lang="ja-JP" altLang="en-US" sz="1700" b="0" dirty="0" smtClean="0">
                          <a:latin typeface="ＭＳ Ｐゴシック" panose="020B0600070205080204" pitchFamily="50" charset="-128"/>
                          <a:ea typeface="ＭＳ Ｐゴシック" panose="020B0600070205080204" pitchFamily="50" charset="-128"/>
                        </a:rPr>
                        <a:t>①　入院中の患者以外の悪性腫瘍等の患者に対して算定する。</a:t>
                      </a:r>
                      <a:endParaRPr kumimoji="1" lang="en-US" altLang="ja-JP" sz="1700" b="0" dirty="0" smtClean="0">
                        <a:latin typeface="ＭＳ Ｐゴシック" panose="020B0600070205080204" pitchFamily="50" charset="-128"/>
                        <a:ea typeface="ＭＳ Ｐゴシック" panose="020B0600070205080204" pitchFamily="50" charset="-128"/>
                      </a:endParaRPr>
                    </a:p>
                    <a:p>
                      <a:pPr marL="180975" indent="-180975"/>
                      <a:r>
                        <a:rPr kumimoji="1" lang="ja-JP" altLang="en-US" sz="1700" b="0" dirty="0" smtClean="0">
                          <a:latin typeface="ＭＳ Ｐゴシック" panose="020B0600070205080204" pitchFamily="50" charset="-128"/>
                          <a:ea typeface="ＭＳ Ｐゴシック" panose="020B0600070205080204" pitchFamily="50" charset="-128"/>
                        </a:rPr>
                        <a:t>②　外来化学療法加算Ａ以外の抗悪性腫瘍剤を投与した場合に算定する。</a:t>
                      </a:r>
                      <a:endParaRPr kumimoji="1" lang="ja-JP" altLang="en-US" sz="1700" b="0" dirty="0">
                        <a:latin typeface="ＭＳ Ｐゴシック" panose="020B0600070205080204" pitchFamily="50" charset="-128"/>
                        <a:ea typeface="ＭＳ Ｐゴシック" panose="020B060007020508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kumimoji="1" lang="ja-JP" altLang="en-US" sz="1700" b="0" dirty="0" smtClean="0">
                          <a:latin typeface="ＭＳ Ｐゴシック" panose="020B0600070205080204" pitchFamily="50" charset="-128"/>
                          <a:ea typeface="ＭＳ Ｐゴシック" panose="020B0600070205080204" pitchFamily="50" charset="-128"/>
                        </a:rPr>
                        <a:t>［算定要件］</a:t>
                      </a:r>
                      <a:endParaRPr kumimoji="1" lang="en-US" altLang="ja-JP" sz="1700" b="0" dirty="0" smtClean="0">
                        <a:latin typeface="ＭＳ Ｐゴシック" panose="020B0600070205080204" pitchFamily="50" charset="-128"/>
                        <a:ea typeface="ＭＳ Ｐゴシック" panose="020B0600070205080204" pitchFamily="50" charset="-128"/>
                      </a:endParaRPr>
                    </a:p>
                    <a:p>
                      <a:pPr marL="180975" indent="-180975"/>
                      <a:r>
                        <a:rPr kumimoji="1" lang="ja-JP" altLang="en-US" sz="1700" b="0" dirty="0" smtClean="0">
                          <a:latin typeface="ＭＳ Ｐゴシック" panose="020B0600070205080204" pitchFamily="50" charset="-128"/>
                          <a:ea typeface="ＭＳ Ｐゴシック" panose="020B0600070205080204" pitchFamily="50" charset="-128"/>
                        </a:rPr>
                        <a:t>①　入院中の患者以外の</a:t>
                      </a:r>
                      <a:r>
                        <a:rPr kumimoji="1" lang="ja-JP" altLang="en-US" sz="1700" b="0" dirty="0" smtClean="0">
                          <a:solidFill>
                            <a:srgbClr val="FF0000"/>
                          </a:solidFill>
                          <a:latin typeface="ＭＳ Ｐゴシック" panose="020B0600070205080204" pitchFamily="50" charset="-128"/>
                          <a:ea typeface="ＭＳ Ｐゴシック" panose="020B0600070205080204" pitchFamily="50" charset="-128"/>
                        </a:rPr>
                        <a:t>患者であって、以下の場合に限り算定する</a:t>
                      </a:r>
                      <a:r>
                        <a:rPr kumimoji="1" lang="ja-JP" altLang="en-US" sz="1700" b="0" dirty="0" smtClean="0">
                          <a:latin typeface="ＭＳ Ｐゴシック" panose="020B0600070205080204" pitchFamily="50" charset="-128"/>
                          <a:ea typeface="ＭＳ Ｐゴシック" panose="020B0600070205080204" pitchFamily="50" charset="-128"/>
                        </a:rPr>
                        <a:t>。</a:t>
                      </a:r>
                      <a:endParaRPr kumimoji="1" lang="en-US" altLang="ja-JP" sz="1700" b="0" dirty="0" smtClean="0">
                        <a:latin typeface="ＭＳ Ｐゴシック" panose="020B0600070205080204" pitchFamily="50" charset="-128"/>
                        <a:ea typeface="ＭＳ Ｐゴシック" panose="020B0600070205080204" pitchFamily="50" charset="-128"/>
                      </a:endParaRPr>
                    </a:p>
                    <a:p>
                      <a:pPr marL="361950" indent="-180975"/>
                      <a:r>
                        <a:rPr kumimoji="1" lang="ja-JP" altLang="en-US" sz="1700" b="0" dirty="0" smtClean="0">
                          <a:solidFill>
                            <a:srgbClr val="FF0000"/>
                          </a:solidFill>
                          <a:latin typeface="ＭＳ Ｐゴシック" panose="020B0600070205080204" pitchFamily="50" charset="-128"/>
                          <a:ea typeface="ＭＳ Ｐゴシック" panose="020B0600070205080204" pitchFamily="50" charset="-128"/>
                        </a:rPr>
                        <a:t>ア　関節リウマチの患者、クローン病の患者、ベーチェット病の患者、強直性脊椎炎の患者、潰瘍性大腸炎の患者、尋常性乾癬の患者、関節症性乾癬の患者、膿疱性乾癬の患者及び乾癬性紅皮症の患者に対してインフリキシマブ製剤を投与した場合</a:t>
                      </a:r>
                      <a:endParaRPr kumimoji="1" lang="en-US" altLang="ja-JP" sz="1700" b="0" dirty="0" smtClean="0">
                        <a:solidFill>
                          <a:srgbClr val="FF0000"/>
                        </a:solidFill>
                        <a:latin typeface="ＭＳ Ｐゴシック" panose="020B0600070205080204" pitchFamily="50" charset="-128"/>
                        <a:ea typeface="ＭＳ Ｐゴシック" panose="020B0600070205080204" pitchFamily="50" charset="-128"/>
                      </a:endParaRPr>
                    </a:p>
                    <a:p>
                      <a:pPr marL="361950" indent="-180975"/>
                      <a:r>
                        <a:rPr kumimoji="1" lang="ja-JP" altLang="en-US" sz="1700" b="0" dirty="0" smtClean="0">
                          <a:solidFill>
                            <a:srgbClr val="FF0000"/>
                          </a:solidFill>
                          <a:latin typeface="ＭＳ Ｐゴシック" panose="020B0600070205080204" pitchFamily="50" charset="-128"/>
                          <a:ea typeface="ＭＳ Ｐゴシック" panose="020B0600070205080204" pitchFamily="50" charset="-128"/>
                        </a:rPr>
                        <a:t>イ　関節リウマチの患者、多関節に活動性を有する若年性特発性関節炎の患者、全身型若年性特発性関節炎の患者及びキャッスルマン病の患者に対してトシリズマブ製剤を投与した場合</a:t>
                      </a:r>
                      <a:endParaRPr kumimoji="1" lang="en-US" altLang="ja-JP" sz="1700" b="0" dirty="0" smtClean="0">
                        <a:solidFill>
                          <a:srgbClr val="FF0000"/>
                        </a:solidFill>
                        <a:latin typeface="ＭＳ Ｐゴシック" panose="020B0600070205080204" pitchFamily="50" charset="-128"/>
                        <a:ea typeface="ＭＳ Ｐゴシック" panose="020B0600070205080204" pitchFamily="50" charset="-128"/>
                      </a:endParaRPr>
                    </a:p>
                    <a:p>
                      <a:pPr marL="361950" indent="-180975"/>
                      <a:r>
                        <a:rPr kumimoji="1" lang="ja-JP" altLang="en-US" sz="1700" b="0" dirty="0" smtClean="0">
                          <a:solidFill>
                            <a:srgbClr val="FF0000"/>
                          </a:solidFill>
                          <a:latin typeface="ＭＳ Ｐゴシック" panose="020B0600070205080204" pitchFamily="50" charset="-128"/>
                          <a:ea typeface="ＭＳ Ｐゴシック" panose="020B0600070205080204" pitchFamily="50" charset="-128"/>
                        </a:rPr>
                        <a:t>ウ　関節リウマチの患者に対してアバタセプト製剤を投与した場合</a:t>
                      </a:r>
                      <a:endParaRPr kumimoji="1" lang="en-US" altLang="ja-JP" sz="1700" b="0" dirty="0" smtClean="0">
                        <a:solidFill>
                          <a:srgbClr val="FF0000"/>
                        </a:solidFill>
                        <a:latin typeface="ＭＳ Ｐゴシック" panose="020B0600070205080204" pitchFamily="50" charset="-128"/>
                        <a:ea typeface="ＭＳ Ｐゴシック" panose="020B0600070205080204" pitchFamily="50" charset="-128"/>
                      </a:endParaRPr>
                    </a:p>
                    <a:p>
                      <a:pPr marL="180975" indent="-180975"/>
                      <a:r>
                        <a:rPr kumimoji="1" lang="ja-JP" altLang="en-US" sz="1700" b="0" dirty="0" smtClean="0">
                          <a:solidFill>
                            <a:srgbClr val="FF0000"/>
                          </a:solidFill>
                          <a:latin typeface="ＭＳ Ｐゴシック" panose="020B0600070205080204" pitchFamily="50" charset="-128"/>
                          <a:ea typeface="ＭＳ Ｐゴシック" panose="020B0600070205080204" pitchFamily="50" charset="-128"/>
                        </a:rPr>
                        <a:t>②　Ｇ</a:t>
                      </a:r>
                      <a:r>
                        <a:rPr kumimoji="1" lang="en-US" altLang="ja-JP" sz="1700" b="0" dirty="0" smtClean="0">
                          <a:solidFill>
                            <a:srgbClr val="FF0000"/>
                          </a:solidFill>
                          <a:latin typeface="ＭＳ Ｐゴシック" panose="020B0600070205080204" pitchFamily="50" charset="-128"/>
                          <a:ea typeface="ＭＳ Ｐゴシック" panose="020B0600070205080204" pitchFamily="50" charset="-128"/>
                        </a:rPr>
                        <a:t>000</a:t>
                      </a:r>
                      <a:r>
                        <a:rPr kumimoji="1" lang="ja-JP" altLang="en-US" sz="1700" b="0" dirty="0" smtClean="0">
                          <a:solidFill>
                            <a:srgbClr val="FF0000"/>
                          </a:solidFill>
                          <a:latin typeface="ＭＳ Ｐゴシック" panose="020B0600070205080204" pitchFamily="50" charset="-128"/>
                          <a:ea typeface="ＭＳ Ｐゴシック" panose="020B0600070205080204" pitchFamily="50" charset="-128"/>
                        </a:rPr>
                        <a:t>皮内、皮下及び筋肉注射により投与した場合は算定できない。</a:t>
                      </a:r>
                      <a:endParaRPr kumimoji="1" lang="en-US" altLang="ja-JP" sz="1700" b="0" dirty="0" smtClean="0">
                        <a:solidFill>
                          <a:srgbClr val="FF0000"/>
                        </a:solidFill>
                        <a:latin typeface="ＭＳ Ｐゴシック" panose="020B0600070205080204" pitchFamily="50" charset="-128"/>
                        <a:ea typeface="ＭＳ Ｐゴシック" panose="020B0600070205080204" pitchFamily="50" charset="-128"/>
                      </a:endParaRPr>
                    </a:p>
                    <a:p>
                      <a:pPr marL="180975" indent="-180975"/>
                      <a:r>
                        <a:rPr kumimoji="1" lang="ja-JP" altLang="en-US" sz="1700" b="0" dirty="0" smtClean="0">
                          <a:solidFill>
                            <a:srgbClr val="FF0000"/>
                          </a:solidFill>
                          <a:latin typeface="ＭＳ Ｐゴシック" panose="020B0600070205080204" pitchFamily="50" charset="-128"/>
                          <a:ea typeface="ＭＳ Ｐゴシック" panose="020B0600070205080204" pitchFamily="50" charset="-128"/>
                        </a:rPr>
                        <a:t>③　この場合において、区分番号Ｃ</a:t>
                      </a:r>
                      <a:r>
                        <a:rPr kumimoji="1" lang="en-US" altLang="ja-JP" sz="1700" b="0" dirty="0" smtClean="0">
                          <a:solidFill>
                            <a:srgbClr val="FF0000"/>
                          </a:solidFill>
                          <a:latin typeface="ＭＳ Ｐゴシック" panose="020B0600070205080204" pitchFamily="50" charset="-128"/>
                          <a:ea typeface="ＭＳ Ｐゴシック" panose="020B0600070205080204" pitchFamily="50" charset="-128"/>
                        </a:rPr>
                        <a:t>101</a:t>
                      </a:r>
                      <a:r>
                        <a:rPr kumimoji="1" lang="ja-JP" altLang="en-US" sz="1700" b="0" dirty="0" smtClean="0">
                          <a:solidFill>
                            <a:srgbClr val="FF0000"/>
                          </a:solidFill>
                          <a:latin typeface="ＭＳ Ｐゴシック" panose="020B0600070205080204" pitchFamily="50" charset="-128"/>
                          <a:ea typeface="ＭＳ Ｐゴシック" panose="020B0600070205080204" pitchFamily="50" charset="-128"/>
                        </a:rPr>
                        <a:t>在宅自己注射指導管理料は算定しない。</a:t>
                      </a:r>
                      <a:endParaRPr kumimoji="1" lang="ja-JP" altLang="en-US" sz="1700" b="0" dirty="0">
                        <a:solidFill>
                          <a:srgbClr val="FF0000"/>
                        </a:solidFill>
                        <a:latin typeface="ＭＳ Ｐゴシック" panose="020B0600070205080204" pitchFamily="50" charset="-128"/>
                        <a:ea typeface="ＭＳ Ｐゴシック" panose="020B060007020508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180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95741850"/>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23528" y="1412776"/>
            <a:ext cx="8496944" cy="4680520"/>
          </a:xfrm>
          <a:prstGeom prst="snip2DiagRect">
            <a:avLst>
              <a:gd name="adj1" fmla="val 0"/>
              <a:gd name="adj2" fmla="val 916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72785" y="5877273"/>
            <a:ext cx="8547687" cy="864096"/>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7" name="角丸四角形 6"/>
          <p:cNvSpPr/>
          <p:nvPr/>
        </p:nvSpPr>
        <p:spPr>
          <a:xfrm>
            <a:off x="251520" y="116632"/>
            <a:ext cx="8640960" cy="151216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260648"/>
            <a:ext cx="8352928" cy="6480720"/>
          </a:xfrm>
        </p:spPr>
        <p:txBody>
          <a:bodyPr>
            <a:noAutofit/>
          </a:bodyPr>
          <a:lstStyle/>
          <a:p>
            <a:pPr marL="361950" indent="-361950">
              <a:buNone/>
            </a:pPr>
            <a:r>
              <a:rPr lang="ja-JP" altLang="en-US" sz="2200" dirty="0">
                <a:latin typeface="HG丸ｺﾞｼｯｸM-PRO" panose="020F0600000000000000" pitchFamily="50" charset="-128"/>
                <a:ea typeface="HG丸ｺﾞｼｯｸM-PRO" panose="020F0600000000000000" pitchFamily="50" charset="-128"/>
              </a:rPr>
              <a:t>Ｇ</a:t>
            </a:r>
            <a:r>
              <a:rPr lang="en-US" altLang="ja-JP" sz="2200" dirty="0" smtClean="0">
                <a:latin typeface="HG丸ｺﾞｼｯｸM-PRO" panose="020F0600000000000000" pitchFamily="50" charset="-128"/>
                <a:ea typeface="HG丸ｺﾞｼｯｸM-PRO" panose="020F0600000000000000" pitchFamily="50" charset="-128"/>
              </a:rPr>
              <a:t>006</a:t>
            </a:r>
            <a:r>
              <a:rPr lang="ja-JP" altLang="en-US" sz="2200" dirty="0" smtClean="0">
                <a:latin typeface="HG丸ｺﾞｼｯｸM-PRO" panose="020F0600000000000000" pitchFamily="50" charset="-128"/>
                <a:ea typeface="HG丸ｺﾞｼｯｸM-PRO" panose="020F0600000000000000" pitchFamily="50" charset="-128"/>
              </a:rPr>
              <a:t>　植込型カテーテルによる中心静脈栄養（</a:t>
            </a:r>
            <a:r>
              <a:rPr lang="en-US" altLang="ja-JP" sz="2200" dirty="0" smtClean="0">
                <a:latin typeface="HG丸ｺﾞｼｯｸM-PRO" panose="020F0600000000000000" pitchFamily="50" charset="-128"/>
                <a:ea typeface="HG丸ｺﾞｼｯｸM-PRO" panose="020F0600000000000000" pitchFamily="50" charset="-128"/>
              </a:rPr>
              <a:t>1</a:t>
            </a:r>
            <a:r>
              <a:rPr lang="ja-JP" altLang="en-US" sz="2200" dirty="0" smtClean="0">
                <a:latin typeface="HG丸ｺﾞｼｯｸM-PRO" panose="020F0600000000000000" pitchFamily="50" charset="-128"/>
                <a:ea typeface="HG丸ｺﾞｼｯｸM-PRO" panose="020F0600000000000000" pitchFamily="50" charset="-128"/>
              </a:rPr>
              <a:t>日につき）</a:t>
            </a:r>
            <a:endParaRPr lang="en-US" altLang="ja-JP" sz="2200" dirty="0" smtClean="0">
              <a:latin typeface="HG丸ｺﾞｼｯｸM-PRO" panose="020F0600000000000000" pitchFamily="50" charset="-128"/>
              <a:ea typeface="HG丸ｺﾞｼｯｸM-PRO" panose="020F0600000000000000" pitchFamily="50" charset="-128"/>
            </a:endParaRPr>
          </a:p>
          <a:p>
            <a:pPr marL="361950" indent="-361950">
              <a:buNone/>
            </a:pP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（名称変更）</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361950" indent="-361950">
              <a:buNone/>
            </a:pP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Ｇ</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006</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植込型カテーテルによる中心静脈注射（</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1</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日につき）</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buNone/>
            </a:pPr>
            <a:endParaRPr kumimoji="1" lang="en-US" altLang="ja-JP" sz="1050" dirty="0" smtClean="0">
              <a:latin typeface="HG丸ｺﾞｼｯｸM-PRO" panose="020F0600000000000000" pitchFamily="50" charset="-128"/>
              <a:ea typeface="HG丸ｺﾞｼｯｸM-PRO" panose="020F0600000000000000" pitchFamily="50" charset="-128"/>
            </a:endParaRPr>
          </a:p>
          <a:p>
            <a:pPr marL="542925" indent="-542925">
              <a:buNone/>
            </a:pPr>
            <a:r>
              <a:rPr lang="ja-JP" altLang="en-US" sz="1800" dirty="0">
                <a:latin typeface="HG丸ｺﾞｼｯｸM-PRO" panose="020F0600000000000000" pitchFamily="50" charset="-128"/>
                <a:ea typeface="HG丸ｺﾞｼｯｸM-PRO" panose="020F0600000000000000" pitchFamily="50" charset="-128"/>
              </a:rPr>
              <a:t>　</a:t>
            </a:r>
            <a:r>
              <a:rPr kumimoji="1" lang="en-US" altLang="ja-JP" sz="1800" dirty="0" smtClean="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植</a:t>
            </a:r>
            <a:r>
              <a:rPr lang="ja-JP" altLang="en-US" sz="1800" dirty="0" smtClean="0">
                <a:latin typeface="HG丸ｺﾞｼｯｸM-PRO" panose="020F0600000000000000" pitchFamily="50" charset="-128"/>
                <a:ea typeface="HG丸ｺﾞｼｯｸM-PRO" panose="020F0600000000000000" pitchFamily="50" charset="-128"/>
              </a:rPr>
              <a:t>込型中心静脈カテーテルについて、中心</a:t>
            </a:r>
            <a:r>
              <a:rPr kumimoji="1" lang="ja-JP" altLang="en-US" sz="1800" dirty="0" smtClean="0">
                <a:latin typeface="HG丸ｺﾞｼｯｸM-PRO" panose="020F0600000000000000" pitchFamily="50" charset="-128"/>
                <a:ea typeface="HG丸ｺﾞｼｯｸM-PRO" panose="020F0600000000000000" pitchFamily="50" charset="-128"/>
              </a:rPr>
              <a:t>静脈栄養だけでなく化学療法等も一般に広く行われていることから、その使用実態を踏まえて診療報酬上の名称等の見直しを行う。</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542925" indent="-542925">
              <a:buNone/>
            </a:pPr>
            <a:r>
              <a:rPr kumimoji="1" lang="ja-JP" altLang="en-US" sz="1800" dirty="0" smtClean="0">
                <a:latin typeface="HG丸ｺﾞｼｯｸM-PRO" panose="020F0600000000000000" pitchFamily="50" charset="-128"/>
                <a:ea typeface="HG丸ｺﾞｼｯｸM-PRO" panose="020F0600000000000000" pitchFamily="50" charset="-128"/>
              </a:rPr>
              <a:t>［算定要件</a:t>
            </a:r>
            <a:r>
              <a:rPr lang="ja-JP" altLang="en-US" sz="1800" dirty="0" smtClean="0">
                <a:latin typeface="HG丸ｺﾞｼｯｸM-PRO" panose="020F0600000000000000" pitchFamily="50" charset="-128"/>
                <a:ea typeface="HG丸ｺﾞｼｯｸM-PRO" panose="020F0600000000000000" pitchFamily="50" charset="-128"/>
              </a:rPr>
              <a:t>］</a:t>
            </a:r>
            <a:r>
              <a:rPr lang="ja-JP" altLang="en-US" sz="1800" dirty="0">
                <a:solidFill>
                  <a:srgbClr val="0000FF"/>
                </a:solidFill>
                <a:latin typeface="HG丸ｺﾞｼｯｸM-PRO" panose="020F0600000000000000" pitchFamily="50" charset="-128"/>
                <a:ea typeface="HG丸ｺﾞｼｯｸM-PRO" panose="020F0600000000000000" pitchFamily="50" charset="-128"/>
              </a:rPr>
              <a:t>（新規</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8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１　Ｇ</a:t>
            </a:r>
            <a: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t>001</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静脈内注射、Ｇ</a:t>
            </a:r>
            <a: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t>004</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点滴注射、Ｇ</a:t>
            </a:r>
            <a: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t>005</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中心静脈注射又は植込型カテーテルによる中心静脈注射のうち</a:t>
            </a:r>
            <a: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t>2</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以上を同一日に併せて行った場合は、主たるものの所定点数のみ算定する。</a:t>
            </a:r>
            <a:endParaRPr lang="en-US" altLang="ja-JP" sz="18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r>
              <a:rPr kumimoji="1" lang="ja-JP" altLang="en-US" sz="1800" dirty="0">
                <a:solidFill>
                  <a:srgbClr val="0000FF"/>
                </a:solidFill>
                <a:latin typeface="HG丸ｺﾞｼｯｸM-PRO" panose="020F0600000000000000" pitchFamily="50" charset="-128"/>
                <a:ea typeface="HG丸ｺﾞｼｯｸM-PRO" panose="020F0600000000000000" pitchFamily="50" charset="-128"/>
              </a:rPr>
              <a:t>　</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２　区分番号Ｃ</a:t>
            </a:r>
            <a:r>
              <a:rPr kumimoji="1" lang="en-US" altLang="ja-JP" sz="1800" dirty="0" smtClean="0">
                <a:solidFill>
                  <a:srgbClr val="0000FF"/>
                </a:solidFill>
                <a:latin typeface="HG丸ｺﾞｼｯｸM-PRO" panose="020F0600000000000000" pitchFamily="50" charset="-128"/>
                <a:ea typeface="HG丸ｺﾞｼｯｸM-PRO" panose="020F0600000000000000" pitchFamily="50" charset="-128"/>
              </a:rPr>
              <a:t>104</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在宅中心静脈栄養法指導管理料を算定している患者に対して行った植込型カテーテルによる中心静脈注射の費用は</a:t>
            </a:r>
            <a:r>
              <a:rPr lang="ja-JP" altLang="en-US" sz="1800" dirty="0">
                <a:solidFill>
                  <a:srgbClr val="0000FF"/>
                </a:solidFill>
                <a:latin typeface="HG丸ｺﾞｼｯｸM-PRO" panose="020F0600000000000000" pitchFamily="50" charset="-128"/>
                <a:ea typeface="HG丸ｺﾞｼｯｸM-PRO" panose="020F0600000000000000" pitchFamily="50" charset="-128"/>
              </a:rPr>
              <a:t>算定</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しない。</a:t>
            </a:r>
            <a:endParaRPr lang="en-US" altLang="ja-JP" sz="18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r>
              <a:rPr kumimoji="1" lang="ja-JP" altLang="en-US" sz="1800" dirty="0">
                <a:solidFill>
                  <a:srgbClr val="0000FF"/>
                </a:solidFill>
                <a:latin typeface="HG丸ｺﾞｼｯｸM-PRO" panose="020F0600000000000000" pitchFamily="50" charset="-128"/>
                <a:ea typeface="HG丸ｺﾞｼｯｸM-PRO" panose="020F0600000000000000" pitchFamily="50" charset="-128"/>
              </a:rPr>
              <a:t>　</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３　区分番号Ｃ</a:t>
            </a:r>
            <a:r>
              <a:rPr kumimoji="1" lang="en-US" altLang="ja-JP" sz="1800" dirty="0" smtClean="0">
                <a:solidFill>
                  <a:srgbClr val="0000FF"/>
                </a:solidFill>
                <a:latin typeface="HG丸ｺﾞｼｯｸM-PRO" panose="020F0600000000000000" pitchFamily="50" charset="-128"/>
                <a:ea typeface="HG丸ｺﾞｼｯｸM-PRO" panose="020F0600000000000000" pitchFamily="50" charset="-128"/>
              </a:rPr>
              <a:t>108</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在宅悪性腫瘍患者指導管理料又は区分番号Ｃ</a:t>
            </a:r>
            <a:r>
              <a:rPr kumimoji="1" lang="en-US" altLang="ja-JP" sz="1800" dirty="0" smtClean="0">
                <a:solidFill>
                  <a:srgbClr val="0000FF"/>
                </a:solidFill>
                <a:latin typeface="HG丸ｺﾞｼｯｸM-PRO" panose="020F0600000000000000" pitchFamily="50" charset="-128"/>
                <a:ea typeface="HG丸ｺﾞｼｯｸM-PRO" panose="020F0600000000000000" pitchFamily="50" charset="-128"/>
              </a:rPr>
              <a:t>108-2</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在宅悪性腫瘍患者共同指導管理料を算定している患者について、区分番号Ｃ</a:t>
            </a:r>
            <a:r>
              <a:rPr kumimoji="1" lang="en-US" altLang="ja-JP" sz="1800" dirty="0" smtClean="0">
                <a:solidFill>
                  <a:srgbClr val="0000FF"/>
                </a:solidFill>
                <a:latin typeface="HG丸ｺﾞｼｯｸM-PRO" panose="020F0600000000000000" pitchFamily="50" charset="-128"/>
                <a:ea typeface="HG丸ｺﾞｼｯｸM-PRO" panose="020F0600000000000000" pitchFamily="50" charset="-128"/>
              </a:rPr>
              <a:t>001</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在宅患者訪問診療料を算定する日に併せて行った植込型カテーテルによる中心静脈注射の費用は算定しない。</a:t>
            </a:r>
            <a:endParaRPr kumimoji="1" lang="en-US" altLang="ja-JP" sz="18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r>
              <a:rPr lang="ja-JP" altLang="en-US" sz="1800" dirty="0">
                <a:solidFill>
                  <a:srgbClr val="0000FF"/>
                </a:solidFill>
                <a:latin typeface="HG丸ｺﾞｼｯｸM-PRO" panose="020F0600000000000000" pitchFamily="50" charset="-128"/>
                <a:ea typeface="HG丸ｺﾞｼｯｸM-PRO" panose="020F0600000000000000" pitchFamily="50" charset="-128"/>
              </a:rPr>
              <a:t>　</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４　</a:t>
            </a:r>
            <a: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t>6</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歳未満の乳幼児に対して行った場合は</a:t>
            </a:r>
            <a: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t>50</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点を加算する。</a:t>
            </a:r>
            <a:endParaRPr lang="en-US" altLang="ja-JP" sz="18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endParaRPr kumimoji="1" lang="en-US" altLang="ja-JP" sz="1200" dirty="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r>
              <a:rPr lang="ja-JP" altLang="en-US" sz="1800" dirty="0" smtClean="0">
                <a:latin typeface="HG丸ｺﾞｼｯｸM-PRO" panose="020F0600000000000000" pitchFamily="50" charset="-128"/>
                <a:ea typeface="HG丸ｺﾞｼｯｸM-PRO" panose="020F0600000000000000" pitchFamily="50" charset="-128"/>
              </a:rPr>
              <a:t>◆Ｋ</a:t>
            </a:r>
            <a:r>
              <a:rPr lang="en-US" altLang="ja-JP" sz="1800" dirty="0" smtClean="0">
                <a:latin typeface="HG丸ｺﾞｼｯｸM-PRO" panose="020F0600000000000000" pitchFamily="50" charset="-128"/>
                <a:ea typeface="HG丸ｺﾞｼｯｸM-PRO" panose="020F0600000000000000" pitchFamily="50" charset="-128"/>
              </a:rPr>
              <a:t>618</a:t>
            </a:r>
            <a:r>
              <a:rPr lang="ja-JP" altLang="en-US" sz="1800" dirty="0" smtClean="0">
                <a:latin typeface="HG丸ｺﾞｼｯｸM-PRO" panose="020F0600000000000000" pitchFamily="50" charset="-128"/>
                <a:ea typeface="HG丸ｺﾞｼｯｸM-PRO" panose="020F0600000000000000" pitchFamily="50" charset="-128"/>
              </a:rPr>
              <a:t>　中心静脈栄養用植込型カテーテル設置</a:t>
            </a:r>
            <a: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名称変更</a:t>
            </a:r>
            <a: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t>】</a:t>
            </a:r>
          </a:p>
          <a:p>
            <a:pPr marL="542925" indent="-542925" algn="r">
              <a:buNone/>
            </a:pPr>
            <a:r>
              <a:rPr kumimoji="1" lang="ja-JP" altLang="en-US" sz="1800" dirty="0">
                <a:solidFill>
                  <a:srgbClr val="0000FF"/>
                </a:solidFill>
                <a:latin typeface="HG丸ｺﾞｼｯｸM-PRO" panose="020F0600000000000000" pitchFamily="50" charset="-128"/>
                <a:ea typeface="HG丸ｺﾞｼｯｸM-PRO" panose="020F0600000000000000" pitchFamily="50" charset="-128"/>
              </a:rPr>
              <a:t>　</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　</a:t>
            </a:r>
            <a:r>
              <a:rPr lang="ja-JP" altLang="en-US" sz="1800" dirty="0">
                <a:solidFill>
                  <a:srgbClr val="FF0000"/>
                </a:solidFill>
                <a:latin typeface="HG丸ｺﾞｼｯｸM-PRO" panose="020F0600000000000000" pitchFamily="50" charset="-128"/>
                <a:ea typeface="HG丸ｺﾞｼｯｸM-PRO" panose="020F0600000000000000" pitchFamily="50" charset="-128"/>
              </a:rPr>
              <a:t>　</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800"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Ｋ</a:t>
            </a:r>
            <a:r>
              <a:rPr kumimoji="1" lang="en-US" altLang="ja-JP" sz="1800" dirty="0" smtClean="0">
                <a:solidFill>
                  <a:srgbClr val="FF0000"/>
                </a:solidFill>
                <a:latin typeface="HG丸ｺﾞｼｯｸM-PRO" panose="020F0600000000000000" pitchFamily="50" charset="-128"/>
                <a:ea typeface="HG丸ｺﾞｼｯｸM-PRO" panose="020F0600000000000000" pitchFamily="50" charset="-128"/>
              </a:rPr>
              <a:t>618</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　中心静脈注射用植込型カテーテル設置（栄養用を含む。）</a:t>
            </a:r>
            <a:endParaRPr kumimoji="1" lang="en-US" altLang="ja-JP" sz="18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181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下矢印 4"/>
          <p:cNvSpPr/>
          <p:nvPr/>
        </p:nvSpPr>
        <p:spPr>
          <a:xfrm>
            <a:off x="3059832" y="801554"/>
            <a:ext cx="57606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260094"/>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6256" y="647076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182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2"/>
          <p:cNvSpPr/>
          <p:nvPr/>
        </p:nvSpPr>
        <p:spPr>
          <a:xfrm>
            <a:off x="107504" y="1340768"/>
            <a:ext cx="8208912" cy="18002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 name="タイトル 1"/>
          <p:cNvSpPr txBox="1">
            <a:spLocks/>
          </p:cNvSpPr>
          <p:nvPr/>
        </p:nvSpPr>
        <p:spPr>
          <a:xfrm>
            <a:off x="457200" y="1412776"/>
            <a:ext cx="7643192" cy="1575048"/>
          </a:xfrm>
          <a:prstGeom prst="flowChartAlternateProcess">
            <a:avLst/>
          </a:prstGeom>
          <a:noFill/>
          <a:ln w="28575">
            <a:noFill/>
          </a:ln>
          <a:effectLst>
            <a:outerShdw blurRad="50800" dist="38100" algn="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smtClean="0">
                <a:solidFill>
                  <a:srgbClr val="002060"/>
                </a:solidFill>
                <a:latin typeface="+mj-ea"/>
              </a:rPr>
              <a:t>【</a:t>
            </a:r>
            <a:r>
              <a:rPr lang="ja-JP" altLang="en-US" sz="3200" smtClean="0">
                <a:solidFill>
                  <a:srgbClr val="002060"/>
                </a:solidFill>
                <a:latin typeface="+mj-ea"/>
              </a:rPr>
              <a:t>第２章　特掲診療料</a:t>
            </a:r>
            <a:r>
              <a:rPr lang="en-US" altLang="ja-JP" sz="3200" smtClean="0">
                <a:solidFill>
                  <a:srgbClr val="002060"/>
                </a:solidFill>
                <a:latin typeface="+mj-ea"/>
              </a:rPr>
              <a:t>】</a:t>
            </a:r>
            <a:br>
              <a:rPr lang="en-US" altLang="ja-JP" sz="3200" smtClean="0">
                <a:solidFill>
                  <a:srgbClr val="002060"/>
                </a:solidFill>
                <a:latin typeface="+mj-ea"/>
              </a:rPr>
            </a:br>
            <a:r>
              <a:rPr lang="ja-JP" altLang="en-US" sz="4800" u="sng" smtClean="0">
                <a:solidFill>
                  <a:srgbClr val="002060"/>
                </a:solidFill>
                <a:latin typeface="+mj-ea"/>
              </a:rPr>
              <a:t>第７部　リハビリテーション</a:t>
            </a:r>
            <a:endParaRPr lang="ja-JP" altLang="en-US" sz="4800" u="sng" dirty="0">
              <a:solidFill>
                <a:srgbClr val="002060"/>
              </a:solidFill>
              <a:latin typeface="+mj-ea"/>
            </a:endParaRPr>
          </a:p>
        </p:txBody>
      </p:sp>
    </p:spTree>
    <p:extLst>
      <p:ext uri="{BB962C8B-B14F-4D97-AF65-F5344CB8AC3E}">
        <p14:creationId xmlns:p14="http://schemas.microsoft.com/office/powerpoint/2010/main" val="3854269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23528" y="4725144"/>
            <a:ext cx="8568952" cy="2132856"/>
          </a:xfrm>
          <a:prstGeom prst="snip2DiagRect">
            <a:avLst>
              <a:gd name="adj1" fmla="val 0"/>
              <a:gd name="adj2" fmla="val 2332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323528" y="692696"/>
            <a:ext cx="8568952" cy="4392488"/>
          </a:xfrm>
          <a:prstGeom prst="roundRect">
            <a:avLst>
              <a:gd name="adj" fmla="val 728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5" name="角丸四角形 4"/>
          <p:cNvSpPr/>
          <p:nvPr/>
        </p:nvSpPr>
        <p:spPr>
          <a:xfrm>
            <a:off x="323528" y="116632"/>
            <a:ext cx="7488832" cy="864096"/>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116632"/>
            <a:ext cx="8352928" cy="6741368"/>
          </a:xfrm>
        </p:spPr>
        <p:txBody>
          <a:bodyPr>
            <a:normAutofit/>
          </a:bodyPr>
          <a:lstStyle/>
          <a:p>
            <a:pPr marL="265113" indent="-265113">
              <a:buNone/>
            </a:pP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◆廃用症候群に対するリハビリテーションを含む</a:t>
            </a:r>
            <a:r>
              <a:rPr kumimoji="1" lang="en-US" altLang="ja-JP" sz="2400" dirty="0" smtClean="0">
                <a:solidFill>
                  <a:srgbClr val="0000FF"/>
                </a:solidFill>
                <a:latin typeface="HG丸ｺﾞｼｯｸM-PRO" panose="020F0600000000000000" pitchFamily="50" charset="-128"/>
                <a:ea typeface="HG丸ｺﾞｼｯｸM-PRO" panose="020F0600000000000000" pitchFamily="50" charset="-128"/>
              </a:rPr>
              <a:t/>
            </a:r>
            <a:br>
              <a:rPr kumimoji="1" lang="en-US" altLang="ja-JP" sz="2400" dirty="0" smtClean="0">
                <a:solidFill>
                  <a:srgbClr val="0000FF"/>
                </a:solidFill>
                <a:latin typeface="HG丸ｺﾞｼｯｸM-PRO" panose="020F0600000000000000" pitchFamily="50" charset="-128"/>
                <a:ea typeface="HG丸ｺﾞｼｯｸM-PRO" panose="020F0600000000000000" pitchFamily="50" charset="-128"/>
              </a:rPr>
            </a:b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疾患別リハビリテーション等の適切な評価</a:t>
            </a:r>
            <a:endParaRPr kumimoji="1"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265113" indent="-265113">
              <a:buNone/>
            </a:pPr>
            <a:endParaRPr kumimoji="1" lang="en-US" altLang="ja-JP" sz="600" dirty="0" smtClean="0">
              <a:latin typeface="HG丸ｺﾞｼｯｸM-PRO" panose="020F0600000000000000" pitchFamily="50" charset="-128"/>
              <a:ea typeface="HG丸ｺﾞｼｯｸM-PRO" panose="020F0600000000000000" pitchFamily="50" charset="-128"/>
            </a:endParaRPr>
          </a:p>
          <a:p>
            <a:pPr marL="265113" indent="-265113">
              <a:buNone/>
            </a:pPr>
            <a:r>
              <a:rPr kumimoji="1" lang="ja-JP" altLang="en-US" sz="2200" dirty="0" smtClean="0">
                <a:latin typeface="HG丸ｺﾞｼｯｸM-PRO" panose="020F0600000000000000" pitchFamily="50" charset="-128"/>
                <a:ea typeface="HG丸ｺﾞｼｯｸM-PRO" panose="020F0600000000000000" pitchFamily="50" charset="-128"/>
              </a:rPr>
              <a:t>Ｈ</a:t>
            </a:r>
            <a:r>
              <a:rPr kumimoji="1" lang="en-US" altLang="ja-JP" sz="2200" dirty="0" smtClean="0">
                <a:latin typeface="HG丸ｺﾞｼｯｸM-PRO" panose="020F0600000000000000" pitchFamily="50" charset="-128"/>
                <a:ea typeface="HG丸ｺﾞｼｯｸM-PRO" panose="020F0600000000000000" pitchFamily="50" charset="-128"/>
              </a:rPr>
              <a:t>001</a:t>
            </a:r>
            <a:r>
              <a:rPr kumimoji="1" lang="ja-JP" altLang="en-US" sz="2200" dirty="0" smtClean="0">
                <a:latin typeface="HG丸ｺﾞｼｯｸM-PRO" panose="020F0600000000000000" pitchFamily="50" charset="-128"/>
                <a:ea typeface="HG丸ｺﾞｼｯｸM-PRO" panose="020F0600000000000000" pitchFamily="50" charset="-128"/>
              </a:rPr>
              <a:t>　脳血管疾患等リハビリテーション料</a:t>
            </a:r>
            <a:endParaRPr kumimoji="1" lang="en-US" altLang="ja-JP" sz="2200" dirty="0" smtClean="0">
              <a:latin typeface="HG丸ｺﾞｼｯｸM-PRO" panose="020F0600000000000000" pitchFamily="50" charset="-128"/>
              <a:ea typeface="HG丸ｺﾞｼｯｸM-PRO" panose="020F0600000000000000" pitchFamily="50" charset="-128"/>
            </a:endParaRPr>
          </a:p>
          <a:p>
            <a:pPr marL="265113" indent="-265113">
              <a:buNone/>
            </a:pPr>
            <a:r>
              <a:rPr kumimoji="1" lang="ja-JP" altLang="en-US" sz="2200" dirty="0" smtClean="0">
                <a:latin typeface="HG丸ｺﾞｼｯｸM-PRO" panose="020F0600000000000000" pitchFamily="50" charset="-128"/>
                <a:ea typeface="HG丸ｺﾞｼｯｸM-PRO" panose="020F0600000000000000" pitchFamily="50" charset="-128"/>
              </a:rPr>
              <a:t>　１　脳血管疾患等リハビリテーション料（</a:t>
            </a:r>
            <a:r>
              <a:rPr kumimoji="1" lang="en-US" altLang="ja-JP" sz="2200" dirty="0" smtClean="0">
                <a:latin typeface="HG丸ｺﾞｼｯｸM-PRO" panose="020F0600000000000000" pitchFamily="50" charset="-128"/>
                <a:ea typeface="HG丸ｺﾞｼｯｸM-PRO" panose="020F0600000000000000" pitchFamily="50" charset="-128"/>
              </a:rPr>
              <a:t>Ⅰ</a:t>
            </a:r>
            <a:r>
              <a:rPr lang="ja-JP" altLang="en-US" sz="2200" dirty="0" smtClean="0">
                <a:latin typeface="HG丸ｺﾞｼｯｸM-PRO" panose="020F0600000000000000" pitchFamily="50" charset="-128"/>
                <a:ea typeface="HG丸ｺﾞｼｯｸM-PRO" panose="020F0600000000000000" pitchFamily="50" charset="-128"/>
              </a:rPr>
              <a:t>）</a:t>
            </a:r>
            <a:r>
              <a:rPr lang="ja-JP" altLang="en-US" sz="2200" dirty="0">
                <a:latin typeface="HG丸ｺﾞｼｯｸM-PRO" panose="020F0600000000000000" pitchFamily="50" charset="-128"/>
                <a:ea typeface="HG丸ｺﾞｼｯｸM-PRO" panose="020F0600000000000000" pitchFamily="50" charset="-128"/>
              </a:rPr>
              <a:t>（</a:t>
            </a:r>
            <a:r>
              <a:rPr lang="en-US" altLang="ja-JP" sz="2200" dirty="0">
                <a:latin typeface="HG丸ｺﾞｼｯｸM-PRO" panose="020F0600000000000000" pitchFamily="50" charset="-128"/>
                <a:ea typeface="HG丸ｺﾞｼｯｸM-PRO" panose="020F0600000000000000" pitchFamily="50" charset="-128"/>
              </a:rPr>
              <a:t>1</a:t>
            </a:r>
            <a:r>
              <a:rPr lang="ja-JP" altLang="en-US" sz="2200" dirty="0">
                <a:latin typeface="HG丸ｺﾞｼｯｸM-PRO" panose="020F0600000000000000" pitchFamily="50" charset="-128"/>
                <a:ea typeface="HG丸ｺﾞｼｯｸM-PRO" panose="020F0600000000000000" pitchFamily="50" charset="-128"/>
              </a:rPr>
              <a:t>単位</a:t>
            </a:r>
            <a:r>
              <a:rPr lang="ja-JP" altLang="en-US" sz="2200" dirty="0" smtClean="0">
                <a:latin typeface="HG丸ｺﾞｼｯｸM-PRO" panose="020F0600000000000000" pitchFamily="50" charset="-128"/>
                <a:ea typeface="HG丸ｺﾞｼｯｸM-PRO" panose="020F0600000000000000" pitchFamily="50" charset="-128"/>
              </a:rPr>
              <a:t>）</a:t>
            </a:r>
            <a:endParaRPr lang="en-US" altLang="ja-JP" sz="2200" dirty="0">
              <a:latin typeface="HG丸ｺﾞｼｯｸM-PRO" panose="020F0600000000000000" pitchFamily="50" charset="-128"/>
              <a:ea typeface="HG丸ｺﾞｼｯｸM-PRO" panose="020F0600000000000000" pitchFamily="50" charset="-128"/>
            </a:endParaRPr>
          </a:p>
          <a:p>
            <a:pPr marL="265113" indent="-265113">
              <a:buNone/>
            </a:pPr>
            <a:r>
              <a:rPr lang="ja-JP" altLang="en-US" sz="2200" dirty="0" smtClean="0">
                <a:latin typeface="HG丸ｺﾞｼｯｸM-PRO" panose="020F0600000000000000" pitchFamily="50" charset="-128"/>
                <a:ea typeface="HG丸ｺﾞｼｯｸM-PRO" panose="020F0600000000000000" pitchFamily="50" charset="-128"/>
              </a:rPr>
              <a:t>　　イ　ロ以外の場合　　　　　　　　　　　　　　　２４５点</a:t>
            </a:r>
            <a:endParaRPr lang="en-US" altLang="ja-JP" sz="2200" dirty="0" smtClean="0">
              <a:latin typeface="HG丸ｺﾞｼｯｸM-PRO" panose="020F0600000000000000" pitchFamily="50" charset="-128"/>
              <a:ea typeface="HG丸ｺﾞｼｯｸM-PRO" panose="020F0600000000000000" pitchFamily="50" charset="-128"/>
            </a:endParaRPr>
          </a:p>
          <a:p>
            <a:pPr marL="265113" indent="-265113">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ロ　廃用症候群の場合</a:t>
            </a: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２３５点　→　１８０点</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buNone/>
            </a:pPr>
            <a:r>
              <a:rPr kumimoji="1" lang="ja-JP" altLang="en-US" sz="2200" dirty="0" smtClean="0">
                <a:latin typeface="HG丸ｺﾞｼｯｸM-PRO" panose="020F0600000000000000" pitchFamily="50" charset="-128"/>
                <a:ea typeface="HG丸ｺﾞｼｯｸM-PRO" panose="020F0600000000000000" pitchFamily="50" charset="-128"/>
              </a:rPr>
              <a:t>　２　脳血管疾患等リハビリテーション料（</a:t>
            </a:r>
            <a:r>
              <a:rPr kumimoji="1" lang="en-US" altLang="ja-JP" sz="2200" dirty="0" smtClean="0">
                <a:latin typeface="HG丸ｺﾞｼｯｸM-PRO" panose="020F0600000000000000" pitchFamily="50" charset="-128"/>
                <a:ea typeface="HG丸ｺﾞｼｯｸM-PRO" panose="020F0600000000000000" pitchFamily="50" charset="-128"/>
              </a:rPr>
              <a:t>Ⅱ</a:t>
            </a:r>
            <a:r>
              <a:rPr kumimoji="1" lang="ja-JP" altLang="en-US" sz="2200" dirty="0" smtClean="0">
                <a:latin typeface="HG丸ｺﾞｼｯｸM-PRO" panose="020F0600000000000000" pitchFamily="50" charset="-128"/>
                <a:ea typeface="HG丸ｺﾞｼｯｸM-PRO" panose="020F0600000000000000" pitchFamily="50" charset="-128"/>
              </a:rPr>
              <a:t>）（１単位）</a:t>
            </a:r>
            <a:endParaRPr kumimoji="1" lang="en-US" altLang="ja-JP" sz="2200" dirty="0" smtClean="0">
              <a:latin typeface="HG丸ｺﾞｼｯｸM-PRO" panose="020F0600000000000000" pitchFamily="50" charset="-128"/>
              <a:ea typeface="HG丸ｺﾞｼｯｸM-PRO" panose="020F0600000000000000" pitchFamily="50" charset="-128"/>
            </a:endParaRPr>
          </a:p>
          <a:p>
            <a:pPr marL="265113" indent="-265113">
              <a:buNone/>
            </a:pPr>
            <a:r>
              <a:rPr kumimoji="1" lang="ja-JP" altLang="en-US" sz="2200" dirty="0" smtClean="0">
                <a:latin typeface="HG丸ｺﾞｼｯｸM-PRO" panose="020F0600000000000000" pitchFamily="50" charset="-128"/>
                <a:ea typeface="HG丸ｺﾞｼｯｸM-PRO" panose="020F0600000000000000" pitchFamily="50" charset="-128"/>
              </a:rPr>
              <a:t>　　イ　ロ以外の場合　　　　　　　　　　　　　　　２００点</a:t>
            </a:r>
            <a:endParaRPr kumimoji="1" lang="en-US" altLang="ja-JP" sz="2200" dirty="0" smtClean="0">
              <a:latin typeface="HG丸ｺﾞｼｯｸM-PRO" panose="020F0600000000000000" pitchFamily="50" charset="-128"/>
              <a:ea typeface="HG丸ｺﾞｼｯｸM-PRO" panose="020F0600000000000000" pitchFamily="50" charset="-128"/>
            </a:endParaRPr>
          </a:p>
          <a:p>
            <a:pPr marL="265113" indent="-265113">
              <a:buNone/>
            </a:pPr>
            <a:r>
              <a:rPr lang="ja-JP" altLang="en-US" sz="2200" dirty="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ロ　廃用症候群の場合</a:t>
            </a: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１９０点　→　１４６点</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３</a:t>
            </a:r>
            <a:r>
              <a:rPr lang="ja-JP" altLang="en-US" sz="2200" dirty="0">
                <a:latin typeface="HG丸ｺﾞｼｯｸM-PRO" panose="020F0600000000000000" pitchFamily="50" charset="-128"/>
                <a:ea typeface="HG丸ｺﾞｼｯｸM-PRO" panose="020F0600000000000000" pitchFamily="50" charset="-128"/>
              </a:rPr>
              <a:t>　脳血管疾患等リハビリテーション料</a:t>
            </a:r>
            <a:r>
              <a:rPr lang="ja-JP" altLang="en-US" sz="2200" dirty="0" smtClean="0">
                <a:latin typeface="HG丸ｺﾞｼｯｸM-PRO" panose="020F0600000000000000" pitchFamily="50" charset="-128"/>
                <a:ea typeface="HG丸ｺﾞｼｯｸM-PRO" panose="020F0600000000000000" pitchFamily="50" charset="-128"/>
              </a:rPr>
              <a:t>（</a:t>
            </a:r>
            <a:r>
              <a:rPr lang="en-US" altLang="ja-JP" sz="2200" dirty="0" smtClean="0">
                <a:latin typeface="HG丸ｺﾞｼｯｸM-PRO" panose="020F0600000000000000" pitchFamily="50" charset="-128"/>
                <a:ea typeface="HG丸ｺﾞｼｯｸM-PRO" panose="020F0600000000000000" pitchFamily="50" charset="-128"/>
              </a:rPr>
              <a:t>Ⅲ</a:t>
            </a:r>
            <a:r>
              <a:rPr lang="ja-JP" altLang="en-US" sz="2200" dirty="0" smtClean="0">
                <a:latin typeface="HG丸ｺﾞｼｯｸM-PRO" panose="020F0600000000000000" pitchFamily="50" charset="-128"/>
                <a:ea typeface="HG丸ｺﾞｼｯｸM-PRO" panose="020F0600000000000000" pitchFamily="50" charset="-128"/>
              </a:rPr>
              <a:t>）</a:t>
            </a:r>
            <a:r>
              <a:rPr lang="ja-JP" altLang="en-US" sz="2200" dirty="0">
                <a:latin typeface="HG丸ｺﾞｼｯｸM-PRO" panose="020F0600000000000000" pitchFamily="50" charset="-128"/>
                <a:ea typeface="HG丸ｺﾞｼｯｸM-PRO" panose="020F0600000000000000" pitchFamily="50" charset="-128"/>
              </a:rPr>
              <a:t>（１単位）</a:t>
            </a:r>
            <a:endParaRPr lang="en-US" altLang="ja-JP" sz="2200" dirty="0">
              <a:latin typeface="HG丸ｺﾞｼｯｸM-PRO" panose="020F0600000000000000" pitchFamily="50" charset="-128"/>
              <a:ea typeface="HG丸ｺﾞｼｯｸM-PRO" panose="020F0600000000000000" pitchFamily="50" charset="-128"/>
            </a:endParaRPr>
          </a:p>
          <a:p>
            <a:pPr marL="265113" indent="-265113">
              <a:buNone/>
            </a:pPr>
            <a:r>
              <a:rPr lang="ja-JP" altLang="en-US" sz="2200" dirty="0">
                <a:latin typeface="HG丸ｺﾞｼｯｸM-PRO" panose="020F0600000000000000" pitchFamily="50" charset="-128"/>
                <a:ea typeface="HG丸ｺﾞｼｯｸM-PRO" panose="020F0600000000000000" pitchFamily="50" charset="-128"/>
              </a:rPr>
              <a:t>　　イ　ロ以外の場合　　　　　　　　　</a:t>
            </a: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１００点</a:t>
            </a:r>
            <a:endParaRPr lang="en-US" altLang="ja-JP" sz="2200" dirty="0">
              <a:latin typeface="HG丸ｺﾞｼｯｸM-PRO" panose="020F0600000000000000" pitchFamily="50" charset="-128"/>
              <a:ea typeface="HG丸ｺﾞｼｯｸM-PRO" panose="020F0600000000000000" pitchFamily="50" charset="-128"/>
            </a:endParaRPr>
          </a:p>
          <a:p>
            <a:pPr marL="265113" indent="-265113">
              <a:spcAft>
                <a:spcPts val="600"/>
              </a:spcAft>
              <a:buNone/>
            </a:pPr>
            <a:r>
              <a:rPr lang="ja-JP" altLang="en-US" sz="2200" dirty="0">
                <a:solidFill>
                  <a:srgbClr val="FF0000"/>
                </a:solidFill>
                <a:latin typeface="HG丸ｺﾞｼｯｸM-PRO" panose="020F0600000000000000" pitchFamily="50" charset="-128"/>
                <a:ea typeface="HG丸ｺﾞｼｯｸM-PRO" panose="020F0600000000000000" pitchFamily="50" charset="-128"/>
              </a:rPr>
              <a:t>　　ロ　廃用症候群の場合</a:t>
            </a: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１００点</a:t>
            </a:r>
            <a:r>
              <a:rPr lang="ja-JP" altLang="en-US" sz="2200" dirty="0">
                <a:solidFill>
                  <a:srgbClr val="FF0000"/>
                </a:solidFill>
                <a:latin typeface="HG丸ｺﾞｼｯｸM-PRO" panose="020F0600000000000000" pitchFamily="50" charset="-128"/>
                <a:ea typeface="HG丸ｺﾞｼｯｸM-PRO" panose="020F0600000000000000" pitchFamily="50" charset="-128"/>
              </a:rPr>
              <a:t>　→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７７点</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712788" indent="-712788">
              <a:buNone/>
            </a:pP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対象者</a:t>
            </a:r>
            <a:r>
              <a:rPr lang="ja-JP" altLang="en-US" sz="1800" dirty="0" smtClean="0">
                <a:latin typeface="HG丸ｺﾞｼｯｸM-PRO" panose="020F0600000000000000" pitchFamily="50" charset="-128"/>
                <a:ea typeface="HG丸ｺﾞｼｯｸM-PRO" panose="020F0600000000000000" pitchFamily="50" charset="-128"/>
              </a:rPr>
              <a:t>：外科手術又は肺炎等の治療時の安静による廃用症候群その他のリハビリテーションを要する状態の患者であって、一定程度以上の基本動作能力、応用動作能力、言語聴覚能力及び日常生活能力の低下を来しているもの</a:t>
            </a:r>
            <a:r>
              <a:rPr lang="ja-JP" altLang="en-US" sz="1800" u="sng" dirty="0" smtClean="0">
                <a:solidFill>
                  <a:srgbClr val="FF0000"/>
                </a:solidFill>
                <a:latin typeface="HG丸ｺﾞｼｯｸM-PRO" panose="020F0600000000000000" pitchFamily="50" charset="-128"/>
                <a:ea typeface="HG丸ｺﾞｼｯｸM-PRO" panose="020F0600000000000000" pitchFamily="50" charset="-128"/>
              </a:rPr>
              <a:t>（心大血管疾患リハビリテーション料、運動器リハビリテーション料、呼吸器リハビリテーション料、障害児（者）リハビリテーション料、がん患者リハビリテーション料の対象となる患者を除く）</a:t>
            </a:r>
            <a:endParaRPr lang="en-US" altLang="ja-JP" sz="1800" u="sng" dirty="0">
              <a:solidFill>
                <a:srgbClr val="FF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183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72777124"/>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23528" y="548680"/>
            <a:ext cx="8568952" cy="6192688"/>
          </a:xfrm>
          <a:prstGeom prst="roundRect">
            <a:avLst>
              <a:gd name="adj" fmla="val 532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2" name="角丸四角形 1"/>
          <p:cNvSpPr/>
          <p:nvPr/>
        </p:nvSpPr>
        <p:spPr>
          <a:xfrm>
            <a:off x="323528" y="116632"/>
            <a:ext cx="7704856" cy="648072"/>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260648"/>
            <a:ext cx="8352928" cy="6597352"/>
          </a:xfrm>
        </p:spPr>
        <p:txBody>
          <a:bodyPr>
            <a:normAutofit lnSpcReduction="10000"/>
          </a:bodyPr>
          <a:lstStyle/>
          <a:p>
            <a:pPr marL="265113" indent="-265113">
              <a:buNone/>
            </a:pP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◆リハビリテーションの外来への円滑な移行の推進</a:t>
            </a:r>
            <a:endParaRPr kumimoji="1" lang="en-US" altLang="ja-JP" sz="600" dirty="0" smtClean="0">
              <a:latin typeface="HG丸ｺﾞｼｯｸM-PRO" panose="020F0600000000000000" pitchFamily="50" charset="-128"/>
              <a:ea typeface="HG丸ｺﾞｼｯｸM-PRO" panose="020F0600000000000000" pitchFamily="50" charset="-128"/>
            </a:endParaRPr>
          </a:p>
          <a:p>
            <a:pPr marL="265113" indent="-265113">
              <a:buNone/>
            </a:pPr>
            <a:endParaRPr kumimoji="1" lang="en-US" altLang="ja-JP" sz="1100" dirty="0" smtClean="0">
              <a:latin typeface="HG丸ｺﾞｼｯｸM-PRO" panose="020F0600000000000000" pitchFamily="50" charset="-128"/>
              <a:ea typeface="HG丸ｺﾞｼｯｸM-PRO" panose="020F0600000000000000" pitchFamily="50" charset="-128"/>
            </a:endParaRPr>
          </a:p>
          <a:p>
            <a:pPr marL="265113" indent="-265113">
              <a:spcAft>
                <a:spcPts val="600"/>
              </a:spcAft>
              <a:buNone/>
            </a:pPr>
            <a:r>
              <a:rPr kumimoji="1" lang="ja-JP" altLang="en-US" sz="2400" dirty="0" smtClean="0">
                <a:latin typeface="HG丸ｺﾞｼｯｸM-PRO" panose="020F0600000000000000" pitchFamily="50" charset="-128"/>
                <a:ea typeface="HG丸ｺﾞｼｯｸM-PRO" panose="020F0600000000000000" pitchFamily="50" charset="-128"/>
              </a:rPr>
              <a:t>Ｈ</a:t>
            </a:r>
            <a:r>
              <a:rPr kumimoji="1" lang="en-US" altLang="ja-JP" sz="2400" dirty="0" smtClean="0">
                <a:latin typeface="HG丸ｺﾞｼｯｸM-PRO" panose="020F0600000000000000" pitchFamily="50" charset="-128"/>
                <a:ea typeface="HG丸ｺﾞｼｯｸM-PRO" panose="020F0600000000000000" pitchFamily="50" charset="-128"/>
              </a:rPr>
              <a:t>001</a:t>
            </a:r>
            <a:r>
              <a:rPr kumimoji="1" lang="ja-JP" altLang="en-US" sz="2400" dirty="0" smtClean="0">
                <a:latin typeface="HG丸ｺﾞｼｯｸM-PRO" panose="020F0600000000000000" pitchFamily="50" charset="-128"/>
                <a:ea typeface="HG丸ｺﾞｼｯｸM-PRO" panose="020F0600000000000000" pitchFamily="50" charset="-128"/>
              </a:rPr>
              <a:t>　脳血管疾患等リハビリテーション料</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265113" indent="-265113">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注２　早期リハビリテーション加算</a:t>
            </a:r>
            <a:endParaRPr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0">
              <a:buNone/>
            </a:pPr>
            <a:r>
              <a:rPr kumimoji="1" lang="ja-JP" altLang="en-US" sz="2200" dirty="0" smtClean="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入院中の患者</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又は入院中の患者以外の</a:t>
            </a:r>
            <a:r>
              <a:rPr lang="ja-JP" altLang="en-US" sz="2000" u="sng" dirty="0">
                <a:solidFill>
                  <a:srgbClr val="FF0000"/>
                </a:solidFill>
                <a:latin typeface="HG丸ｺﾞｼｯｸM-PRO" panose="020F0600000000000000" pitchFamily="50" charset="-128"/>
                <a:ea typeface="HG丸ｺﾞｼｯｸM-PRO" panose="020F0600000000000000" pitchFamily="50" charset="-128"/>
              </a:rPr>
              <a:t>患者</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（脳卒中の患者</a:t>
            </a:r>
            <a:r>
              <a:rPr lang="ja-JP" altLang="en-US" sz="2000" u="sng" dirty="0">
                <a:solidFill>
                  <a:srgbClr val="FF0000"/>
                </a:solidFill>
                <a:latin typeface="HG丸ｺﾞｼｯｸM-PRO" panose="020F0600000000000000" pitchFamily="50" charset="-128"/>
                <a:ea typeface="HG丸ｺﾞｼｯｸM-PRO" panose="020F0600000000000000" pitchFamily="50" charset="-128"/>
              </a:rPr>
              <a:t>で</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あって、当該保険医療機関を退院したもの又は他の保険医療機関を退院したもの（</a:t>
            </a:r>
            <a:r>
              <a:rPr lang="en-US" altLang="ja-JP" sz="2000" u="sng" dirty="0" smtClean="0">
                <a:solidFill>
                  <a:srgbClr val="FF0000"/>
                </a:solidFill>
                <a:latin typeface="HG丸ｺﾞｼｯｸM-PRO" panose="020F0600000000000000" pitchFamily="50" charset="-128"/>
                <a:ea typeface="HG丸ｺﾞｼｯｸM-PRO" panose="020F0600000000000000" pitchFamily="50" charset="-128"/>
              </a:rPr>
              <a:t>B005-2</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地域連携診療計画管理料又は</a:t>
            </a:r>
            <a:r>
              <a:rPr lang="en-US" altLang="ja-JP" sz="2000" u="sng" dirty="0" smtClean="0">
                <a:solidFill>
                  <a:srgbClr val="FF0000"/>
                </a:solidFill>
                <a:latin typeface="HG丸ｺﾞｼｯｸM-PRO" panose="020F0600000000000000" pitchFamily="50" charset="-128"/>
                <a:ea typeface="HG丸ｺﾞｼｯｸM-PRO" panose="020F0600000000000000" pitchFamily="50" charset="-128"/>
              </a:rPr>
              <a:t>B005-3</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地域連携診療計画退院時指導料を算定した患者に限る。）に限る。）</a:t>
            </a:r>
            <a:r>
              <a:rPr lang="ja-JP" altLang="en-US" sz="2000" dirty="0" smtClean="0">
                <a:latin typeface="HG丸ｺﾞｼｯｸM-PRO" panose="020F0600000000000000" pitchFamily="50" charset="-128"/>
                <a:ea typeface="HG丸ｺﾞｼｯｸM-PRO" panose="020F0600000000000000" pitchFamily="50" charset="-128"/>
              </a:rPr>
              <a:t>に対してリハビリテーションを行った場合は、それぞれ発症、手術又は急性増悪から３０日に限り、早期リハビリテーション加算として、</a:t>
            </a:r>
            <a:r>
              <a:rPr lang="en-US" altLang="ja-JP" sz="2000" dirty="0" smtClean="0">
                <a:latin typeface="HG丸ｺﾞｼｯｸM-PRO" panose="020F0600000000000000" pitchFamily="50" charset="-128"/>
                <a:ea typeface="HG丸ｺﾞｼｯｸM-PRO" panose="020F0600000000000000" pitchFamily="50" charset="-128"/>
              </a:rPr>
              <a:t>1</a:t>
            </a:r>
            <a:r>
              <a:rPr lang="ja-JP" altLang="en-US" sz="2000" dirty="0" smtClean="0">
                <a:latin typeface="HG丸ｺﾞｼｯｸM-PRO" panose="020F0600000000000000" pitchFamily="50" charset="-128"/>
                <a:ea typeface="HG丸ｺﾞｼｯｸM-PRO" panose="020F0600000000000000" pitchFamily="50" charset="-128"/>
              </a:rPr>
              <a:t>単位につき３０点を所定点数に加算する。</a:t>
            </a:r>
            <a:endParaRPr lang="en-US" altLang="ja-JP" sz="2200" dirty="0" smtClean="0">
              <a:latin typeface="HG丸ｺﾞｼｯｸM-PRO" panose="020F0600000000000000" pitchFamily="50" charset="-128"/>
              <a:ea typeface="HG丸ｺﾞｼｯｸM-PRO" panose="020F0600000000000000" pitchFamily="50" charset="-128"/>
            </a:endParaRPr>
          </a:p>
          <a:p>
            <a:pPr marL="265113" indent="-265113">
              <a:buNone/>
            </a:pPr>
            <a:r>
              <a:rPr lang="ja-JP" altLang="en-US" sz="1200" dirty="0" smtClean="0">
                <a:latin typeface="HG丸ｺﾞｼｯｸM-PRO" panose="020F0600000000000000" pitchFamily="50" charset="-128"/>
                <a:ea typeface="HG丸ｺﾞｼｯｸM-PRO" panose="020F0600000000000000" pitchFamily="50" charset="-128"/>
              </a:rPr>
              <a:t>　</a:t>
            </a:r>
            <a:endParaRPr lang="en-US" altLang="ja-JP" sz="1200" dirty="0" smtClean="0">
              <a:latin typeface="HG丸ｺﾞｼｯｸM-PRO" panose="020F0600000000000000" pitchFamily="50" charset="-128"/>
              <a:ea typeface="HG丸ｺﾞｼｯｸM-PRO" panose="020F0600000000000000" pitchFamily="50" charset="-128"/>
            </a:endParaRPr>
          </a:p>
          <a:p>
            <a:pPr marL="265113" indent="-265113">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注３　初期加算</a:t>
            </a:r>
            <a:endParaRPr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0">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入院中の患者</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又は入院中の患者以外の患者（脳卒中の患者であって、当該保険医療機関を退院したもの又は他の保険医療機関を退院したもの（</a:t>
            </a:r>
            <a:r>
              <a:rPr lang="en-US" altLang="ja-JP" sz="2200" u="sng" dirty="0">
                <a:solidFill>
                  <a:srgbClr val="FF0000"/>
                </a:solidFill>
                <a:latin typeface="HG丸ｺﾞｼｯｸM-PRO" panose="020F0600000000000000" pitchFamily="50" charset="-128"/>
                <a:ea typeface="HG丸ｺﾞｼｯｸM-PRO" panose="020F0600000000000000" pitchFamily="50" charset="-128"/>
              </a:rPr>
              <a:t> B005-2</a:t>
            </a:r>
            <a:r>
              <a:rPr lang="ja-JP" altLang="en-US" sz="2200" u="sng" dirty="0">
                <a:solidFill>
                  <a:srgbClr val="FF0000"/>
                </a:solidFill>
                <a:latin typeface="HG丸ｺﾞｼｯｸM-PRO" panose="020F0600000000000000" pitchFamily="50" charset="-128"/>
                <a:ea typeface="HG丸ｺﾞｼｯｸM-PRO" panose="020F0600000000000000" pitchFamily="50" charset="-128"/>
              </a:rPr>
              <a:t>地域連携診療計画管理料又は</a:t>
            </a:r>
            <a:r>
              <a:rPr lang="en-US" altLang="ja-JP" sz="2200" u="sng" dirty="0">
                <a:solidFill>
                  <a:srgbClr val="FF0000"/>
                </a:solidFill>
                <a:latin typeface="HG丸ｺﾞｼｯｸM-PRO" panose="020F0600000000000000" pitchFamily="50" charset="-128"/>
                <a:ea typeface="HG丸ｺﾞｼｯｸM-PRO" panose="020F0600000000000000" pitchFamily="50" charset="-128"/>
              </a:rPr>
              <a:t>B005-3</a:t>
            </a:r>
            <a:r>
              <a:rPr lang="ja-JP" altLang="en-US" sz="2200" u="sng" dirty="0">
                <a:solidFill>
                  <a:srgbClr val="FF0000"/>
                </a:solidFill>
                <a:latin typeface="HG丸ｺﾞｼｯｸM-PRO" panose="020F0600000000000000" pitchFamily="50" charset="-128"/>
                <a:ea typeface="HG丸ｺﾞｼｯｸM-PRO" panose="020F0600000000000000" pitchFamily="50" charset="-128"/>
              </a:rPr>
              <a:t>地域連携診療計画退院時指導料を算定した患者に限る。）に限る。）</a:t>
            </a:r>
            <a:r>
              <a:rPr lang="ja-JP" altLang="en-US" sz="2200" dirty="0" smtClean="0">
                <a:latin typeface="HG丸ｺﾞｼｯｸM-PRO" panose="020F0600000000000000" pitchFamily="50" charset="-128"/>
                <a:ea typeface="HG丸ｺﾞｼｯｸM-PRO" panose="020F0600000000000000" pitchFamily="50" charset="-128"/>
              </a:rPr>
              <a:t>に対してリハビリテーションを行った場合は、それぞれ発症、手術又は急性増悪から１４日に限り、初期加算として、</a:t>
            </a:r>
            <a:r>
              <a:rPr lang="en-US" altLang="ja-JP" sz="2200" dirty="0" smtClean="0">
                <a:latin typeface="HG丸ｺﾞｼｯｸM-PRO" panose="020F0600000000000000" pitchFamily="50" charset="-128"/>
                <a:ea typeface="HG丸ｺﾞｼｯｸM-PRO" panose="020F0600000000000000" pitchFamily="50" charset="-128"/>
              </a:rPr>
              <a:t>1</a:t>
            </a:r>
            <a:r>
              <a:rPr lang="ja-JP" altLang="en-US" sz="2200" dirty="0" smtClean="0">
                <a:latin typeface="HG丸ｺﾞｼｯｸM-PRO" panose="020F0600000000000000" pitchFamily="50" charset="-128"/>
                <a:ea typeface="HG丸ｺﾞｼｯｸM-PRO" panose="020F0600000000000000" pitchFamily="50" charset="-128"/>
              </a:rPr>
              <a:t>単位につき４５点を更に所定点数に加算する。</a:t>
            </a:r>
            <a:endParaRPr lang="en-US" altLang="ja-JP" sz="2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184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9987290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対角する 2 つの角を切り取った四角形 4"/>
          <p:cNvSpPr/>
          <p:nvPr/>
        </p:nvSpPr>
        <p:spPr>
          <a:xfrm>
            <a:off x="323528" y="332656"/>
            <a:ext cx="8568952" cy="6525344"/>
          </a:xfrm>
          <a:prstGeom prst="snip2DiagRect">
            <a:avLst>
              <a:gd name="adj1" fmla="val 0"/>
              <a:gd name="adj2" fmla="val 982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899592" y="2636912"/>
            <a:ext cx="7920880" cy="2664296"/>
          </a:xfrm>
          <a:prstGeom prst="roundRect">
            <a:avLst>
              <a:gd name="adj" fmla="val 532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2" name="角丸四角形 1"/>
          <p:cNvSpPr/>
          <p:nvPr/>
        </p:nvSpPr>
        <p:spPr>
          <a:xfrm>
            <a:off x="323528" y="44624"/>
            <a:ext cx="5760640" cy="504056"/>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116632"/>
            <a:ext cx="8352928" cy="6741368"/>
          </a:xfrm>
        </p:spPr>
        <p:txBody>
          <a:bodyPr>
            <a:normAutofit fontScale="92500" lnSpcReduction="10000"/>
          </a:bodyPr>
          <a:lstStyle/>
          <a:p>
            <a:pPr marL="265113" indent="-265113">
              <a:buNone/>
            </a:pP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◆維持期リハビリテーションの評価</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1200"/>
              </a:spcBef>
              <a:buNone/>
            </a:pPr>
            <a:r>
              <a:rPr kumimoji="1" lang="ja-JP" altLang="en-US" sz="2400" dirty="0" smtClean="0">
                <a:latin typeface="HG丸ｺﾞｼｯｸM-PRO" panose="020F0600000000000000" pitchFamily="50" charset="-128"/>
                <a:ea typeface="HG丸ｺﾞｼｯｸM-PRO" panose="020F0600000000000000" pitchFamily="50" charset="-128"/>
              </a:rPr>
              <a:t>Ｈ</a:t>
            </a:r>
            <a:r>
              <a:rPr kumimoji="1" lang="en-US" altLang="ja-JP" sz="2400" dirty="0" smtClean="0">
                <a:latin typeface="HG丸ｺﾞｼｯｸM-PRO" panose="020F0600000000000000" pitchFamily="50" charset="-128"/>
                <a:ea typeface="HG丸ｺﾞｼｯｸM-PRO" panose="020F0600000000000000" pitchFamily="50" charset="-128"/>
              </a:rPr>
              <a:t>00</a:t>
            </a:r>
            <a:r>
              <a:rPr lang="en-US" altLang="ja-JP" sz="2400" dirty="0">
                <a:latin typeface="HG丸ｺﾞｼｯｸM-PRO" panose="020F0600000000000000" pitchFamily="50" charset="-128"/>
                <a:ea typeface="HG丸ｺﾞｼｯｸM-PRO" panose="020F0600000000000000" pitchFamily="50" charset="-128"/>
              </a:rPr>
              <a:t>1</a:t>
            </a:r>
            <a:r>
              <a:rPr kumimoji="1" lang="ja-JP" altLang="en-US" sz="2400" dirty="0" smtClean="0">
                <a:latin typeface="HG丸ｺﾞｼｯｸM-PRO" panose="020F0600000000000000" pitchFamily="50" charset="-128"/>
                <a:ea typeface="HG丸ｺﾞｼｯｸM-PRO" panose="020F0600000000000000" pitchFamily="50" charset="-128"/>
              </a:rPr>
              <a:t>　脳血管疾患等リハビリテーション料</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1169988" indent="-457200">
              <a:buNone/>
            </a:pP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注４　</a:t>
            </a:r>
            <a:r>
              <a:rPr lang="ja-JP" altLang="en-US" sz="2000" dirty="0" smtClean="0">
                <a:latin typeface="HG丸ｺﾞｼｯｸM-PRO" panose="020F0600000000000000" pitchFamily="50" charset="-128"/>
                <a:ea typeface="HG丸ｺﾞｼｯｸM-PRO" panose="020F0600000000000000" pitchFamily="50" charset="-128"/>
              </a:rPr>
              <a:t>別に厚生労働大臣が定める患者に対して、必要があってそれぞれ発症、手術又は急性増悪から</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１８０日を超えてリハビリテーションを行った場合</a:t>
            </a:r>
            <a:r>
              <a:rPr lang="ja-JP" altLang="en-US" sz="2000" dirty="0" smtClean="0">
                <a:latin typeface="HG丸ｺﾞｼｯｸM-PRO" panose="020F0600000000000000" pitchFamily="50" charset="-128"/>
                <a:ea typeface="HG丸ｺﾞｼｯｸM-PRO" panose="020F0600000000000000" pitchFamily="50" charset="-128"/>
              </a:rPr>
              <a:t>は、１月に１３単位に限り算定できる。この場合において、当該患者が</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要介護被保険者等</a:t>
            </a:r>
            <a:r>
              <a:rPr lang="ja-JP" altLang="en-US" sz="2000" u="sng" dirty="0">
                <a:solidFill>
                  <a:srgbClr val="FF0000"/>
                </a:solidFill>
                <a:latin typeface="HG丸ｺﾞｼｯｸM-PRO" panose="020F0600000000000000" pitchFamily="50" charset="-128"/>
                <a:ea typeface="HG丸ｺﾞｼｯｸM-PRO" panose="020F0600000000000000" pitchFamily="50" charset="-128"/>
              </a:rPr>
              <a:t>（入院中の患者以外の患者は、原則、平成</a:t>
            </a:r>
            <a:r>
              <a:rPr lang="en-US" altLang="ja-JP" sz="2000" u="sng" dirty="0">
                <a:solidFill>
                  <a:srgbClr val="FF0000"/>
                </a:solidFill>
                <a:latin typeface="HG丸ｺﾞｼｯｸM-PRO" panose="020F0600000000000000" pitchFamily="50" charset="-128"/>
                <a:ea typeface="HG丸ｺﾞｼｯｸM-PRO" panose="020F0600000000000000" pitchFamily="50" charset="-128"/>
              </a:rPr>
              <a:t>28</a:t>
            </a:r>
            <a:r>
              <a:rPr lang="ja-JP" altLang="en-US" sz="2000" u="sng" dirty="0">
                <a:solidFill>
                  <a:srgbClr val="FF0000"/>
                </a:solidFill>
                <a:latin typeface="HG丸ｺﾞｼｯｸM-PRO" panose="020F0600000000000000" pitchFamily="50" charset="-128"/>
                <a:ea typeface="HG丸ｺﾞｼｯｸM-PRO" panose="020F0600000000000000" pitchFamily="50" charset="-128"/>
              </a:rPr>
              <a:t>年４月１日以降は対象外）</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である場合には、次に掲げる点数を算定</a:t>
            </a:r>
            <a:r>
              <a:rPr lang="ja-JP" altLang="en-US" sz="2000" dirty="0" smtClean="0">
                <a:latin typeface="HG丸ｺﾞｼｯｸM-PRO" panose="020F0600000000000000" pitchFamily="50" charset="-128"/>
                <a:ea typeface="HG丸ｺﾞｼｯｸM-PRO" panose="020F0600000000000000" pitchFamily="50" charset="-128"/>
              </a:rPr>
              <a:t>する。</a:t>
            </a:r>
            <a:endParaRPr lang="en-US" altLang="ja-JP" sz="2000" dirty="0" smtClean="0">
              <a:latin typeface="HG丸ｺﾞｼｯｸM-PRO" panose="020F0600000000000000" pitchFamily="50" charset="-128"/>
              <a:ea typeface="HG丸ｺﾞｼｯｸM-PRO" panose="020F0600000000000000" pitchFamily="50" charset="-128"/>
            </a:endParaRPr>
          </a:p>
          <a:p>
            <a:pPr marL="808038" indent="-808038">
              <a:spcBef>
                <a:spcPts val="1800"/>
              </a:spcBef>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イ　脳血管疾患等リハビリテーション料（</a:t>
            </a:r>
            <a:r>
              <a:rPr lang="en-US" altLang="ja-JP" sz="2000" dirty="0" smtClean="0">
                <a:latin typeface="HG丸ｺﾞｼｯｸM-PRO" panose="020F0600000000000000" pitchFamily="50" charset="-128"/>
                <a:ea typeface="HG丸ｺﾞｼｯｸM-PRO" panose="020F0600000000000000" pitchFamily="50" charset="-128"/>
              </a:rPr>
              <a:t>Ⅰ</a:t>
            </a:r>
            <a:r>
              <a:rPr lang="ja-JP" altLang="en-US" sz="2000" dirty="0" smtClean="0">
                <a:latin typeface="HG丸ｺﾞｼｯｸM-PRO" panose="020F0600000000000000" pitchFamily="50" charset="-128"/>
                <a:ea typeface="HG丸ｺﾞｼｯｸM-PRO" panose="020F0600000000000000" pitchFamily="50" charset="-128"/>
              </a:rPr>
              <a:t>）（１単位）</a:t>
            </a:r>
            <a:endParaRPr lang="en-US" altLang="ja-JP" sz="2000" dirty="0" smtClean="0">
              <a:latin typeface="HG丸ｺﾞｼｯｸM-PRO" panose="020F0600000000000000" pitchFamily="50" charset="-128"/>
              <a:ea typeface="HG丸ｺﾞｼｯｸM-PRO" panose="020F0600000000000000" pitchFamily="50" charset="-128"/>
            </a:endParaRPr>
          </a:p>
          <a:p>
            <a:pPr marL="808038" indent="-808038">
              <a:spcBef>
                <a:spcPts val="0"/>
              </a:spcBef>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(1)</a:t>
            </a: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(2)</a:t>
            </a:r>
            <a:r>
              <a:rPr lang="ja-JP" altLang="en-US" sz="2000" dirty="0" smtClean="0">
                <a:latin typeface="HG丸ｺﾞｼｯｸM-PRO" panose="020F0600000000000000" pitchFamily="50" charset="-128"/>
                <a:ea typeface="HG丸ｺﾞｼｯｸM-PRO" panose="020F0600000000000000" pitchFamily="50" charset="-128"/>
              </a:rPr>
              <a:t>以外の場合　　　　　　</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２２１点</a:t>
            </a:r>
            <a:endParaRPr lang="en-US" altLang="ja-JP" sz="2000" dirty="0" smtClean="0">
              <a:latin typeface="HG丸ｺﾞｼｯｸM-PRO" panose="020F0600000000000000" pitchFamily="50" charset="-128"/>
              <a:ea typeface="HG丸ｺﾞｼｯｸM-PRO" panose="020F0600000000000000" pitchFamily="50" charset="-128"/>
            </a:endParaRPr>
          </a:p>
          <a:p>
            <a:pPr marL="808038" indent="-808038">
              <a:spcBef>
                <a:spcPts val="0"/>
              </a:spcBef>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(2)</a:t>
            </a:r>
            <a:r>
              <a:rPr lang="ja-JP" altLang="en-US" sz="2000" dirty="0" smtClean="0">
                <a:latin typeface="HG丸ｺﾞｼｯｸM-PRO" panose="020F0600000000000000" pitchFamily="50" charset="-128"/>
                <a:ea typeface="HG丸ｺﾞｼｯｸM-PRO" panose="020F0600000000000000" pitchFamily="50" charset="-128"/>
              </a:rPr>
              <a:t>　廃用症候群の場合　　　　　　　</a:t>
            </a:r>
            <a:r>
              <a:rPr lang="ja-JP" altLang="en-US" sz="2000" spc="-150" dirty="0">
                <a:latin typeface="HG丸ｺﾞｼｯｸM-PRO" panose="020F0600000000000000" pitchFamily="50" charset="-128"/>
                <a:ea typeface="HG丸ｺﾞｼｯｸM-PRO" panose="020F0600000000000000" pitchFamily="50" charset="-128"/>
              </a:rPr>
              <a:t> </a:t>
            </a:r>
            <a:r>
              <a:rPr lang="ja-JP" altLang="en-US" sz="2000" spc="-150" dirty="0" smtClean="0">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２１２点　→　１６２点</a:t>
            </a:r>
            <a:endParaRPr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a:p>
            <a:pPr marL="808038" indent="-808038">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ロ</a:t>
            </a:r>
            <a:r>
              <a:rPr lang="ja-JP" altLang="en-US" sz="2000" dirty="0">
                <a:latin typeface="HG丸ｺﾞｼｯｸM-PRO" panose="020F0600000000000000" pitchFamily="50" charset="-128"/>
                <a:ea typeface="HG丸ｺﾞｼｯｸM-PRO" panose="020F0600000000000000" pitchFamily="50" charset="-128"/>
              </a:rPr>
              <a:t>　脳血管疾患等リハビリテーション料</a:t>
            </a:r>
            <a:r>
              <a:rPr lang="ja-JP" altLang="en-US" sz="2000" dirty="0" smtClean="0">
                <a:latin typeface="HG丸ｺﾞｼｯｸM-PRO" panose="020F0600000000000000" pitchFamily="50" charset="-128"/>
                <a:ea typeface="HG丸ｺﾞｼｯｸM-PRO" panose="020F0600000000000000" pitchFamily="50" charset="-128"/>
              </a:rPr>
              <a:t>（</a:t>
            </a:r>
            <a:r>
              <a:rPr lang="en-US" altLang="ja-JP" sz="2000" dirty="0" smtClean="0">
                <a:latin typeface="HG丸ｺﾞｼｯｸM-PRO" panose="020F0600000000000000" pitchFamily="50" charset="-128"/>
                <a:ea typeface="HG丸ｺﾞｼｯｸM-PRO" panose="020F0600000000000000" pitchFamily="50" charset="-128"/>
              </a:rPr>
              <a:t>Ⅱ</a:t>
            </a: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（１単位）</a:t>
            </a:r>
            <a:endParaRPr lang="en-US" altLang="ja-JP" sz="2000" dirty="0">
              <a:latin typeface="HG丸ｺﾞｼｯｸM-PRO" panose="020F0600000000000000" pitchFamily="50" charset="-128"/>
              <a:ea typeface="HG丸ｺﾞｼｯｸM-PRO" panose="020F0600000000000000" pitchFamily="50" charset="-128"/>
            </a:endParaRPr>
          </a:p>
          <a:p>
            <a:pPr marL="808038" indent="-808038">
              <a:spcBef>
                <a:spcPts val="0"/>
              </a:spcBef>
              <a:buNone/>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(2)</a:t>
            </a:r>
            <a:r>
              <a:rPr lang="ja-JP" altLang="en-US" sz="2000" dirty="0">
                <a:latin typeface="HG丸ｺﾞｼｯｸM-PRO" panose="020F0600000000000000" pitchFamily="50" charset="-128"/>
                <a:ea typeface="HG丸ｺﾞｼｯｸM-PRO" panose="020F0600000000000000" pitchFamily="50" charset="-128"/>
              </a:rPr>
              <a:t>以外の</a:t>
            </a:r>
            <a:r>
              <a:rPr lang="ja-JP" altLang="en-US" sz="2000" dirty="0" smtClean="0">
                <a:latin typeface="HG丸ｺﾞｼｯｸM-PRO" panose="020F0600000000000000" pitchFamily="50" charset="-128"/>
                <a:ea typeface="HG丸ｺﾞｼｯｸM-PRO" panose="020F0600000000000000" pitchFamily="50" charset="-128"/>
              </a:rPr>
              <a:t>場合　　　　　　　　　　　　　　　　１８０点</a:t>
            </a:r>
            <a:endParaRPr lang="en-US" altLang="ja-JP" sz="2000" dirty="0">
              <a:latin typeface="HG丸ｺﾞｼｯｸM-PRO" panose="020F0600000000000000" pitchFamily="50" charset="-128"/>
              <a:ea typeface="HG丸ｺﾞｼｯｸM-PRO" panose="020F0600000000000000" pitchFamily="50" charset="-128"/>
            </a:endParaRPr>
          </a:p>
          <a:p>
            <a:pPr marL="808038" indent="-808038">
              <a:spcBef>
                <a:spcPts val="0"/>
              </a:spcBef>
              <a:buNone/>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(2)</a:t>
            </a:r>
            <a:r>
              <a:rPr lang="ja-JP" altLang="en-US" sz="2000" dirty="0">
                <a:latin typeface="HG丸ｺﾞｼｯｸM-PRO" panose="020F0600000000000000" pitchFamily="50" charset="-128"/>
                <a:ea typeface="HG丸ｺﾞｼｯｸM-PRO" panose="020F0600000000000000" pitchFamily="50" charset="-128"/>
              </a:rPr>
              <a:t>　廃用症候群の</a:t>
            </a:r>
            <a:r>
              <a:rPr lang="ja-JP" altLang="en-US" sz="2000" dirty="0" smtClean="0">
                <a:latin typeface="HG丸ｺﾞｼｯｸM-PRO" panose="020F0600000000000000" pitchFamily="50" charset="-128"/>
                <a:ea typeface="HG丸ｺﾞｼｯｸM-PRO" panose="020F0600000000000000" pitchFamily="50" charset="-128"/>
              </a:rPr>
              <a:t>場合　　　　　　　</a:t>
            </a:r>
            <a:r>
              <a:rPr lang="ja-JP" altLang="en-US" sz="2000" spc="-150" dirty="0">
                <a:latin typeface="HG丸ｺﾞｼｯｸM-PRO" panose="020F0600000000000000" pitchFamily="50" charset="-128"/>
                <a:ea typeface="HG丸ｺﾞｼｯｸM-PRO" panose="020F0600000000000000" pitchFamily="50" charset="-128"/>
              </a:rPr>
              <a:t> </a:t>
            </a:r>
            <a:r>
              <a:rPr lang="ja-JP" altLang="en-US" sz="2000" spc="-150" dirty="0" smtClean="0">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１７１点　→　１３１点</a:t>
            </a: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a:p>
            <a:pPr marL="808038" indent="-808038">
              <a:buNone/>
            </a:pPr>
            <a:r>
              <a:rPr lang="ja-JP" altLang="en-US" sz="2000" dirty="0">
                <a:latin typeface="HG丸ｺﾞｼｯｸM-PRO" panose="020F0600000000000000" pitchFamily="50" charset="-128"/>
                <a:ea typeface="HG丸ｺﾞｼｯｸM-PRO" panose="020F0600000000000000" pitchFamily="50" charset="-128"/>
              </a:rPr>
              <a:t>　　　ハ　脳血管疾患等リハビリテーション料</a:t>
            </a:r>
            <a:r>
              <a:rPr lang="ja-JP" altLang="en-US" sz="2000" dirty="0" smtClean="0">
                <a:latin typeface="HG丸ｺﾞｼｯｸM-PRO" panose="020F0600000000000000" pitchFamily="50" charset="-128"/>
                <a:ea typeface="HG丸ｺﾞｼｯｸM-PRO" panose="020F0600000000000000" pitchFamily="50" charset="-128"/>
              </a:rPr>
              <a:t>（</a:t>
            </a:r>
            <a:r>
              <a:rPr lang="en-US" altLang="ja-JP" sz="2000" dirty="0" smtClean="0">
                <a:latin typeface="HG丸ｺﾞｼｯｸM-PRO" panose="020F0600000000000000" pitchFamily="50" charset="-128"/>
                <a:ea typeface="HG丸ｺﾞｼｯｸM-PRO" panose="020F0600000000000000" pitchFamily="50" charset="-128"/>
              </a:rPr>
              <a:t>Ⅲ</a:t>
            </a: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（１単位）</a:t>
            </a:r>
            <a:endParaRPr lang="en-US" altLang="ja-JP" sz="2000" dirty="0">
              <a:latin typeface="HG丸ｺﾞｼｯｸM-PRO" panose="020F0600000000000000" pitchFamily="50" charset="-128"/>
              <a:ea typeface="HG丸ｺﾞｼｯｸM-PRO" panose="020F0600000000000000" pitchFamily="50" charset="-128"/>
            </a:endParaRPr>
          </a:p>
          <a:p>
            <a:pPr marL="808038" indent="-808038">
              <a:spcBef>
                <a:spcPts val="0"/>
              </a:spcBef>
              <a:buNone/>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(1)</a:t>
            </a: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(2)</a:t>
            </a:r>
            <a:r>
              <a:rPr lang="ja-JP" altLang="en-US" sz="2000" dirty="0">
                <a:latin typeface="HG丸ｺﾞｼｯｸM-PRO" panose="020F0600000000000000" pitchFamily="50" charset="-128"/>
                <a:ea typeface="HG丸ｺﾞｼｯｸM-PRO" panose="020F0600000000000000" pitchFamily="50" charset="-128"/>
              </a:rPr>
              <a:t>以外の</a:t>
            </a:r>
            <a:r>
              <a:rPr lang="ja-JP" altLang="en-US" sz="2000" dirty="0" smtClean="0">
                <a:latin typeface="HG丸ｺﾞｼｯｸM-PRO" panose="020F0600000000000000" pitchFamily="50" charset="-128"/>
                <a:ea typeface="HG丸ｺﾞｼｯｸM-PRO" panose="020F0600000000000000" pitchFamily="50" charset="-128"/>
              </a:rPr>
              <a:t>場合　　　　　　　　　　　　　　　　　９０点</a:t>
            </a:r>
            <a:endParaRPr lang="en-US" altLang="ja-JP" sz="2000" dirty="0">
              <a:latin typeface="HG丸ｺﾞｼｯｸM-PRO" panose="020F0600000000000000" pitchFamily="50" charset="-128"/>
              <a:ea typeface="HG丸ｺﾞｼｯｸM-PRO" panose="020F0600000000000000" pitchFamily="50" charset="-128"/>
            </a:endParaRPr>
          </a:p>
          <a:p>
            <a:pPr marL="808038" indent="-808038">
              <a:spcBef>
                <a:spcPts val="0"/>
              </a:spcBef>
              <a:buNone/>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atin typeface="HG丸ｺﾞｼｯｸM-PRO" panose="020F0600000000000000" pitchFamily="50" charset="-128"/>
                <a:ea typeface="HG丸ｺﾞｼｯｸM-PRO" panose="020F0600000000000000" pitchFamily="50" charset="-128"/>
              </a:rPr>
              <a:t>(2)</a:t>
            </a:r>
            <a:r>
              <a:rPr lang="ja-JP" altLang="en-US" sz="2000" dirty="0">
                <a:latin typeface="HG丸ｺﾞｼｯｸM-PRO" panose="020F0600000000000000" pitchFamily="50" charset="-128"/>
                <a:ea typeface="HG丸ｺﾞｼｯｸM-PRO" panose="020F0600000000000000" pitchFamily="50" charset="-128"/>
              </a:rPr>
              <a:t>　廃用症候群の</a:t>
            </a:r>
            <a:r>
              <a:rPr lang="ja-JP" altLang="en-US" sz="2000" dirty="0" smtClean="0">
                <a:latin typeface="HG丸ｺﾞｼｯｸM-PRO" panose="020F0600000000000000" pitchFamily="50" charset="-128"/>
                <a:ea typeface="HG丸ｺﾞｼｯｸM-PRO" panose="020F0600000000000000" pitchFamily="50" charset="-128"/>
              </a:rPr>
              <a:t>場合　　　　　　　　</a:t>
            </a:r>
            <a:r>
              <a:rPr lang="ja-JP" altLang="en-US" sz="2000" spc="-150" dirty="0" smtClean="0">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９０点　→　　６９点</a:t>
            </a: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a:p>
            <a:pPr marL="712788" indent="-712788">
              <a:buNone/>
            </a:pPr>
            <a:endParaRPr lang="en-US" altLang="ja-JP" sz="1100" dirty="0" smtClean="0">
              <a:latin typeface="HG丸ｺﾞｼｯｸM-PRO" panose="020F0600000000000000" pitchFamily="50" charset="-128"/>
              <a:ea typeface="HG丸ｺﾞｼｯｸM-PRO" panose="020F0600000000000000" pitchFamily="50" charset="-128"/>
            </a:endParaRPr>
          </a:p>
          <a:p>
            <a:pPr marL="1169988" indent="-1169988">
              <a:buNone/>
            </a:pP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新）注</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５</a:t>
            </a:r>
            <a:r>
              <a:rPr lang="ja-JP" altLang="en-US" sz="2000" dirty="0" smtClean="0">
                <a:latin typeface="HG丸ｺﾞｼｯｸM-PRO" panose="020F0600000000000000" pitchFamily="50" charset="-128"/>
                <a:ea typeface="HG丸ｺﾞｼｯｸM-PRO" panose="020F0600000000000000" pitchFamily="50" charset="-128"/>
              </a:rPr>
              <a:t>　過去１年間に</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介護保険における通所リハビリテーション又は介護予防通所リハビリテーションを実施した実績のない</a:t>
            </a:r>
            <a:r>
              <a:rPr lang="ja-JP" altLang="en-US" sz="2000" dirty="0" smtClean="0">
                <a:latin typeface="HG丸ｺﾞｼｯｸM-PRO" panose="020F0600000000000000" pitchFamily="50" charset="-128"/>
                <a:ea typeface="HG丸ｺﾞｼｯｸM-PRO" panose="020F0600000000000000" pitchFamily="50" charset="-128"/>
              </a:rPr>
              <a:t>医療機関が</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入院中の患者以外の患者（要介護被保険者等に限る。）</a:t>
            </a:r>
            <a:r>
              <a:rPr lang="ja-JP" altLang="en-US" sz="2000" dirty="0" smtClean="0">
                <a:latin typeface="HG丸ｺﾞｼｯｸM-PRO" panose="020F0600000000000000" pitchFamily="50" charset="-128"/>
                <a:ea typeface="HG丸ｺﾞｼｯｸM-PRO" panose="020F0600000000000000" pitchFamily="50" charset="-128"/>
              </a:rPr>
              <a:t>に対して、注４に規定するリハビリテーションを行った場合には、</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所定点数の１００分の９０に相当する点数</a:t>
            </a:r>
            <a:r>
              <a:rPr lang="ja-JP" altLang="en-US" sz="2000" dirty="0" smtClean="0">
                <a:latin typeface="HG丸ｺﾞｼｯｸM-PRO" panose="020F0600000000000000" pitchFamily="50" charset="-128"/>
                <a:ea typeface="HG丸ｺﾞｼｯｸM-PRO" panose="020F0600000000000000" pitchFamily="50" charset="-128"/>
              </a:rPr>
              <a:t>により算定する。</a:t>
            </a:r>
            <a:endParaRPr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185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2276113"/>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251520" y="368660"/>
            <a:ext cx="8568952" cy="6489340"/>
          </a:xfrm>
          <a:prstGeom prst="snip2DiagRect">
            <a:avLst>
              <a:gd name="adj1" fmla="val 0"/>
              <a:gd name="adj2" fmla="val 683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1520" y="620688"/>
            <a:ext cx="8568952" cy="1800200"/>
          </a:xfrm>
          <a:prstGeom prst="roundRect">
            <a:avLst>
              <a:gd name="adj" fmla="val 1318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2" name="角丸四角形 1"/>
          <p:cNvSpPr/>
          <p:nvPr/>
        </p:nvSpPr>
        <p:spPr>
          <a:xfrm>
            <a:off x="251520" y="116632"/>
            <a:ext cx="7002518" cy="504056"/>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186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467544" y="3212976"/>
            <a:ext cx="8208911" cy="3645024"/>
          </a:xfrm>
          <a:prstGeom prst="rect">
            <a:avLst/>
          </a:prstGeom>
          <a:solidFill>
            <a:srgbClr val="FFFF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116632"/>
            <a:ext cx="8352928" cy="6741368"/>
          </a:xfrm>
        </p:spPr>
        <p:txBody>
          <a:bodyPr>
            <a:normAutofit/>
          </a:bodyPr>
          <a:lstStyle/>
          <a:p>
            <a:pPr marL="265113" indent="-265113">
              <a:buNone/>
            </a:pP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◆疾患別リハビリテーション等の適切な評価等</a:t>
            </a:r>
            <a:endParaRPr kumimoji="1"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265113" indent="-265113">
              <a:buNone/>
            </a:pPr>
            <a:endParaRPr kumimoji="1" lang="en-US" altLang="ja-JP" sz="600" dirty="0" smtClean="0">
              <a:latin typeface="HG丸ｺﾞｼｯｸM-PRO" panose="020F0600000000000000" pitchFamily="50" charset="-128"/>
              <a:ea typeface="HG丸ｺﾞｼｯｸM-PRO" panose="020F0600000000000000" pitchFamily="50" charset="-128"/>
            </a:endParaRPr>
          </a:p>
          <a:p>
            <a:pPr marL="265113" indent="-265113">
              <a:buNone/>
            </a:pPr>
            <a:r>
              <a:rPr kumimoji="1" lang="ja-JP" altLang="en-US" sz="2200" dirty="0" smtClean="0">
                <a:latin typeface="HG丸ｺﾞｼｯｸM-PRO" panose="020F0600000000000000" pitchFamily="50" charset="-128"/>
                <a:ea typeface="HG丸ｺﾞｼｯｸM-PRO" panose="020F0600000000000000" pitchFamily="50" charset="-128"/>
              </a:rPr>
              <a:t>Ｈ</a:t>
            </a:r>
            <a:r>
              <a:rPr kumimoji="1" lang="en-US" altLang="ja-JP" sz="2200" dirty="0" smtClean="0">
                <a:latin typeface="HG丸ｺﾞｼｯｸM-PRO" panose="020F0600000000000000" pitchFamily="50" charset="-128"/>
                <a:ea typeface="HG丸ｺﾞｼｯｸM-PRO" panose="020F0600000000000000" pitchFamily="50" charset="-128"/>
              </a:rPr>
              <a:t>002</a:t>
            </a:r>
            <a:r>
              <a:rPr kumimoji="1" lang="ja-JP" altLang="en-US" sz="2200" dirty="0" smtClean="0">
                <a:latin typeface="HG丸ｺﾞｼｯｸM-PRO" panose="020F0600000000000000" pitchFamily="50" charset="-128"/>
                <a:ea typeface="HG丸ｺﾞｼｯｸM-PRO" panose="020F0600000000000000" pitchFamily="50" charset="-128"/>
              </a:rPr>
              <a:t>　運動器リハビリテーション料</a:t>
            </a:r>
            <a:r>
              <a:rPr lang="ja-JP" altLang="en-US" sz="2200" dirty="0">
                <a:latin typeface="HG丸ｺﾞｼｯｸM-PRO" panose="020F0600000000000000" pitchFamily="50" charset="-128"/>
                <a:ea typeface="HG丸ｺﾞｼｯｸM-PRO" panose="020F0600000000000000" pitchFamily="50" charset="-128"/>
              </a:rPr>
              <a:t>（</a:t>
            </a:r>
            <a:r>
              <a:rPr lang="en-US" altLang="ja-JP" sz="2200" dirty="0">
                <a:latin typeface="HG丸ｺﾞｼｯｸM-PRO" panose="020F0600000000000000" pitchFamily="50" charset="-128"/>
                <a:ea typeface="HG丸ｺﾞｼｯｸM-PRO" panose="020F0600000000000000" pitchFamily="50" charset="-128"/>
              </a:rPr>
              <a:t>1</a:t>
            </a:r>
            <a:r>
              <a:rPr lang="ja-JP" altLang="en-US" sz="2200" dirty="0">
                <a:latin typeface="HG丸ｺﾞｼｯｸM-PRO" panose="020F0600000000000000" pitchFamily="50" charset="-128"/>
                <a:ea typeface="HG丸ｺﾞｼｯｸM-PRO" panose="020F0600000000000000" pitchFamily="50" charset="-128"/>
              </a:rPr>
              <a:t>単位）</a:t>
            </a:r>
            <a:endParaRPr lang="en-US" altLang="ja-JP" sz="2200" dirty="0">
              <a:latin typeface="HG丸ｺﾞｼｯｸM-PRO" panose="020F0600000000000000" pitchFamily="50" charset="-128"/>
              <a:ea typeface="HG丸ｺﾞｼｯｸM-PRO" panose="020F0600000000000000" pitchFamily="50" charset="-128"/>
            </a:endParaRPr>
          </a:p>
          <a:p>
            <a:pPr marL="265113" indent="-265113">
              <a:buNone/>
            </a:pPr>
            <a:r>
              <a:rPr kumimoji="1" lang="ja-JP" altLang="en-US" sz="2200" dirty="0" smtClean="0">
                <a:latin typeface="HG丸ｺﾞｼｯｸM-PRO" panose="020F0600000000000000" pitchFamily="50" charset="-128"/>
                <a:ea typeface="HG丸ｺﾞｼｯｸM-PRO" panose="020F0600000000000000" pitchFamily="50" charset="-128"/>
              </a:rPr>
              <a:t>　１　運動器リハビリテーション料（</a:t>
            </a:r>
            <a:r>
              <a:rPr kumimoji="1" lang="en-US" altLang="ja-JP" sz="2200" dirty="0" smtClean="0">
                <a:latin typeface="HG丸ｺﾞｼｯｸM-PRO" panose="020F0600000000000000" pitchFamily="50" charset="-128"/>
                <a:ea typeface="HG丸ｺﾞｼｯｸM-PRO" panose="020F0600000000000000" pitchFamily="50" charset="-128"/>
              </a:rPr>
              <a:t>Ⅰ</a:t>
            </a:r>
            <a:r>
              <a:rPr lang="ja-JP" altLang="en-US" sz="2200" dirty="0" smtClean="0">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１７５点 → １８０点</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buNone/>
            </a:pPr>
            <a:r>
              <a:rPr kumimoji="1" lang="ja-JP" altLang="en-US" sz="2200" dirty="0" smtClean="0">
                <a:latin typeface="HG丸ｺﾞｼｯｸM-PRO" panose="020F0600000000000000" pitchFamily="50" charset="-128"/>
                <a:ea typeface="HG丸ｺﾞｼｯｸM-PRO" panose="020F0600000000000000" pitchFamily="50" charset="-128"/>
              </a:rPr>
              <a:t>　２　運動器リハビリテーション料（</a:t>
            </a:r>
            <a:r>
              <a:rPr kumimoji="1" lang="en-US" altLang="ja-JP" sz="2200" dirty="0" smtClean="0">
                <a:latin typeface="HG丸ｺﾞｼｯｸM-PRO" panose="020F0600000000000000" pitchFamily="50" charset="-128"/>
                <a:ea typeface="HG丸ｺﾞｼｯｸM-PRO" panose="020F0600000000000000" pitchFamily="50" charset="-128"/>
              </a:rPr>
              <a:t>Ⅱ</a:t>
            </a:r>
            <a:r>
              <a:rPr kumimoji="1" lang="ja-JP" altLang="en-US" sz="2200" dirty="0" smtClean="0">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１６５点 → １７０点</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３</a:t>
            </a: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運動器リハビリテーション料（</a:t>
            </a:r>
            <a:r>
              <a:rPr lang="en-US" altLang="ja-JP" sz="2200" dirty="0" smtClean="0">
                <a:latin typeface="HG丸ｺﾞｼｯｸM-PRO" panose="020F0600000000000000" pitchFamily="50" charset="-128"/>
                <a:ea typeface="HG丸ｺﾞｼｯｸM-PRO" panose="020F0600000000000000" pitchFamily="50" charset="-128"/>
              </a:rPr>
              <a:t>Ⅲ</a:t>
            </a: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８０点 → </a:t>
            </a:r>
            <a:r>
              <a:rPr lang="ja-JP" altLang="en-US" sz="2200" dirty="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８５点</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1800"/>
              </a:spcBef>
              <a:buNone/>
            </a:pP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u="heavy" dirty="0" smtClean="0">
                <a:solidFill>
                  <a:srgbClr val="FF0000"/>
                </a:solidFill>
                <a:latin typeface="HG丸ｺﾞｼｯｸM-PRO" panose="020F0600000000000000" pitchFamily="50" charset="-128"/>
                <a:ea typeface="HG丸ｺﾞｼｯｸM-PRO" panose="020F0600000000000000" pitchFamily="50" charset="-128"/>
              </a:rPr>
              <a:t>外来の患者</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についても運動器リハビリテーション料（</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Ⅰ</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）を算定可能とする。</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712788" indent="-712788">
              <a:spcBef>
                <a:spcPts val="600"/>
              </a:spcBef>
              <a:buNone/>
            </a:pPr>
            <a:r>
              <a:rPr lang="en-US" altLang="ja-JP" sz="2000" dirty="0" smtClean="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現 行 </a:t>
            </a:r>
            <a:r>
              <a:rPr lang="en-US" altLang="ja-JP" sz="2000" dirty="0" smtClean="0">
                <a:latin typeface="HG丸ｺﾞｼｯｸM-PRO" panose="020F0600000000000000" pitchFamily="50" charset="-128"/>
                <a:ea typeface="HG丸ｺﾞｼｯｸM-PRO" panose="020F0600000000000000" pitchFamily="50" charset="-128"/>
              </a:rPr>
              <a:t>】</a:t>
            </a:r>
          </a:p>
          <a:p>
            <a:pPr marL="446088" indent="-265113">
              <a:buNone/>
            </a:pPr>
            <a:r>
              <a:rPr lang="ja-JP" altLang="en-US" sz="2000" dirty="0" smtClean="0">
                <a:latin typeface="HG丸ｺﾞｼｯｸM-PRO" panose="020F0600000000000000" pitchFamily="50" charset="-128"/>
                <a:ea typeface="HG丸ｺﾞｼｯｸM-PRO" panose="020F0600000000000000" pitchFamily="50" charset="-128"/>
              </a:rPr>
              <a:t>●運動器</a:t>
            </a:r>
            <a:r>
              <a:rPr lang="ja-JP" altLang="en-US" sz="2000" dirty="0">
                <a:latin typeface="HG丸ｺﾞｼｯｸM-PRO" panose="020F0600000000000000" pitchFamily="50" charset="-128"/>
                <a:ea typeface="HG丸ｺﾞｼｯｸM-PRO" panose="020F0600000000000000" pitchFamily="50" charset="-128"/>
              </a:rPr>
              <a:t>リハビリテーション料（</a:t>
            </a:r>
            <a:r>
              <a:rPr lang="en-US" altLang="ja-JP" sz="2000" dirty="0">
                <a:latin typeface="HG丸ｺﾞｼｯｸM-PRO" panose="020F0600000000000000" pitchFamily="50" charset="-128"/>
                <a:ea typeface="HG丸ｺﾞｼｯｸM-PRO" panose="020F0600000000000000" pitchFamily="50" charset="-128"/>
              </a:rPr>
              <a:t>Ⅰ</a:t>
            </a:r>
            <a:r>
              <a:rPr lang="ja-JP" altLang="en-US" sz="2000" dirty="0">
                <a:latin typeface="HG丸ｺﾞｼｯｸM-PRO" panose="020F0600000000000000" pitchFamily="50" charset="-128"/>
                <a:ea typeface="HG丸ｺﾞｼｯｸM-PRO" panose="020F0600000000000000" pitchFamily="50" charset="-128"/>
              </a:rPr>
              <a:t>）を届け出て</a:t>
            </a:r>
            <a:r>
              <a:rPr lang="ja-JP" altLang="en-US" sz="2000" dirty="0" smtClean="0">
                <a:latin typeface="HG丸ｺﾞｼｯｸM-PRO" panose="020F0600000000000000" pitchFamily="50" charset="-128"/>
                <a:ea typeface="HG丸ｺﾞｼｯｸM-PRO" panose="020F0600000000000000" pitchFamily="50" charset="-128"/>
              </a:rPr>
              <a:t>いる</a:t>
            </a:r>
            <a:r>
              <a:rPr lang="en-US" altLang="ja-JP" sz="2000" dirty="0" smtClean="0">
                <a:latin typeface="HG丸ｺﾞｼｯｸM-PRO" panose="020F0600000000000000" pitchFamily="50" charset="-128"/>
                <a:ea typeface="HG丸ｺﾞｼｯｸM-PRO" panose="020F0600000000000000" pitchFamily="50" charset="-128"/>
              </a:rPr>
              <a:t/>
            </a:r>
            <a:br>
              <a:rPr lang="en-US" altLang="ja-JP" sz="2000" dirty="0" smtClean="0">
                <a:latin typeface="HG丸ｺﾞｼｯｸM-PRO" panose="020F0600000000000000" pitchFamily="50" charset="-128"/>
                <a:ea typeface="HG丸ｺﾞｼｯｸM-PRO" panose="020F0600000000000000" pitchFamily="50" charset="-128"/>
              </a:rPr>
            </a:br>
            <a:r>
              <a:rPr lang="ja-JP" altLang="en-US" sz="2000" dirty="0" smtClean="0">
                <a:latin typeface="HG丸ｺﾞｼｯｸM-PRO" panose="020F0600000000000000" pitchFamily="50" charset="-128"/>
                <a:ea typeface="HG丸ｺﾞｼｯｸM-PRO" panose="020F0600000000000000" pitchFamily="50" charset="-128"/>
              </a:rPr>
              <a:t>医療</a:t>
            </a:r>
            <a:r>
              <a:rPr lang="ja-JP" altLang="en-US" sz="2000" dirty="0">
                <a:latin typeface="HG丸ｺﾞｼｯｸM-PRO" panose="020F0600000000000000" pitchFamily="50" charset="-128"/>
                <a:ea typeface="HG丸ｺﾞｼｯｸM-PRO" panose="020F0600000000000000" pitchFamily="50" charset="-128"/>
              </a:rPr>
              <a:t>機関で、運動器リハビリテーション料（</a:t>
            </a:r>
            <a:r>
              <a:rPr lang="en-US" altLang="ja-JP" sz="2000" dirty="0">
                <a:latin typeface="HG丸ｺﾞｼｯｸM-PRO" panose="020F0600000000000000" pitchFamily="50" charset="-128"/>
                <a:ea typeface="HG丸ｺﾞｼｯｸM-PRO" panose="020F0600000000000000" pitchFamily="50" charset="-128"/>
              </a:rPr>
              <a:t>Ⅱ</a:t>
            </a:r>
            <a:r>
              <a:rPr lang="ja-JP" altLang="en-US" sz="2000" dirty="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を</a:t>
            </a:r>
            <a:r>
              <a:rPr lang="en-US" altLang="ja-JP" sz="2000" dirty="0" smtClean="0">
                <a:latin typeface="HG丸ｺﾞｼｯｸM-PRO" panose="020F0600000000000000" pitchFamily="50" charset="-128"/>
                <a:ea typeface="HG丸ｺﾞｼｯｸM-PRO" panose="020F0600000000000000" pitchFamily="50" charset="-128"/>
              </a:rPr>
              <a:t/>
            </a:r>
            <a:br>
              <a:rPr lang="en-US" altLang="ja-JP" sz="2000" dirty="0" smtClean="0">
                <a:latin typeface="HG丸ｺﾞｼｯｸM-PRO" panose="020F0600000000000000" pitchFamily="50" charset="-128"/>
                <a:ea typeface="HG丸ｺﾞｼｯｸM-PRO" panose="020F0600000000000000" pitchFamily="50" charset="-128"/>
              </a:rPr>
            </a:br>
            <a:r>
              <a:rPr lang="ja-JP" altLang="en-US" sz="2000" dirty="0" smtClean="0">
                <a:latin typeface="HG丸ｺﾞｼｯｸM-PRO" panose="020F0600000000000000" pitchFamily="50" charset="-128"/>
                <a:ea typeface="HG丸ｺﾞｼｯｸM-PRO" panose="020F0600000000000000" pitchFamily="50" charset="-128"/>
              </a:rPr>
              <a:t>算定</a:t>
            </a:r>
            <a:r>
              <a:rPr lang="ja-JP" altLang="en-US" sz="2000" dirty="0">
                <a:latin typeface="HG丸ｺﾞｼｯｸM-PRO" panose="020F0600000000000000" pitchFamily="50" charset="-128"/>
                <a:ea typeface="HG丸ｺﾞｼｯｸM-PRO" panose="020F0600000000000000" pitchFamily="50" charset="-128"/>
              </a:rPr>
              <a:t>する</a:t>
            </a:r>
            <a:r>
              <a:rPr lang="ja-JP" altLang="en-US" sz="2000" dirty="0" smtClean="0">
                <a:latin typeface="HG丸ｺﾞｼｯｸM-PRO" panose="020F0600000000000000" pitchFamily="50" charset="-128"/>
                <a:ea typeface="HG丸ｺﾞｼｯｸM-PRO" panose="020F0600000000000000" pitchFamily="50" charset="-128"/>
              </a:rPr>
              <a:t>患者</a:t>
            </a:r>
            <a:endParaRPr lang="en-US" altLang="ja-JP" sz="2000" dirty="0">
              <a:latin typeface="HG丸ｺﾞｼｯｸM-PRO" panose="020F0600000000000000" pitchFamily="50" charset="-128"/>
              <a:ea typeface="HG丸ｺﾞｼｯｸM-PRO" panose="020F0600000000000000" pitchFamily="50" charset="-128"/>
            </a:endParaRPr>
          </a:p>
          <a:p>
            <a:pPr marL="712788" indent="-277813">
              <a:buNone/>
            </a:pPr>
            <a:r>
              <a:rPr lang="ja-JP" altLang="en-US" sz="2000" dirty="0" smtClean="0">
                <a:latin typeface="HG丸ｺﾞｼｯｸM-PRO" panose="020F0600000000000000" pitchFamily="50" charset="-128"/>
                <a:ea typeface="HG丸ｺﾞｼｯｸM-PRO" panose="020F0600000000000000" pitchFamily="50" charset="-128"/>
              </a:rPr>
              <a:t>①</a:t>
            </a:r>
            <a:r>
              <a:rPr lang="ja-JP" altLang="en-US" sz="2000" dirty="0">
                <a:latin typeface="HG丸ｺﾞｼｯｸM-PRO" panose="020F0600000000000000" pitchFamily="50" charset="-128"/>
                <a:ea typeface="HG丸ｺﾞｼｯｸM-PRO" panose="020F0600000000000000" pitchFamily="50" charset="-128"/>
              </a:rPr>
              <a:t>　上・下肢の複合損傷、脊椎損傷による四肢</a:t>
            </a:r>
            <a:r>
              <a:rPr lang="ja-JP" altLang="en-US" sz="2000" dirty="0" smtClean="0">
                <a:latin typeface="HG丸ｺﾞｼｯｸM-PRO" panose="020F0600000000000000" pitchFamily="50" charset="-128"/>
                <a:ea typeface="HG丸ｺﾞｼｯｸM-PRO" panose="020F0600000000000000" pitchFamily="50" charset="-128"/>
              </a:rPr>
              <a:t>麻痺その</a:t>
            </a:r>
            <a:r>
              <a:rPr lang="en-US" altLang="ja-JP" sz="2000" dirty="0" smtClean="0">
                <a:latin typeface="HG丸ｺﾞｼｯｸM-PRO" panose="020F0600000000000000" pitchFamily="50" charset="-128"/>
                <a:ea typeface="HG丸ｺﾞｼｯｸM-PRO" panose="020F0600000000000000" pitchFamily="50" charset="-128"/>
              </a:rPr>
              <a:t/>
            </a:r>
            <a:br>
              <a:rPr lang="en-US" altLang="ja-JP" sz="2000" dirty="0" smtClean="0">
                <a:latin typeface="HG丸ｺﾞｼｯｸM-PRO" panose="020F0600000000000000" pitchFamily="50" charset="-128"/>
                <a:ea typeface="HG丸ｺﾞｼｯｸM-PRO" panose="020F0600000000000000" pitchFamily="50" charset="-128"/>
              </a:rPr>
            </a:br>
            <a:r>
              <a:rPr lang="ja-JP" altLang="en-US" sz="2000" dirty="0" smtClean="0">
                <a:latin typeface="HG丸ｺﾞｼｯｸM-PRO" panose="020F0600000000000000" pitchFamily="50" charset="-128"/>
                <a:ea typeface="HG丸ｺﾞｼｯｸM-PRO" panose="020F0600000000000000" pitchFamily="50" charset="-128"/>
              </a:rPr>
              <a:t>他</a:t>
            </a:r>
            <a:r>
              <a:rPr lang="ja-JP" altLang="en-US" sz="2000" dirty="0">
                <a:latin typeface="HG丸ｺﾞｼｯｸM-PRO" panose="020F0600000000000000" pitchFamily="50" charset="-128"/>
                <a:ea typeface="HG丸ｺﾞｼｯｸM-PRO" panose="020F0600000000000000" pitchFamily="50" charset="-128"/>
              </a:rPr>
              <a:t>の急性発症した運動器疾患又はその</a:t>
            </a:r>
            <a:r>
              <a:rPr lang="ja-JP" altLang="en-US" sz="2000" dirty="0" smtClean="0">
                <a:latin typeface="HG丸ｺﾞｼｯｸM-PRO" panose="020F0600000000000000" pitchFamily="50" charset="-128"/>
                <a:ea typeface="HG丸ｺﾞｼｯｸM-PRO" panose="020F0600000000000000" pitchFamily="50" charset="-128"/>
              </a:rPr>
              <a:t>手術後</a:t>
            </a:r>
            <a:r>
              <a:rPr lang="ja-JP" altLang="en-US" sz="2000" dirty="0">
                <a:latin typeface="HG丸ｺﾞｼｯｸM-PRO" panose="020F0600000000000000" pitchFamily="50" charset="-128"/>
                <a:ea typeface="HG丸ｺﾞｼｯｸM-PRO" panose="020F0600000000000000" pitchFamily="50" charset="-128"/>
              </a:rPr>
              <a:t>の</a:t>
            </a:r>
            <a:r>
              <a:rPr lang="ja-JP" altLang="en-US" sz="2000" dirty="0" smtClean="0">
                <a:latin typeface="HG丸ｺﾞｼｯｸM-PRO" panose="020F0600000000000000" pitchFamily="50" charset="-128"/>
                <a:ea typeface="HG丸ｺﾞｼｯｸM-PRO" panose="020F0600000000000000" pitchFamily="50" charset="-128"/>
              </a:rPr>
              <a:t>患者　　</a:t>
            </a: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削除</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
            </a:r>
            <a:b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br>
            <a:r>
              <a:rPr lang="ja-JP" altLang="en-US" sz="2000" dirty="0" smtClean="0">
                <a:latin typeface="HG丸ｺﾞｼｯｸM-PRO" panose="020F0600000000000000" pitchFamily="50" charset="-128"/>
                <a:ea typeface="HG丸ｺﾞｼｯｸM-PRO" panose="020F0600000000000000" pitchFamily="50" charset="-128"/>
              </a:rPr>
              <a:t>であって</a:t>
            </a:r>
            <a:r>
              <a:rPr lang="ja-JP" altLang="en-US" sz="2000" dirty="0">
                <a:latin typeface="HG丸ｺﾞｼｯｸM-PRO" panose="020F0600000000000000" pitchFamily="50" charset="-128"/>
                <a:ea typeface="HG丸ｺﾞｼｯｸM-PRO" panose="020F0600000000000000" pitchFamily="50" charset="-128"/>
              </a:rPr>
              <a:t>、入院中の患者以外のもの</a:t>
            </a:r>
            <a:endParaRPr lang="en-US" altLang="ja-JP" sz="2000" dirty="0">
              <a:latin typeface="HG丸ｺﾞｼｯｸM-PRO" panose="020F0600000000000000" pitchFamily="50" charset="-128"/>
              <a:ea typeface="HG丸ｺﾞｼｯｸM-PRO" panose="020F0600000000000000" pitchFamily="50" charset="-128"/>
            </a:endParaRPr>
          </a:p>
          <a:p>
            <a:pPr marL="712788" indent="-277813">
              <a:buNone/>
            </a:pPr>
            <a:r>
              <a:rPr lang="ja-JP" altLang="en-US" sz="2000" dirty="0">
                <a:latin typeface="HG丸ｺﾞｼｯｸM-PRO" panose="020F0600000000000000" pitchFamily="50" charset="-128"/>
                <a:ea typeface="HG丸ｺﾞｼｯｸM-PRO" panose="020F0600000000000000" pitchFamily="50" charset="-128"/>
              </a:rPr>
              <a:t>②　関節の変性疾患、関節の炎症性疾患その他</a:t>
            </a:r>
            <a:r>
              <a:rPr lang="ja-JP" altLang="en-US" sz="2000" dirty="0" smtClean="0">
                <a:latin typeface="HG丸ｺﾞｼｯｸM-PRO" panose="020F0600000000000000" pitchFamily="50" charset="-128"/>
                <a:ea typeface="HG丸ｺﾞｼｯｸM-PRO" panose="020F0600000000000000" pitchFamily="50" charset="-128"/>
              </a:rPr>
              <a:t>の慢性</a:t>
            </a:r>
            <a:r>
              <a:rPr lang="en-US" altLang="ja-JP" sz="2000" dirty="0" smtClean="0">
                <a:latin typeface="HG丸ｺﾞｼｯｸM-PRO" panose="020F0600000000000000" pitchFamily="50" charset="-128"/>
                <a:ea typeface="HG丸ｺﾞｼｯｸM-PRO" panose="020F0600000000000000" pitchFamily="50" charset="-128"/>
              </a:rPr>
              <a:t/>
            </a:r>
            <a:br>
              <a:rPr lang="en-US" altLang="ja-JP" sz="2000" dirty="0" smtClean="0">
                <a:latin typeface="HG丸ｺﾞｼｯｸM-PRO" panose="020F0600000000000000" pitchFamily="50" charset="-128"/>
                <a:ea typeface="HG丸ｺﾞｼｯｸM-PRO" panose="020F0600000000000000" pitchFamily="50" charset="-128"/>
              </a:rPr>
            </a:br>
            <a:r>
              <a:rPr lang="ja-JP" altLang="en-US" sz="2000" dirty="0" smtClean="0">
                <a:latin typeface="HG丸ｺﾞｼｯｸM-PRO" panose="020F0600000000000000" pitchFamily="50" charset="-128"/>
                <a:ea typeface="HG丸ｺﾞｼｯｸM-PRO" panose="020F0600000000000000" pitchFamily="50" charset="-128"/>
              </a:rPr>
              <a:t>の</a:t>
            </a:r>
            <a:r>
              <a:rPr lang="ja-JP" altLang="en-US" sz="2000" dirty="0">
                <a:latin typeface="HG丸ｺﾞｼｯｸM-PRO" panose="020F0600000000000000" pitchFamily="50" charset="-128"/>
                <a:ea typeface="HG丸ｺﾞｼｯｸM-PRO" panose="020F0600000000000000" pitchFamily="50" charset="-128"/>
              </a:rPr>
              <a:t>運動疾患により、一定程度以上の</a:t>
            </a:r>
            <a:r>
              <a:rPr lang="ja-JP" altLang="en-US" sz="2000" dirty="0" smtClean="0">
                <a:latin typeface="HG丸ｺﾞｼｯｸM-PRO" panose="020F0600000000000000" pitchFamily="50" charset="-128"/>
                <a:ea typeface="HG丸ｺﾞｼｯｸM-PRO" panose="020F0600000000000000" pitchFamily="50" charset="-128"/>
              </a:rPr>
              <a:t>運動機能</a:t>
            </a:r>
            <a:r>
              <a:rPr lang="ja-JP" altLang="en-US" sz="2000" dirty="0">
                <a:latin typeface="HG丸ｺﾞｼｯｸM-PRO" panose="020F0600000000000000" pitchFamily="50" charset="-128"/>
                <a:ea typeface="HG丸ｺﾞｼｯｸM-PRO" panose="020F0600000000000000" pitchFamily="50" charset="-128"/>
              </a:rPr>
              <a:t>及び</a:t>
            </a:r>
            <a:r>
              <a:rPr lang="ja-JP" altLang="en-US" sz="2000" dirty="0" smtClean="0">
                <a:latin typeface="HG丸ｺﾞｼｯｸM-PRO" panose="020F0600000000000000" pitchFamily="50" charset="-128"/>
                <a:ea typeface="HG丸ｺﾞｼｯｸM-PRO" panose="020F0600000000000000" pitchFamily="50" charset="-128"/>
              </a:rPr>
              <a:t>日</a:t>
            </a:r>
            <a:r>
              <a:rPr lang="en-US" altLang="ja-JP" sz="2000" dirty="0" smtClean="0">
                <a:latin typeface="HG丸ｺﾞｼｯｸM-PRO" panose="020F0600000000000000" pitchFamily="50" charset="-128"/>
                <a:ea typeface="HG丸ｺﾞｼｯｸM-PRO" panose="020F0600000000000000" pitchFamily="50" charset="-128"/>
              </a:rPr>
              <a:t/>
            </a:r>
            <a:br>
              <a:rPr lang="en-US" altLang="ja-JP" sz="2000" dirty="0" smtClean="0">
                <a:latin typeface="HG丸ｺﾞｼｯｸM-PRO" panose="020F0600000000000000" pitchFamily="50" charset="-128"/>
                <a:ea typeface="HG丸ｺﾞｼｯｸM-PRO" panose="020F0600000000000000" pitchFamily="50" charset="-128"/>
              </a:rPr>
            </a:br>
            <a:r>
              <a:rPr lang="ja-JP" altLang="en-US" sz="2000" dirty="0" smtClean="0">
                <a:latin typeface="HG丸ｺﾞｼｯｸM-PRO" panose="020F0600000000000000" pitchFamily="50" charset="-128"/>
                <a:ea typeface="HG丸ｺﾞｼｯｸM-PRO" panose="020F0600000000000000" pitchFamily="50" charset="-128"/>
              </a:rPr>
              <a:t>常</a:t>
            </a:r>
            <a:r>
              <a:rPr lang="ja-JP" altLang="en-US" sz="2000" dirty="0">
                <a:latin typeface="HG丸ｺﾞｼｯｸM-PRO" panose="020F0600000000000000" pitchFamily="50" charset="-128"/>
                <a:ea typeface="HG丸ｺﾞｼｯｸM-PRO" panose="020F0600000000000000" pitchFamily="50" charset="-128"/>
              </a:rPr>
              <a:t>生活能力の低下を来している</a:t>
            </a:r>
            <a:r>
              <a:rPr lang="ja-JP" altLang="en-US" sz="2000" dirty="0" smtClean="0">
                <a:latin typeface="HG丸ｺﾞｼｯｸM-PRO" panose="020F0600000000000000" pitchFamily="50" charset="-128"/>
                <a:ea typeface="HG丸ｺﾞｼｯｸM-PRO" panose="020F0600000000000000" pitchFamily="50" charset="-128"/>
              </a:rPr>
              <a:t>患者（</a:t>
            </a:r>
            <a:r>
              <a:rPr lang="ja-JP" altLang="en-US" sz="2000" dirty="0">
                <a:latin typeface="HG丸ｺﾞｼｯｸM-PRO" panose="020F0600000000000000" pitchFamily="50" charset="-128"/>
                <a:ea typeface="HG丸ｺﾞｼｯｸM-PRO" panose="020F0600000000000000" pitchFamily="50" charset="-128"/>
              </a:rPr>
              <a:t>当該疾患の</a:t>
            </a:r>
            <a:r>
              <a:rPr lang="ja-JP" altLang="en-US" sz="2000" dirty="0" smtClean="0">
                <a:latin typeface="HG丸ｺﾞｼｯｸM-PRO" panose="020F0600000000000000" pitchFamily="50" charset="-128"/>
                <a:ea typeface="HG丸ｺﾞｼｯｸM-PRO" panose="020F0600000000000000" pitchFamily="50" charset="-128"/>
              </a:rPr>
              <a:t>手</a:t>
            </a:r>
            <a:r>
              <a:rPr lang="en-US" altLang="ja-JP" sz="2000" dirty="0" smtClean="0">
                <a:latin typeface="HG丸ｺﾞｼｯｸM-PRO" panose="020F0600000000000000" pitchFamily="50" charset="-128"/>
                <a:ea typeface="HG丸ｺﾞｼｯｸM-PRO" panose="020F0600000000000000" pitchFamily="50" charset="-128"/>
              </a:rPr>
              <a:t/>
            </a:r>
            <a:br>
              <a:rPr lang="en-US" altLang="ja-JP" sz="2000" dirty="0" smtClean="0">
                <a:latin typeface="HG丸ｺﾞｼｯｸM-PRO" panose="020F0600000000000000" pitchFamily="50" charset="-128"/>
                <a:ea typeface="HG丸ｺﾞｼｯｸM-PRO" panose="020F0600000000000000" pitchFamily="50" charset="-128"/>
              </a:rPr>
            </a:br>
            <a:r>
              <a:rPr lang="ja-JP" altLang="en-US" sz="2000" dirty="0" smtClean="0">
                <a:latin typeface="HG丸ｺﾞｼｯｸM-PRO" panose="020F0600000000000000" pitchFamily="50" charset="-128"/>
                <a:ea typeface="HG丸ｺﾞｼｯｸM-PRO" panose="020F0600000000000000" pitchFamily="50" charset="-128"/>
              </a:rPr>
              <a:t>術後</a:t>
            </a:r>
            <a:r>
              <a:rPr lang="ja-JP" altLang="en-US" sz="2000" dirty="0">
                <a:latin typeface="HG丸ｺﾞｼｯｸM-PRO" panose="020F0600000000000000" pitchFamily="50" charset="-128"/>
                <a:ea typeface="HG丸ｺﾞｼｯｸM-PRO" panose="020F0600000000000000" pitchFamily="50" charset="-128"/>
              </a:rPr>
              <a:t>の患者であって、入院中のものを除く</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10" name="右中かっこ 9"/>
          <p:cNvSpPr/>
          <p:nvPr/>
        </p:nvSpPr>
        <p:spPr>
          <a:xfrm>
            <a:off x="7380312" y="3613330"/>
            <a:ext cx="288032" cy="3128038"/>
          </a:xfrm>
          <a:prstGeom prst="rightBrace">
            <a:avLst>
              <a:gd name="adj1" fmla="val 31430"/>
              <a:gd name="adj2" fmla="val 45241"/>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16185380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対角する 2 つの角を切り取った四角形 7"/>
          <p:cNvSpPr/>
          <p:nvPr/>
        </p:nvSpPr>
        <p:spPr>
          <a:xfrm>
            <a:off x="323528" y="440668"/>
            <a:ext cx="8567710" cy="6417332"/>
          </a:xfrm>
          <a:prstGeom prst="snip2DiagRect">
            <a:avLst>
              <a:gd name="adj1" fmla="val 0"/>
              <a:gd name="adj2" fmla="val 916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527" y="4080804"/>
            <a:ext cx="8567711" cy="2588556"/>
          </a:xfrm>
          <a:prstGeom prst="roundRect">
            <a:avLst>
              <a:gd name="adj" fmla="val 931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7" name="角丸四角形 6"/>
          <p:cNvSpPr/>
          <p:nvPr/>
        </p:nvSpPr>
        <p:spPr>
          <a:xfrm>
            <a:off x="323528" y="1340768"/>
            <a:ext cx="8568952" cy="2592288"/>
          </a:xfrm>
          <a:prstGeom prst="roundRect">
            <a:avLst>
              <a:gd name="adj" fmla="val 931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2" name="角丸四角形 1"/>
          <p:cNvSpPr/>
          <p:nvPr/>
        </p:nvSpPr>
        <p:spPr>
          <a:xfrm>
            <a:off x="323528" y="188640"/>
            <a:ext cx="7704856" cy="504056"/>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260648"/>
            <a:ext cx="8352928" cy="6597352"/>
          </a:xfrm>
        </p:spPr>
        <p:txBody>
          <a:bodyPr>
            <a:normAutofit fontScale="92500"/>
          </a:bodyPr>
          <a:lstStyle/>
          <a:p>
            <a:pPr marL="265113" indent="-265113">
              <a:buNone/>
            </a:pP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◆リハビリテーションの外来への円滑な移行の推進</a:t>
            </a:r>
            <a:endParaRPr kumimoji="1" lang="en-US" altLang="ja-JP" sz="600" dirty="0" smtClean="0">
              <a:latin typeface="HG丸ｺﾞｼｯｸM-PRO" panose="020F0600000000000000" pitchFamily="50" charset="-128"/>
              <a:ea typeface="HG丸ｺﾞｼｯｸM-PRO" panose="020F0600000000000000" pitchFamily="50" charset="-128"/>
            </a:endParaRPr>
          </a:p>
          <a:p>
            <a:pPr marL="265113" indent="-265113">
              <a:buNone/>
            </a:pPr>
            <a:endParaRPr kumimoji="1" lang="en-US" altLang="ja-JP" sz="1100" dirty="0" smtClean="0">
              <a:latin typeface="HG丸ｺﾞｼｯｸM-PRO" panose="020F0600000000000000" pitchFamily="50" charset="-128"/>
              <a:ea typeface="HG丸ｺﾞｼｯｸM-PRO" panose="020F0600000000000000" pitchFamily="50" charset="-128"/>
            </a:endParaRPr>
          </a:p>
          <a:p>
            <a:pPr marL="265113" indent="-265113">
              <a:spcAft>
                <a:spcPts val="600"/>
              </a:spcAft>
              <a:buNone/>
            </a:pPr>
            <a:r>
              <a:rPr kumimoji="1" lang="ja-JP" altLang="en-US" sz="2400" dirty="0" smtClean="0">
                <a:latin typeface="HG丸ｺﾞｼｯｸM-PRO" panose="020F0600000000000000" pitchFamily="50" charset="-128"/>
                <a:ea typeface="HG丸ｺﾞｼｯｸM-PRO" panose="020F0600000000000000" pitchFamily="50" charset="-128"/>
              </a:rPr>
              <a:t>Ｈ</a:t>
            </a:r>
            <a:r>
              <a:rPr kumimoji="1" lang="en-US" altLang="ja-JP" sz="2400" dirty="0" smtClean="0">
                <a:latin typeface="HG丸ｺﾞｼｯｸM-PRO" panose="020F0600000000000000" pitchFamily="50" charset="-128"/>
                <a:ea typeface="HG丸ｺﾞｼｯｸM-PRO" panose="020F0600000000000000" pitchFamily="50" charset="-128"/>
              </a:rPr>
              <a:t>002</a:t>
            </a:r>
            <a:r>
              <a:rPr kumimoji="1" lang="ja-JP" altLang="en-US" sz="2400" dirty="0" smtClean="0">
                <a:latin typeface="HG丸ｺﾞｼｯｸM-PRO" panose="020F0600000000000000" pitchFamily="50" charset="-128"/>
                <a:ea typeface="HG丸ｺﾞｼｯｸM-PRO" panose="020F0600000000000000" pitchFamily="50" charset="-128"/>
              </a:rPr>
              <a:t>　運動器リハビリテーション料</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265113" indent="-265113">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注２　早期リハビリテーション加算</a:t>
            </a:r>
            <a:endParaRPr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447675" indent="0">
              <a:buNone/>
            </a:pPr>
            <a:r>
              <a:rPr kumimoji="1" lang="ja-JP" altLang="en-US" sz="2200" dirty="0" smtClean="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入院中の患者</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又は入院中の患者以外の患者（大腿骨頸部骨折の患者であって、当該保険医療機関を退院したもの又は他の保険医療機関を退院したもの（</a:t>
            </a:r>
            <a:r>
              <a:rPr lang="en-US" altLang="ja-JP" sz="2200" u="sng" dirty="0">
                <a:solidFill>
                  <a:srgbClr val="FF0000"/>
                </a:solidFill>
                <a:latin typeface="HG丸ｺﾞｼｯｸM-PRO" panose="020F0600000000000000" pitchFamily="50" charset="-128"/>
                <a:ea typeface="HG丸ｺﾞｼｯｸM-PRO" panose="020F0600000000000000" pitchFamily="50" charset="-128"/>
              </a:rPr>
              <a:t> B005-2</a:t>
            </a:r>
            <a:r>
              <a:rPr lang="ja-JP" altLang="en-US" sz="2200" u="sng" dirty="0">
                <a:solidFill>
                  <a:srgbClr val="FF0000"/>
                </a:solidFill>
                <a:latin typeface="HG丸ｺﾞｼｯｸM-PRO" panose="020F0600000000000000" pitchFamily="50" charset="-128"/>
                <a:ea typeface="HG丸ｺﾞｼｯｸM-PRO" panose="020F0600000000000000" pitchFamily="50" charset="-128"/>
              </a:rPr>
              <a:t>地域連携診療計画管理料又は</a:t>
            </a:r>
            <a:r>
              <a:rPr lang="en-US" altLang="ja-JP" sz="2200" u="sng" dirty="0">
                <a:solidFill>
                  <a:srgbClr val="FF0000"/>
                </a:solidFill>
                <a:latin typeface="HG丸ｺﾞｼｯｸM-PRO" panose="020F0600000000000000" pitchFamily="50" charset="-128"/>
                <a:ea typeface="HG丸ｺﾞｼｯｸM-PRO" panose="020F0600000000000000" pitchFamily="50" charset="-128"/>
              </a:rPr>
              <a:t>B005-3</a:t>
            </a:r>
            <a:r>
              <a:rPr lang="ja-JP" altLang="en-US" sz="2200" u="sng" dirty="0">
                <a:solidFill>
                  <a:srgbClr val="FF0000"/>
                </a:solidFill>
                <a:latin typeface="HG丸ｺﾞｼｯｸM-PRO" panose="020F0600000000000000" pitchFamily="50" charset="-128"/>
                <a:ea typeface="HG丸ｺﾞｼｯｸM-PRO" panose="020F0600000000000000" pitchFamily="50" charset="-128"/>
              </a:rPr>
              <a:t>地域連携診療計画退院時指導料を算定した患者に限る。）に限る。）</a:t>
            </a:r>
            <a:r>
              <a:rPr lang="ja-JP" altLang="en-US" sz="2200" dirty="0" smtClean="0">
                <a:latin typeface="HG丸ｺﾞｼｯｸM-PRO" panose="020F0600000000000000" pitchFamily="50" charset="-128"/>
                <a:ea typeface="HG丸ｺﾞｼｯｸM-PRO" panose="020F0600000000000000" pitchFamily="50" charset="-128"/>
              </a:rPr>
              <a:t>に対してリハビリテーションを行った場合は、それぞれ発症、手術又は急性増悪から３０日に限り、早期リハビリテーション加算として、１単位につき３０点を所定点数に加算する。</a:t>
            </a:r>
            <a:endParaRPr lang="en-US" altLang="ja-JP" sz="2200" dirty="0" smtClean="0">
              <a:latin typeface="HG丸ｺﾞｼｯｸM-PRO" panose="020F0600000000000000" pitchFamily="50" charset="-128"/>
              <a:ea typeface="HG丸ｺﾞｼｯｸM-PRO" panose="020F0600000000000000" pitchFamily="50" charset="-128"/>
            </a:endParaRPr>
          </a:p>
          <a:p>
            <a:pPr marL="265113" indent="-265113">
              <a:buNone/>
            </a:pPr>
            <a:r>
              <a:rPr lang="ja-JP" altLang="en-US" sz="1200" dirty="0" smtClean="0">
                <a:latin typeface="HG丸ｺﾞｼｯｸM-PRO" panose="020F0600000000000000" pitchFamily="50" charset="-128"/>
                <a:ea typeface="HG丸ｺﾞｼｯｸM-PRO" panose="020F0600000000000000" pitchFamily="50" charset="-128"/>
              </a:rPr>
              <a:t>　</a:t>
            </a:r>
            <a:endParaRPr lang="en-US" altLang="ja-JP" sz="1200" dirty="0" smtClean="0">
              <a:latin typeface="HG丸ｺﾞｼｯｸM-PRO" panose="020F0600000000000000" pitchFamily="50" charset="-128"/>
              <a:ea typeface="HG丸ｺﾞｼｯｸM-PRO" panose="020F0600000000000000" pitchFamily="50" charset="-128"/>
            </a:endParaRPr>
          </a:p>
          <a:p>
            <a:pPr marL="265113" indent="-265113">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注３　初期加算</a:t>
            </a:r>
            <a:endParaRPr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446088" indent="0">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入院中の患者</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又は入院中の患者以外の</a:t>
            </a:r>
            <a:r>
              <a:rPr lang="ja-JP" altLang="en-US" sz="2200" u="sng" dirty="0">
                <a:solidFill>
                  <a:srgbClr val="FF0000"/>
                </a:solidFill>
                <a:latin typeface="HG丸ｺﾞｼｯｸM-PRO" panose="020F0600000000000000" pitchFamily="50" charset="-128"/>
                <a:ea typeface="HG丸ｺﾞｼｯｸM-PRO" panose="020F0600000000000000" pitchFamily="50" charset="-128"/>
              </a:rPr>
              <a:t>患者</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（大腿骨頸部骨折の患者であって、当該保険医療機関を退院したもの又は他の保険医療機関を退院したもの（</a:t>
            </a:r>
            <a:r>
              <a:rPr lang="en-US" altLang="ja-JP" sz="2200" u="sng" dirty="0">
                <a:solidFill>
                  <a:srgbClr val="FF0000"/>
                </a:solidFill>
                <a:latin typeface="HG丸ｺﾞｼｯｸM-PRO" panose="020F0600000000000000" pitchFamily="50" charset="-128"/>
                <a:ea typeface="HG丸ｺﾞｼｯｸM-PRO" panose="020F0600000000000000" pitchFamily="50" charset="-128"/>
              </a:rPr>
              <a:t> B005-2</a:t>
            </a:r>
            <a:r>
              <a:rPr lang="ja-JP" altLang="en-US" sz="2200" u="sng" dirty="0">
                <a:solidFill>
                  <a:srgbClr val="FF0000"/>
                </a:solidFill>
                <a:latin typeface="HG丸ｺﾞｼｯｸM-PRO" panose="020F0600000000000000" pitchFamily="50" charset="-128"/>
                <a:ea typeface="HG丸ｺﾞｼｯｸM-PRO" panose="020F0600000000000000" pitchFamily="50" charset="-128"/>
              </a:rPr>
              <a:t>地域連携診療計画管理料又は</a:t>
            </a:r>
            <a:r>
              <a:rPr lang="en-US" altLang="ja-JP" sz="2200" u="sng" dirty="0">
                <a:solidFill>
                  <a:srgbClr val="FF0000"/>
                </a:solidFill>
                <a:latin typeface="HG丸ｺﾞｼｯｸM-PRO" panose="020F0600000000000000" pitchFamily="50" charset="-128"/>
                <a:ea typeface="HG丸ｺﾞｼｯｸM-PRO" panose="020F0600000000000000" pitchFamily="50" charset="-128"/>
              </a:rPr>
              <a:t>B005-3</a:t>
            </a:r>
            <a:r>
              <a:rPr lang="ja-JP" altLang="en-US" sz="2200" u="sng" dirty="0">
                <a:solidFill>
                  <a:srgbClr val="FF0000"/>
                </a:solidFill>
                <a:latin typeface="HG丸ｺﾞｼｯｸM-PRO" panose="020F0600000000000000" pitchFamily="50" charset="-128"/>
                <a:ea typeface="HG丸ｺﾞｼｯｸM-PRO" panose="020F0600000000000000" pitchFamily="50" charset="-128"/>
              </a:rPr>
              <a:t>地域連携診療計画退院時指導料を算定した患者に</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限る。）</a:t>
            </a:r>
            <a:r>
              <a:rPr lang="ja-JP" altLang="en-US" sz="2200" u="sng" dirty="0">
                <a:solidFill>
                  <a:srgbClr val="FF0000"/>
                </a:solidFill>
                <a:latin typeface="HG丸ｺﾞｼｯｸM-PRO" panose="020F0600000000000000" pitchFamily="50" charset="-128"/>
                <a:ea typeface="HG丸ｺﾞｼｯｸM-PRO" panose="020F0600000000000000" pitchFamily="50" charset="-128"/>
              </a:rPr>
              <a:t>に限る。）</a:t>
            </a:r>
            <a:r>
              <a:rPr lang="ja-JP" altLang="en-US" sz="2200" dirty="0" smtClean="0">
                <a:latin typeface="HG丸ｺﾞｼｯｸM-PRO" panose="020F0600000000000000" pitchFamily="50" charset="-128"/>
                <a:ea typeface="HG丸ｺﾞｼｯｸM-PRO" panose="020F0600000000000000" pitchFamily="50" charset="-128"/>
              </a:rPr>
              <a:t>に対してリハビリテーションを行った場合は、それぞれ発症、手術又は急性増悪から１４日に限り、初期加算として、１単位につき４５点を更に所定点数に加算する。</a:t>
            </a:r>
            <a:endParaRPr lang="en-US" altLang="ja-JP" sz="2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187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46850910"/>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対角する 2 つの角を切り取った四角形 4"/>
          <p:cNvSpPr/>
          <p:nvPr/>
        </p:nvSpPr>
        <p:spPr>
          <a:xfrm>
            <a:off x="323528" y="332656"/>
            <a:ext cx="8568952" cy="6525344"/>
          </a:xfrm>
          <a:prstGeom prst="snip2DiagRect">
            <a:avLst>
              <a:gd name="adj1" fmla="val 0"/>
              <a:gd name="adj2" fmla="val 795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971600" y="3068960"/>
            <a:ext cx="7848872" cy="2088232"/>
          </a:xfrm>
          <a:prstGeom prst="roundRect">
            <a:avLst>
              <a:gd name="adj" fmla="val 532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2" name="角丸四角形 1"/>
          <p:cNvSpPr/>
          <p:nvPr/>
        </p:nvSpPr>
        <p:spPr>
          <a:xfrm>
            <a:off x="323528" y="44624"/>
            <a:ext cx="5904656" cy="576064"/>
          </a:xfrm>
          <a:prstGeom prst="roundRect">
            <a:avLst>
              <a:gd name="adj" fmla="val 26356"/>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116632"/>
            <a:ext cx="8352928" cy="6741368"/>
          </a:xfrm>
        </p:spPr>
        <p:txBody>
          <a:bodyPr>
            <a:normAutofit fontScale="92500"/>
          </a:bodyPr>
          <a:lstStyle/>
          <a:p>
            <a:pPr marL="265113" indent="-265113">
              <a:buNone/>
            </a:pPr>
            <a:r>
              <a:rPr kumimoji="1" lang="ja-JP" altLang="en-US" sz="2600" dirty="0" smtClean="0">
                <a:solidFill>
                  <a:srgbClr val="0000FF"/>
                </a:solidFill>
                <a:latin typeface="HG丸ｺﾞｼｯｸM-PRO" panose="020F0600000000000000" pitchFamily="50" charset="-128"/>
                <a:ea typeface="HG丸ｺﾞｼｯｸM-PRO" panose="020F0600000000000000" pitchFamily="50" charset="-128"/>
              </a:rPr>
              <a:t>◆維持期リハビリテーションの評価</a:t>
            </a:r>
            <a:endParaRPr kumimoji="1" lang="en-US" altLang="ja-JP" sz="2600" dirty="0" smtClean="0">
              <a:latin typeface="HG丸ｺﾞｼｯｸM-PRO" panose="020F0600000000000000" pitchFamily="50" charset="-128"/>
              <a:ea typeface="HG丸ｺﾞｼｯｸM-PRO" panose="020F0600000000000000" pitchFamily="50" charset="-128"/>
            </a:endParaRPr>
          </a:p>
          <a:p>
            <a:pPr marL="265113" indent="-265113">
              <a:spcBef>
                <a:spcPts val="1200"/>
              </a:spcBef>
              <a:spcAft>
                <a:spcPts val="600"/>
              </a:spcAft>
              <a:buNone/>
            </a:pPr>
            <a:r>
              <a:rPr kumimoji="1" lang="ja-JP" altLang="en-US" sz="2400" dirty="0" smtClean="0">
                <a:latin typeface="HG丸ｺﾞｼｯｸM-PRO" panose="020F0600000000000000" pitchFamily="50" charset="-128"/>
                <a:ea typeface="HG丸ｺﾞｼｯｸM-PRO" panose="020F0600000000000000" pitchFamily="50" charset="-128"/>
              </a:rPr>
              <a:t>Ｈ</a:t>
            </a:r>
            <a:r>
              <a:rPr kumimoji="1" lang="en-US" altLang="ja-JP" sz="2400" dirty="0" smtClean="0">
                <a:latin typeface="HG丸ｺﾞｼｯｸM-PRO" panose="020F0600000000000000" pitchFamily="50" charset="-128"/>
                <a:ea typeface="HG丸ｺﾞｼｯｸM-PRO" panose="020F0600000000000000" pitchFamily="50" charset="-128"/>
              </a:rPr>
              <a:t>00</a:t>
            </a:r>
            <a:r>
              <a:rPr lang="en-US" altLang="ja-JP" sz="2400" dirty="0" smtClean="0">
                <a:latin typeface="HG丸ｺﾞｼｯｸM-PRO" panose="020F0600000000000000" pitchFamily="50" charset="-128"/>
                <a:ea typeface="HG丸ｺﾞｼｯｸM-PRO" panose="020F0600000000000000" pitchFamily="50" charset="-128"/>
              </a:rPr>
              <a:t>2</a:t>
            </a:r>
            <a:r>
              <a:rPr kumimoji="1" lang="ja-JP" altLang="en-US" sz="2400" dirty="0" smtClean="0">
                <a:latin typeface="HG丸ｺﾞｼｯｸM-PRO" panose="020F0600000000000000" pitchFamily="50" charset="-128"/>
                <a:ea typeface="HG丸ｺﾞｼｯｸM-PRO" panose="020F0600000000000000" pitchFamily="50" charset="-128"/>
              </a:rPr>
              <a:t>　運動器リハビリテーション料</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808038" indent="-808038">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注４　</a:t>
            </a:r>
            <a:r>
              <a:rPr lang="ja-JP" altLang="en-US" sz="2200" dirty="0" smtClean="0">
                <a:latin typeface="HG丸ｺﾞｼｯｸM-PRO" panose="020F0600000000000000" pitchFamily="50" charset="-128"/>
                <a:ea typeface="HG丸ｺﾞｼｯｸM-PRO" panose="020F0600000000000000" pitchFamily="50" charset="-128"/>
              </a:rPr>
              <a:t>別に厚生労働大臣が定める患者に対して、必要があってそれぞれ発症、手術又は急性増悪から</a:t>
            </a:r>
            <a:r>
              <a:rPr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１５０日を超えてリハビリテーションを行った場合</a:t>
            </a:r>
            <a:r>
              <a:rPr lang="ja-JP" altLang="en-US" sz="2200" dirty="0" smtClean="0">
                <a:latin typeface="HG丸ｺﾞｼｯｸM-PRO" panose="020F0600000000000000" pitchFamily="50" charset="-128"/>
                <a:ea typeface="HG丸ｺﾞｼｯｸM-PRO" panose="020F0600000000000000" pitchFamily="50" charset="-128"/>
              </a:rPr>
              <a:t>は、１月に１３単位に限り算定できる。この場合において、当該患者が</a:t>
            </a:r>
            <a:r>
              <a:rPr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要介護被保険者等</a:t>
            </a:r>
            <a:r>
              <a:rPr lang="ja-JP" altLang="en-US" sz="2200" u="sng" dirty="0">
                <a:solidFill>
                  <a:srgbClr val="FF0000"/>
                </a:solidFill>
                <a:latin typeface="HG丸ｺﾞｼｯｸM-PRO" panose="020F0600000000000000" pitchFamily="50" charset="-128"/>
                <a:ea typeface="HG丸ｺﾞｼｯｸM-PRO" panose="020F0600000000000000" pitchFamily="50" charset="-128"/>
              </a:rPr>
              <a:t>（入院中の患者以外の患者は、原則、平成</a:t>
            </a:r>
            <a:r>
              <a:rPr lang="en-US" altLang="ja-JP" sz="2200" u="sng" dirty="0">
                <a:solidFill>
                  <a:srgbClr val="FF0000"/>
                </a:solidFill>
                <a:latin typeface="HG丸ｺﾞｼｯｸM-PRO" panose="020F0600000000000000" pitchFamily="50" charset="-128"/>
                <a:ea typeface="HG丸ｺﾞｼｯｸM-PRO" panose="020F0600000000000000" pitchFamily="50" charset="-128"/>
              </a:rPr>
              <a:t>28</a:t>
            </a:r>
            <a:r>
              <a:rPr lang="ja-JP" altLang="en-US" sz="2200" u="sng" dirty="0">
                <a:solidFill>
                  <a:srgbClr val="FF0000"/>
                </a:solidFill>
                <a:latin typeface="HG丸ｺﾞｼｯｸM-PRO" panose="020F0600000000000000" pitchFamily="50" charset="-128"/>
                <a:ea typeface="HG丸ｺﾞｼｯｸM-PRO" panose="020F0600000000000000" pitchFamily="50" charset="-128"/>
              </a:rPr>
              <a:t>年４月１日以降は対象外）</a:t>
            </a:r>
            <a:r>
              <a:rPr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である場合には、次に掲げる点数を算定</a:t>
            </a:r>
            <a:r>
              <a:rPr lang="ja-JP" altLang="en-US" sz="2200" dirty="0" smtClean="0">
                <a:latin typeface="HG丸ｺﾞｼｯｸM-PRO" panose="020F0600000000000000" pitchFamily="50" charset="-128"/>
                <a:ea typeface="HG丸ｺﾞｼｯｸM-PRO" panose="020F0600000000000000" pitchFamily="50" charset="-128"/>
              </a:rPr>
              <a:t>する。</a:t>
            </a:r>
            <a:endParaRPr lang="en-US" altLang="ja-JP" sz="2200" dirty="0" smtClean="0">
              <a:latin typeface="HG丸ｺﾞｼｯｸM-PRO" panose="020F0600000000000000" pitchFamily="50" charset="-128"/>
              <a:ea typeface="HG丸ｺﾞｼｯｸM-PRO" panose="020F0600000000000000" pitchFamily="50" charset="-128"/>
            </a:endParaRPr>
          </a:p>
          <a:p>
            <a:pPr marL="808038" indent="-808038">
              <a:spcBef>
                <a:spcPts val="120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イ　運動器リハビリテーション料（</a:t>
            </a:r>
            <a:r>
              <a:rPr lang="en-US" altLang="ja-JP" sz="2200" dirty="0" smtClean="0">
                <a:latin typeface="HG丸ｺﾞｼｯｸM-PRO" panose="020F0600000000000000" pitchFamily="50" charset="-128"/>
                <a:ea typeface="HG丸ｺﾞｼｯｸM-PRO" panose="020F0600000000000000" pitchFamily="50" charset="-128"/>
              </a:rPr>
              <a:t>Ⅰ</a:t>
            </a:r>
            <a:r>
              <a:rPr lang="ja-JP" altLang="en-US" sz="2200" dirty="0" smtClean="0">
                <a:latin typeface="HG丸ｺﾞｼｯｸM-PRO" panose="020F0600000000000000" pitchFamily="50" charset="-128"/>
                <a:ea typeface="HG丸ｺﾞｼｯｸM-PRO" panose="020F0600000000000000" pitchFamily="50" charset="-128"/>
              </a:rPr>
              <a:t>）（１単位）</a:t>
            </a:r>
            <a:endParaRPr lang="en-US" altLang="ja-JP" sz="2200" dirty="0" smtClean="0">
              <a:latin typeface="HG丸ｺﾞｼｯｸM-PRO" panose="020F0600000000000000" pitchFamily="50" charset="-128"/>
              <a:ea typeface="HG丸ｺﾞｼｯｸM-PRO" panose="020F0600000000000000" pitchFamily="50" charset="-128"/>
            </a:endParaRPr>
          </a:p>
          <a:p>
            <a:pPr marL="808038" indent="-808038">
              <a:spcBef>
                <a:spcPts val="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１５８点　→　１６３点</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808038" indent="-808038">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ロ</a:t>
            </a: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運動器リハビリテーション料（</a:t>
            </a:r>
            <a:r>
              <a:rPr lang="en-US" altLang="ja-JP" sz="2200" dirty="0" smtClean="0">
                <a:latin typeface="HG丸ｺﾞｼｯｸM-PRO" panose="020F0600000000000000" pitchFamily="50" charset="-128"/>
                <a:ea typeface="HG丸ｺﾞｼｯｸM-PRO" panose="020F0600000000000000" pitchFamily="50" charset="-128"/>
              </a:rPr>
              <a:t>Ⅱ</a:t>
            </a:r>
            <a:r>
              <a:rPr lang="ja-JP" altLang="en-US" sz="2200" dirty="0" smtClean="0">
                <a:latin typeface="HG丸ｺﾞｼｯｸM-PRO" panose="020F0600000000000000" pitchFamily="50" charset="-128"/>
                <a:ea typeface="HG丸ｺﾞｼｯｸM-PRO" panose="020F0600000000000000" pitchFamily="50" charset="-128"/>
              </a:rPr>
              <a:t>）</a:t>
            </a:r>
            <a:r>
              <a:rPr lang="ja-JP" altLang="en-US" sz="2200" dirty="0">
                <a:latin typeface="HG丸ｺﾞｼｯｸM-PRO" panose="020F0600000000000000" pitchFamily="50" charset="-128"/>
                <a:ea typeface="HG丸ｺﾞｼｯｸM-PRO" panose="020F0600000000000000" pitchFamily="50" charset="-128"/>
              </a:rPr>
              <a:t>（１単位）</a:t>
            </a:r>
            <a:endParaRPr lang="en-US" altLang="ja-JP" sz="2200" dirty="0">
              <a:latin typeface="HG丸ｺﾞｼｯｸM-PRO" panose="020F0600000000000000" pitchFamily="50" charset="-128"/>
              <a:ea typeface="HG丸ｺﾞｼｯｸM-PRO" panose="020F0600000000000000" pitchFamily="50" charset="-128"/>
            </a:endParaRPr>
          </a:p>
          <a:p>
            <a:pPr marL="808038" indent="-808038">
              <a:spcBef>
                <a:spcPts val="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１４９点　→　１５４点</a:t>
            </a:r>
            <a:endParaRPr lang="en-US" altLang="ja-JP" sz="2200" dirty="0">
              <a:solidFill>
                <a:srgbClr val="FF0000"/>
              </a:solidFill>
              <a:latin typeface="HG丸ｺﾞｼｯｸM-PRO" panose="020F0600000000000000" pitchFamily="50" charset="-128"/>
              <a:ea typeface="HG丸ｺﾞｼｯｸM-PRO" panose="020F0600000000000000" pitchFamily="50" charset="-128"/>
            </a:endParaRPr>
          </a:p>
          <a:p>
            <a:pPr marL="808038" indent="-808038">
              <a:buNone/>
            </a:pPr>
            <a:r>
              <a:rPr lang="ja-JP" altLang="en-US" sz="2200" dirty="0">
                <a:latin typeface="HG丸ｺﾞｼｯｸM-PRO" panose="020F0600000000000000" pitchFamily="50" charset="-128"/>
                <a:ea typeface="HG丸ｺﾞｼｯｸM-PRO" panose="020F0600000000000000" pitchFamily="50" charset="-128"/>
              </a:rPr>
              <a:t>　　　ハ　</a:t>
            </a:r>
            <a:r>
              <a:rPr lang="ja-JP" altLang="en-US" sz="2200" dirty="0" smtClean="0">
                <a:latin typeface="HG丸ｺﾞｼｯｸM-PRO" panose="020F0600000000000000" pitchFamily="50" charset="-128"/>
                <a:ea typeface="HG丸ｺﾞｼｯｸM-PRO" panose="020F0600000000000000" pitchFamily="50" charset="-128"/>
              </a:rPr>
              <a:t>運動器リハビリテーション料（</a:t>
            </a:r>
            <a:r>
              <a:rPr lang="en-US" altLang="ja-JP" sz="2200" dirty="0" smtClean="0">
                <a:latin typeface="HG丸ｺﾞｼｯｸM-PRO" panose="020F0600000000000000" pitchFamily="50" charset="-128"/>
                <a:ea typeface="HG丸ｺﾞｼｯｸM-PRO" panose="020F0600000000000000" pitchFamily="50" charset="-128"/>
              </a:rPr>
              <a:t>Ⅲ</a:t>
            </a:r>
            <a:r>
              <a:rPr lang="ja-JP" altLang="en-US" sz="2200" dirty="0" smtClean="0">
                <a:latin typeface="HG丸ｺﾞｼｯｸM-PRO" panose="020F0600000000000000" pitchFamily="50" charset="-128"/>
                <a:ea typeface="HG丸ｺﾞｼｯｸM-PRO" panose="020F0600000000000000" pitchFamily="50" charset="-128"/>
              </a:rPr>
              <a:t>）</a:t>
            </a:r>
            <a:r>
              <a:rPr lang="ja-JP" altLang="en-US" sz="2200" dirty="0">
                <a:latin typeface="HG丸ｺﾞｼｯｸM-PRO" panose="020F0600000000000000" pitchFamily="50" charset="-128"/>
                <a:ea typeface="HG丸ｺﾞｼｯｸM-PRO" panose="020F0600000000000000" pitchFamily="50" charset="-128"/>
              </a:rPr>
              <a:t>（１単位）</a:t>
            </a:r>
            <a:endParaRPr lang="en-US" altLang="ja-JP" sz="2200" dirty="0">
              <a:latin typeface="HG丸ｺﾞｼｯｸM-PRO" panose="020F0600000000000000" pitchFamily="50" charset="-128"/>
              <a:ea typeface="HG丸ｺﾞｼｯｸM-PRO" panose="020F0600000000000000" pitchFamily="50" charset="-128"/>
            </a:endParaRPr>
          </a:p>
          <a:p>
            <a:pPr marL="808038" indent="-808038">
              <a:spcBef>
                <a:spcPts val="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８０点　→　　８５点</a:t>
            </a:r>
            <a:endParaRPr lang="en-US" altLang="ja-JP" sz="2200" dirty="0">
              <a:solidFill>
                <a:srgbClr val="FF0000"/>
              </a:solidFill>
              <a:latin typeface="HG丸ｺﾞｼｯｸM-PRO" panose="020F0600000000000000" pitchFamily="50" charset="-128"/>
              <a:ea typeface="HG丸ｺﾞｼｯｸM-PRO" panose="020F0600000000000000" pitchFamily="50" charset="-128"/>
            </a:endParaRPr>
          </a:p>
          <a:p>
            <a:pPr marL="712788" indent="-712788">
              <a:spcBef>
                <a:spcPts val="120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注５</a:t>
            </a: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dirty="0">
                <a:latin typeface="HG丸ｺﾞｼｯｸM-PRO" panose="020F0600000000000000" pitchFamily="50" charset="-128"/>
                <a:ea typeface="HG丸ｺﾞｼｯｸM-PRO" panose="020F0600000000000000" pitchFamily="50" charset="-128"/>
              </a:rPr>
              <a:t>過去１年間に</a:t>
            </a:r>
            <a:r>
              <a:rPr lang="ja-JP" altLang="en-US" sz="2200" u="sng" dirty="0">
                <a:solidFill>
                  <a:srgbClr val="FF0000"/>
                </a:solidFill>
                <a:latin typeface="HG丸ｺﾞｼｯｸM-PRO" panose="020F0600000000000000" pitchFamily="50" charset="-128"/>
                <a:ea typeface="HG丸ｺﾞｼｯｸM-PRO" panose="020F0600000000000000" pitchFamily="50" charset="-128"/>
              </a:rPr>
              <a:t>介護保険における通所リハビリテーション又は介護予防通所リハビリテーションを実施した実績のない</a:t>
            </a:r>
            <a:r>
              <a:rPr lang="ja-JP" altLang="en-US" sz="2200" dirty="0">
                <a:latin typeface="HG丸ｺﾞｼｯｸM-PRO" panose="020F0600000000000000" pitchFamily="50" charset="-128"/>
                <a:ea typeface="HG丸ｺﾞｼｯｸM-PRO" panose="020F0600000000000000" pitchFamily="50" charset="-128"/>
              </a:rPr>
              <a:t>医療機関が</a:t>
            </a:r>
            <a:r>
              <a:rPr lang="ja-JP" altLang="en-US" sz="2200" u="sng" dirty="0">
                <a:solidFill>
                  <a:srgbClr val="0000FF"/>
                </a:solidFill>
                <a:latin typeface="HG丸ｺﾞｼｯｸM-PRO" panose="020F0600000000000000" pitchFamily="50" charset="-128"/>
                <a:ea typeface="HG丸ｺﾞｼｯｸM-PRO" panose="020F0600000000000000" pitchFamily="50" charset="-128"/>
              </a:rPr>
              <a:t>入院中の患者以外の患者（要介護被保険者等に限る。）</a:t>
            </a:r>
            <a:r>
              <a:rPr lang="ja-JP" altLang="en-US" sz="2200" dirty="0">
                <a:latin typeface="HG丸ｺﾞｼｯｸM-PRO" panose="020F0600000000000000" pitchFamily="50" charset="-128"/>
                <a:ea typeface="HG丸ｺﾞｼｯｸM-PRO" panose="020F0600000000000000" pitchFamily="50" charset="-128"/>
              </a:rPr>
              <a:t>に対して、注４に規定するリハビリテーションを行った場合には、</a:t>
            </a:r>
            <a:r>
              <a:rPr lang="ja-JP" altLang="en-US" sz="2200" u="sng" dirty="0">
                <a:solidFill>
                  <a:srgbClr val="FF0000"/>
                </a:solidFill>
                <a:latin typeface="HG丸ｺﾞｼｯｸM-PRO" panose="020F0600000000000000" pitchFamily="50" charset="-128"/>
                <a:ea typeface="HG丸ｺﾞｼｯｸM-PRO" panose="020F0600000000000000" pitchFamily="50" charset="-128"/>
              </a:rPr>
              <a:t>所定点数の１００分の９０に相当する点数</a:t>
            </a:r>
            <a:r>
              <a:rPr lang="ja-JP" altLang="en-US" sz="2200" dirty="0">
                <a:latin typeface="HG丸ｺﾞｼｯｸM-PRO" panose="020F0600000000000000" pitchFamily="50" charset="-128"/>
                <a:ea typeface="HG丸ｺﾞｼｯｸM-PRO" panose="020F0600000000000000" pitchFamily="50" charset="-128"/>
              </a:rPr>
              <a:t>により算定する</a:t>
            </a:r>
            <a:r>
              <a:rPr lang="ja-JP" altLang="en-US" sz="2200" dirty="0" smtClean="0">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（新）</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188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5150486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51520" y="1052736"/>
            <a:ext cx="8640960" cy="2448272"/>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6" name="角丸四角形 5"/>
          <p:cNvSpPr/>
          <p:nvPr/>
        </p:nvSpPr>
        <p:spPr>
          <a:xfrm>
            <a:off x="251520" y="3645024"/>
            <a:ext cx="8640960" cy="2520280"/>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2" name="角丸四角形 1"/>
          <p:cNvSpPr/>
          <p:nvPr/>
        </p:nvSpPr>
        <p:spPr>
          <a:xfrm>
            <a:off x="251520" y="404664"/>
            <a:ext cx="7272808" cy="648072"/>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476672"/>
            <a:ext cx="8424936" cy="6264696"/>
          </a:xfrm>
        </p:spPr>
        <p:txBody>
          <a:bodyPr>
            <a:normAutofit/>
          </a:bodyPr>
          <a:lstStyle/>
          <a:p>
            <a:pPr marL="627063" indent="-627063">
              <a:buNone/>
            </a:pP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◆疾患別リハビリテーション等の適切な評価</a:t>
            </a:r>
            <a:endParaRPr kumimoji="1"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265113" indent="-265113">
              <a:buNone/>
            </a:pPr>
            <a:endParaRPr kumimoji="1" lang="en-US" altLang="ja-JP" sz="1200" dirty="0">
              <a:latin typeface="HG丸ｺﾞｼｯｸM-PRO" panose="020F0600000000000000" pitchFamily="50" charset="-128"/>
              <a:ea typeface="HG丸ｺﾞｼｯｸM-PRO" panose="020F0600000000000000" pitchFamily="50" charset="-128"/>
            </a:endParaRPr>
          </a:p>
          <a:p>
            <a:pPr marL="265113" indent="-265113">
              <a:buNone/>
            </a:pPr>
            <a:r>
              <a:rPr kumimoji="1" lang="ja-JP" altLang="en-US" sz="2400" dirty="0" smtClean="0">
                <a:latin typeface="HG丸ｺﾞｼｯｸM-PRO" panose="020F0600000000000000" pitchFamily="50" charset="-128"/>
                <a:ea typeface="HG丸ｺﾞｼｯｸM-PRO" panose="020F0600000000000000" pitchFamily="50" charset="-128"/>
              </a:rPr>
              <a:t>Ｈ</a:t>
            </a:r>
            <a:r>
              <a:rPr kumimoji="1" lang="en-US" altLang="ja-JP" sz="2400" dirty="0" smtClean="0">
                <a:latin typeface="HG丸ｺﾞｼｯｸM-PRO" panose="020F0600000000000000" pitchFamily="50" charset="-128"/>
                <a:ea typeface="HG丸ｺﾞｼｯｸM-PRO" panose="020F0600000000000000" pitchFamily="50" charset="-128"/>
              </a:rPr>
              <a:t>000</a:t>
            </a:r>
            <a:r>
              <a:rPr kumimoji="1" lang="ja-JP" altLang="en-US" sz="2400" dirty="0" smtClean="0">
                <a:latin typeface="HG丸ｺﾞｼｯｸM-PRO" panose="020F0600000000000000" pitchFamily="50" charset="-128"/>
                <a:ea typeface="HG丸ｺﾞｼｯｸM-PRO" panose="020F0600000000000000" pitchFamily="50" charset="-128"/>
              </a:rPr>
              <a:t>　心大血管疾患リハビリテーション料</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265113" indent="-265113">
              <a:buNone/>
            </a:pPr>
            <a:r>
              <a:rPr kumimoji="1" lang="ja-JP" altLang="en-US" sz="2400" dirty="0" smtClean="0">
                <a:latin typeface="HG丸ｺﾞｼｯｸM-PRO" panose="020F0600000000000000" pitchFamily="50" charset="-128"/>
                <a:ea typeface="HG丸ｺﾞｼｯｸM-PRO" panose="020F0600000000000000" pitchFamily="50" charset="-128"/>
              </a:rPr>
              <a:t>　１　心大血管疾患リハビリテーション料（</a:t>
            </a:r>
            <a:r>
              <a:rPr kumimoji="1" lang="en-US" altLang="ja-JP" sz="2400" dirty="0" smtClean="0">
                <a:latin typeface="HG丸ｺﾞｼｯｸM-PRO" panose="020F0600000000000000" pitchFamily="50" charset="-128"/>
                <a:ea typeface="HG丸ｺﾞｼｯｸM-PRO" panose="020F0600000000000000" pitchFamily="50" charset="-128"/>
              </a:rPr>
              <a:t>Ⅰ</a:t>
            </a:r>
            <a:r>
              <a:rPr lang="ja-JP" altLang="en-US" sz="2400" dirty="0" smtClean="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1</a:t>
            </a:r>
            <a:r>
              <a:rPr lang="ja-JP" altLang="en-US" sz="2400" dirty="0">
                <a:latin typeface="HG丸ｺﾞｼｯｸM-PRO" panose="020F0600000000000000" pitchFamily="50" charset="-128"/>
                <a:ea typeface="HG丸ｺﾞｼｯｸM-PRO" panose="020F0600000000000000" pitchFamily="50" charset="-128"/>
              </a:rPr>
              <a:t>単位</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a:p>
            <a:pPr marL="265113" indent="-265113" algn="r">
              <a:buNone/>
            </a:pP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２００点　→　２０５点</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buNone/>
            </a:pPr>
            <a:r>
              <a:rPr kumimoji="1" lang="ja-JP" altLang="en-US" sz="2400" dirty="0" smtClean="0">
                <a:latin typeface="HG丸ｺﾞｼｯｸM-PRO" panose="020F0600000000000000" pitchFamily="50" charset="-128"/>
                <a:ea typeface="HG丸ｺﾞｼｯｸM-PRO" panose="020F0600000000000000" pitchFamily="50" charset="-128"/>
              </a:rPr>
              <a:t>　２　心大血管疾患リハビリテーション料（</a:t>
            </a:r>
            <a:r>
              <a:rPr kumimoji="1" lang="en-US" altLang="ja-JP" sz="2400" dirty="0" smtClean="0">
                <a:latin typeface="HG丸ｺﾞｼｯｸM-PRO" panose="020F0600000000000000" pitchFamily="50" charset="-128"/>
                <a:ea typeface="HG丸ｺﾞｼｯｸM-PRO" panose="020F0600000000000000" pitchFamily="50" charset="-128"/>
              </a:rPr>
              <a:t>Ⅱ</a:t>
            </a:r>
            <a:r>
              <a:rPr kumimoji="1" lang="ja-JP" altLang="en-US" sz="2400" dirty="0" smtClean="0">
                <a:latin typeface="HG丸ｺﾞｼｯｸM-PRO" panose="020F0600000000000000" pitchFamily="50" charset="-128"/>
                <a:ea typeface="HG丸ｺﾞｼｯｸM-PRO" panose="020F0600000000000000" pitchFamily="50" charset="-128"/>
              </a:rPr>
              <a:t>）（１単位）</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265113" indent="-265113" algn="r">
              <a:buNone/>
            </a:pPr>
            <a:r>
              <a:rPr kumimoji="1"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１００点　→　１０５点</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buNone/>
            </a:pPr>
            <a:endParaRPr lang="en-US" altLang="ja-JP" sz="2400" dirty="0" smtClean="0">
              <a:latin typeface="HG丸ｺﾞｼｯｸM-PRO" panose="020F0600000000000000" pitchFamily="50" charset="-128"/>
              <a:ea typeface="HG丸ｺﾞｼｯｸM-PRO" panose="020F0600000000000000" pitchFamily="50" charset="-128"/>
            </a:endParaRPr>
          </a:p>
          <a:p>
            <a:pPr marL="265113" indent="-265113">
              <a:buNone/>
            </a:pPr>
            <a:r>
              <a:rPr lang="ja-JP" altLang="en-US" sz="2400" dirty="0" smtClean="0">
                <a:latin typeface="HG丸ｺﾞｼｯｸM-PRO" panose="020F0600000000000000" pitchFamily="50" charset="-128"/>
                <a:ea typeface="HG丸ｺﾞｼｯｸM-PRO" panose="020F0600000000000000" pitchFamily="50" charset="-128"/>
              </a:rPr>
              <a:t>Ｈ</a:t>
            </a:r>
            <a:r>
              <a:rPr lang="en-US" altLang="ja-JP" sz="2400" dirty="0" smtClean="0">
                <a:latin typeface="HG丸ｺﾞｼｯｸM-PRO" panose="020F0600000000000000" pitchFamily="50" charset="-128"/>
                <a:ea typeface="HG丸ｺﾞｼｯｸM-PRO" panose="020F0600000000000000" pitchFamily="50" charset="-128"/>
              </a:rPr>
              <a:t>003</a:t>
            </a:r>
            <a:r>
              <a:rPr lang="ja-JP" altLang="en-US" sz="2400" dirty="0" smtClean="0">
                <a:latin typeface="HG丸ｺﾞｼｯｸM-PRO" panose="020F0600000000000000" pitchFamily="50" charset="-128"/>
                <a:ea typeface="HG丸ｺﾞｼｯｸM-PRO" panose="020F0600000000000000" pitchFamily="50" charset="-128"/>
              </a:rPr>
              <a:t>　呼吸器リハビリテーション料</a:t>
            </a:r>
            <a:endParaRPr lang="en-US" altLang="ja-JP" sz="2400" dirty="0" smtClean="0">
              <a:latin typeface="HG丸ｺﾞｼｯｸM-PRO" panose="020F0600000000000000" pitchFamily="50" charset="-128"/>
              <a:ea typeface="HG丸ｺﾞｼｯｸM-PRO" panose="020F0600000000000000" pitchFamily="50" charset="-128"/>
            </a:endParaRPr>
          </a:p>
          <a:p>
            <a:pPr marL="265113" indent="-265113">
              <a:buNone/>
            </a:pPr>
            <a:r>
              <a:rPr kumimoji="1"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１　呼吸器リハビリテーション料（</a:t>
            </a:r>
            <a:r>
              <a:rPr kumimoji="1" lang="en-US" altLang="ja-JP" sz="2400" dirty="0" smtClean="0">
                <a:latin typeface="HG丸ｺﾞｼｯｸM-PRO" panose="020F0600000000000000" pitchFamily="50" charset="-128"/>
                <a:ea typeface="HG丸ｺﾞｼｯｸM-PRO" panose="020F0600000000000000" pitchFamily="50" charset="-128"/>
              </a:rPr>
              <a:t>Ⅰ</a:t>
            </a:r>
            <a:r>
              <a:rPr kumimoji="1" lang="ja-JP" altLang="en-US" sz="2400" dirty="0" smtClean="0">
                <a:latin typeface="HG丸ｺﾞｼｯｸM-PRO" panose="020F0600000000000000" pitchFamily="50" charset="-128"/>
                <a:ea typeface="HG丸ｺﾞｼｯｸM-PRO" panose="020F0600000000000000" pitchFamily="50" charset="-128"/>
              </a:rPr>
              <a:t>）（１単位）</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265113" indent="-265113" algn="r">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１７０点　→　１７５点</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buNone/>
            </a:pPr>
            <a:r>
              <a:rPr kumimoji="1" lang="ja-JP" altLang="en-US" sz="2400" dirty="0" smtClean="0">
                <a:latin typeface="HG丸ｺﾞｼｯｸM-PRO" panose="020F0600000000000000" pitchFamily="50" charset="-128"/>
                <a:ea typeface="HG丸ｺﾞｼｯｸM-PRO" panose="020F0600000000000000" pitchFamily="50" charset="-128"/>
              </a:rPr>
              <a:t>　２　呼吸器リハビリテーション料（</a:t>
            </a:r>
            <a:r>
              <a:rPr kumimoji="1" lang="en-US" altLang="ja-JP" sz="2400" dirty="0" smtClean="0">
                <a:latin typeface="HG丸ｺﾞｼｯｸM-PRO" panose="020F0600000000000000" pitchFamily="50" charset="-128"/>
                <a:ea typeface="HG丸ｺﾞｼｯｸM-PRO" panose="020F0600000000000000" pitchFamily="50" charset="-128"/>
              </a:rPr>
              <a:t>Ⅱ</a:t>
            </a:r>
            <a:r>
              <a:rPr kumimoji="1" lang="ja-JP" altLang="en-US" sz="2400" dirty="0" smtClean="0">
                <a:latin typeface="HG丸ｺﾞｼｯｸM-PRO" panose="020F0600000000000000" pitchFamily="50" charset="-128"/>
                <a:ea typeface="HG丸ｺﾞｼｯｸM-PRO" panose="020F0600000000000000" pitchFamily="50" charset="-128"/>
              </a:rPr>
              <a:t>）（１単位）</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265113" indent="-265113" algn="r">
              <a:buNone/>
            </a:pP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８０点　→　　８５点</a:t>
            </a:r>
            <a:endParaRPr kumimoji="1" lang="ja-JP" altLang="en-US" sz="2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189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93089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08720" y="1196752"/>
            <a:ext cx="8511752" cy="5544616"/>
          </a:xfrm>
          <a:prstGeom prst="snip2DiagRect">
            <a:avLst>
              <a:gd name="adj1" fmla="val 0"/>
              <a:gd name="adj2" fmla="val 1310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角丸四角形 8"/>
          <p:cNvSpPr/>
          <p:nvPr/>
        </p:nvSpPr>
        <p:spPr>
          <a:xfrm>
            <a:off x="308720" y="116632"/>
            <a:ext cx="8511752" cy="1440160"/>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172108" y="1556792"/>
            <a:ext cx="8784976" cy="1152128"/>
          </a:xfrm>
          <a:prstGeom prst="roundRect">
            <a:avLst/>
          </a:prstGeom>
          <a:solidFill>
            <a:srgbClr val="FFFF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332656"/>
            <a:ext cx="8352928" cy="6408712"/>
          </a:xfrm>
          <a:noFill/>
          <a:ln>
            <a:noFill/>
          </a:ln>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265113" indent="-265113">
              <a:spcBef>
                <a:spcPts val="0"/>
              </a:spcBef>
              <a:buNone/>
            </a:pPr>
            <a:r>
              <a:rPr lang="ja-JP" altLang="en-US" sz="2400" dirty="0">
                <a:latin typeface="HG丸ｺﾞｼｯｸM-PRO" panose="020F0600000000000000" pitchFamily="50" charset="-128"/>
                <a:ea typeface="HG丸ｺﾞｼｯｸM-PRO" panose="020F0600000000000000" pitchFamily="50" charset="-128"/>
              </a:rPr>
              <a:t>Ａ</a:t>
            </a:r>
            <a:r>
              <a:rPr lang="en-US" altLang="ja-JP" sz="2400" dirty="0">
                <a:latin typeface="HG丸ｺﾞｼｯｸM-PRO" panose="020F0600000000000000" pitchFamily="50" charset="-128"/>
                <a:ea typeface="HG丸ｺﾞｼｯｸM-PRO" panose="020F0600000000000000" pitchFamily="50" charset="-128"/>
              </a:rPr>
              <a:t>100</a:t>
            </a:r>
            <a:r>
              <a:rPr lang="ja-JP" altLang="en-US" sz="2400" dirty="0">
                <a:latin typeface="HG丸ｺﾞｼｯｸM-PRO" panose="020F0600000000000000" pitchFamily="50" charset="-128"/>
                <a:ea typeface="HG丸ｺﾞｼｯｸM-PRO" panose="020F0600000000000000" pitchFamily="50" charset="-128"/>
              </a:rPr>
              <a:t>　一般病棟入院基本料（７対１）</a:t>
            </a:r>
            <a:endParaRPr lang="en-US" altLang="ja-JP" sz="2400" dirty="0">
              <a:latin typeface="HG丸ｺﾞｼｯｸM-PRO" panose="020F0600000000000000" pitchFamily="50" charset="-128"/>
              <a:ea typeface="HG丸ｺﾞｼｯｸM-PRO" panose="020F0600000000000000" pitchFamily="50" charset="-128"/>
            </a:endParaRPr>
          </a:p>
          <a:p>
            <a:pPr marL="265113" indent="-265113">
              <a:spcBef>
                <a:spcPts val="0"/>
              </a:spcBef>
              <a:buNone/>
            </a:pPr>
            <a:r>
              <a:rPr lang="ja-JP" altLang="en-US" sz="2400" dirty="0">
                <a:latin typeface="HG丸ｺﾞｼｯｸM-PRO" panose="020F0600000000000000" pitchFamily="50" charset="-128"/>
                <a:ea typeface="HG丸ｺﾞｼｯｸM-PRO" panose="020F0600000000000000" pitchFamily="50" charset="-128"/>
              </a:rPr>
              <a:t>Ａ</a:t>
            </a:r>
            <a:r>
              <a:rPr lang="en-US" altLang="ja-JP" sz="2400" dirty="0">
                <a:latin typeface="HG丸ｺﾞｼｯｸM-PRO" panose="020F0600000000000000" pitchFamily="50" charset="-128"/>
                <a:ea typeface="HG丸ｺﾞｼｯｸM-PRO" panose="020F0600000000000000" pitchFamily="50" charset="-128"/>
              </a:rPr>
              <a:t>104</a:t>
            </a:r>
            <a:r>
              <a:rPr lang="ja-JP" altLang="en-US" sz="2400" dirty="0">
                <a:latin typeface="HG丸ｺﾞｼｯｸM-PRO" panose="020F0600000000000000" pitchFamily="50" charset="-128"/>
                <a:ea typeface="HG丸ｺﾞｼｯｸM-PRO" panose="020F0600000000000000" pitchFamily="50" charset="-128"/>
              </a:rPr>
              <a:t>　特定機能病院入院基本料（一般病棟７対１）</a:t>
            </a:r>
            <a:endParaRPr lang="en-US" altLang="ja-JP" sz="2400" dirty="0">
              <a:latin typeface="HG丸ｺﾞｼｯｸM-PRO" panose="020F0600000000000000" pitchFamily="50" charset="-128"/>
              <a:ea typeface="HG丸ｺﾞｼｯｸM-PRO" panose="020F0600000000000000" pitchFamily="50" charset="-128"/>
            </a:endParaRPr>
          </a:p>
          <a:p>
            <a:pPr marL="265113" indent="-265113">
              <a:spcBef>
                <a:spcPts val="0"/>
              </a:spcBef>
              <a:buNone/>
            </a:pPr>
            <a:r>
              <a:rPr lang="ja-JP" altLang="en-US" sz="2400" dirty="0">
                <a:latin typeface="HG丸ｺﾞｼｯｸM-PRO" panose="020F0600000000000000" pitchFamily="50" charset="-128"/>
                <a:ea typeface="HG丸ｺﾞｼｯｸM-PRO" panose="020F0600000000000000" pitchFamily="50" charset="-128"/>
              </a:rPr>
              <a:t>Ａ</a:t>
            </a:r>
            <a:r>
              <a:rPr lang="en-US" altLang="ja-JP" sz="2400" dirty="0">
                <a:latin typeface="HG丸ｺﾞｼｯｸM-PRO" panose="020F0600000000000000" pitchFamily="50" charset="-128"/>
                <a:ea typeface="HG丸ｺﾞｼｯｸM-PRO" panose="020F0600000000000000" pitchFamily="50" charset="-128"/>
              </a:rPr>
              <a:t>105</a:t>
            </a:r>
            <a:r>
              <a:rPr lang="ja-JP" altLang="en-US" sz="2400" dirty="0">
                <a:latin typeface="HG丸ｺﾞｼｯｸM-PRO" panose="020F0600000000000000" pitchFamily="50" charset="-128"/>
                <a:ea typeface="HG丸ｺﾞｼｯｸM-PRO" panose="020F0600000000000000" pitchFamily="50" charset="-128"/>
              </a:rPr>
              <a:t>　専門病院入院基本料（７対１）</a:t>
            </a:r>
            <a:endParaRPr lang="en-US" altLang="ja-JP" sz="2400" dirty="0">
              <a:latin typeface="HG丸ｺﾞｼｯｸM-PRO" panose="020F0600000000000000" pitchFamily="50" charset="-128"/>
              <a:ea typeface="HG丸ｺﾞｼｯｸM-PRO" panose="020F0600000000000000" pitchFamily="50" charset="-128"/>
            </a:endParaRPr>
          </a:p>
          <a:p>
            <a:pPr marL="627063" indent="-627063">
              <a:spcBef>
                <a:spcPts val="600"/>
              </a:spcBef>
              <a:buNone/>
            </a:pPr>
            <a:endParaRPr lang="en-US" altLang="ja-JP" sz="2200" dirty="0" smtClean="0">
              <a:latin typeface="HG丸ｺﾞｼｯｸM-PRO" panose="020F0600000000000000" pitchFamily="50" charset="-128"/>
              <a:ea typeface="HG丸ｺﾞｼｯｸM-PRO" panose="020F0600000000000000" pitchFamily="50" charset="-128"/>
            </a:endParaRPr>
          </a:p>
          <a:p>
            <a:pPr marL="627063" indent="-627063">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（２）施設基準要件において、</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「データ提出加算に係る届出を行った保険医療機関であること。」</a:t>
            </a:r>
            <a:r>
              <a:rPr lang="ja-JP" altLang="en-US" sz="2200" dirty="0" smtClean="0">
                <a:latin typeface="HG丸ｺﾞｼｯｸM-PRO" panose="020F0600000000000000" pitchFamily="50" charset="-128"/>
                <a:ea typeface="HG丸ｺﾞｼｯｸM-PRO" panose="020F0600000000000000" pitchFamily="50" charset="-128"/>
              </a:rPr>
              <a:t>の基準を新設する。</a:t>
            </a:r>
            <a:endParaRPr lang="en-US" altLang="ja-JP" sz="2200" dirty="0" smtClean="0">
              <a:latin typeface="HG丸ｺﾞｼｯｸM-PRO" panose="020F0600000000000000" pitchFamily="50" charset="-128"/>
              <a:ea typeface="HG丸ｺﾞｼｯｸM-PRO" panose="020F0600000000000000" pitchFamily="50" charset="-128"/>
            </a:endParaRPr>
          </a:p>
          <a:p>
            <a:pPr marL="627063" indent="-627063">
              <a:spcBef>
                <a:spcPts val="600"/>
              </a:spcBef>
              <a:buNone/>
            </a:pPr>
            <a:endParaRPr lang="en-US" altLang="ja-JP" sz="1800" dirty="0">
              <a:latin typeface="HG丸ｺﾞｼｯｸM-PRO" panose="020F0600000000000000" pitchFamily="50" charset="-128"/>
              <a:ea typeface="HG丸ｺﾞｼｯｸM-PRO" panose="020F0600000000000000" pitchFamily="50" charset="-128"/>
            </a:endParaRPr>
          </a:p>
          <a:p>
            <a:pPr marL="627063" indent="-627063">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［経過措置］</a:t>
            </a:r>
            <a:endParaRPr lang="en-US" altLang="ja-JP" sz="2200" dirty="0" smtClean="0">
              <a:latin typeface="HG丸ｺﾞｼｯｸM-PRO" panose="020F0600000000000000" pitchFamily="50" charset="-128"/>
              <a:ea typeface="HG丸ｺﾞｼｯｸM-PRO" panose="020F0600000000000000" pitchFamily="50" charset="-128"/>
            </a:endParaRPr>
          </a:p>
          <a:p>
            <a:pPr marL="627063" indent="-627063">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　①　平成２６年３月３１日に７対１一般病棟入院基本料、一般病棟７対１特定機能病院入院基本料、７対１専門病院入院基本料の届出を行っている医療機関については、</a:t>
            </a:r>
            <a:r>
              <a:rPr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平成２６年９月３０日までの間、上記（</a:t>
            </a:r>
            <a:r>
              <a:rPr lang="ja-JP" altLang="en-US" sz="2200" u="sng" dirty="0">
                <a:solidFill>
                  <a:srgbClr val="0000FF"/>
                </a:solidFill>
                <a:latin typeface="HG丸ｺﾞｼｯｸM-PRO" panose="020F0600000000000000" pitchFamily="50" charset="-128"/>
                <a:ea typeface="HG丸ｺﾞｼｯｸM-PRO" panose="020F0600000000000000" pitchFamily="50" charset="-128"/>
              </a:rPr>
              <a:t>１</a:t>
            </a:r>
            <a:r>
              <a:rPr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）（自宅等復帰率）の基準を満たしている</a:t>
            </a:r>
            <a:r>
              <a:rPr lang="ja-JP" altLang="en-US" sz="2200" dirty="0" smtClean="0">
                <a:latin typeface="HG丸ｺﾞｼｯｸM-PRO" panose="020F0600000000000000" pitchFamily="50" charset="-128"/>
                <a:ea typeface="HG丸ｺﾞｼｯｸM-PRO" panose="020F0600000000000000" pitchFamily="50" charset="-128"/>
              </a:rPr>
              <a:t>ものとする。</a:t>
            </a:r>
            <a:endParaRPr lang="en-US" altLang="ja-JP" sz="2200" dirty="0" smtClean="0">
              <a:latin typeface="HG丸ｺﾞｼｯｸM-PRO" panose="020F0600000000000000" pitchFamily="50" charset="-128"/>
              <a:ea typeface="HG丸ｺﾞｼｯｸM-PRO" panose="020F0600000000000000" pitchFamily="50" charset="-128"/>
            </a:endParaRPr>
          </a:p>
          <a:p>
            <a:pPr marL="627063" indent="-627063">
              <a:spcBef>
                <a:spcPts val="600"/>
              </a:spcBef>
              <a:buNone/>
            </a:pPr>
            <a:endParaRPr lang="en-US" altLang="ja-JP" sz="1100" dirty="0" smtClean="0">
              <a:latin typeface="HG丸ｺﾞｼｯｸM-PRO" panose="020F0600000000000000" pitchFamily="50" charset="-128"/>
              <a:ea typeface="HG丸ｺﾞｼｯｸM-PRO" panose="020F0600000000000000" pitchFamily="50" charset="-128"/>
            </a:endParaRPr>
          </a:p>
          <a:p>
            <a:pPr marL="627063" indent="-627063">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　②　平成２６年３月３１日に</a:t>
            </a:r>
            <a:r>
              <a:rPr lang="ja-JP" altLang="en-US" sz="2200" dirty="0">
                <a:latin typeface="HG丸ｺﾞｼｯｸM-PRO" panose="020F0600000000000000" pitchFamily="50" charset="-128"/>
                <a:ea typeface="HG丸ｺﾞｼｯｸM-PRO" panose="020F0600000000000000" pitchFamily="50" charset="-128"/>
              </a:rPr>
              <a:t>７対１一般病棟入院基本料、一般病棟７対１特定機能病院入院基本料、７対１専門病院入院基本料の届出を行っている医療機関については</a:t>
            </a:r>
            <a:r>
              <a:rPr lang="ja-JP" altLang="en-US" sz="2200" dirty="0" smtClean="0">
                <a:latin typeface="HG丸ｺﾞｼｯｸM-PRO" panose="020F0600000000000000" pitchFamily="50" charset="-128"/>
                <a:ea typeface="HG丸ｺﾞｼｯｸM-PRO" panose="020F0600000000000000" pitchFamily="50" charset="-128"/>
              </a:rPr>
              <a:t>、</a:t>
            </a:r>
            <a:r>
              <a:rPr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平成２７年３月３１日までの間、上記（２）（データ提出加算）の基準を満たしている</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もの</a:t>
            </a:r>
            <a:r>
              <a:rPr lang="ja-JP" altLang="en-US" sz="2200" dirty="0" smtClean="0">
                <a:latin typeface="HG丸ｺﾞｼｯｸM-PRO" panose="020F0600000000000000" pitchFamily="50" charset="-128"/>
                <a:ea typeface="HG丸ｺﾞｼｯｸM-PRO" panose="020F0600000000000000" pitchFamily="50" charset="-128"/>
              </a:rPr>
              <a:t>とする。</a:t>
            </a:r>
            <a:endParaRPr lang="en-US" altLang="ja-JP" sz="22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4216966"/>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23528" y="2924944"/>
            <a:ext cx="8496944" cy="3816424"/>
          </a:xfrm>
          <a:prstGeom prst="snip2DiagRect">
            <a:avLst>
              <a:gd name="adj1" fmla="val 0"/>
              <a:gd name="adj2" fmla="val 928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323528" y="188640"/>
            <a:ext cx="8568952" cy="2880320"/>
          </a:xfrm>
          <a:prstGeom prst="roundRect">
            <a:avLst>
              <a:gd name="adj" fmla="val 817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395536" y="260648"/>
            <a:ext cx="8352928" cy="6597352"/>
          </a:xfrm>
        </p:spPr>
        <p:txBody>
          <a:bodyPr>
            <a:normAutofit lnSpcReduction="10000"/>
          </a:bodyPr>
          <a:lstStyle/>
          <a:p>
            <a:pPr marL="265113" indent="-265113">
              <a:spcBef>
                <a:spcPts val="600"/>
              </a:spcBef>
              <a:spcAft>
                <a:spcPts val="600"/>
              </a:spcAft>
              <a:buNone/>
            </a:pPr>
            <a:r>
              <a:rPr kumimoji="1" lang="ja-JP" altLang="en-US" sz="2200" dirty="0" smtClean="0">
                <a:latin typeface="HG丸ｺﾞｼｯｸM-PRO" panose="020F0600000000000000" pitchFamily="50" charset="-128"/>
                <a:ea typeface="HG丸ｺﾞｼｯｸM-PRO" panose="020F0600000000000000" pitchFamily="50" charset="-128"/>
              </a:rPr>
              <a:t>Ｈ</a:t>
            </a:r>
            <a:r>
              <a:rPr kumimoji="1" lang="en-US" altLang="ja-JP" sz="2200" dirty="0" smtClean="0">
                <a:latin typeface="HG丸ｺﾞｼｯｸM-PRO" panose="020F0600000000000000" pitchFamily="50" charset="-128"/>
                <a:ea typeface="HG丸ｺﾞｼｯｸM-PRO" panose="020F0600000000000000" pitchFamily="50" charset="-128"/>
              </a:rPr>
              <a:t>00</a:t>
            </a:r>
            <a:r>
              <a:rPr kumimoji="1" lang="ja-JP" altLang="en-US" sz="2200" dirty="0" smtClean="0">
                <a:latin typeface="HG丸ｺﾞｼｯｸM-PRO" panose="020F0600000000000000" pitchFamily="50" charset="-128"/>
                <a:ea typeface="HG丸ｺﾞｼｯｸM-PRO" panose="020F0600000000000000" pitchFamily="50" charset="-128"/>
              </a:rPr>
              <a:t>３</a:t>
            </a:r>
            <a:r>
              <a:rPr kumimoji="1" lang="en-US" altLang="ja-JP" sz="2200" dirty="0" smtClean="0">
                <a:latin typeface="HG丸ｺﾞｼｯｸM-PRO" panose="020F0600000000000000" pitchFamily="50" charset="-128"/>
                <a:ea typeface="HG丸ｺﾞｼｯｸM-PRO" panose="020F0600000000000000" pitchFamily="50" charset="-128"/>
              </a:rPr>
              <a:t>-2</a:t>
            </a:r>
            <a:r>
              <a:rPr kumimoji="1" lang="ja-JP" altLang="en-US" sz="2200" dirty="0" smtClean="0">
                <a:latin typeface="HG丸ｺﾞｼｯｸM-PRO" panose="020F0600000000000000" pitchFamily="50" charset="-128"/>
                <a:ea typeface="HG丸ｺﾞｼｯｸM-PRO" panose="020F0600000000000000" pitchFamily="50" charset="-128"/>
              </a:rPr>
              <a:t>　リハビリテーション総合計画評価料　　</a:t>
            </a:r>
            <a:r>
              <a:rPr lang="ja-JP" altLang="en-US" sz="2200" dirty="0" smtClean="0">
                <a:latin typeface="HG丸ｺﾞｼｯｸM-PRO" panose="020F0600000000000000" pitchFamily="50" charset="-128"/>
                <a:ea typeface="HG丸ｺﾞｼｯｸM-PRO" panose="020F0600000000000000" pitchFamily="50" charset="-128"/>
              </a:rPr>
              <a:t>３</a:t>
            </a:r>
            <a:r>
              <a:rPr kumimoji="1" lang="ja-JP" altLang="en-US" sz="2200" dirty="0" smtClean="0">
                <a:latin typeface="HG丸ｺﾞｼｯｸM-PRO" panose="020F0600000000000000" pitchFamily="50" charset="-128"/>
                <a:ea typeface="HG丸ｺﾞｼｯｸM-PRO" panose="020F0600000000000000" pitchFamily="50" charset="-128"/>
              </a:rPr>
              <a:t>００点</a:t>
            </a:r>
            <a:endParaRPr kumimoji="1" lang="en-US" altLang="ja-JP" sz="2200" dirty="0" smtClean="0">
              <a:latin typeface="HG丸ｺﾞｼｯｸM-PRO" panose="020F0600000000000000" pitchFamily="50" charset="-128"/>
              <a:ea typeface="HG丸ｺﾞｼｯｸM-PRO" panose="020F0600000000000000" pitchFamily="50" charset="-128"/>
            </a:endParaRPr>
          </a:p>
          <a:p>
            <a:pPr marL="808038" indent="-808038">
              <a:buNone/>
            </a:pP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算定対象リハビリテーション料</a:t>
            </a:r>
            <a:r>
              <a:rPr lang="en-US" altLang="ja-JP" sz="2000" dirty="0" smtClean="0">
                <a:latin typeface="HG丸ｺﾞｼｯｸM-PRO" panose="020F0600000000000000" pitchFamily="50" charset="-128"/>
                <a:ea typeface="HG丸ｺﾞｼｯｸM-PRO" panose="020F0600000000000000" pitchFamily="50" charset="-128"/>
              </a:rPr>
              <a:t>】</a:t>
            </a:r>
          </a:p>
          <a:p>
            <a:pPr marL="808038" indent="-808038">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・心大血管疾患リハビリテーション料（</a:t>
            </a:r>
            <a:r>
              <a:rPr lang="en-US" altLang="ja-JP" sz="2000" dirty="0" smtClean="0">
                <a:latin typeface="HG丸ｺﾞｼｯｸM-PRO" panose="020F0600000000000000" pitchFamily="50" charset="-128"/>
                <a:ea typeface="HG丸ｺﾞｼｯｸM-PRO" panose="020F0600000000000000" pitchFamily="50" charset="-128"/>
              </a:rPr>
              <a:t>Ⅰ</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808038" indent="-808038">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・脳血管疾患棟リハビリテーション料（</a:t>
            </a:r>
            <a:r>
              <a:rPr lang="en-US" altLang="ja-JP" sz="2000" dirty="0" smtClean="0">
                <a:latin typeface="HG丸ｺﾞｼｯｸM-PRO" panose="020F0600000000000000" pitchFamily="50" charset="-128"/>
                <a:ea typeface="HG丸ｺﾞｼｯｸM-PRO" panose="020F0600000000000000" pitchFamily="50" charset="-128"/>
              </a:rPr>
              <a:t>Ⅰ</a:t>
            </a:r>
            <a:r>
              <a:rPr lang="ja-JP" altLang="en-US" sz="2000" dirty="0" smtClean="0">
                <a:latin typeface="HG丸ｺﾞｼｯｸM-PRO" panose="020F0600000000000000" pitchFamily="50" charset="-128"/>
                <a:ea typeface="HG丸ｺﾞｼｯｸM-PRO" panose="020F0600000000000000" pitchFamily="50" charset="-128"/>
              </a:rPr>
              <a:t>）、（</a:t>
            </a:r>
            <a:r>
              <a:rPr lang="en-US" altLang="ja-JP" sz="2000" dirty="0" smtClean="0">
                <a:latin typeface="HG丸ｺﾞｼｯｸM-PRO" panose="020F0600000000000000" pitchFamily="50" charset="-128"/>
                <a:ea typeface="HG丸ｺﾞｼｯｸM-PRO" panose="020F0600000000000000" pitchFamily="50" charset="-128"/>
              </a:rPr>
              <a:t>Ⅱ</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808038" indent="-808038">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・運動器リハビリテーション料（</a:t>
            </a:r>
            <a:r>
              <a:rPr lang="en-US" altLang="ja-JP" sz="2000" dirty="0" smtClean="0">
                <a:latin typeface="HG丸ｺﾞｼｯｸM-PRO" panose="020F0600000000000000" pitchFamily="50" charset="-128"/>
                <a:ea typeface="HG丸ｺﾞｼｯｸM-PRO" panose="020F0600000000000000" pitchFamily="50" charset="-128"/>
              </a:rPr>
              <a:t>Ⅰ</a:t>
            </a:r>
            <a:r>
              <a:rPr lang="ja-JP" altLang="en-US" sz="2000" dirty="0" smtClean="0">
                <a:latin typeface="HG丸ｺﾞｼｯｸM-PRO" panose="020F0600000000000000" pitchFamily="50" charset="-128"/>
                <a:ea typeface="HG丸ｺﾞｼｯｸM-PRO" panose="020F0600000000000000" pitchFamily="50" charset="-128"/>
              </a:rPr>
              <a:t>）、（</a:t>
            </a:r>
            <a:r>
              <a:rPr lang="en-US" altLang="ja-JP" sz="2000" dirty="0" smtClean="0">
                <a:latin typeface="HG丸ｺﾞｼｯｸM-PRO" panose="020F0600000000000000" pitchFamily="50" charset="-128"/>
                <a:ea typeface="HG丸ｺﾞｼｯｸM-PRO" panose="020F0600000000000000" pitchFamily="50" charset="-128"/>
              </a:rPr>
              <a:t>Ⅱ</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808038" indent="-808038">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・呼吸器リハビリテーション料（</a:t>
            </a:r>
            <a:r>
              <a:rPr lang="en-US" altLang="ja-JP" sz="2000" dirty="0" smtClean="0">
                <a:latin typeface="HG丸ｺﾞｼｯｸM-PRO" panose="020F0600000000000000" pitchFamily="50" charset="-128"/>
                <a:ea typeface="HG丸ｺﾞｼｯｸM-PRO" panose="020F0600000000000000" pitchFamily="50" charset="-128"/>
              </a:rPr>
              <a:t>Ⅰ</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808038" indent="-808038">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・がん患者リハビリテーション料</a:t>
            </a:r>
            <a:endParaRPr lang="en-US" altLang="ja-JP" sz="2000" dirty="0" smtClean="0">
              <a:latin typeface="HG丸ｺﾞｼｯｸM-PRO" panose="020F0600000000000000" pitchFamily="50" charset="-128"/>
              <a:ea typeface="HG丸ｺﾞｼｯｸM-PRO" panose="020F0600000000000000" pitchFamily="50" charset="-128"/>
            </a:endParaRPr>
          </a:p>
          <a:p>
            <a:pPr marL="808038" indent="-808038">
              <a:buNone/>
            </a:pP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・認知症患者リハビリテーション料</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（新）</a:t>
            </a:r>
            <a:endParaRPr lang="en-US" altLang="ja-JP" sz="2000" u="sng" dirty="0" smtClean="0">
              <a:solidFill>
                <a:srgbClr val="0000FF"/>
              </a:solidFill>
              <a:latin typeface="HG丸ｺﾞｼｯｸM-PRO" panose="020F0600000000000000" pitchFamily="50" charset="-128"/>
              <a:ea typeface="HG丸ｺﾞｼｯｸM-PRO" panose="020F0600000000000000" pitchFamily="50" charset="-128"/>
            </a:endParaRPr>
          </a:p>
          <a:p>
            <a:pPr marL="712788" indent="-712788">
              <a:spcBef>
                <a:spcPts val="1200"/>
              </a:spcBef>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注２　Ａ</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308</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回復期リハビリテーション病棟入院料を算定する患者に対して、</a:t>
            </a:r>
            <a:r>
              <a:rPr lang="ja-JP" altLang="en-US" sz="2000" u="heavy"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医師、看護師、理学療法士、作業療法士又は言語聴覚士の少なくとも１名以上</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が、必要に応じて社会福祉士等と協力して、退院後生活する</a:t>
            </a:r>
            <a:r>
              <a:rPr lang="ja-JP" altLang="en-US" sz="2000" u="heavy"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自宅等を訪問（入院前７日以内又は入院後７日以内</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）し、退院後生活する住環境等の情報収集及び評価を行った上で、当該計画を策定した場合に、入院時訪問指導加算として、入院中１回に限り、１５０点を所定点数に加算する。（新）</a:t>
            </a:r>
            <a:endParaRPr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a:p>
            <a:pPr marL="712788" indent="-712788">
              <a:spcBef>
                <a:spcPts val="1200"/>
              </a:spcBef>
              <a:buNone/>
            </a:pPr>
            <a:r>
              <a:rPr lang="ja-JP" altLang="en-US" sz="2000"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注３　Ｈ</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001</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脳血管疾患等リハビリテーション料及びＨ</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002</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運動器リハビリテーション料の注２（早期リハビリテーション加算）及び注３（初期加算）を算定している</a:t>
            </a:r>
            <a:r>
              <a:rPr lang="ja-JP" altLang="en-US" sz="2000" dirty="0">
                <a:solidFill>
                  <a:srgbClr val="0000FF"/>
                </a:solidFill>
                <a:latin typeface="HG丸ｺﾞｼｯｸM-PRO" panose="020F0600000000000000" pitchFamily="50" charset="-128"/>
                <a:ea typeface="HG丸ｺﾞｼｯｸM-PRO" panose="020F0600000000000000" pitchFamily="50" charset="-128"/>
              </a:rPr>
              <a:t>Ｈ</a:t>
            </a:r>
            <a:r>
              <a:rPr lang="en-US" altLang="ja-JP" sz="2000" dirty="0">
                <a:solidFill>
                  <a:srgbClr val="0000FF"/>
                </a:solidFill>
                <a:latin typeface="HG丸ｺﾞｼｯｸM-PRO" panose="020F0600000000000000" pitchFamily="50" charset="-128"/>
                <a:ea typeface="HG丸ｺﾞｼｯｸM-PRO" panose="020F0600000000000000" pitchFamily="50" charset="-128"/>
              </a:rPr>
              <a:t>003-3</a:t>
            </a:r>
            <a:r>
              <a:rPr lang="ja-JP" altLang="en-US" sz="2000" dirty="0">
                <a:solidFill>
                  <a:srgbClr val="0000FF"/>
                </a:solidFill>
                <a:latin typeface="HG丸ｺﾞｼｯｸM-PRO" panose="020F0600000000000000" pitchFamily="50" charset="-128"/>
                <a:ea typeface="HG丸ｺﾞｼｯｸM-PRO" panose="020F0600000000000000" pitchFamily="50" charset="-128"/>
              </a:rPr>
              <a:t>リハビリテーション総合計画提供料を算定</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した入院中の患者以外の患者（他の医療機関を退院したものに限る。）である場合には算定できない。</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190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11833332"/>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35846" y="1124744"/>
            <a:ext cx="8556633" cy="5616624"/>
          </a:xfrm>
          <a:prstGeom prst="snip2DiagRect">
            <a:avLst>
              <a:gd name="adj1" fmla="val 0"/>
              <a:gd name="adj2" fmla="val 1117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323528" y="188640"/>
            <a:ext cx="8568952" cy="1296144"/>
          </a:xfrm>
          <a:prstGeom prst="roundRect">
            <a:avLst>
              <a:gd name="adj" fmla="val 1610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191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4"/>
          <p:cNvSpPr/>
          <p:nvPr/>
        </p:nvSpPr>
        <p:spPr>
          <a:xfrm>
            <a:off x="251520" y="2852936"/>
            <a:ext cx="8712968" cy="3672408"/>
          </a:xfrm>
          <a:prstGeom prst="roundRect">
            <a:avLst>
              <a:gd name="adj" fmla="val 13193"/>
            </a:avLst>
          </a:prstGeom>
          <a:solidFill>
            <a:srgbClr val="FFFF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404664"/>
            <a:ext cx="8352928" cy="6453336"/>
          </a:xfrm>
        </p:spPr>
        <p:txBody>
          <a:bodyPr>
            <a:normAutofit/>
          </a:bodyPr>
          <a:lstStyle/>
          <a:p>
            <a:pPr marL="265113" indent="-265113">
              <a:spcBef>
                <a:spcPts val="600"/>
              </a:spcBef>
              <a:spcAft>
                <a:spcPts val="600"/>
              </a:spcAft>
              <a:buNone/>
            </a:pP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Ｈ</a:t>
            </a:r>
            <a:r>
              <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rPr>
              <a:t>00</a:t>
            </a: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３</a:t>
            </a:r>
            <a:r>
              <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rPr>
              <a:t>-3</a:t>
            </a: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　リハビリテーション総合計画提供料</a:t>
            </a:r>
            <a:r>
              <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rPr>
              <a:t/>
            </a:r>
            <a:br>
              <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rPr>
            </a:b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　　　　　　　（退院時１回）　１００点（新）</a:t>
            </a:r>
            <a:endPar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808038" indent="-808038">
              <a:buNone/>
            </a:pPr>
            <a:endParaRPr lang="en-US" altLang="ja-JP" sz="800" dirty="0" smtClean="0">
              <a:latin typeface="HG丸ｺﾞｼｯｸM-PRO" panose="020F0600000000000000" pitchFamily="50" charset="-128"/>
              <a:ea typeface="HG丸ｺﾞｼｯｸM-PRO" panose="020F0600000000000000" pitchFamily="50" charset="-128"/>
            </a:endParaRPr>
          </a:p>
          <a:p>
            <a:pPr marL="542925" indent="-542925">
              <a:buNone/>
            </a:pPr>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リハビリテーション総合計画を外来のリハビリテーションを提供する別の医療機関へ提供した場合の評価を新設</a:t>
            </a:r>
            <a:endParaRPr lang="en-US" altLang="ja-JP" sz="2400" dirty="0" smtClean="0">
              <a:latin typeface="HG丸ｺﾞｼｯｸM-PRO" panose="020F0600000000000000" pitchFamily="50" charset="-128"/>
              <a:ea typeface="HG丸ｺﾞｼｯｸM-PRO" panose="020F0600000000000000" pitchFamily="50" charset="-128"/>
            </a:endParaRPr>
          </a:p>
          <a:p>
            <a:pPr marL="808038" indent="-808038">
              <a:buNone/>
            </a:pPr>
            <a:endParaRPr lang="en-US" altLang="ja-JP" sz="1000" dirty="0" smtClean="0">
              <a:solidFill>
                <a:srgbClr val="0000FF"/>
              </a:solidFill>
              <a:latin typeface="HG丸ｺﾞｼｯｸM-PRO" panose="020F0600000000000000" pitchFamily="50" charset="-128"/>
              <a:ea typeface="HG丸ｺﾞｼｯｸM-PRO" panose="020F0600000000000000" pitchFamily="50" charset="-128"/>
            </a:endParaRPr>
          </a:p>
          <a:p>
            <a:pPr marL="808038" indent="-808038">
              <a:buNone/>
            </a:pPr>
            <a:r>
              <a:rPr lang="ja-JP" altLang="en-US" sz="2400" dirty="0" smtClean="0">
                <a:latin typeface="HG丸ｺﾞｼｯｸM-PRO" panose="020F0600000000000000" pitchFamily="50" charset="-128"/>
                <a:ea typeface="HG丸ｺﾞｼｯｸM-PRO" panose="020F0600000000000000" pitchFamily="50" charset="-128"/>
              </a:rPr>
              <a:t>［算定要件］</a:t>
            </a:r>
            <a:endParaRPr lang="en-US" altLang="ja-JP" sz="2400" dirty="0">
              <a:latin typeface="HG丸ｺﾞｼｯｸM-PRO" panose="020F0600000000000000" pitchFamily="50" charset="-128"/>
              <a:ea typeface="HG丸ｺﾞｼｯｸM-PRO" panose="020F0600000000000000" pitchFamily="50" charset="-128"/>
            </a:endParaRPr>
          </a:p>
          <a:p>
            <a:pPr marL="265113"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入院中にリハビリテーション総合計画評価料を算定し、退院時において、Ｂ</a:t>
            </a:r>
            <a:r>
              <a:rPr lang="en-US" altLang="ja-JP" sz="2400" dirty="0" smtClean="0">
                <a:solidFill>
                  <a:srgbClr val="0000FF"/>
                </a:solidFill>
                <a:latin typeface="HG丸ｺﾞｼｯｸM-PRO" panose="020F0600000000000000" pitchFamily="50" charset="-128"/>
                <a:ea typeface="HG丸ｺﾞｼｯｸM-PRO" panose="020F0600000000000000" pitchFamily="50" charset="-128"/>
              </a:rPr>
              <a:t>005-2</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地域連携診療計画管理料又はＢ</a:t>
            </a:r>
            <a:r>
              <a:rPr lang="en-US" altLang="ja-JP" sz="2400" dirty="0" smtClean="0">
                <a:solidFill>
                  <a:srgbClr val="0000FF"/>
                </a:solidFill>
                <a:latin typeface="HG丸ｺﾞｼｯｸM-PRO" panose="020F0600000000000000" pitchFamily="50" charset="-128"/>
                <a:ea typeface="HG丸ｺﾞｼｯｸM-PRO" panose="020F0600000000000000" pitchFamily="50" charset="-128"/>
              </a:rPr>
              <a:t>005-3</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地域連携診療計画退院時指導料を算定した患者</a:t>
            </a:r>
            <a:r>
              <a:rPr lang="ja-JP" altLang="en-US" sz="2400" dirty="0" smtClean="0">
                <a:latin typeface="HG丸ｺﾞｼｯｸM-PRO" panose="020F0600000000000000" pitchFamily="50" charset="-128"/>
                <a:ea typeface="HG丸ｺﾞｼｯｸM-PRO" panose="020F0600000000000000" pitchFamily="50" charset="-128"/>
              </a:rPr>
              <a:t>について、患者の同意を得た上で、地域連携診療計画に基づき、</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退院後の治療を担う他医療機関に対して、リハビリテーション総合計画を文書により提供した場合</a:t>
            </a:r>
            <a:r>
              <a:rPr lang="ja-JP" altLang="en-US" sz="2400" dirty="0" smtClean="0">
                <a:latin typeface="HG丸ｺﾞｼｯｸM-PRO" panose="020F0600000000000000" pitchFamily="50" charset="-128"/>
                <a:ea typeface="HG丸ｺﾞｼｯｸM-PRO" panose="020F0600000000000000" pitchFamily="50" charset="-128"/>
              </a:rPr>
              <a:t>に、発症、手術又は急性増悪から</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14</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日以内に限り、退院時に１回を限度</a:t>
            </a:r>
            <a:r>
              <a:rPr lang="ja-JP" altLang="en-US" sz="2400" dirty="0" smtClean="0">
                <a:latin typeface="HG丸ｺﾞｼｯｸM-PRO" panose="020F0600000000000000" pitchFamily="50" charset="-128"/>
                <a:ea typeface="HG丸ｺﾞｼｯｸM-PRO" panose="020F0600000000000000" pitchFamily="50" charset="-128"/>
              </a:rPr>
              <a:t>として算定する。</a:t>
            </a:r>
            <a:endParaRPr lang="en-US" altLang="ja-JP" sz="24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7392925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23528" y="764704"/>
            <a:ext cx="8568952" cy="6093296"/>
          </a:xfrm>
          <a:prstGeom prst="snip2DiagRect">
            <a:avLst>
              <a:gd name="adj1" fmla="val 0"/>
              <a:gd name="adj2" fmla="val 645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323528" y="122318"/>
            <a:ext cx="8568952" cy="858410"/>
          </a:xfrm>
          <a:prstGeom prst="roundRect">
            <a:avLst>
              <a:gd name="adj" fmla="val 1610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395536" y="116632"/>
            <a:ext cx="8352928" cy="6741368"/>
          </a:xfrm>
        </p:spPr>
        <p:txBody>
          <a:bodyPr>
            <a:normAutofit/>
          </a:bodyPr>
          <a:lstStyle/>
          <a:p>
            <a:pPr marL="265113" indent="-265113">
              <a:spcBef>
                <a:spcPts val="600"/>
              </a:spcBef>
              <a:buNone/>
            </a:pPr>
            <a:r>
              <a:rPr kumimoji="1" lang="ja-JP" altLang="en-US" sz="2000" dirty="0" smtClean="0">
                <a:latin typeface="HG丸ｺﾞｼｯｸM-PRO" panose="020F0600000000000000" pitchFamily="50" charset="-128"/>
                <a:ea typeface="HG丸ｺﾞｼｯｸM-PRO" panose="020F0600000000000000" pitchFamily="50" charset="-128"/>
              </a:rPr>
              <a:t>Ｈ</a:t>
            </a:r>
            <a:r>
              <a:rPr kumimoji="1" lang="en-US" altLang="ja-JP" sz="2000" dirty="0" smtClean="0">
                <a:latin typeface="HG丸ｺﾞｼｯｸM-PRO" panose="020F0600000000000000" pitchFamily="50" charset="-128"/>
                <a:ea typeface="HG丸ｺﾞｼｯｸM-PRO" panose="020F0600000000000000" pitchFamily="50" charset="-128"/>
              </a:rPr>
              <a:t>00</a:t>
            </a:r>
            <a:r>
              <a:rPr lang="en-US" altLang="ja-JP" sz="2000" dirty="0">
                <a:latin typeface="HG丸ｺﾞｼｯｸM-PRO" panose="020F0600000000000000" pitchFamily="50" charset="-128"/>
                <a:ea typeface="HG丸ｺﾞｼｯｸM-PRO" panose="020F0600000000000000" pitchFamily="50" charset="-128"/>
              </a:rPr>
              <a:t>4</a:t>
            </a:r>
            <a:r>
              <a:rPr kumimoji="1" lang="ja-JP" altLang="en-US" sz="2000" dirty="0" smtClean="0">
                <a:latin typeface="HG丸ｺﾞｼｯｸM-PRO" panose="020F0600000000000000" pitchFamily="50" charset="-128"/>
                <a:ea typeface="HG丸ｺﾞｼｯｸM-PRO" panose="020F0600000000000000" pitchFamily="50" charset="-128"/>
              </a:rPr>
              <a:t>　摂食機能療法（１日につき）　１８５点</a:t>
            </a:r>
            <a:endParaRPr kumimoji="1" lang="en-US" altLang="ja-JP" sz="20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注２　経口摂取回復促進加算　　　　　 １８５点（新）</a:t>
            </a:r>
            <a:endParaRPr kumimoji="1"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808038" indent="-808038">
              <a:buNone/>
            </a:pPr>
            <a:endParaRPr lang="en-US" altLang="ja-JP" sz="800" dirty="0" smtClean="0">
              <a:latin typeface="HG丸ｺﾞｼｯｸM-PRO" panose="020F0600000000000000" pitchFamily="50" charset="-128"/>
              <a:ea typeface="HG丸ｺﾞｼｯｸM-PRO" panose="020F0600000000000000" pitchFamily="50" charset="-128"/>
            </a:endParaRPr>
          </a:p>
          <a:p>
            <a:pPr marL="542925" indent="-542925">
              <a:spcBef>
                <a:spcPts val="0"/>
              </a:spcBef>
              <a:buNone/>
            </a:pPr>
            <a:r>
              <a:rPr lang="ja-JP" altLang="en-US" sz="1600" dirty="0" smtClean="0">
                <a:latin typeface="HG丸ｺﾞｼｯｸM-PRO" panose="020F0600000000000000" pitchFamily="50" charset="-128"/>
                <a:ea typeface="HG丸ｺﾞｼｯｸM-PRO" panose="020F0600000000000000" pitchFamily="50" charset="-128"/>
              </a:rPr>
              <a:t>　</a:t>
            </a:r>
            <a:r>
              <a:rPr lang="en-US" altLang="ja-JP" sz="1600" dirty="0" smtClean="0">
                <a:latin typeface="HG丸ｺﾞｼｯｸM-PRO" panose="020F0600000000000000" pitchFamily="50" charset="-128"/>
                <a:ea typeface="HG丸ｺﾞｼｯｸM-PRO" panose="020F0600000000000000" pitchFamily="50" charset="-128"/>
              </a:rPr>
              <a:t>※</a:t>
            </a:r>
            <a:r>
              <a:rPr lang="ja-JP" altLang="en-US" sz="1600" u="heavy" dirty="0" smtClean="0">
                <a:uFill>
                  <a:solidFill>
                    <a:srgbClr val="0000FF"/>
                  </a:solidFill>
                </a:uFill>
                <a:latin typeface="HG丸ｺﾞｼｯｸM-PRO" panose="020F0600000000000000" pitchFamily="50" charset="-128"/>
                <a:ea typeface="HG丸ｺﾞｼｯｸM-PRO" panose="020F0600000000000000" pitchFamily="50" charset="-128"/>
              </a:rPr>
              <a:t>高い割合で経口摂取可能な状態に回復</a:t>
            </a:r>
            <a:r>
              <a:rPr lang="ja-JP" altLang="en-US" sz="1600" dirty="0" smtClean="0">
                <a:latin typeface="HG丸ｺﾞｼｯｸM-PRO" panose="020F0600000000000000" pitchFamily="50" charset="-128"/>
                <a:ea typeface="HG丸ｺﾞｼｯｸM-PRO" panose="020F0600000000000000" pitchFamily="50" charset="-128"/>
              </a:rPr>
              <a:t>させている場合の摂食機能療法の評価の見直し</a:t>
            </a:r>
            <a:endParaRPr lang="en-US" altLang="ja-JP" sz="1600" dirty="0" smtClean="0">
              <a:latin typeface="HG丸ｺﾞｼｯｸM-PRO" panose="020F0600000000000000" pitchFamily="50" charset="-128"/>
              <a:ea typeface="HG丸ｺﾞｼｯｸM-PRO" panose="020F0600000000000000" pitchFamily="50" charset="-128"/>
            </a:endParaRPr>
          </a:p>
          <a:p>
            <a:pPr marL="808038" indent="-808038">
              <a:spcBef>
                <a:spcPts val="1200"/>
              </a:spcBef>
              <a:buNone/>
            </a:pPr>
            <a:r>
              <a:rPr lang="ja-JP" altLang="en-US" sz="1800" dirty="0" smtClean="0">
                <a:latin typeface="HG丸ｺﾞｼｯｸM-PRO" panose="020F0600000000000000" pitchFamily="50" charset="-128"/>
                <a:ea typeface="HG丸ｺﾞｼｯｸM-PRO" panose="020F0600000000000000" pitchFamily="50" charset="-128"/>
              </a:rPr>
              <a:t>［算定要件］</a:t>
            </a:r>
            <a:endParaRPr lang="en-US" altLang="ja-JP" sz="1800" dirty="0">
              <a:latin typeface="HG丸ｺﾞｼｯｸM-PRO" panose="020F0600000000000000" pitchFamily="50" charset="-128"/>
              <a:ea typeface="HG丸ｺﾞｼｯｸM-PRO" panose="020F0600000000000000" pitchFamily="50" charset="-128"/>
            </a:endParaRPr>
          </a:p>
          <a:p>
            <a:pPr marL="446088" indent="-180975">
              <a:spcBef>
                <a:spcPts val="0"/>
              </a:spcBef>
              <a:buNone/>
            </a:pPr>
            <a:r>
              <a:rPr lang="ja-JP" altLang="en-US" sz="1800" dirty="0" smtClean="0">
                <a:latin typeface="HG丸ｺﾞｼｯｸM-PRO" panose="020F0600000000000000" pitchFamily="50" charset="-128"/>
                <a:ea typeface="HG丸ｺﾞｼｯｸM-PRO" panose="020F0600000000000000" pitchFamily="50" charset="-128"/>
              </a:rPr>
              <a:t>①　鼻腔栄養又は胃瘻の状態の患者に対して、</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月に１回以上嚥下造影又は内視鏡下嚥下機能評価検査を実施した結果に基づいて、カンファレンス等を行い</a:t>
            </a:r>
            <a:r>
              <a:rPr lang="ja-JP" altLang="en-US" sz="1800" dirty="0" smtClean="0">
                <a:latin typeface="HG丸ｺﾞｼｯｸM-PRO" panose="020F0600000000000000" pitchFamily="50" charset="-128"/>
                <a:ea typeface="HG丸ｺﾞｼｯｸM-PRO" panose="020F0600000000000000" pitchFamily="50" charset="-128"/>
              </a:rPr>
              <a:t>、その結果に基づいて摂食機能療法を実施した場合に、摂食機能療法に加算する。</a:t>
            </a:r>
            <a:endParaRPr lang="en-US" altLang="ja-JP" sz="1800" dirty="0" smtClean="0">
              <a:latin typeface="HG丸ｺﾞｼｯｸM-PRO" panose="020F0600000000000000" pitchFamily="50" charset="-128"/>
              <a:ea typeface="HG丸ｺﾞｼｯｸM-PRO" panose="020F0600000000000000" pitchFamily="50" charset="-128"/>
            </a:endParaRPr>
          </a:p>
          <a:p>
            <a:pPr marL="446088" indent="-180975">
              <a:spcBef>
                <a:spcPts val="0"/>
              </a:spcBef>
              <a:buNone/>
            </a:pPr>
            <a:r>
              <a:rPr lang="ja-JP" altLang="en-US" sz="1800" dirty="0" smtClean="0">
                <a:latin typeface="HG丸ｺﾞｼｯｸM-PRO" panose="020F0600000000000000" pitchFamily="50" charset="-128"/>
                <a:ea typeface="HG丸ｺﾞｼｯｸM-PRO" panose="020F0600000000000000" pitchFamily="50" charset="-128"/>
              </a:rPr>
              <a:t>②　</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治療開始日から起算して６月以内</a:t>
            </a:r>
            <a:r>
              <a:rPr lang="ja-JP" altLang="en-US" sz="1800" dirty="0" smtClean="0">
                <a:latin typeface="HG丸ｺﾞｼｯｸM-PRO" panose="020F0600000000000000" pitchFamily="50" charset="-128"/>
                <a:ea typeface="HG丸ｺﾞｼｯｸM-PRO" panose="020F0600000000000000" pitchFamily="50" charset="-128"/>
              </a:rPr>
              <a:t>に限り加算する。</a:t>
            </a:r>
            <a:endParaRPr lang="en-US" altLang="ja-JP" sz="1800" dirty="0" smtClean="0">
              <a:latin typeface="HG丸ｺﾞｼｯｸM-PRO" panose="020F0600000000000000" pitchFamily="50" charset="-128"/>
              <a:ea typeface="HG丸ｺﾞｼｯｸM-PRO" panose="020F0600000000000000" pitchFamily="50" charset="-128"/>
            </a:endParaRPr>
          </a:p>
          <a:p>
            <a:pPr marL="446088" indent="-180975">
              <a:spcBef>
                <a:spcPts val="0"/>
              </a:spcBef>
              <a:buNone/>
            </a:pPr>
            <a:r>
              <a:rPr lang="ja-JP" altLang="en-US" sz="1800" dirty="0" smtClean="0">
                <a:latin typeface="HG丸ｺﾞｼｯｸM-PRO" panose="020F0600000000000000" pitchFamily="50" charset="-128"/>
                <a:ea typeface="HG丸ｺﾞｼｯｸM-PRO" panose="020F0600000000000000" pitchFamily="50" charset="-128"/>
              </a:rPr>
              <a:t>③　実施した嚥下造影又は内視鏡下嚥下機能評価検査の費用は所定点数に含まれる。</a:t>
            </a:r>
            <a:endParaRPr lang="en-US" altLang="ja-JP" sz="1800" dirty="0">
              <a:latin typeface="HG丸ｺﾞｼｯｸM-PRO" panose="020F0600000000000000" pitchFamily="50" charset="-128"/>
              <a:ea typeface="HG丸ｺﾞｼｯｸM-PRO" panose="020F0600000000000000" pitchFamily="50" charset="-128"/>
            </a:endParaRPr>
          </a:p>
          <a:p>
            <a:pPr marL="446088" indent="-446088">
              <a:spcBef>
                <a:spcPts val="1200"/>
              </a:spcBef>
              <a:buNone/>
            </a:pPr>
            <a:r>
              <a:rPr lang="ja-JP" altLang="en-US" sz="1800" dirty="0" smtClean="0">
                <a:latin typeface="HG丸ｺﾞｼｯｸM-PRO" panose="020F0600000000000000" pitchFamily="50" charset="-128"/>
                <a:ea typeface="HG丸ｺﾞｼｯｸM-PRO" panose="020F0600000000000000" pitchFamily="50" charset="-128"/>
              </a:rPr>
              <a:t>［施設基準］</a:t>
            </a:r>
            <a:endParaRPr lang="en-US" altLang="ja-JP" sz="1800" dirty="0">
              <a:latin typeface="HG丸ｺﾞｼｯｸM-PRO" panose="020F0600000000000000" pitchFamily="50" charset="-128"/>
              <a:ea typeface="HG丸ｺﾞｼｯｸM-PRO" panose="020F0600000000000000" pitchFamily="50" charset="-128"/>
            </a:endParaRPr>
          </a:p>
          <a:p>
            <a:pPr marL="446088" indent="-180975">
              <a:spcBef>
                <a:spcPts val="0"/>
              </a:spcBef>
              <a:buNone/>
            </a:pPr>
            <a:r>
              <a:rPr lang="ja-JP" altLang="en-US" sz="1800" dirty="0" smtClean="0">
                <a:latin typeface="HG丸ｺﾞｼｯｸM-PRO" panose="020F0600000000000000" pitchFamily="50" charset="-128"/>
                <a:ea typeface="HG丸ｺﾞｼｯｸM-PRO" panose="020F0600000000000000" pitchFamily="50" charset="-128"/>
              </a:rPr>
              <a:t>①　</a:t>
            </a:r>
            <a:r>
              <a:rPr lang="ja-JP" altLang="en-US" sz="1800" u="heavy" dirty="0" smtClean="0">
                <a:uFill>
                  <a:solidFill>
                    <a:srgbClr val="0000FF"/>
                  </a:solidFill>
                </a:uFill>
                <a:latin typeface="HG丸ｺﾞｼｯｸM-PRO" panose="020F0600000000000000" pitchFamily="50" charset="-128"/>
                <a:ea typeface="HG丸ｺﾞｼｯｸM-PRO" panose="020F0600000000000000" pitchFamily="50" charset="-128"/>
              </a:rPr>
              <a:t>新規の胃瘻造設患者と他の保険医療機関から受け入れた胃瘻造設患者</a:t>
            </a:r>
            <a:r>
              <a:rPr lang="ja-JP" altLang="en-US" sz="1800" dirty="0" smtClean="0">
                <a:latin typeface="HG丸ｺﾞｼｯｸM-PRO" panose="020F0600000000000000" pitchFamily="50" charset="-128"/>
                <a:ea typeface="HG丸ｺﾞｼｯｸM-PRO" panose="020F0600000000000000" pitchFamily="50" charset="-128"/>
              </a:rPr>
              <a:t>が</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合わせて年間２名以上</a:t>
            </a:r>
            <a:r>
              <a:rPr lang="ja-JP" altLang="en-US" sz="1800" dirty="0" smtClean="0">
                <a:latin typeface="HG丸ｺﾞｼｯｸM-PRO" panose="020F0600000000000000" pitchFamily="50" charset="-128"/>
                <a:ea typeface="HG丸ｺﾞｼｯｸM-PRO" panose="020F0600000000000000" pitchFamily="50" charset="-128"/>
              </a:rPr>
              <a:t>いること。</a:t>
            </a:r>
            <a:endParaRPr lang="en-US" altLang="ja-JP" sz="1800" dirty="0" smtClean="0">
              <a:latin typeface="HG丸ｺﾞｼｯｸM-PRO" panose="020F0600000000000000" pitchFamily="50" charset="-128"/>
              <a:ea typeface="HG丸ｺﾞｼｯｸM-PRO" panose="020F0600000000000000" pitchFamily="50" charset="-128"/>
            </a:endParaRPr>
          </a:p>
          <a:p>
            <a:pPr marL="446088" indent="-180975">
              <a:spcBef>
                <a:spcPts val="0"/>
              </a:spcBef>
              <a:buNone/>
            </a:pPr>
            <a:r>
              <a:rPr lang="ja-JP" altLang="en-US" sz="1800" dirty="0" smtClean="0">
                <a:latin typeface="HG丸ｺﾞｼｯｸM-PRO" panose="020F0600000000000000" pitchFamily="50" charset="-128"/>
                <a:ea typeface="HG丸ｺﾞｼｯｸM-PRO" panose="020F0600000000000000" pitchFamily="50" charset="-128"/>
              </a:rPr>
              <a:t>②　経口摂取以外の栄養方法を使用している患者であって、以下の</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ア又はイに該当する患者</a:t>
            </a:r>
            <a:r>
              <a:rPr lang="ja-JP" altLang="en-US" sz="1800" dirty="0" smtClean="0">
                <a:latin typeface="HG丸ｺﾞｼｯｸM-PRO" panose="020F0600000000000000" pitchFamily="50" charset="-128"/>
                <a:ea typeface="HG丸ｺﾞｼｯｸM-PRO" panose="020F0600000000000000" pitchFamily="50" charset="-128"/>
              </a:rPr>
              <a:t>（転院又は退院した患者を含む。）の</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合</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計数の</a:t>
            </a:r>
            <a:r>
              <a:rPr lang="en-US" altLang="ja-JP" sz="1800" u="sng" dirty="0" smtClean="0">
                <a:solidFill>
                  <a:srgbClr val="0000FF"/>
                </a:solidFill>
                <a:latin typeface="HG丸ｺﾞｼｯｸM-PRO" panose="020F0600000000000000" pitchFamily="50" charset="-128"/>
                <a:ea typeface="HG丸ｺﾞｼｯｸM-PRO" panose="020F0600000000000000" pitchFamily="50" charset="-128"/>
              </a:rPr>
              <a:t>35</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％以上</a:t>
            </a:r>
            <a:r>
              <a:rPr lang="ja-JP" altLang="en-US" sz="1800" dirty="0" smtClean="0">
                <a:latin typeface="HG丸ｺﾞｼｯｸM-PRO" panose="020F0600000000000000" pitchFamily="50" charset="-128"/>
                <a:ea typeface="HG丸ｺﾞｼｯｸM-PRO" panose="020F0600000000000000" pitchFamily="50" charset="-128"/>
              </a:rPr>
              <a:t>について、</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１年以内に経口摂取のみの栄養方法に回復</a:t>
            </a:r>
            <a:r>
              <a:rPr lang="ja-JP" altLang="en-US" sz="1800" dirty="0" smtClean="0">
                <a:latin typeface="HG丸ｺﾞｼｯｸM-PRO" panose="020F0600000000000000" pitchFamily="50" charset="-128"/>
                <a:ea typeface="HG丸ｺﾞｼｯｸM-PRO" panose="020F0600000000000000" pitchFamily="50" charset="-128"/>
              </a:rPr>
              <a:t>させていること。</a:t>
            </a:r>
            <a:endParaRPr lang="en-US" altLang="ja-JP" sz="1800" dirty="0" smtClean="0">
              <a:latin typeface="HG丸ｺﾞｼｯｸM-PRO" panose="020F0600000000000000" pitchFamily="50" charset="-128"/>
              <a:ea typeface="HG丸ｺﾞｼｯｸM-PRO" panose="020F0600000000000000" pitchFamily="50" charset="-128"/>
            </a:endParaRPr>
          </a:p>
          <a:p>
            <a:pPr marL="627063" indent="-180975">
              <a:spcBef>
                <a:spcPts val="0"/>
              </a:spcBef>
              <a:buNone/>
            </a:pPr>
            <a:r>
              <a:rPr lang="ja-JP" altLang="en-US" sz="1800" dirty="0" smtClean="0">
                <a:latin typeface="HG丸ｺﾞｼｯｸM-PRO" panose="020F0600000000000000" pitchFamily="50" charset="-128"/>
                <a:ea typeface="HG丸ｺﾞｼｯｸM-PRO" panose="020F0600000000000000" pitchFamily="50" charset="-128"/>
              </a:rPr>
              <a:t>ア　新規に受け入れた患者で、鼻腔栄養又は胃瘻を使用している者</a:t>
            </a:r>
            <a:endParaRPr lang="en-US" altLang="ja-JP" sz="1800" dirty="0" smtClean="0">
              <a:latin typeface="HG丸ｺﾞｼｯｸM-PRO" panose="020F0600000000000000" pitchFamily="50" charset="-128"/>
              <a:ea typeface="HG丸ｺﾞｼｯｸM-PRO" panose="020F0600000000000000" pitchFamily="50" charset="-128"/>
            </a:endParaRPr>
          </a:p>
          <a:p>
            <a:pPr marL="627063" indent="-180975">
              <a:spcBef>
                <a:spcPts val="0"/>
              </a:spcBef>
              <a:buNone/>
            </a:pPr>
            <a:r>
              <a:rPr lang="ja-JP" altLang="en-US" sz="1800" dirty="0" smtClean="0">
                <a:latin typeface="HG丸ｺﾞｼｯｸM-PRO" panose="020F0600000000000000" pitchFamily="50" charset="-128"/>
                <a:ea typeface="HG丸ｺﾞｼｯｸM-PRO" panose="020F0600000000000000" pitchFamily="50" charset="-128"/>
              </a:rPr>
              <a:t>イ　当該保険医療機関で新たに鼻腔栄養又は胃瘻を導入した患者</a:t>
            </a:r>
            <a:endParaRPr lang="en-US" altLang="ja-JP" sz="1800" dirty="0" smtClean="0">
              <a:latin typeface="HG丸ｺﾞｼｯｸM-PRO" panose="020F0600000000000000" pitchFamily="50" charset="-128"/>
              <a:ea typeface="HG丸ｺﾞｼｯｸM-PRO" panose="020F0600000000000000" pitchFamily="50" charset="-128"/>
            </a:endParaRPr>
          </a:p>
          <a:p>
            <a:pPr marL="446088" indent="-180975">
              <a:spcBef>
                <a:spcPts val="0"/>
              </a:spcBef>
              <a:buNone/>
            </a:pPr>
            <a:r>
              <a:rPr lang="ja-JP" altLang="en-US" sz="1800" dirty="0" smtClean="0">
                <a:latin typeface="HG丸ｺﾞｼｯｸM-PRO" panose="020F0600000000000000" pitchFamily="50" charset="-128"/>
                <a:ea typeface="HG丸ｺﾞｼｯｸM-PRO" panose="020F0600000000000000" pitchFamily="50" charset="-128"/>
              </a:rPr>
              <a:t>③　摂食機能療法に</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専従の言語聴覚士が１名以上配置</a:t>
            </a:r>
            <a:r>
              <a:rPr lang="ja-JP" altLang="en-US" sz="1800" dirty="0" smtClean="0">
                <a:latin typeface="HG丸ｺﾞｼｯｸM-PRO" panose="020F0600000000000000" pitchFamily="50" charset="-128"/>
                <a:ea typeface="HG丸ｺﾞｼｯｸM-PRO" panose="020F0600000000000000" pitchFamily="50" charset="-128"/>
              </a:rPr>
              <a:t>されていること。</a:t>
            </a:r>
            <a:endParaRPr lang="en-US" altLang="ja-JP" sz="1800" dirty="0" smtClean="0">
              <a:latin typeface="HG丸ｺﾞｼｯｸM-PRO" panose="020F0600000000000000" pitchFamily="50" charset="-128"/>
              <a:ea typeface="HG丸ｺﾞｼｯｸM-PRO" panose="020F0600000000000000" pitchFamily="50" charset="-128"/>
            </a:endParaRPr>
          </a:p>
          <a:p>
            <a:pPr marL="446088" indent="-180975">
              <a:spcBef>
                <a:spcPts val="0"/>
              </a:spcBef>
              <a:buNone/>
            </a:pPr>
            <a:r>
              <a:rPr lang="ja-JP" altLang="en-US" sz="1800" dirty="0" smtClean="0">
                <a:latin typeface="HG丸ｺﾞｼｯｸM-PRO" panose="020F0600000000000000" pitchFamily="50" charset="-128"/>
                <a:ea typeface="HG丸ｺﾞｼｯｸM-PRO" panose="020F0600000000000000" pitchFamily="50" charset="-128"/>
              </a:rPr>
              <a:t>④　②の基準について、</a:t>
            </a:r>
            <a:r>
              <a:rPr lang="ja-JP" altLang="en-US" sz="1800" u="heavy" dirty="0" smtClean="0">
                <a:uFill>
                  <a:solidFill>
                    <a:srgbClr val="0000FF"/>
                  </a:solidFill>
                </a:uFill>
                <a:latin typeface="HG丸ｺﾞｼｯｸM-PRO" panose="020F0600000000000000" pitchFamily="50" charset="-128"/>
                <a:ea typeface="HG丸ｺﾞｼｯｸM-PRO" panose="020F0600000000000000" pitchFamily="50" charset="-128"/>
              </a:rPr>
              <a:t>新規に届出を行う場合は、</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届出前の３月分の実績</a:t>
            </a:r>
            <a:r>
              <a:rPr lang="ja-JP" altLang="en-US" sz="1800" dirty="0" smtClean="0">
                <a:latin typeface="HG丸ｺﾞｼｯｸM-PRO" panose="020F0600000000000000" pitchFamily="50" charset="-128"/>
                <a:ea typeface="HG丸ｺﾞｼｯｸM-PRO" panose="020F0600000000000000" pitchFamily="50" charset="-128"/>
              </a:rPr>
              <a:t>をもって施設基準の適合性を判断する。</a:t>
            </a:r>
            <a:endParaRPr lang="en-US" altLang="ja-JP" sz="18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192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64804768"/>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1520" y="4077072"/>
            <a:ext cx="8640960" cy="1224136"/>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7" name="角丸四角形 6"/>
          <p:cNvSpPr/>
          <p:nvPr/>
        </p:nvSpPr>
        <p:spPr>
          <a:xfrm>
            <a:off x="251520" y="1052736"/>
            <a:ext cx="8640960" cy="2448272"/>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395536" y="476672"/>
            <a:ext cx="8424936" cy="6264696"/>
          </a:xfrm>
        </p:spPr>
        <p:txBody>
          <a:bodyPr>
            <a:normAutofit/>
          </a:bodyPr>
          <a:lstStyle/>
          <a:p>
            <a:pPr marL="627063" indent="-627063">
              <a:buNone/>
            </a:pP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◆疾患別リハビリテーション等の適切な評価</a:t>
            </a:r>
            <a:endParaRPr kumimoji="1"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265113" indent="-265113">
              <a:buNone/>
            </a:pPr>
            <a:endParaRPr kumimoji="1" lang="en-US" altLang="ja-JP" sz="1200" dirty="0">
              <a:latin typeface="HG丸ｺﾞｼｯｸM-PRO" panose="020F0600000000000000" pitchFamily="50" charset="-128"/>
              <a:ea typeface="HG丸ｺﾞｼｯｸM-PRO" panose="020F0600000000000000" pitchFamily="50" charset="-128"/>
            </a:endParaRPr>
          </a:p>
          <a:p>
            <a:pPr marL="265113" indent="-265113">
              <a:buNone/>
            </a:pPr>
            <a:r>
              <a:rPr kumimoji="1" lang="ja-JP" altLang="en-US" sz="2400" dirty="0" smtClean="0">
                <a:latin typeface="HG丸ｺﾞｼｯｸM-PRO" panose="020F0600000000000000" pitchFamily="50" charset="-128"/>
                <a:ea typeface="HG丸ｺﾞｼｯｸM-PRO" panose="020F0600000000000000" pitchFamily="50" charset="-128"/>
              </a:rPr>
              <a:t>Ｈ</a:t>
            </a:r>
            <a:r>
              <a:rPr kumimoji="1" lang="en-US" altLang="ja-JP" sz="2400" dirty="0" smtClean="0">
                <a:latin typeface="HG丸ｺﾞｼｯｸM-PRO" panose="020F0600000000000000" pitchFamily="50" charset="-128"/>
                <a:ea typeface="HG丸ｺﾞｼｯｸM-PRO" panose="020F0600000000000000" pitchFamily="50" charset="-128"/>
              </a:rPr>
              <a:t>007</a:t>
            </a:r>
            <a:r>
              <a:rPr kumimoji="1" lang="ja-JP" altLang="en-US" sz="2400" dirty="0" smtClean="0">
                <a:latin typeface="HG丸ｺﾞｼｯｸM-PRO" panose="020F0600000000000000" pitchFamily="50" charset="-128"/>
                <a:ea typeface="HG丸ｺﾞｼｯｸM-PRO" panose="020F0600000000000000" pitchFamily="50" charset="-128"/>
              </a:rPr>
              <a:t>　障害児（者）リハビリテーション料</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1</a:t>
            </a:r>
            <a:r>
              <a:rPr lang="ja-JP" altLang="en-US" sz="2400" dirty="0">
                <a:latin typeface="HG丸ｺﾞｼｯｸM-PRO" panose="020F0600000000000000" pitchFamily="50" charset="-128"/>
                <a:ea typeface="HG丸ｺﾞｼｯｸM-PRO" panose="020F0600000000000000" pitchFamily="50" charset="-128"/>
              </a:rPr>
              <a:t>単位</a:t>
            </a:r>
            <a:r>
              <a:rPr lang="ja-JP" altLang="en-US" sz="2400" dirty="0" smtClean="0">
                <a:latin typeface="HG丸ｺﾞｼｯｸM-PRO" panose="020F0600000000000000" pitchFamily="50" charset="-128"/>
                <a:ea typeface="HG丸ｺﾞｼｯｸM-PRO" panose="020F0600000000000000" pitchFamily="50" charset="-128"/>
              </a:rPr>
              <a:t>）</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265113" indent="-265113">
              <a:buNone/>
            </a:pPr>
            <a:r>
              <a:rPr kumimoji="1" lang="ja-JP" altLang="en-US" sz="2400" dirty="0" smtClean="0">
                <a:latin typeface="HG丸ｺﾞｼｯｸM-PRO" panose="020F0600000000000000" pitchFamily="50" charset="-128"/>
                <a:ea typeface="HG丸ｺﾞｼｯｸM-PRO" panose="020F0600000000000000" pitchFamily="50" charset="-128"/>
              </a:rPr>
              <a:t>　１　６歳未満の患者の場合</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２</a:t>
            </a:r>
            <a:r>
              <a:rPr lang="ja-JP" altLang="en-US" sz="2400" dirty="0">
                <a:solidFill>
                  <a:srgbClr val="FF0000"/>
                </a:solidFill>
                <a:latin typeface="HG丸ｺﾞｼｯｸM-PRO" panose="020F0600000000000000" pitchFamily="50" charset="-128"/>
                <a:ea typeface="HG丸ｺﾞｼｯｸM-PRO" panose="020F0600000000000000" pitchFamily="50" charset="-128"/>
              </a:rPr>
              <a:t>２０</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点　→　２２５点</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buNone/>
            </a:pPr>
            <a:r>
              <a:rPr kumimoji="1" lang="ja-JP" altLang="en-US" sz="2400" dirty="0" smtClean="0">
                <a:latin typeface="HG丸ｺﾞｼｯｸM-PRO" panose="020F0600000000000000" pitchFamily="50" charset="-128"/>
                <a:ea typeface="HG丸ｺﾞｼｯｸM-PRO" panose="020F0600000000000000" pitchFamily="50" charset="-128"/>
              </a:rPr>
              <a:t>　２　</a:t>
            </a:r>
            <a:r>
              <a:rPr lang="ja-JP" altLang="en-US" sz="2400" dirty="0">
                <a:latin typeface="HG丸ｺﾞｼｯｸM-PRO" panose="020F0600000000000000" pitchFamily="50" charset="-128"/>
                <a:ea typeface="HG丸ｺﾞｼｯｸM-PRO" panose="020F0600000000000000" pitchFamily="50" charset="-128"/>
              </a:rPr>
              <a:t>６歳</a:t>
            </a:r>
            <a:r>
              <a:rPr lang="ja-JP" altLang="en-US" sz="2400" dirty="0" smtClean="0">
                <a:latin typeface="HG丸ｺﾞｼｯｸM-PRO" panose="020F0600000000000000" pitchFamily="50" charset="-128"/>
                <a:ea typeface="HG丸ｺﾞｼｯｸM-PRO" panose="020F0600000000000000" pitchFamily="50" charset="-128"/>
              </a:rPr>
              <a:t>以上</a:t>
            </a:r>
            <a:r>
              <a:rPr lang="ja-JP" altLang="en-US" sz="2400" dirty="0">
                <a:latin typeface="HG丸ｺﾞｼｯｸM-PRO" panose="020F0600000000000000" pitchFamily="50" charset="-128"/>
                <a:ea typeface="HG丸ｺﾞｼｯｸM-PRO" panose="020F0600000000000000" pitchFamily="50" charset="-128"/>
              </a:rPr>
              <a:t>１８</a:t>
            </a:r>
            <a:r>
              <a:rPr lang="ja-JP" altLang="en-US" sz="2400" dirty="0" smtClean="0">
                <a:latin typeface="HG丸ｺﾞｼｯｸM-PRO" panose="020F0600000000000000" pitchFamily="50" charset="-128"/>
                <a:ea typeface="HG丸ｺﾞｼｯｸM-PRO" panose="020F0600000000000000" pitchFamily="50" charset="-128"/>
              </a:rPr>
              <a:t>歳未満の患者の場合</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265113" indent="-265113" algn="r">
              <a:buNone/>
            </a:pPr>
            <a:r>
              <a:rPr kumimoji="1"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１９０点　→　１９５点</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buNone/>
            </a:pP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３　１８歳以上の患者の場合</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１５０点　→　１５５点</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buNone/>
            </a:pPr>
            <a:endParaRPr lang="en-US" altLang="ja-JP" sz="2400" dirty="0" smtClean="0">
              <a:latin typeface="HG丸ｺﾞｼｯｸM-PRO" panose="020F0600000000000000" pitchFamily="50" charset="-128"/>
              <a:ea typeface="HG丸ｺﾞｼｯｸM-PRO" panose="020F0600000000000000" pitchFamily="50" charset="-128"/>
            </a:endParaRPr>
          </a:p>
          <a:p>
            <a:pPr marL="265113" indent="-265113">
              <a:buNone/>
            </a:pPr>
            <a:endParaRPr lang="en-US" altLang="ja-JP" sz="2400" dirty="0" smtClean="0">
              <a:latin typeface="HG丸ｺﾞｼｯｸM-PRO" panose="020F0600000000000000" pitchFamily="50" charset="-128"/>
              <a:ea typeface="HG丸ｺﾞｼｯｸM-PRO" panose="020F0600000000000000" pitchFamily="50" charset="-128"/>
            </a:endParaRPr>
          </a:p>
          <a:p>
            <a:pPr marL="265113" indent="-265113">
              <a:buNone/>
            </a:pPr>
            <a:r>
              <a:rPr lang="ja-JP" altLang="en-US" sz="2400" dirty="0" smtClean="0">
                <a:latin typeface="HG丸ｺﾞｼｯｸM-PRO" panose="020F0600000000000000" pitchFamily="50" charset="-128"/>
                <a:ea typeface="HG丸ｺﾞｼｯｸM-PRO" panose="020F0600000000000000" pitchFamily="50" charset="-128"/>
              </a:rPr>
              <a:t>Ｈ</a:t>
            </a:r>
            <a:r>
              <a:rPr lang="en-US" altLang="ja-JP" sz="2400" dirty="0" smtClean="0">
                <a:latin typeface="HG丸ｺﾞｼｯｸM-PRO" panose="020F0600000000000000" pitchFamily="50" charset="-128"/>
                <a:ea typeface="HG丸ｺﾞｼｯｸM-PRO" panose="020F0600000000000000" pitchFamily="50" charset="-128"/>
              </a:rPr>
              <a:t>007-2</a:t>
            </a:r>
            <a:r>
              <a:rPr lang="ja-JP" altLang="en-US" sz="2400" dirty="0" smtClean="0">
                <a:latin typeface="HG丸ｺﾞｼｯｸM-PRO" panose="020F0600000000000000" pitchFamily="50" charset="-128"/>
                <a:ea typeface="HG丸ｺﾞｼｯｸM-PRO" panose="020F0600000000000000" pitchFamily="50" charset="-128"/>
              </a:rPr>
              <a:t>　がん患者リハビリテーション料</a:t>
            </a:r>
            <a:r>
              <a:rPr lang="ja-JP" altLang="en-US" sz="2400" dirty="0">
                <a:latin typeface="HG丸ｺﾞｼｯｸM-PRO" panose="020F0600000000000000" pitchFamily="50" charset="-128"/>
                <a:ea typeface="HG丸ｺﾞｼｯｸM-PRO" panose="020F0600000000000000" pitchFamily="50" charset="-128"/>
              </a:rPr>
              <a:t>（１単位</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a:p>
            <a:pPr marL="265113" indent="-265113" algn="r">
              <a:buNone/>
            </a:pPr>
            <a:r>
              <a:rPr kumimoji="1"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２００点　→　２０５点</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193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4405081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251520" y="548681"/>
            <a:ext cx="8568952" cy="6120680"/>
          </a:xfrm>
          <a:prstGeom prst="snip2DiagRect">
            <a:avLst>
              <a:gd name="adj1" fmla="val 0"/>
              <a:gd name="adj2" fmla="val 1012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1520" y="764704"/>
            <a:ext cx="8640960" cy="1008112"/>
          </a:xfrm>
          <a:prstGeom prst="roundRect">
            <a:avLst>
              <a:gd name="adj" fmla="val 1608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2" name="角丸四角形 1"/>
          <p:cNvSpPr/>
          <p:nvPr/>
        </p:nvSpPr>
        <p:spPr>
          <a:xfrm>
            <a:off x="251520" y="332656"/>
            <a:ext cx="4176464" cy="432048"/>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332656"/>
            <a:ext cx="8424936" cy="6408712"/>
          </a:xfrm>
        </p:spPr>
        <p:txBody>
          <a:bodyPr>
            <a:normAutofit lnSpcReduction="10000"/>
          </a:bodyPr>
          <a:lstStyle/>
          <a:p>
            <a:pPr marL="627063" indent="-627063">
              <a:buNone/>
            </a:pP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◆認知症対策の推進</a:t>
            </a:r>
            <a:endParaRPr kumimoji="1" lang="en-US" altLang="ja-JP" sz="1200" dirty="0">
              <a:latin typeface="HG丸ｺﾞｼｯｸM-PRO" panose="020F0600000000000000" pitchFamily="50" charset="-128"/>
              <a:ea typeface="HG丸ｺﾞｼｯｸM-PRO" panose="020F0600000000000000" pitchFamily="50" charset="-128"/>
            </a:endParaRPr>
          </a:p>
          <a:p>
            <a:pPr marL="265113" indent="-265113">
              <a:spcBef>
                <a:spcPts val="1800"/>
              </a:spcBef>
              <a:buNone/>
            </a:pP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Ｈ</a:t>
            </a:r>
            <a:r>
              <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rPr>
              <a:t>007-3</a:t>
            </a: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　認知症患者リハビリテーション料</a:t>
            </a:r>
            <a:r>
              <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rPr>
              <a:t/>
            </a:r>
            <a:br>
              <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rPr>
            </a:b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1</a:t>
            </a:r>
            <a:r>
              <a:rPr lang="ja-JP" altLang="en-US" sz="2400" dirty="0">
                <a:solidFill>
                  <a:srgbClr val="FF0000"/>
                </a:solidFill>
                <a:latin typeface="HG丸ｺﾞｼｯｸM-PRO" panose="020F0600000000000000" pitchFamily="50" charset="-128"/>
                <a:ea typeface="HG丸ｺﾞｼｯｸM-PRO" panose="020F0600000000000000" pitchFamily="50" charset="-128"/>
              </a:rPr>
              <a:t>日につき</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２４０点（新）</a:t>
            </a:r>
            <a:r>
              <a:rPr kumimoji="1" lang="ja-JP" altLang="en-US" sz="2400" dirty="0" smtClean="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265113" indent="-265113">
              <a:buNone/>
            </a:pPr>
            <a:endParaRPr lang="en-US" altLang="ja-JP" sz="1400" dirty="0" smtClean="0">
              <a:latin typeface="HG丸ｺﾞｼｯｸM-PRO" panose="020F0600000000000000" pitchFamily="50" charset="-128"/>
              <a:ea typeface="HG丸ｺﾞｼｯｸM-PRO" panose="020F0600000000000000" pitchFamily="50" charset="-128"/>
            </a:endParaRPr>
          </a:p>
          <a:p>
            <a:pPr marL="265113" indent="-265113">
              <a:buNone/>
            </a:pPr>
            <a:r>
              <a:rPr lang="ja-JP" altLang="en-US" sz="2000" dirty="0" smtClean="0">
                <a:latin typeface="HG丸ｺﾞｼｯｸM-PRO" panose="020F0600000000000000" pitchFamily="50" charset="-128"/>
                <a:ea typeface="HG丸ｺﾞｼｯｸM-PRO" panose="020F0600000000000000" pitchFamily="50" charset="-128"/>
              </a:rPr>
              <a:t>［算定要件］</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277813">
              <a:buNone/>
            </a:pPr>
            <a:r>
              <a:rPr lang="ja-JP" altLang="en-US" sz="2000" dirty="0" smtClean="0">
                <a:latin typeface="HG丸ｺﾞｼｯｸM-PRO" panose="020F0600000000000000" pitchFamily="50" charset="-128"/>
                <a:ea typeface="HG丸ｺﾞｼｯｸM-PRO" panose="020F0600000000000000" pitchFamily="50" charset="-128"/>
              </a:rPr>
              <a:t>①　</a:t>
            </a:r>
            <a:r>
              <a:rPr lang="ja-JP" altLang="en-US" sz="2000" u="heavy" dirty="0" smtClean="0">
                <a:uFill>
                  <a:solidFill>
                    <a:srgbClr val="FF0000"/>
                  </a:solidFill>
                </a:uFill>
                <a:latin typeface="HG丸ｺﾞｼｯｸM-PRO" panose="020F0600000000000000" pitchFamily="50" charset="-128"/>
                <a:ea typeface="HG丸ｺﾞｼｯｸM-PRO" panose="020F0600000000000000" pitchFamily="50" charset="-128"/>
              </a:rPr>
              <a:t>認知症治療病棟入院料を算定する患者又は認知症の専門医療機関に入院している</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重度の認知症患者に対し</a:t>
            </a:r>
            <a:r>
              <a:rPr lang="ja-JP" altLang="en-US" sz="2000" dirty="0" smtClean="0">
                <a:latin typeface="HG丸ｺﾞｼｯｸM-PRO" panose="020F0600000000000000" pitchFamily="50" charset="-128"/>
                <a:ea typeface="HG丸ｺﾞｼｯｸM-PRO" panose="020F0600000000000000" pitchFamily="50" charset="-128"/>
              </a:rPr>
              <a:t>、入院した日から１月以内に限り週３日を限度として、</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１回</a:t>
            </a:r>
            <a:r>
              <a:rPr lang="en-US" altLang="ja-JP" sz="2000" u="sng" dirty="0" smtClean="0">
                <a:solidFill>
                  <a:srgbClr val="0000FF"/>
                </a:solidFill>
                <a:latin typeface="HG丸ｺﾞｼｯｸM-PRO" panose="020F0600000000000000" pitchFamily="50" charset="-128"/>
                <a:ea typeface="HG丸ｺﾞｼｯｸM-PRO" panose="020F0600000000000000" pitchFamily="50" charset="-128"/>
              </a:rPr>
              <a:t>20</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分以上施行</a:t>
            </a:r>
            <a:r>
              <a:rPr lang="ja-JP" altLang="en-US" sz="2000" dirty="0" smtClean="0">
                <a:latin typeface="HG丸ｺﾞｼｯｸM-PRO" panose="020F0600000000000000" pitchFamily="50" charset="-128"/>
                <a:ea typeface="HG丸ｺﾞｼｯｸM-PRO" panose="020F0600000000000000" pitchFamily="50" charset="-128"/>
              </a:rPr>
              <a:t>した場合に算定。</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277813">
              <a:buNone/>
            </a:pPr>
            <a:r>
              <a:rPr lang="ja-JP" altLang="en-US" sz="2000" dirty="0" smtClean="0">
                <a:latin typeface="HG丸ｺﾞｼｯｸM-PRO" panose="020F0600000000000000" pitchFamily="50" charset="-128"/>
                <a:ea typeface="HG丸ｺﾞｼｯｸM-PRO" panose="020F0600000000000000" pitchFamily="50" charset="-128"/>
              </a:rPr>
              <a:t>②　理学療法士、作業療法士又は言語聴覚士と患者が</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１対１で行う</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277813">
              <a:buNone/>
            </a:pPr>
            <a:r>
              <a:rPr lang="ja-JP" altLang="en-US" sz="2000" dirty="0" smtClean="0">
                <a:latin typeface="HG丸ｺﾞｼｯｸM-PRO" panose="020F0600000000000000" pitchFamily="50" charset="-128"/>
                <a:ea typeface="HG丸ｺﾞｼｯｸM-PRO" panose="020F0600000000000000" pitchFamily="50" charset="-128"/>
              </a:rPr>
              <a:t>③　患者数は、</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従事者１人につき１日１８人を限度</a:t>
            </a:r>
            <a:r>
              <a:rPr lang="ja-JP" altLang="en-US" sz="2000" dirty="0" smtClean="0">
                <a:latin typeface="HG丸ｺﾞｼｯｸM-PRO" panose="020F0600000000000000" pitchFamily="50" charset="-128"/>
                <a:ea typeface="HG丸ｺﾞｼｯｸM-PRO" panose="020F0600000000000000" pitchFamily="50" charset="-128"/>
              </a:rPr>
              <a:t>とする。</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277813">
              <a:buNone/>
            </a:pPr>
            <a:r>
              <a:rPr lang="ja-JP" altLang="en-US" sz="2000" dirty="0" smtClean="0">
                <a:latin typeface="HG丸ｺﾞｼｯｸM-PRO" panose="020F0600000000000000" pitchFamily="50" charset="-128"/>
                <a:ea typeface="HG丸ｺﾞｼｯｸM-PRO" panose="020F0600000000000000" pitchFamily="50" charset="-128"/>
              </a:rPr>
              <a:t>④　当該患者について、</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リハビリテーション総合計画評価料を算定している</a:t>
            </a:r>
            <a:r>
              <a:rPr lang="ja-JP" altLang="en-US" sz="2000" dirty="0" smtClean="0">
                <a:latin typeface="HG丸ｺﾞｼｯｸM-PRO" panose="020F0600000000000000" pitchFamily="50" charset="-128"/>
                <a:ea typeface="HG丸ｺﾞｼｯｸM-PRO" panose="020F0600000000000000" pitchFamily="50" charset="-128"/>
              </a:rPr>
              <a:t>こと。</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542925">
              <a:spcBef>
                <a:spcPts val="1200"/>
              </a:spcBef>
              <a:buNone/>
            </a:pPr>
            <a:r>
              <a:rPr lang="ja-JP" altLang="en-US" sz="2000" dirty="0" smtClean="0">
                <a:latin typeface="HG丸ｺﾞｼｯｸM-PRO" panose="020F0600000000000000" pitchFamily="50" charset="-128"/>
                <a:ea typeface="HG丸ｺﾞｼｯｸM-PRO" panose="020F0600000000000000" pitchFamily="50" charset="-128"/>
              </a:rPr>
              <a:t>［施設基準］</a:t>
            </a:r>
            <a:endParaRPr lang="en-US" altLang="ja-JP" sz="2000" dirty="0">
              <a:latin typeface="HG丸ｺﾞｼｯｸM-PRO" panose="020F0600000000000000" pitchFamily="50" charset="-128"/>
              <a:ea typeface="HG丸ｺﾞｼｯｸM-PRO" panose="020F0600000000000000" pitchFamily="50" charset="-128"/>
            </a:endParaRPr>
          </a:p>
          <a:p>
            <a:pPr marL="542925" indent="-277813">
              <a:buNone/>
            </a:pPr>
            <a:r>
              <a:rPr lang="ja-JP" altLang="en-US" sz="2000" dirty="0" smtClean="0">
                <a:latin typeface="HG丸ｺﾞｼｯｸM-PRO" panose="020F0600000000000000" pitchFamily="50" charset="-128"/>
                <a:ea typeface="HG丸ｺﾞｼｯｸM-PRO" panose="020F0600000000000000" pitchFamily="50" charset="-128"/>
              </a:rPr>
              <a:t>①　当該保険医療機関内に、</a:t>
            </a:r>
            <a:r>
              <a:rPr lang="ja-JP" altLang="en-US" sz="2000" u="sng"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認知症患者の診断の経験を５年以上有する専任の常勤医師又は認知症リハビリテーションに係る研修を終了した専任の常勤医師</a:t>
            </a:r>
            <a:r>
              <a:rPr lang="ja-JP" altLang="en-US" sz="2000" dirty="0" smtClean="0">
                <a:latin typeface="HG丸ｺﾞｼｯｸM-PRO" panose="020F0600000000000000" pitchFamily="50" charset="-128"/>
                <a:ea typeface="HG丸ｺﾞｼｯｸM-PRO" panose="020F0600000000000000" pitchFamily="50" charset="-128"/>
              </a:rPr>
              <a:t>が</a:t>
            </a:r>
            <a:r>
              <a:rPr lang="ja-JP" altLang="en-US" sz="2000" u="heavy" dirty="0" smtClean="0">
                <a:uFill>
                  <a:solidFill>
                    <a:srgbClr val="FF0000"/>
                  </a:solidFill>
                </a:uFill>
                <a:latin typeface="HG丸ｺﾞｼｯｸM-PRO" panose="020F0600000000000000" pitchFamily="50" charset="-128"/>
                <a:ea typeface="HG丸ｺﾞｼｯｸM-PRO" panose="020F0600000000000000" pitchFamily="50" charset="-128"/>
              </a:rPr>
              <a:t>１名以上配置</a:t>
            </a:r>
            <a:r>
              <a:rPr lang="ja-JP" altLang="en-US" sz="2000" dirty="0" smtClean="0">
                <a:latin typeface="HG丸ｺﾞｼｯｸM-PRO" panose="020F0600000000000000" pitchFamily="50" charset="-128"/>
                <a:ea typeface="HG丸ｺﾞｼｯｸM-PRO" panose="020F0600000000000000" pitchFamily="50" charset="-128"/>
              </a:rPr>
              <a:t>されていること。</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277813">
              <a:buNone/>
            </a:pPr>
            <a:r>
              <a:rPr lang="ja-JP" altLang="en-US" sz="2000" dirty="0" smtClean="0">
                <a:latin typeface="HG丸ｺﾞｼｯｸM-PRO" panose="020F0600000000000000" pitchFamily="50" charset="-128"/>
                <a:ea typeface="HG丸ｺﾞｼｯｸM-PRO" panose="020F0600000000000000" pitchFamily="50" charset="-128"/>
              </a:rPr>
              <a:t>②　当該保険医療機関内に、</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専従の理学療法士、作業療法士又は言語聴覚士</a:t>
            </a:r>
            <a:r>
              <a:rPr lang="ja-JP" altLang="en-US" sz="2000" dirty="0" smtClean="0">
                <a:latin typeface="HG丸ｺﾞｼｯｸM-PRO" panose="020F0600000000000000" pitchFamily="50" charset="-128"/>
                <a:ea typeface="HG丸ｺﾞｼｯｸM-PRO" panose="020F0600000000000000" pitchFamily="50" charset="-128"/>
              </a:rPr>
              <a:t>が</a:t>
            </a:r>
            <a:r>
              <a:rPr lang="ja-JP" altLang="en-US" sz="2000" u="heavy" dirty="0" smtClean="0">
                <a:uFill>
                  <a:solidFill>
                    <a:srgbClr val="FF0000"/>
                  </a:solidFill>
                </a:uFill>
                <a:latin typeface="HG丸ｺﾞｼｯｸM-PRO" panose="020F0600000000000000" pitchFamily="50" charset="-128"/>
                <a:ea typeface="HG丸ｺﾞｼｯｸM-PRO" panose="020F0600000000000000" pitchFamily="50" charset="-128"/>
              </a:rPr>
              <a:t>１名以上勤務</a:t>
            </a:r>
            <a:r>
              <a:rPr lang="ja-JP" altLang="en-US" sz="2000" dirty="0" smtClean="0">
                <a:latin typeface="HG丸ｺﾞｼｯｸM-PRO" panose="020F0600000000000000" pitchFamily="50" charset="-128"/>
                <a:ea typeface="HG丸ｺﾞｼｯｸM-PRO" panose="020F0600000000000000" pitchFamily="50" charset="-128"/>
              </a:rPr>
              <a:t>していること。</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194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4313132"/>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6256" y="647076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195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2"/>
          <p:cNvSpPr/>
          <p:nvPr/>
        </p:nvSpPr>
        <p:spPr>
          <a:xfrm>
            <a:off x="107504" y="1340768"/>
            <a:ext cx="8208912" cy="18002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 name="タイトル 1"/>
          <p:cNvSpPr txBox="1">
            <a:spLocks/>
          </p:cNvSpPr>
          <p:nvPr/>
        </p:nvSpPr>
        <p:spPr>
          <a:xfrm>
            <a:off x="457200" y="1412776"/>
            <a:ext cx="7643192" cy="1575048"/>
          </a:xfrm>
          <a:prstGeom prst="flowChartAlternateProcess">
            <a:avLst/>
          </a:prstGeom>
          <a:noFill/>
          <a:ln w="28575">
            <a:noFill/>
          </a:ln>
          <a:effectLst>
            <a:outerShdw blurRad="50800" dist="38100" algn="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smtClean="0">
                <a:solidFill>
                  <a:srgbClr val="002060"/>
                </a:solidFill>
                <a:latin typeface="+mj-ea"/>
              </a:rPr>
              <a:t>【</a:t>
            </a:r>
            <a:r>
              <a:rPr lang="ja-JP" altLang="en-US" sz="3200" smtClean="0">
                <a:solidFill>
                  <a:srgbClr val="002060"/>
                </a:solidFill>
                <a:latin typeface="+mj-ea"/>
              </a:rPr>
              <a:t>第２章　特掲診療料</a:t>
            </a:r>
            <a:r>
              <a:rPr lang="en-US" altLang="ja-JP" sz="3200" smtClean="0">
                <a:solidFill>
                  <a:srgbClr val="002060"/>
                </a:solidFill>
                <a:latin typeface="+mj-ea"/>
              </a:rPr>
              <a:t>】</a:t>
            </a:r>
            <a:br>
              <a:rPr lang="en-US" altLang="ja-JP" sz="3200" smtClean="0">
                <a:solidFill>
                  <a:srgbClr val="002060"/>
                </a:solidFill>
                <a:latin typeface="+mj-ea"/>
              </a:rPr>
            </a:br>
            <a:r>
              <a:rPr lang="ja-JP" altLang="en-US" sz="4800" u="sng" smtClean="0">
                <a:solidFill>
                  <a:srgbClr val="002060"/>
                </a:solidFill>
                <a:latin typeface="+mj-ea"/>
              </a:rPr>
              <a:t>第８部　精神科専門療法</a:t>
            </a:r>
            <a:endParaRPr lang="ja-JP" altLang="en-US" sz="4800" u="sng" dirty="0">
              <a:solidFill>
                <a:srgbClr val="002060"/>
              </a:solidFill>
              <a:latin typeface="+mj-ea"/>
            </a:endParaRPr>
          </a:p>
        </p:txBody>
      </p:sp>
    </p:spTree>
    <p:extLst>
      <p:ext uri="{BB962C8B-B14F-4D97-AF65-F5344CB8AC3E}">
        <p14:creationId xmlns:p14="http://schemas.microsoft.com/office/powerpoint/2010/main" val="38542693"/>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59532" y="692696"/>
            <a:ext cx="8496944" cy="6048672"/>
          </a:xfrm>
          <a:prstGeom prst="snip2DiagRect">
            <a:avLst>
              <a:gd name="adj1" fmla="val 0"/>
              <a:gd name="adj2" fmla="val 692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16632"/>
            <a:ext cx="8568952" cy="648072"/>
          </a:xfrm>
          <a:prstGeom prst="roundRect">
            <a:avLst>
              <a:gd name="adj" fmla="val 2729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196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67544" y="188640"/>
            <a:ext cx="8280920" cy="6669360"/>
          </a:xfrm>
        </p:spPr>
        <p:txBody>
          <a:bodyPr>
            <a:normAutofit/>
          </a:bodyPr>
          <a:lstStyle/>
          <a:p>
            <a:pPr marL="265113" indent="-265113">
              <a:spcBef>
                <a:spcPts val="600"/>
              </a:spcBef>
              <a:buNone/>
            </a:pPr>
            <a:r>
              <a:rPr lang="ja-JP" altLang="en-US" sz="2400" dirty="0" smtClean="0">
                <a:latin typeface="HG丸ｺﾞｼｯｸM-PRO" panose="020F0600000000000000" pitchFamily="50" charset="-128"/>
                <a:ea typeface="HG丸ｺﾞｼｯｸM-PRO" panose="020F0600000000000000" pitchFamily="50" charset="-128"/>
              </a:rPr>
              <a:t>Ｉ</a:t>
            </a:r>
            <a:r>
              <a:rPr lang="en-US" altLang="ja-JP" sz="2400" dirty="0" smtClean="0">
                <a:latin typeface="HG丸ｺﾞｼｯｸM-PRO" panose="020F0600000000000000" pitchFamily="50" charset="-128"/>
                <a:ea typeface="HG丸ｺﾞｼｯｸM-PRO" panose="020F0600000000000000" pitchFamily="50" charset="-128"/>
              </a:rPr>
              <a:t>002</a:t>
            </a:r>
            <a:r>
              <a:rPr lang="ja-JP" altLang="en-US" sz="2400" dirty="0" smtClean="0">
                <a:latin typeface="HG丸ｺﾞｼｯｸM-PRO" panose="020F0600000000000000" pitchFamily="50" charset="-128"/>
                <a:ea typeface="HG丸ｺﾞｼｯｸM-PRO" panose="020F0600000000000000" pitchFamily="50" charset="-128"/>
              </a:rPr>
              <a:t>　通院・在宅精神療法（１回につき）</a:t>
            </a:r>
            <a:endParaRPr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808038" indent="-808038">
              <a:buNone/>
            </a:pPr>
            <a:endParaRPr lang="en-US" altLang="ja-JP" sz="800" dirty="0" smtClean="0">
              <a:latin typeface="HG丸ｺﾞｼｯｸM-PRO" panose="020F0600000000000000" pitchFamily="50" charset="-128"/>
              <a:ea typeface="HG丸ｺﾞｼｯｸM-PRO" panose="020F0600000000000000" pitchFamily="50" charset="-128"/>
            </a:endParaRPr>
          </a:p>
          <a:p>
            <a:pPr marL="542925" indent="-542925">
              <a:buNone/>
            </a:pPr>
            <a:r>
              <a:rPr lang="ja-JP" altLang="en-US" sz="2000" dirty="0" smtClean="0">
                <a:latin typeface="HG丸ｺﾞｼｯｸM-PRO" panose="020F0600000000000000" pitchFamily="50" charset="-128"/>
                <a:ea typeface="HG丸ｺﾞｼｯｸM-PRO" panose="020F0600000000000000" pitchFamily="50" charset="-128"/>
              </a:rPr>
              <a:t>　</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542925">
              <a:buNone/>
            </a:pP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r>
              <a:rPr lang="ja-JP" altLang="en-US" sz="1600" dirty="0" smtClean="0">
                <a:latin typeface="HG丸ｺﾞｼｯｸM-PRO" panose="020F0600000000000000" pitchFamily="50" charset="-128"/>
                <a:ea typeface="HG丸ｺﾞｼｯｸM-PRO" panose="020F0600000000000000" pitchFamily="50" charset="-128"/>
              </a:rPr>
              <a:t>［留意事項］</a:t>
            </a:r>
            <a:endParaRPr lang="en-US" altLang="ja-JP" sz="1600" dirty="0" smtClean="0">
              <a:latin typeface="HG丸ｺﾞｼｯｸM-PRO" panose="020F0600000000000000" pitchFamily="50" charset="-128"/>
              <a:ea typeface="HG丸ｺﾞｼｯｸM-PRO" panose="020F0600000000000000" pitchFamily="50" charset="-128"/>
            </a:endParaRPr>
          </a:p>
          <a:p>
            <a:pPr marL="265113" indent="0">
              <a:spcBef>
                <a:spcPts val="0"/>
              </a:spcBef>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「注１」の婦人科材料等液状化検体細胞診加算は、</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採取と同時に行った場合に算定できる</a:t>
            </a:r>
            <a:r>
              <a:rPr lang="ja-JP" altLang="en-US" sz="1600" dirty="0" smtClean="0">
                <a:latin typeface="HG丸ｺﾞｼｯｸM-PRO" panose="020F0600000000000000" pitchFamily="50" charset="-128"/>
                <a:ea typeface="HG丸ｺﾞｼｯｸM-PRO" panose="020F0600000000000000" pitchFamily="50" charset="-128"/>
              </a:rPr>
              <a:t>。なお、過去に穿刺し又は採取し、固定保存液に回収した検体から標本を作製し診断を行った場合には算定できない。</a:t>
            </a:r>
            <a:endParaRPr lang="en-US" altLang="ja-JP" sz="1600" dirty="0" smtClean="0">
              <a:latin typeface="HG丸ｺﾞｼｯｸM-PRO" panose="020F0600000000000000" pitchFamily="50" charset="-128"/>
              <a:ea typeface="HG丸ｺﾞｼｯｸM-PRO" panose="020F06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730756111"/>
              </p:ext>
            </p:extLst>
          </p:nvPr>
        </p:nvGraphicFramePr>
        <p:xfrm>
          <a:off x="233518" y="877957"/>
          <a:ext cx="8676964" cy="5719395"/>
        </p:xfrm>
        <a:graphic>
          <a:graphicData uri="http://schemas.openxmlformats.org/drawingml/2006/table">
            <a:tbl>
              <a:tblPr firstRow="1" bandRow="1">
                <a:tableStyleId>{C4B1156A-380E-4F78-BDF5-A606A8083BF9}</a:tableStyleId>
              </a:tblPr>
              <a:tblGrid>
                <a:gridCol w="3690410"/>
                <a:gridCol w="4986554"/>
              </a:tblGrid>
              <a:tr h="391560">
                <a:tc>
                  <a:txBody>
                    <a:bodyPr/>
                    <a:lstStyle/>
                    <a:p>
                      <a:pPr algn="ctr">
                        <a:spcBef>
                          <a:spcPts val="600"/>
                        </a:spcBef>
                      </a:pPr>
                      <a:r>
                        <a:rPr kumimoji="1" lang="ja-JP" altLang="en-US" sz="1600" b="0" dirty="0" smtClean="0">
                          <a:latin typeface="HG丸ｺﾞｼｯｸM-PRO" panose="020F0600000000000000" pitchFamily="50" charset="-128"/>
                          <a:ea typeface="HG丸ｺﾞｼｯｸM-PRO" panose="020F0600000000000000" pitchFamily="50" charset="-128"/>
                        </a:rPr>
                        <a:t>現　　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pPr>
                      <a:r>
                        <a:rPr kumimoji="1" lang="ja-JP" altLang="en-US" sz="1600" b="0" dirty="0" smtClean="0">
                          <a:latin typeface="HG丸ｺﾞｼｯｸM-PRO" panose="020F0600000000000000" pitchFamily="50" charset="-128"/>
                          <a:ea typeface="HG丸ｺﾞｼｯｸM-PRO" panose="020F0600000000000000" pitchFamily="50" charset="-128"/>
                        </a:rPr>
                        <a:t>改　定　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7835">
                <a:tc>
                  <a:txBody>
                    <a:bodyPr/>
                    <a:lstStyle/>
                    <a:p>
                      <a:pPr>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Ｉ</a:t>
                      </a:r>
                      <a:r>
                        <a:rPr kumimoji="1" lang="en-US" altLang="ja-JP" sz="1600" b="0" dirty="0" smtClean="0">
                          <a:latin typeface="HG丸ｺﾞｼｯｸM-PRO" panose="020F0600000000000000" pitchFamily="50" charset="-128"/>
                          <a:ea typeface="HG丸ｺﾞｼｯｸM-PRO" panose="020F0600000000000000" pitchFamily="50" charset="-128"/>
                        </a:rPr>
                        <a:t>002</a:t>
                      </a:r>
                      <a:r>
                        <a:rPr kumimoji="1" lang="ja-JP" altLang="en-US" sz="1600" b="0" dirty="0" smtClean="0">
                          <a:latin typeface="HG丸ｺﾞｼｯｸM-PRO" panose="020F0600000000000000" pitchFamily="50" charset="-128"/>
                          <a:ea typeface="HG丸ｺﾞｼｯｸM-PRO" panose="020F0600000000000000" pitchFamily="50" charset="-128"/>
                        </a:rPr>
                        <a:t>　通院・在宅精神療法</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446088" indent="-446088">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１　Ａ</a:t>
                      </a:r>
                      <a:r>
                        <a:rPr kumimoji="1" lang="en-US" altLang="ja-JP" sz="1600" b="0" dirty="0" smtClean="0">
                          <a:latin typeface="HG丸ｺﾞｼｯｸM-PRO" panose="020F0600000000000000" pitchFamily="50" charset="-128"/>
                          <a:ea typeface="HG丸ｺﾞｼｯｸM-PRO" panose="020F0600000000000000" pitchFamily="50" charset="-128"/>
                        </a:rPr>
                        <a:t>000</a:t>
                      </a:r>
                      <a:r>
                        <a:rPr kumimoji="1" lang="ja-JP" altLang="en-US" sz="1600" b="0" dirty="0" smtClean="0">
                          <a:latin typeface="HG丸ｺﾞｼｯｸM-PRO" panose="020F0600000000000000" pitchFamily="50" charset="-128"/>
                          <a:ea typeface="HG丸ｺﾞｼｯｸM-PRO" panose="020F0600000000000000" pitchFamily="50" charset="-128"/>
                        </a:rPr>
                        <a:t>初診料を算定する初診の日において、地域の精神科救急医療体制を確保するために必要な協力等を行っている精神保健指定医等が</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通院・在宅精神療法を</a:t>
                      </a:r>
                      <a:r>
                        <a:rPr kumimoji="1" lang="ja-JP" altLang="en-US" sz="1600" b="0" dirty="0" smtClean="0">
                          <a:latin typeface="HG丸ｺﾞｼｯｸM-PRO" panose="020F0600000000000000" pitchFamily="50" charset="-128"/>
                          <a:ea typeface="HG丸ｺﾞｼｯｸM-PRO" panose="020F0600000000000000" pitchFamily="50" charset="-128"/>
                        </a:rPr>
                        <a:t>行った場合　　　　　　　　　</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７００点</a:t>
                      </a:r>
                      <a:endPar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endParaRPr>
                    </a:p>
                    <a:p>
                      <a:pPr marL="446088" indent="-446088">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２　１以外の場合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446088" indent="-446088">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イ　３０分以上の場合　４００点</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446088" indent="-446088">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ロ　３０分未満の場合　３３０点</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Ｉ</a:t>
                      </a:r>
                      <a:r>
                        <a:rPr kumimoji="1" lang="en-US" altLang="ja-JP" sz="1600" b="0" dirty="0" smtClean="0">
                          <a:latin typeface="HG丸ｺﾞｼｯｸM-PRO" panose="020F0600000000000000" pitchFamily="50" charset="-128"/>
                          <a:ea typeface="HG丸ｺﾞｼｯｸM-PRO" panose="020F0600000000000000" pitchFamily="50" charset="-128"/>
                        </a:rPr>
                        <a:t>002</a:t>
                      </a:r>
                      <a:r>
                        <a:rPr kumimoji="1" lang="ja-JP" altLang="en-US" sz="1600" b="0" dirty="0" smtClean="0">
                          <a:latin typeface="HG丸ｺﾞｼｯｸM-PRO" panose="020F0600000000000000" pitchFamily="50" charset="-128"/>
                          <a:ea typeface="HG丸ｺﾞｼｯｸM-PRO" panose="020F0600000000000000" pitchFamily="50" charset="-128"/>
                        </a:rPr>
                        <a:t>　通院・在宅精神療法</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446088" indent="-446088">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１　通院精神療法</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イ　Ａ</a:t>
                      </a:r>
                      <a:r>
                        <a:rPr kumimoji="1" lang="en-US" altLang="ja-JP" sz="1600" b="0" dirty="0" smtClean="0">
                          <a:latin typeface="HG丸ｺﾞｼｯｸM-PRO" panose="020F0600000000000000" pitchFamily="50" charset="-128"/>
                          <a:ea typeface="HG丸ｺﾞｼｯｸM-PRO" panose="020F0600000000000000" pitchFamily="50" charset="-128"/>
                        </a:rPr>
                        <a:t>000</a:t>
                      </a:r>
                      <a:r>
                        <a:rPr kumimoji="1" lang="ja-JP" altLang="en-US" sz="1600" b="0" dirty="0" smtClean="0">
                          <a:latin typeface="HG丸ｺﾞｼｯｸM-PRO" panose="020F0600000000000000" pitchFamily="50" charset="-128"/>
                          <a:ea typeface="HG丸ｺﾞｼｯｸM-PRO" panose="020F0600000000000000" pitchFamily="50" charset="-128"/>
                        </a:rPr>
                        <a:t>初診料を算定する初診の日において、地域の精神科救急医療体制を確保するために必要な協力等を行っている精神保健指定医等が</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通院精神療法</a:t>
                      </a:r>
                      <a:r>
                        <a:rPr kumimoji="1" lang="ja-JP" altLang="en-US" sz="1600" b="0" dirty="0" smtClean="0">
                          <a:latin typeface="HG丸ｺﾞｼｯｸM-PRO" panose="020F0600000000000000" pitchFamily="50" charset="-128"/>
                          <a:ea typeface="HG丸ｺﾞｼｯｸM-PRO" panose="020F0600000000000000" pitchFamily="50" charset="-128"/>
                        </a:rPr>
                        <a:t>を行った場合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６００点</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446088" indent="-446088">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ロ　イ以外の場合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446088" indent="-446088">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en-US" altLang="ja-JP" sz="1600" b="0" dirty="0" smtClean="0">
                          <a:latin typeface="HG丸ｺﾞｼｯｸM-PRO" panose="020F0600000000000000" pitchFamily="50" charset="-128"/>
                          <a:ea typeface="HG丸ｺﾞｼｯｸM-PRO" panose="020F0600000000000000" pitchFamily="50" charset="-128"/>
                        </a:rPr>
                        <a:t>(1)</a:t>
                      </a:r>
                      <a:r>
                        <a:rPr kumimoji="1" lang="ja-JP" altLang="en-US" sz="1600" b="0" dirty="0" smtClean="0">
                          <a:latin typeface="HG丸ｺﾞｼｯｸM-PRO" panose="020F0600000000000000" pitchFamily="50" charset="-128"/>
                          <a:ea typeface="HG丸ｺﾞｼｯｸM-PRO" panose="020F0600000000000000" pitchFamily="50" charset="-128"/>
                        </a:rPr>
                        <a:t>　３０分以上の場合　　　</a:t>
                      </a:r>
                      <a:r>
                        <a:rPr kumimoji="1" lang="ja-JP" altLang="en-US" sz="1600" b="0" baseline="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latin typeface="HG丸ｺﾞｼｯｸM-PRO" panose="020F0600000000000000" pitchFamily="50" charset="-128"/>
                          <a:ea typeface="HG丸ｺﾞｼｯｸM-PRO" panose="020F0600000000000000" pitchFamily="50" charset="-128"/>
                        </a:rPr>
                        <a:t>４００点</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446088" indent="-446088">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en-US" altLang="ja-JP" sz="1600" b="0" dirty="0" smtClean="0">
                          <a:latin typeface="HG丸ｺﾞｼｯｸM-PRO" panose="020F0600000000000000" pitchFamily="50" charset="-128"/>
                          <a:ea typeface="HG丸ｺﾞｼｯｸM-PRO" panose="020F0600000000000000" pitchFamily="50" charset="-128"/>
                        </a:rPr>
                        <a:t>(2)</a:t>
                      </a:r>
                      <a:r>
                        <a:rPr kumimoji="1" lang="ja-JP" altLang="en-US" sz="1600" b="0" dirty="0" smtClean="0">
                          <a:latin typeface="HG丸ｺﾞｼｯｸM-PRO" panose="020F0600000000000000" pitchFamily="50" charset="-128"/>
                          <a:ea typeface="HG丸ｺﾞｼｯｸM-PRO" panose="020F0600000000000000" pitchFamily="50" charset="-128"/>
                        </a:rPr>
                        <a:t>　３０分未満の場合　　　  ３３０点</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446088" indent="-446088">
                        <a:spcBef>
                          <a:spcPts val="600"/>
                        </a:spcBef>
                      </a:pPr>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２　在宅精神療法</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イ　Ａ</a:t>
                      </a:r>
                      <a:r>
                        <a:rPr kumimoji="1" lang="en-US" altLang="ja-JP" sz="1600" b="0" dirty="0" smtClean="0">
                          <a:latin typeface="HG丸ｺﾞｼｯｸM-PRO" panose="020F0600000000000000" pitchFamily="50" charset="-128"/>
                          <a:ea typeface="HG丸ｺﾞｼｯｸM-PRO" panose="020F0600000000000000" pitchFamily="50" charset="-128"/>
                        </a:rPr>
                        <a:t>000</a:t>
                      </a:r>
                      <a:r>
                        <a:rPr kumimoji="1" lang="ja-JP" altLang="en-US" sz="1600" b="0" dirty="0" smtClean="0">
                          <a:latin typeface="HG丸ｺﾞｼｯｸM-PRO" panose="020F0600000000000000" pitchFamily="50" charset="-128"/>
                          <a:ea typeface="HG丸ｺﾞｼｯｸM-PRO" panose="020F0600000000000000" pitchFamily="50" charset="-128"/>
                        </a:rPr>
                        <a:t>初診料を算定する初診の日において、地域の精神科救急医療体制を確保するために必要な協力等を行っている精神保健指定医等が</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在宅精神療法</a:t>
                      </a:r>
                      <a:r>
                        <a:rPr kumimoji="1" lang="ja-JP" altLang="en-US" sz="1600" b="0" dirty="0" smtClean="0">
                          <a:latin typeface="HG丸ｺﾞｼｯｸM-PRO" panose="020F0600000000000000" pitchFamily="50" charset="-128"/>
                          <a:ea typeface="HG丸ｺﾞｼｯｸM-PRO" panose="020F0600000000000000" pitchFamily="50" charset="-128"/>
                        </a:rPr>
                        <a:t>を行った場合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６００点</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spcBef>
                          <a:spcPts val="0"/>
                        </a:spcBef>
                      </a:pPr>
                      <a:r>
                        <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新</a:t>
                      </a:r>
                      <a:r>
                        <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ロ　地域の精神科救急医療体制を確保するために必要な協力等を行っている精神保健指定医等が６０分以上の在宅精神療法を行った場合（イに該当する場合を除く）　　　５４０点</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446088" indent="-446088">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ハ</a:t>
                      </a:r>
                      <a:r>
                        <a:rPr kumimoji="1" lang="ja-JP" altLang="en-US" sz="1600" b="0" dirty="0" smtClean="0">
                          <a:latin typeface="HG丸ｺﾞｼｯｸM-PRO" panose="020F0600000000000000" pitchFamily="50" charset="-128"/>
                          <a:ea typeface="HG丸ｺﾞｼｯｸM-PRO" panose="020F0600000000000000" pitchFamily="50" charset="-128"/>
                        </a:rPr>
                        <a:t>　イ</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及びロ</a:t>
                      </a:r>
                      <a:r>
                        <a:rPr kumimoji="1" lang="ja-JP" altLang="en-US" sz="1600" b="0" dirty="0" smtClean="0">
                          <a:latin typeface="HG丸ｺﾞｼｯｸM-PRO" panose="020F0600000000000000" pitchFamily="50" charset="-128"/>
                          <a:ea typeface="HG丸ｺﾞｼｯｸM-PRO" panose="020F0600000000000000" pitchFamily="50" charset="-128"/>
                        </a:rPr>
                        <a:t>以外の場合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446088" indent="-446088">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en-US" altLang="ja-JP" sz="1600" b="0" dirty="0" smtClean="0">
                          <a:latin typeface="HG丸ｺﾞｼｯｸM-PRO" panose="020F0600000000000000" pitchFamily="50" charset="-128"/>
                          <a:ea typeface="HG丸ｺﾞｼｯｸM-PRO" panose="020F0600000000000000" pitchFamily="50" charset="-128"/>
                        </a:rPr>
                        <a:t>(1)</a:t>
                      </a:r>
                      <a:r>
                        <a:rPr kumimoji="1" lang="ja-JP" altLang="en-US" sz="1600" b="0" dirty="0" smtClean="0">
                          <a:latin typeface="HG丸ｺﾞｼｯｸM-PRO" panose="020F0600000000000000" pitchFamily="50" charset="-128"/>
                          <a:ea typeface="HG丸ｺﾞｼｯｸM-PRO" panose="020F0600000000000000" pitchFamily="50" charset="-128"/>
                        </a:rPr>
                        <a:t>　３０分以上の場合　</a:t>
                      </a:r>
                      <a:r>
                        <a:rPr kumimoji="1" lang="ja-JP" altLang="en-US" sz="1600" b="0" baseline="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latin typeface="HG丸ｺﾞｼｯｸM-PRO" panose="020F0600000000000000" pitchFamily="50" charset="-128"/>
                          <a:ea typeface="HG丸ｺﾞｼｯｸM-PRO" panose="020F0600000000000000" pitchFamily="50" charset="-128"/>
                        </a:rPr>
                        <a:t>４００点</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446088" indent="-446088">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en-US" altLang="ja-JP" sz="1600" b="0" dirty="0" smtClean="0">
                          <a:latin typeface="HG丸ｺﾞｼｯｸM-PRO" panose="020F0600000000000000" pitchFamily="50" charset="-128"/>
                          <a:ea typeface="HG丸ｺﾞｼｯｸM-PRO" panose="020F0600000000000000" pitchFamily="50" charset="-128"/>
                        </a:rPr>
                        <a:t>(2)</a:t>
                      </a:r>
                      <a:r>
                        <a:rPr kumimoji="1" lang="ja-JP" altLang="en-US" sz="1600" b="0" dirty="0" smtClean="0">
                          <a:latin typeface="HG丸ｺﾞｼｯｸM-PRO" panose="020F0600000000000000" pitchFamily="50" charset="-128"/>
                          <a:ea typeface="HG丸ｺﾞｼｯｸM-PRO" panose="020F0600000000000000" pitchFamily="50" charset="-128"/>
                        </a:rPr>
                        <a:t>　３０分未満の場合　　　　　  ３３０点</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20308265"/>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323528" y="476672"/>
            <a:ext cx="8496944" cy="6381327"/>
          </a:xfrm>
          <a:prstGeom prst="snip2DiagRect">
            <a:avLst>
              <a:gd name="adj1" fmla="val 0"/>
              <a:gd name="adj2" fmla="val 728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1520" y="44624"/>
            <a:ext cx="8640960" cy="720081"/>
          </a:xfrm>
          <a:prstGeom prst="roundRect">
            <a:avLst>
              <a:gd name="adj" fmla="val 1608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395536" y="116632"/>
            <a:ext cx="8424936" cy="6741368"/>
          </a:xfrm>
        </p:spPr>
        <p:txBody>
          <a:bodyPr>
            <a:normAutofit lnSpcReduction="10000"/>
          </a:bodyPr>
          <a:lstStyle/>
          <a:p>
            <a:pPr marL="627063" indent="-627063">
              <a:spcBef>
                <a:spcPts val="0"/>
              </a:spcBef>
              <a:buNone/>
            </a:pPr>
            <a:r>
              <a:rPr lang="ja-JP" altLang="en-US" sz="2000" dirty="0">
                <a:latin typeface="HG丸ｺﾞｼｯｸM-PRO" panose="020F0600000000000000" pitchFamily="50" charset="-128"/>
                <a:ea typeface="HG丸ｺﾞｼｯｸM-PRO" panose="020F0600000000000000" pitchFamily="50" charset="-128"/>
              </a:rPr>
              <a:t>Ｉ</a:t>
            </a:r>
            <a:r>
              <a:rPr lang="en-US" altLang="ja-JP" sz="2000" dirty="0" smtClean="0">
                <a:latin typeface="HG丸ｺﾞｼｯｸM-PRO" panose="020F0600000000000000" pitchFamily="50" charset="-128"/>
                <a:ea typeface="HG丸ｺﾞｼｯｸM-PRO" panose="020F0600000000000000" pitchFamily="50" charset="-128"/>
              </a:rPr>
              <a:t>002</a:t>
            </a:r>
            <a:r>
              <a:rPr lang="ja-JP" altLang="en-US" sz="2000" dirty="0" smtClean="0">
                <a:latin typeface="HG丸ｺﾞｼｯｸM-PRO" panose="020F0600000000000000" pitchFamily="50" charset="-128"/>
                <a:ea typeface="HG丸ｺﾞｼｯｸM-PRO" panose="020F0600000000000000" pitchFamily="50" charset="-128"/>
              </a:rPr>
              <a:t>　通院</a:t>
            </a:r>
            <a:r>
              <a:rPr lang="ja-JP" altLang="en-US" sz="2000" dirty="0">
                <a:latin typeface="HG丸ｺﾞｼｯｸM-PRO" panose="020F0600000000000000" pitchFamily="50" charset="-128"/>
                <a:ea typeface="HG丸ｺﾞｼｯｸM-PRO" panose="020F0600000000000000" pitchFamily="50" charset="-128"/>
              </a:rPr>
              <a:t>・在宅精神</a:t>
            </a:r>
            <a:r>
              <a:rPr lang="ja-JP" altLang="en-US" sz="2000" dirty="0" smtClean="0">
                <a:latin typeface="HG丸ｺﾞｼｯｸM-PRO" panose="020F0600000000000000" pitchFamily="50" charset="-128"/>
                <a:ea typeface="HG丸ｺﾞｼｯｸM-PRO" panose="020F0600000000000000" pitchFamily="50" charset="-128"/>
              </a:rPr>
              <a:t>療法</a:t>
            </a:r>
            <a:endParaRPr lang="en-US" altLang="ja-JP" sz="2000" dirty="0" smtClean="0">
              <a:latin typeface="HG丸ｺﾞｼｯｸM-PRO" panose="020F0600000000000000" pitchFamily="50" charset="-128"/>
              <a:ea typeface="HG丸ｺﾞｼｯｸM-PRO" panose="020F0600000000000000" pitchFamily="50" charset="-128"/>
            </a:endParaRPr>
          </a:p>
          <a:p>
            <a:pPr marL="627063" indent="-627063">
              <a:spcBef>
                <a:spcPts val="0"/>
              </a:spcBef>
              <a:buNone/>
            </a:pPr>
            <a:r>
              <a:rPr kumimoji="1" lang="ja-JP" altLang="en-US" sz="2000" dirty="0">
                <a:latin typeface="HG丸ｺﾞｼｯｸM-PRO" panose="020F0600000000000000" pitchFamily="50" charset="-128"/>
                <a:ea typeface="HG丸ｺﾞｼｯｸM-PRO" panose="020F0600000000000000" pitchFamily="50" charset="-128"/>
              </a:rPr>
              <a:t>　</a:t>
            </a:r>
            <a:r>
              <a:rPr kumimoji="1" lang="ja-JP" altLang="en-US" sz="2000" dirty="0" smtClean="0">
                <a:latin typeface="HG丸ｺﾞｼｯｸM-PRO" panose="020F0600000000000000" pitchFamily="50" charset="-128"/>
                <a:ea typeface="HG丸ｺﾞｼｯｸM-PRO" panose="020F0600000000000000" pitchFamily="50" charset="-128"/>
              </a:rPr>
              <a:t>　　（２０歳未満加算の起算日の見直し・評価の充実等）</a:t>
            </a:r>
            <a:endParaRPr kumimoji="1" lang="en-US" altLang="ja-JP" sz="1100" dirty="0">
              <a:latin typeface="HG丸ｺﾞｼｯｸM-PRO" panose="020F0600000000000000" pitchFamily="50" charset="-128"/>
              <a:ea typeface="HG丸ｺﾞｼｯｸM-PRO" panose="020F0600000000000000" pitchFamily="50" charset="-128"/>
            </a:endParaRPr>
          </a:p>
          <a:p>
            <a:pPr marL="180975" indent="-180975">
              <a:spcBef>
                <a:spcPts val="1200"/>
              </a:spcBef>
              <a:buNone/>
            </a:pPr>
            <a:r>
              <a:rPr lang="ja-JP" altLang="en-US" sz="1800" dirty="0" smtClean="0">
                <a:latin typeface="HG丸ｺﾞｼｯｸM-PRO" panose="020F0600000000000000" pitchFamily="50" charset="-128"/>
                <a:ea typeface="HG丸ｺﾞｼｯｸM-PRO" panose="020F0600000000000000" pitchFamily="50" charset="-128"/>
              </a:rPr>
              <a:t>◆精神疾患以外で医療機関を受診していた小児患者が精神疾患を発症し、同一の医療機関の精神科を受診した場合も、通院・在宅精神療法の２０歳未満加算を算定できるよう見直しを行う。</a:t>
            </a:r>
            <a:endParaRPr lang="en-US" altLang="ja-JP" sz="1800" dirty="0" smtClean="0">
              <a:latin typeface="HG丸ｺﾞｼｯｸM-PRO" panose="020F0600000000000000" pitchFamily="50" charset="-128"/>
              <a:ea typeface="HG丸ｺﾞｼｯｸM-PRO" panose="020F0600000000000000" pitchFamily="50" charset="-128"/>
            </a:endParaRPr>
          </a:p>
          <a:p>
            <a:pPr marL="180975" indent="-612000">
              <a:spcBef>
                <a:spcPts val="600"/>
              </a:spcBef>
              <a:buNone/>
            </a:pPr>
            <a:r>
              <a:rPr lang="ja-JP" altLang="en-US" sz="1800" dirty="0" smtClean="0">
                <a:latin typeface="HG丸ｺﾞｼｯｸM-PRO" panose="020F0600000000000000" pitchFamily="50" charset="-128"/>
                <a:ea typeface="HG丸ｺﾞｼｯｸM-PRO" panose="020F0600000000000000" pitchFamily="50" charset="-128"/>
              </a:rPr>
              <a:t>◆必要に応じて、児童相談所等との連携や保護者等に対する指導を行うことを要件として明示した上で、２０歳未満加算の評価を充実させる。</a:t>
            </a:r>
            <a:endParaRPr lang="en-US" altLang="ja-JP" sz="18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1800" dirty="0" smtClean="0">
                <a:latin typeface="HG丸ｺﾞｼｯｸM-PRO" panose="020F0600000000000000" pitchFamily="50" charset="-128"/>
                <a:ea typeface="HG丸ｺﾞｼｯｸM-PRO" panose="020F0600000000000000" pitchFamily="50" charset="-128"/>
              </a:rPr>
              <a:t>［算定要件］</a:t>
            </a:r>
            <a:endParaRPr lang="en-US" altLang="ja-JP" sz="18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000" dirty="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000" dirty="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000" dirty="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000" dirty="0" smtClean="0">
              <a:latin typeface="HG丸ｺﾞｼｯｸM-PRO" panose="020F0600000000000000" pitchFamily="50" charset="-128"/>
              <a:ea typeface="HG丸ｺﾞｼｯｸM-PRO" panose="020F0600000000000000" pitchFamily="50" charset="-128"/>
            </a:endParaRPr>
          </a:p>
          <a:p>
            <a:pPr marL="446088" indent="-446088">
              <a:spcBef>
                <a:spcPts val="0"/>
              </a:spcBef>
              <a:buNone/>
            </a:pPr>
            <a:endParaRPr lang="en-US" altLang="ja-JP" sz="1600" dirty="0" smtClean="0">
              <a:latin typeface="HG丸ｺﾞｼｯｸM-PRO" panose="020F0600000000000000" pitchFamily="50" charset="-128"/>
              <a:ea typeface="HG丸ｺﾞｼｯｸM-PRO" panose="020F0600000000000000" pitchFamily="50" charset="-128"/>
            </a:endParaRPr>
          </a:p>
          <a:p>
            <a:pPr marL="446088" indent="-446088">
              <a:spcBef>
                <a:spcPts val="1800"/>
              </a:spcBef>
              <a:buNone/>
            </a:pPr>
            <a:r>
              <a:rPr lang="ja-JP" altLang="en-US" sz="1600" dirty="0" smtClean="0">
                <a:latin typeface="HG丸ｺﾞｼｯｸM-PRO" panose="020F0600000000000000" pitchFamily="50" charset="-128"/>
                <a:ea typeface="HG丸ｺﾞｼｯｸM-PRO" panose="020F0600000000000000" pitchFamily="50" charset="-128"/>
              </a:rPr>
              <a:t>　</a:t>
            </a:r>
            <a:r>
              <a:rPr lang="en-US" altLang="ja-JP" sz="1600" dirty="0" smtClean="0">
                <a:latin typeface="HG丸ｺﾞｼｯｸM-PRO" panose="020F0600000000000000" pitchFamily="50" charset="-128"/>
                <a:ea typeface="HG丸ｺﾞｼｯｸM-PRO" panose="020F0600000000000000" pitchFamily="50" charset="-128"/>
              </a:rPr>
              <a:t>※</a:t>
            </a:r>
            <a:r>
              <a:rPr lang="ja-JP" altLang="en-US" sz="1600" dirty="0" smtClean="0">
                <a:latin typeface="HG丸ｺﾞｼｯｸM-PRO" panose="020F0600000000000000" pitchFamily="50" charset="-128"/>
                <a:ea typeface="HG丸ｺﾞｼｯｸM-PRO" panose="020F0600000000000000" pitchFamily="50" charset="-128"/>
              </a:rPr>
              <a:t>注３に規定する加算は、</a:t>
            </a:r>
            <a:r>
              <a:rPr lang="ja-JP" altLang="en-US" sz="1600" u="sng" dirty="0" smtClean="0">
                <a:solidFill>
                  <a:srgbClr val="0000FF"/>
                </a:solidFill>
                <a:latin typeface="HG丸ｺﾞｼｯｸM-PRO" panose="020F0600000000000000" pitchFamily="50" charset="-128"/>
                <a:ea typeface="HG丸ｺﾞｼｯｸM-PRO" panose="020F0600000000000000" pitchFamily="50" charset="-128"/>
              </a:rPr>
              <a:t>必要に応じて児童相談所等と連携し、保護者等への適切な</a:t>
            </a:r>
            <a:r>
              <a:rPr lang="en-US" altLang="ja-JP" sz="1600" u="sng" dirty="0" smtClean="0">
                <a:solidFill>
                  <a:srgbClr val="0000FF"/>
                </a:solidFill>
                <a:latin typeface="HG丸ｺﾞｼｯｸM-PRO" panose="020F0600000000000000" pitchFamily="50" charset="-128"/>
                <a:ea typeface="HG丸ｺﾞｼｯｸM-PRO" panose="020F0600000000000000" pitchFamily="50" charset="-128"/>
              </a:rPr>
              <a:t/>
            </a:r>
            <a:br>
              <a:rPr lang="en-US" altLang="ja-JP" sz="1600" u="sng" dirty="0" smtClean="0">
                <a:solidFill>
                  <a:srgbClr val="0000FF"/>
                </a:solidFill>
                <a:latin typeface="HG丸ｺﾞｼｯｸM-PRO" panose="020F0600000000000000" pitchFamily="50" charset="-128"/>
                <a:ea typeface="HG丸ｺﾞｼｯｸM-PRO" panose="020F0600000000000000" pitchFamily="50" charset="-128"/>
              </a:rPr>
            </a:br>
            <a:r>
              <a:rPr lang="ja-JP" altLang="en-US" sz="1600" u="sng" dirty="0" smtClean="0">
                <a:solidFill>
                  <a:srgbClr val="0000FF"/>
                </a:solidFill>
                <a:latin typeface="HG丸ｺﾞｼｯｸM-PRO" panose="020F0600000000000000" pitchFamily="50" charset="-128"/>
                <a:ea typeface="HG丸ｺﾞｼｯｸM-PRO" panose="020F0600000000000000" pitchFamily="50" charset="-128"/>
              </a:rPr>
              <a:t>指導を行った上で</a:t>
            </a:r>
            <a:r>
              <a:rPr lang="ja-JP" altLang="en-US" sz="1600" dirty="0" smtClean="0">
                <a:latin typeface="HG丸ｺﾞｼｯｸM-PRO" panose="020F0600000000000000" pitchFamily="50" charset="-128"/>
                <a:ea typeface="HG丸ｺﾞｼｯｸM-PRO" panose="020F0600000000000000" pitchFamily="50" charset="-128"/>
              </a:rPr>
              <a:t>、２０歳未満の患者にして通院・在宅精神療法を行った場合に</a:t>
            </a:r>
            <a:r>
              <a:rPr lang="en-US" altLang="ja-JP" sz="1600" dirty="0" smtClean="0">
                <a:latin typeface="HG丸ｺﾞｼｯｸM-PRO" panose="020F0600000000000000" pitchFamily="50" charset="-128"/>
                <a:ea typeface="HG丸ｺﾞｼｯｸM-PRO" panose="020F0600000000000000" pitchFamily="50" charset="-128"/>
              </a:rPr>
              <a:t/>
            </a:r>
            <a:br>
              <a:rPr lang="en-US" altLang="ja-JP" sz="1600" dirty="0" smtClean="0">
                <a:latin typeface="HG丸ｺﾞｼｯｸM-PRO" panose="020F0600000000000000" pitchFamily="50" charset="-128"/>
                <a:ea typeface="HG丸ｺﾞｼｯｸM-PRO" panose="020F0600000000000000" pitchFamily="50" charset="-128"/>
              </a:rPr>
            </a:br>
            <a:r>
              <a:rPr lang="ja-JP" altLang="en-US" sz="1600" dirty="0" smtClean="0">
                <a:latin typeface="HG丸ｺﾞｼｯｸM-PRO" panose="020F0600000000000000" pitchFamily="50" charset="-128"/>
                <a:ea typeface="HG丸ｺﾞｼｯｸM-PRO" panose="020F0600000000000000" pitchFamily="50" charset="-128"/>
              </a:rPr>
              <a:t>加算する。（留意事項通知で下線部が改正）</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197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884468850"/>
              </p:ext>
            </p:extLst>
          </p:nvPr>
        </p:nvGraphicFramePr>
        <p:xfrm>
          <a:off x="611560" y="2564903"/>
          <a:ext cx="7920880" cy="3474720"/>
        </p:xfrm>
        <a:graphic>
          <a:graphicData uri="http://schemas.openxmlformats.org/drawingml/2006/table">
            <a:tbl>
              <a:tblPr firstRow="1" bandRow="1">
                <a:tableStyleId>{C4B1156A-380E-4F78-BDF5-A606A8083BF9}</a:tableStyleId>
              </a:tblPr>
              <a:tblGrid>
                <a:gridCol w="3960440"/>
                <a:gridCol w="3960440"/>
              </a:tblGrid>
              <a:tr h="341091">
                <a:tc>
                  <a:txBody>
                    <a:bodyPr/>
                    <a:lstStyle/>
                    <a:p>
                      <a:pPr algn="ctr"/>
                      <a:r>
                        <a:rPr kumimoji="1" lang="ja-JP" altLang="en-US" sz="1800" dirty="0" smtClean="0">
                          <a:latin typeface="HG丸ｺﾞｼｯｸM-PRO" panose="020F0600000000000000" pitchFamily="50" charset="-128"/>
                          <a:ea typeface="HG丸ｺﾞｼｯｸM-PRO" panose="020F0600000000000000" pitchFamily="50" charset="-128"/>
                        </a:rPr>
                        <a:t>現　　行</a:t>
                      </a:r>
                      <a:endParaRPr kumimoji="1" lang="ja-JP" altLang="en-US" sz="1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latin typeface="HG丸ｺﾞｼｯｸM-PRO" panose="020F0600000000000000" pitchFamily="50" charset="-128"/>
                          <a:ea typeface="HG丸ｺﾞｼｯｸM-PRO" panose="020F0600000000000000" pitchFamily="50" charset="-128"/>
                        </a:rPr>
                        <a:t>改　定　後</a:t>
                      </a:r>
                      <a:endParaRPr kumimoji="1" lang="ja-JP" altLang="en-US" sz="18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9270">
                <a:tc>
                  <a:txBody>
                    <a:bodyPr/>
                    <a:lstStyle/>
                    <a:p>
                      <a:pPr marL="446088" indent="-446088"/>
                      <a:r>
                        <a:rPr kumimoji="1" lang="ja-JP" altLang="en-US" sz="1800" dirty="0" smtClean="0">
                          <a:latin typeface="HG丸ｺﾞｼｯｸM-PRO" panose="020F0600000000000000" pitchFamily="50" charset="-128"/>
                          <a:ea typeface="HG丸ｺﾞｼｯｸM-PRO" panose="020F0600000000000000" pitchFamily="50" charset="-128"/>
                        </a:rPr>
                        <a:t>注３　２０歳未満の患者に対して通院・在宅精神療法を行った場合（</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初診の日</a:t>
                      </a:r>
                      <a:r>
                        <a:rPr kumimoji="1" lang="ja-JP" altLang="en-US" sz="1800" dirty="0" smtClean="0">
                          <a:latin typeface="HG丸ｺﾞｼｯｸM-PRO" panose="020F0600000000000000" pitchFamily="50" charset="-128"/>
                          <a:ea typeface="HG丸ｺﾞｼｯｸM-PRO" panose="020F0600000000000000" pitchFamily="50" charset="-128"/>
                        </a:rPr>
                        <a:t>から起算して１年以内（Ａ</a:t>
                      </a:r>
                      <a:r>
                        <a:rPr kumimoji="1" lang="en-US" altLang="ja-JP" sz="1800" dirty="0" smtClean="0">
                          <a:latin typeface="HG丸ｺﾞｼｯｸM-PRO" panose="020F0600000000000000" pitchFamily="50" charset="-128"/>
                          <a:ea typeface="HG丸ｺﾞｼｯｸM-PRO" panose="020F0600000000000000" pitchFamily="50" charset="-128"/>
                        </a:rPr>
                        <a:t>311-4</a:t>
                      </a:r>
                      <a:r>
                        <a:rPr kumimoji="1" lang="ja-JP" altLang="en-US" sz="1800" dirty="0" smtClean="0">
                          <a:latin typeface="HG丸ｺﾞｼｯｸM-PRO" panose="020F0600000000000000" pitchFamily="50" charset="-128"/>
                          <a:ea typeface="HG丸ｺﾞｼｯｸM-PRO" panose="020F0600000000000000" pitchFamily="50" charset="-128"/>
                        </a:rPr>
                        <a:t>児童・思春期精神科入院医療管理料に係る届出を行った保険医療機関において、１６歳未満の患者に対して行った場合は２年以内）の期間に行った場合に限る。）は、所定点数に</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２００点</a:t>
                      </a:r>
                      <a:r>
                        <a:rPr kumimoji="1" lang="ja-JP" altLang="en-US" sz="1800" dirty="0" smtClean="0">
                          <a:latin typeface="HG丸ｺﾞｼｯｸM-PRO" panose="020F0600000000000000" pitchFamily="50" charset="-128"/>
                          <a:ea typeface="HG丸ｺﾞｼｯｸM-PRO" panose="020F0600000000000000" pitchFamily="50" charset="-128"/>
                        </a:rPr>
                        <a:t>を加算する。</a:t>
                      </a:r>
                      <a:endParaRPr kumimoji="1" lang="ja-JP" altLang="en-US" sz="18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46088" indent="-446088"/>
                      <a:r>
                        <a:rPr kumimoji="1" lang="ja-JP" altLang="en-US" sz="1800" dirty="0" smtClean="0">
                          <a:latin typeface="HG丸ｺﾞｼｯｸM-PRO" panose="020F0600000000000000" pitchFamily="50" charset="-128"/>
                          <a:ea typeface="HG丸ｺﾞｼｯｸM-PRO" panose="020F0600000000000000" pitchFamily="50" charset="-128"/>
                        </a:rPr>
                        <a:t>注３　２０歳未満の患者に対して通院・在宅精神療法を行った場合（</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当該保険医療機関の精神科を初めて受診した日</a:t>
                      </a:r>
                      <a:r>
                        <a:rPr kumimoji="1" lang="ja-JP" altLang="en-US" sz="1800" dirty="0" smtClean="0">
                          <a:latin typeface="HG丸ｺﾞｼｯｸM-PRO" panose="020F0600000000000000" pitchFamily="50" charset="-128"/>
                          <a:ea typeface="HG丸ｺﾞｼｯｸM-PRO" panose="020F0600000000000000" pitchFamily="50" charset="-128"/>
                        </a:rPr>
                        <a:t>から起算して１年以内（Ａ</a:t>
                      </a:r>
                      <a:r>
                        <a:rPr kumimoji="1" lang="en-US" altLang="ja-JP" sz="1800" dirty="0" smtClean="0">
                          <a:latin typeface="HG丸ｺﾞｼｯｸM-PRO" panose="020F0600000000000000" pitchFamily="50" charset="-128"/>
                          <a:ea typeface="HG丸ｺﾞｼｯｸM-PRO" panose="020F0600000000000000" pitchFamily="50" charset="-128"/>
                        </a:rPr>
                        <a:t>311-4</a:t>
                      </a:r>
                      <a:r>
                        <a:rPr kumimoji="1" lang="ja-JP" altLang="en-US" sz="1800" dirty="0" smtClean="0">
                          <a:latin typeface="HG丸ｺﾞｼｯｸM-PRO" panose="020F0600000000000000" pitchFamily="50" charset="-128"/>
                          <a:ea typeface="HG丸ｺﾞｼｯｸM-PRO" panose="020F0600000000000000" pitchFamily="50" charset="-128"/>
                        </a:rPr>
                        <a:t>児童・思春期精神科入院医療管理料に係る届出を行った保険医療機関において、１６歳未満の患者に対して行った場合は２年以内）の期間に行った場合に限る。）は、所定点数に</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３５０点</a:t>
                      </a:r>
                      <a:r>
                        <a:rPr kumimoji="1" lang="ja-JP" altLang="en-US" sz="1800" dirty="0" smtClean="0">
                          <a:latin typeface="HG丸ｺﾞｼｯｸM-PRO" panose="020F0600000000000000" pitchFamily="50" charset="-128"/>
                          <a:ea typeface="HG丸ｺﾞｼｯｸM-PRO" panose="020F0600000000000000" pitchFamily="50" charset="-128"/>
                        </a:rPr>
                        <a:t>を加算する。</a:t>
                      </a:r>
                      <a:endParaRPr kumimoji="1" lang="ja-JP" altLang="en-US" sz="18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55497932"/>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323528" y="548680"/>
            <a:ext cx="8496944" cy="6309320"/>
          </a:xfrm>
          <a:prstGeom prst="snip2DiagRect">
            <a:avLst>
              <a:gd name="adj1" fmla="val 0"/>
              <a:gd name="adj2" fmla="val 514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1520" y="116632"/>
            <a:ext cx="8640960" cy="720080"/>
          </a:xfrm>
          <a:prstGeom prst="roundRect">
            <a:avLst>
              <a:gd name="adj" fmla="val 2641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395536" y="260648"/>
            <a:ext cx="8424936" cy="6597352"/>
          </a:xfrm>
        </p:spPr>
        <p:txBody>
          <a:bodyPr>
            <a:normAutofit/>
          </a:bodyPr>
          <a:lstStyle/>
          <a:p>
            <a:pPr marL="627063" indent="-627063">
              <a:spcBef>
                <a:spcPts val="0"/>
              </a:spcBef>
              <a:spcAft>
                <a:spcPts val="1200"/>
              </a:spcAft>
              <a:buNone/>
            </a:pPr>
            <a:r>
              <a:rPr lang="ja-JP" altLang="en-US" sz="2400" dirty="0">
                <a:latin typeface="HG丸ｺﾞｼｯｸM-PRO" panose="020F0600000000000000" pitchFamily="50" charset="-128"/>
                <a:ea typeface="HG丸ｺﾞｼｯｸM-PRO" panose="020F0600000000000000" pitchFamily="50" charset="-128"/>
              </a:rPr>
              <a:t>Ｉ</a:t>
            </a:r>
            <a:r>
              <a:rPr lang="en-US" altLang="ja-JP" sz="2400" dirty="0" smtClean="0">
                <a:latin typeface="HG丸ｺﾞｼｯｸM-PRO" panose="020F0600000000000000" pitchFamily="50" charset="-128"/>
                <a:ea typeface="HG丸ｺﾞｼｯｸM-PRO" panose="020F0600000000000000" pitchFamily="50" charset="-128"/>
              </a:rPr>
              <a:t>002-2</a:t>
            </a:r>
            <a:r>
              <a:rPr lang="ja-JP" altLang="en-US" sz="2400" dirty="0" smtClean="0">
                <a:latin typeface="HG丸ｺﾞｼｯｸM-PRO" panose="020F0600000000000000" pitchFamily="50" charset="-128"/>
                <a:ea typeface="HG丸ｺﾞｼｯｸM-PRO" panose="020F0600000000000000" pitchFamily="50" charset="-128"/>
              </a:rPr>
              <a:t>　精神科継続外来支援・指導料（１</a:t>
            </a:r>
            <a:r>
              <a:rPr lang="ja-JP" altLang="en-US" sz="2400" dirty="0">
                <a:latin typeface="HG丸ｺﾞｼｯｸM-PRO" panose="020F0600000000000000" pitchFamily="50" charset="-128"/>
                <a:ea typeface="HG丸ｺﾞｼｯｸM-PRO" panose="020F0600000000000000" pitchFamily="50" charset="-128"/>
              </a:rPr>
              <a:t>日</a:t>
            </a:r>
            <a:r>
              <a:rPr lang="ja-JP" altLang="en-US" sz="2400" dirty="0" smtClean="0">
                <a:latin typeface="HG丸ｺﾞｼｯｸM-PRO" panose="020F0600000000000000" pitchFamily="50" charset="-128"/>
                <a:ea typeface="HG丸ｺﾞｼｯｸM-PRO" panose="020F0600000000000000" pitchFamily="50" charset="-128"/>
              </a:rPr>
              <a:t>につき）</a:t>
            </a:r>
            <a:endParaRPr kumimoji="1" lang="en-US" altLang="ja-JP" sz="1200" dirty="0">
              <a:latin typeface="HG丸ｺﾞｼｯｸM-PRO" panose="020F0600000000000000" pitchFamily="50" charset="-128"/>
              <a:ea typeface="HG丸ｺﾞｼｯｸM-PRO" panose="020F0600000000000000" pitchFamily="50" charset="-128"/>
            </a:endParaRPr>
          </a:p>
          <a:p>
            <a:pPr marL="265113" indent="-265113">
              <a:spcBef>
                <a:spcPts val="1200"/>
              </a:spcBef>
              <a:buNone/>
            </a:pPr>
            <a:r>
              <a:rPr lang="ja-JP" altLang="en-US" sz="2000" dirty="0" smtClean="0">
                <a:latin typeface="HG丸ｺﾞｼｯｸM-PRO" panose="020F0600000000000000" pitchFamily="50" charset="-128"/>
                <a:ea typeface="HG丸ｺﾞｼｯｸM-PRO" panose="020F0600000000000000" pitchFamily="50" charset="-128"/>
              </a:rPr>
              <a:t>◆抗不安薬・睡眠薬、抗うつ薬、抗精神病薬の適切な投薬を</a:t>
            </a:r>
            <a:r>
              <a:rPr lang="ja-JP" altLang="en-US" sz="2000" dirty="0">
                <a:latin typeface="HG丸ｺﾞｼｯｸM-PRO" panose="020F0600000000000000" pitchFamily="50" charset="-128"/>
                <a:ea typeface="HG丸ｺﾞｼｯｸM-PRO" panose="020F0600000000000000" pitchFamily="50" charset="-128"/>
              </a:rPr>
              <a:t>推進</a:t>
            </a:r>
            <a:r>
              <a:rPr lang="ja-JP" altLang="en-US" sz="2000" dirty="0" smtClean="0">
                <a:latin typeface="HG丸ｺﾞｼｯｸM-PRO" panose="020F0600000000000000" pitchFamily="50" charset="-128"/>
                <a:ea typeface="HG丸ｺﾞｼｯｸM-PRO" panose="020F0600000000000000" pitchFamily="50" charset="-128"/>
              </a:rPr>
              <a:t>する</a:t>
            </a:r>
            <a:r>
              <a:rPr lang="ja-JP" altLang="en-US" sz="2000" dirty="0">
                <a:latin typeface="HG丸ｺﾞｼｯｸM-PRO" panose="020F0600000000000000" pitchFamily="50" charset="-128"/>
                <a:ea typeface="HG丸ｺﾞｼｯｸM-PRO" panose="020F0600000000000000" pitchFamily="50" charset="-128"/>
              </a:rPr>
              <a:t>観点</a:t>
            </a:r>
            <a:r>
              <a:rPr lang="ja-JP" altLang="en-US" sz="2000" dirty="0" smtClean="0">
                <a:latin typeface="HG丸ｺﾞｼｯｸM-PRO" panose="020F0600000000000000" pitchFamily="50" charset="-128"/>
                <a:ea typeface="HG丸ｺﾞｼｯｸM-PRO" panose="020F0600000000000000" pitchFamily="50" charset="-128"/>
              </a:rPr>
              <a:t>から、</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多剤処方した場合の減算規定を新設</a:t>
            </a:r>
            <a:r>
              <a:rPr lang="ja-JP" altLang="en-US" sz="2000" dirty="0" smtClean="0">
                <a:latin typeface="HG丸ｺﾞｼｯｸM-PRO" panose="020F0600000000000000" pitchFamily="50" charset="-128"/>
                <a:ea typeface="HG丸ｺﾞｼｯｸM-PRO" panose="020F0600000000000000" pitchFamily="50" charset="-128"/>
              </a:rPr>
              <a:t>する。</a:t>
            </a: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［算定要件］</a:t>
            </a: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000" dirty="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000" dirty="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000" dirty="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8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smtClean="0">
                <a:latin typeface="HG丸ｺﾞｼｯｸM-PRO" panose="020F0600000000000000" pitchFamily="50" charset="-128"/>
                <a:ea typeface="HG丸ｺﾞｼｯｸM-PRO" panose="020F0600000000000000" pitchFamily="50" charset="-128"/>
              </a:rPr>
              <a:t>［留意事項］　</a:t>
            </a:r>
            <a:endParaRPr lang="en-US" altLang="ja-JP" sz="1600" dirty="0" smtClean="0">
              <a:latin typeface="HG丸ｺﾞｼｯｸM-PRO" panose="020F0600000000000000" pitchFamily="50" charset="-128"/>
              <a:ea typeface="HG丸ｺﾞｼｯｸM-PRO" panose="020F0600000000000000" pitchFamily="50" charset="-128"/>
            </a:endParaRPr>
          </a:p>
          <a:p>
            <a:pPr marL="180975" indent="-180975">
              <a:spcBef>
                <a:spcPts val="600"/>
              </a:spcBef>
              <a:buNone/>
            </a:pPr>
            <a:r>
              <a:rPr lang="ja-JP" altLang="en-US" sz="1400" dirty="0" smtClean="0">
                <a:latin typeface="HG丸ｺﾞｼｯｸM-PRO" panose="020F0600000000000000" pitchFamily="50" charset="-128"/>
                <a:ea typeface="HG丸ｺﾞｼｯｸM-PRO" panose="020F0600000000000000" pitchFamily="50" charset="-128"/>
              </a:rPr>
              <a:t>①　「注</a:t>
            </a:r>
            <a:r>
              <a:rPr lang="ja-JP" altLang="en-US" sz="1400" dirty="0">
                <a:latin typeface="HG丸ｺﾞｼｯｸM-PRO" panose="020F0600000000000000" pitchFamily="50" charset="-128"/>
                <a:ea typeface="HG丸ｺﾞｼｯｸM-PRO" panose="020F0600000000000000" pitchFamily="50" charset="-128"/>
              </a:rPr>
              <a:t>２」については、当該保険医療機関が、１回の処方において、</a:t>
            </a:r>
            <a:r>
              <a:rPr lang="ja-JP" altLang="en-US" sz="1400" u="sng" dirty="0">
                <a:solidFill>
                  <a:srgbClr val="0000FF"/>
                </a:solidFill>
                <a:latin typeface="HG丸ｺﾞｼｯｸM-PRO" panose="020F0600000000000000" pitchFamily="50" charset="-128"/>
                <a:ea typeface="HG丸ｺﾞｼｯｸM-PRO" panose="020F0600000000000000" pitchFamily="50" charset="-128"/>
              </a:rPr>
              <a:t>抗不安薬を３種類以上、睡眠薬を３種類以上、抗うつ薬を４種類以上又は抗精神病薬を４種類以上投与（以下「向精神薬多剤投与」という。）した場合には、算定しない</a:t>
            </a:r>
            <a:r>
              <a:rPr lang="ja-JP" altLang="en-US" sz="1400" dirty="0">
                <a:latin typeface="HG丸ｺﾞｼｯｸM-PRO" panose="020F0600000000000000" pitchFamily="50" charset="-128"/>
                <a:ea typeface="HG丸ｺﾞｼｯｸM-PRO" panose="020F0600000000000000" pitchFamily="50" charset="-128"/>
              </a:rPr>
              <a:t>。ただし</a:t>
            </a:r>
            <a:r>
              <a:rPr lang="ja-JP" altLang="en-US" sz="1400" dirty="0" smtClean="0">
                <a:latin typeface="HG丸ｺﾞｼｯｸM-PRO" panose="020F0600000000000000" pitchFamily="50" charset="-128"/>
                <a:ea typeface="HG丸ｺﾞｼｯｸM-PRO" panose="020F0600000000000000" pitchFamily="50" charset="-128"/>
              </a:rPr>
              <a:t>、</a:t>
            </a:r>
            <a:r>
              <a:rPr lang="ja-JP" altLang="en-US" sz="1400" u="sng"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400" u="sng" dirty="0">
                <a:solidFill>
                  <a:srgbClr val="FF0000"/>
                </a:solidFill>
                <a:latin typeface="HG丸ｺﾞｼｯｸM-PRO" panose="020F0600000000000000" pitchFamily="50" charset="-128"/>
                <a:ea typeface="HG丸ｺﾞｼｯｸM-PRO" panose="020F0600000000000000" pitchFamily="50" charset="-128"/>
              </a:rPr>
              <a:t>Ｆ１００」処方料</a:t>
            </a:r>
            <a:r>
              <a:rPr lang="en-US" altLang="ja-JP" sz="1400" u="sng" dirty="0">
                <a:solidFill>
                  <a:srgbClr val="FF0000"/>
                </a:solidFill>
                <a:latin typeface="HG丸ｺﾞｼｯｸM-PRO" panose="020F0600000000000000" pitchFamily="50" charset="-128"/>
                <a:ea typeface="HG丸ｺﾞｼｯｸM-PRO" panose="020F0600000000000000" pitchFamily="50" charset="-128"/>
              </a:rPr>
              <a:t>(</a:t>
            </a:r>
            <a:r>
              <a:rPr lang="ja-JP" altLang="en-US" sz="1400" u="sng" dirty="0">
                <a:solidFill>
                  <a:srgbClr val="FF0000"/>
                </a:solidFill>
                <a:latin typeface="HG丸ｺﾞｼｯｸM-PRO" panose="020F0600000000000000" pitchFamily="50" charset="-128"/>
                <a:ea typeface="HG丸ｺﾞｼｯｸM-PRO" panose="020F0600000000000000" pitchFamily="50" charset="-128"/>
              </a:rPr>
              <a:t>２</a:t>
            </a:r>
            <a:r>
              <a:rPr lang="en-US" altLang="ja-JP" sz="1400" u="sng" dirty="0">
                <a:solidFill>
                  <a:srgbClr val="FF0000"/>
                </a:solidFill>
                <a:latin typeface="HG丸ｺﾞｼｯｸM-PRO" panose="020F0600000000000000" pitchFamily="50" charset="-128"/>
                <a:ea typeface="HG丸ｺﾞｼｯｸM-PRO" panose="020F0600000000000000" pitchFamily="50" charset="-128"/>
              </a:rPr>
              <a:t>)</a:t>
            </a:r>
            <a:r>
              <a:rPr lang="ja-JP" altLang="en-US" sz="1400" u="sng" dirty="0">
                <a:solidFill>
                  <a:srgbClr val="FF0000"/>
                </a:solidFill>
                <a:latin typeface="HG丸ｺﾞｼｯｸM-PRO" panose="020F0600000000000000" pitchFamily="50" charset="-128"/>
                <a:ea typeface="HG丸ｺﾞｼｯｸM-PRO" panose="020F0600000000000000" pitchFamily="50" charset="-128"/>
              </a:rPr>
              <a:t>のアの</a:t>
            </a:r>
            <a:r>
              <a:rPr lang="en-US" altLang="ja-JP" sz="1400" u="sng" dirty="0">
                <a:solidFill>
                  <a:srgbClr val="FF0000"/>
                </a:solidFill>
                <a:latin typeface="HG丸ｺﾞｼｯｸM-PRO" panose="020F0600000000000000" pitchFamily="50" charset="-128"/>
                <a:ea typeface="HG丸ｺﾞｼｯｸM-PRO" panose="020F0600000000000000" pitchFamily="50" charset="-128"/>
              </a:rPr>
              <a:t>(</a:t>
            </a:r>
            <a:r>
              <a:rPr lang="ja-JP" altLang="en-US" sz="1400" u="sng" dirty="0">
                <a:solidFill>
                  <a:srgbClr val="FF0000"/>
                </a:solidFill>
                <a:latin typeface="HG丸ｺﾞｼｯｸM-PRO" panose="020F0600000000000000" pitchFamily="50" charset="-128"/>
                <a:ea typeface="HG丸ｺﾞｼｯｸM-PRO" panose="020F0600000000000000" pitchFamily="50" charset="-128"/>
              </a:rPr>
              <a:t>イ</a:t>
            </a:r>
            <a:r>
              <a:rPr lang="en-US" altLang="ja-JP" sz="1400" u="sng" dirty="0">
                <a:solidFill>
                  <a:srgbClr val="FF0000"/>
                </a:solidFill>
                <a:latin typeface="HG丸ｺﾞｼｯｸM-PRO" panose="020F0600000000000000" pitchFamily="50" charset="-128"/>
                <a:ea typeface="HG丸ｺﾞｼｯｸM-PRO" panose="020F0600000000000000" pitchFamily="50" charset="-128"/>
              </a:rPr>
              <a:t>)</a:t>
            </a:r>
            <a:r>
              <a:rPr lang="ja-JP" altLang="en-US" sz="1400" u="sng" dirty="0">
                <a:solidFill>
                  <a:srgbClr val="FF0000"/>
                </a:solidFill>
                <a:latin typeface="HG丸ｺﾞｼｯｸM-PRO" panose="020F0600000000000000" pitchFamily="50" charset="-128"/>
                <a:ea typeface="HG丸ｺﾞｼｯｸM-PRO" panose="020F0600000000000000" pitchFamily="50" charset="-128"/>
              </a:rPr>
              <a:t>から</a:t>
            </a:r>
            <a:r>
              <a:rPr lang="en-US" altLang="ja-JP" sz="1400" u="sng" dirty="0">
                <a:solidFill>
                  <a:srgbClr val="FF0000"/>
                </a:solidFill>
                <a:latin typeface="HG丸ｺﾞｼｯｸM-PRO" panose="020F0600000000000000" pitchFamily="50" charset="-128"/>
                <a:ea typeface="HG丸ｺﾞｼｯｸM-PRO" panose="020F0600000000000000" pitchFamily="50" charset="-128"/>
              </a:rPr>
              <a:t>(</a:t>
            </a:r>
            <a:r>
              <a:rPr lang="ja-JP" altLang="en-US" sz="1400" u="sng" dirty="0">
                <a:solidFill>
                  <a:srgbClr val="FF0000"/>
                </a:solidFill>
                <a:latin typeface="HG丸ｺﾞｼｯｸM-PRO" panose="020F0600000000000000" pitchFamily="50" charset="-128"/>
                <a:ea typeface="HG丸ｺﾞｼｯｸM-PRO" panose="020F0600000000000000" pitchFamily="50" charset="-128"/>
              </a:rPr>
              <a:t>ニ</a:t>
            </a:r>
            <a:r>
              <a:rPr lang="en-US" altLang="ja-JP" sz="1400" u="sng" dirty="0">
                <a:solidFill>
                  <a:srgbClr val="FF0000"/>
                </a:solidFill>
                <a:latin typeface="HG丸ｺﾞｼｯｸM-PRO" panose="020F0600000000000000" pitchFamily="50" charset="-128"/>
                <a:ea typeface="HG丸ｺﾞｼｯｸM-PRO" panose="020F0600000000000000" pitchFamily="50" charset="-128"/>
              </a:rPr>
              <a:t>)</a:t>
            </a:r>
            <a:r>
              <a:rPr lang="ja-JP" altLang="en-US" sz="1400" u="sng" dirty="0">
                <a:solidFill>
                  <a:srgbClr val="FF0000"/>
                </a:solidFill>
                <a:latin typeface="HG丸ｺﾞｼｯｸM-PRO" panose="020F0600000000000000" pitchFamily="50" charset="-128"/>
                <a:ea typeface="HG丸ｺﾞｼｯｸM-PRO" panose="020F0600000000000000" pitchFamily="50" charset="-128"/>
              </a:rPr>
              <a:t>のいずれかに該当する場合は算定することができる</a:t>
            </a:r>
            <a:r>
              <a:rPr lang="ja-JP" altLang="en-US" sz="1400" dirty="0">
                <a:latin typeface="HG丸ｺﾞｼｯｸM-PRO" panose="020F0600000000000000" pitchFamily="50" charset="-128"/>
                <a:ea typeface="HG丸ｺﾞｼｯｸM-PRO" panose="020F0600000000000000" pitchFamily="50" charset="-128"/>
              </a:rPr>
              <a:t>。なお、この場合においては、診療報酬明細書の摘要欄に向精神薬多剤投与に該当するが、精神科継続外来支援・指導料を算定する理由を記載すること。</a:t>
            </a:r>
          </a:p>
          <a:p>
            <a:pPr marL="180975" indent="-180975">
              <a:spcBef>
                <a:spcPts val="600"/>
              </a:spcBef>
              <a:buNone/>
            </a:pPr>
            <a:r>
              <a:rPr lang="ja-JP" altLang="en-US" sz="1400" dirty="0" smtClean="0">
                <a:latin typeface="HG丸ｺﾞｼｯｸM-PRO" panose="020F0600000000000000" pitchFamily="50" charset="-128"/>
                <a:ea typeface="HG丸ｺﾞｼｯｸM-PRO" panose="020F0600000000000000" pitchFamily="50" charset="-128"/>
              </a:rPr>
              <a:t>②　抗</a:t>
            </a:r>
            <a:r>
              <a:rPr lang="ja-JP" altLang="en-US" sz="1400" dirty="0">
                <a:latin typeface="HG丸ｺﾞｼｯｸM-PRO" panose="020F0600000000000000" pitchFamily="50" charset="-128"/>
                <a:ea typeface="HG丸ｺﾞｼｯｸM-PRO" panose="020F0600000000000000" pitchFamily="50" charset="-128"/>
              </a:rPr>
              <a:t>不安薬、睡眠薬、抗うつ薬及び抗精神病薬の種類数は一般名で計算する。また、抗不安薬、睡眠薬、抗うつ薬及び抗精神病薬の種類については、</a:t>
            </a:r>
            <a:r>
              <a:rPr lang="ja-JP" altLang="en-US" sz="1400" dirty="0" smtClean="0">
                <a:latin typeface="HG丸ｺﾞｼｯｸM-PRO" panose="020F0600000000000000" pitchFamily="50" charset="-128"/>
                <a:ea typeface="HG丸ｺﾞｼｯｸM-PRO" panose="020F0600000000000000" pitchFamily="50" charset="-128"/>
              </a:rPr>
              <a:t>別紙を</a:t>
            </a:r>
            <a:r>
              <a:rPr lang="ja-JP" altLang="en-US" sz="1400" dirty="0">
                <a:latin typeface="HG丸ｺﾞｼｯｸM-PRO" panose="020F0600000000000000" pitchFamily="50" charset="-128"/>
                <a:ea typeface="HG丸ｺﾞｼｯｸM-PRO" panose="020F0600000000000000" pitchFamily="50" charset="-128"/>
              </a:rPr>
              <a:t>参考にすること。</a:t>
            </a:r>
          </a:p>
          <a:p>
            <a:pPr marL="180975" indent="-180975">
              <a:spcBef>
                <a:spcPts val="600"/>
              </a:spcBef>
              <a:buNone/>
            </a:pPr>
            <a:r>
              <a:rPr lang="ja-JP" altLang="en-US" sz="1400" dirty="0" smtClean="0">
                <a:latin typeface="HG丸ｺﾞｼｯｸM-PRO" panose="020F0600000000000000" pitchFamily="50" charset="-128"/>
                <a:ea typeface="HG丸ｺﾞｼｯｸM-PRO" panose="020F0600000000000000" pitchFamily="50" charset="-128"/>
              </a:rPr>
              <a:t>③　「</a:t>
            </a:r>
            <a:r>
              <a:rPr lang="ja-JP" altLang="en-US" sz="1400" dirty="0">
                <a:latin typeface="HG丸ｺﾞｼｯｸM-PRO" panose="020F0600000000000000" pitchFamily="50" charset="-128"/>
                <a:ea typeface="HG丸ｺﾞｼｯｸM-PRO" panose="020F0600000000000000" pitchFamily="50" charset="-128"/>
              </a:rPr>
              <a:t>注２」の規定については、</a:t>
            </a:r>
            <a:r>
              <a:rPr lang="ja-JP" altLang="en-US" sz="1400" u="sng" dirty="0" smtClean="0">
                <a:solidFill>
                  <a:srgbClr val="0000FF"/>
                </a:solidFill>
                <a:latin typeface="HG丸ｺﾞｼｯｸM-PRO" panose="020F0600000000000000" pitchFamily="50" charset="-128"/>
                <a:ea typeface="HG丸ｺﾞｼｯｸM-PRO" panose="020F0600000000000000" pitchFamily="50" charset="-128"/>
              </a:rPr>
              <a:t>平成２６年１０月１日</a:t>
            </a:r>
            <a:r>
              <a:rPr lang="ja-JP" altLang="en-US" sz="1400" u="sng" dirty="0">
                <a:solidFill>
                  <a:srgbClr val="0000FF"/>
                </a:solidFill>
                <a:latin typeface="HG丸ｺﾞｼｯｸM-PRO" panose="020F0600000000000000" pitchFamily="50" charset="-128"/>
                <a:ea typeface="HG丸ｺﾞｼｯｸM-PRO" panose="020F0600000000000000" pitchFamily="50" charset="-128"/>
              </a:rPr>
              <a:t>より適用</a:t>
            </a:r>
            <a:r>
              <a:rPr lang="ja-JP" altLang="en-US" sz="1400" dirty="0">
                <a:latin typeface="HG丸ｺﾞｼｯｸM-PRO" panose="020F0600000000000000" pitchFamily="50" charset="-128"/>
                <a:ea typeface="HG丸ｺﾞｼｯｸM-PRO" panose="020F0600000000000000" pitchFamily="50" charset="-128"/>
              </a:rPr>
              <a:t>する。</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198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990918174"/>
              </p:ext>
            </p:extLst>
          </p:nvPr>
        </p:nvGraphicFramePr>
        <p:xfrm>
          <a:off x="611560" y="2013137"/>
          <a:ext cx="7920880" cy="2382520"/>
        </p:xfrm>
        <a:graphic>
          <a:graphicData uri="http://schemas.openxmlformats.org/drawingml/2006/table">
            <a:tbl>
              <a:tblPr firstRow="1" bandRow="1">
                <a:tableStyleId>{C4B1156A-380E-4F78-BDF5-A606A8083BF9}</a:tableStyleId>
              </a:tblPr>
              <a:tblGrid>
                <a:gridCol w="3960440"/>
                <a:gridCol w="3960440"/>
              </a:tblGrid>
              <a:tr h="370840">
                <a:tc>
                  <a:txBody>
                    <a:bodyPr/>
                    <a:lstStyle/>
                    <a:p>
                      <a:pPr algn="ctr"/>
                      <a:r>
                        <a:rPr kumimoji="1" lang="ja-JP" altLang="en-US" dirty="0" smtClean="0">
                          <a:latin typeface="HG丸ｺﾞｼｯｸM-PRO" panose="020F0600000000000000" pitchFamily="50" charset="-128"/>
                          <a:ea typeface="HG丸ｺﾞｼｯｸM-PRO" panose="020F0600000000000000" pitchFamily="50" charset="-128"/>
                        </a:rPr>
                        <a:t>現　　行</a:t>
                      </a:r>
                      <a:endParaRPr kumimoji="1" lang="ja-JP" altLang="en-US"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HG丸ｺﾞｼｯｸM-PRO" panose="020F0600000000000000" pitchFamily="50" charset="-128"/>
                          <a:ea typeface="HG丸ｺﾞｼｯｸM-PRO" panose="020F0600000000000000" pitchFamily="50" charset="-128"/>
                        </a:rPr>
                        <a:t>改　定　後</a:t>
                      </a:r>
                      <a:endParaRPr kumimoji="1" lang="ja-JP" altLang="en-US"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446088" indent="-446088"/>
                      <a:r>
                        <a:rPr kumimoji="1" lang="ja-JP" altLang="en-US" dirty="0" smtClean="0">
                          <a:latin typeface="HG丸ｺﾞｼｯｸM-PRO" panose="020F0600000000000000" pitchFamily="50" charset="-128"/>
                          <a:ea typeface="HG丸ｺﾞｼｯｸM-PRO" panose="020F0600000000000000" pitchFamily="50" charset="-128"/>
                        </a:rPr>
                        <a:t>注２　当該患者に対して、１回の処方において、</a:t>
                      </a:r>
                      <a:r>
                        <a:rPr kumimoji="1" lang="ja-JP" altLang="en-US" dirty="0" smtClean="0">
                          <a:solidFill>
                            <a:srgbClr val="0000FF"/>
                          </a:solidFill>
                          <a:latin typeface="HG丸ｺﾞｼｯｸM-PRO" panose="020F0600000000000000" pitchFamily="50" charset="-128"/>
                          <a:ea typeface="HG丸ｺﾞｼｯｸM-PRO" panose="020F0600000000000000" pitchFamily="50" charset="-128"/>
                        </a:rPr>
                        <a:t>３剤以上の抗不安薬又は３剤以上の睡眠薬</a:t>
                      </a:r>
                      <a:r>
                        <a:rPr kumimoji="1" lang="ja-JP" altLang="en-US" dirty="0" smtClean="0">
                          <a:latin typeface="HG丸ｺﾞｼｯｸM-PRO" panose="020F0600000000000000" pitchFamily="50" charset="-128"/>
                          <a:ea typeface="HG丸ｺﾞｼｯｸM-PRO" panose="020F0600000000000000" pitchFamily="50" charset="-128"/>
                        </a:rPr>
                        <a:t>を投与した場合には、所定点数の</a:t>
                      </a:r>
                      <a:r>
                        <a:rPr kumimoji="1" lang="en-US" altLang="ja-JP" dirty="0" smtClean="0">
                          <a:latin typeface="HG丸ｺﾞｼｯｸM-PRO" panose="020F0600000000000000" pitchFamily="50" charset="-128"/>
                          <a:ea typeface="HG丸ｺﾞｼｯｸM-PRO" panose="020F0600000000000000" pitchFamily="50" charset="-128"/>
                        </a:rPr>
                        <a:t/>
                      </a:r>
                      <a:br>
                        <a:rPr kumimoji="1" lang="en-US" altLang="ja-JP" dirty="0" smtClean="0">
                          <a:latin typeface="HG丸ｺﾞｼｯｸM-PRO" panose="020F0600000000000000" pitchFamily="50" charset="-128"/>
                          <a:ea typeface="HG丸ｺﾞｼｯｸM-PRO" panose="020F0600000000000000" pitchFamily="50" charset="-128"/>
                        </a:rPr>
                      </a:br>
                      <a:r>
                        <a:rPr kumimoji="1" lang="ja-JP" altLang="en-US" dirty="0" smtClean="0">
                          <a:solidFill>
                            <a:srgbClr val="0000FF"/>
                          </a:solidFill>
                          <a:latin typeface="HG丸ｺﾞｼｯｸM-PRO" panose="020F0600000000000000" pitchFamily="50" charset="-128"/>
                          <a:ea typeface="HG丸ｺﾞｼｯｸM-PRO" panose="020F0600000000000000" pitchFamily="50" charset="-128"/>
                        </a:rPr>
                        <a:t>１００分の８０に相当する点数</a:t>
                      </a:r>
                      <a:r>
                        <a:rPr kumimoji="1" lang="ja-JP" altLang="en-US" dirty="0" smtClean="0">
                          <a:latin typeface="HG丸ｺﾞｼｯｸM-PRO" panose="020F0600000000000000" pitchFamily="50" charset="-128"/>
                          <a:ea typeface="HG丸ｺﾞｼｯｸM-PRO" panose="020F0600000000000000" pitchFamily="50" charset="-128"/>
                        </a:rPr>
                        <a:t>により算定する。</a:t>
                      </a:r>
                      <a:endParaRPr kumimoji="1" lang="ja-JP" altLang="en-US"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46088" indent="-446088"/>
                      <a:r>
                        <a:rPr kumimoji="1" lang="ja-JP" altLang="en-US" dirty="0" smtClean="0">
                          <a:latin typeface="HG丸ｺﾞｼｯｸM-PRO" panose="020F0600000000000000" pitchFamily="50" charset="-128"/>
                          <a:ea typeface="HG丸ｺﾞｼｯｸM-PRO" panose="020F0600000000000000" pitchFamily="50" charset="-128"/>
                        </a:rPr>
                        <a:t>注２　当該患者に対して、１回の処方において、</a:t>
                      </a:r>
                      <a:r>
                        <a:rPr kumimoji="1" lang="ja-JP" altLang="en-US" u="sng" dirty="0" smtClean="0">
                          <a:solidFill>
                            <a:srgbClr val="0000FF"/>
                          </a:solidFill>
                          <a:latin typeface="HG丸ｺﾞｼｯｸM-PRO" panose="020F0600000000000000" pitchFamily="50" charset="-128"/>
                          <a:ea typeface="HG丸ｺﾞｼｯｸM-PRO" panose="020F0600000000000000" pitchFamily="50" charset="-128"/>
                        </a:rPr>
                        <a:t>３種類以上の抗不安薬、３種類以上の睡眠薬、</a:t>
                      </a:r>
                      <a:r>
                        <a:rPr kumimoji="1" lang="ja-JP" altLang="en-US" u="sng" dirty="0" smtClean="0">
                          <a:solidFill>
                            <a:srgbClr val="FF0000"/>
                          </a:solidFill>
                          <a:latin typeface="HG丸ｺﾞｼｯｸM-PRO" panose="020F0600000000000000" pitchFamily="50" charset="-128"/>
                          <a:ea typeface="HG丸ｺﾞｼｯｸM-PRO" panose="020F0600000000000000" pitchFamily="50" charset="-128"/>
                        </a:rPr>
                        <a:t>４種類以上の抗うつ薬又は４種類以上の抗精神病薬</a:t>
                      </a:r>
                      <a:r>
                        <a:rPr kumimoji="1" lang="ja-JP" altLang="en-US" u="sng" dirty="0" smtClean="0">
                          <a:solidFill>
                            <a:srgbClr val="0000FF"/>
                          </a:solidFill>
                          <a:latin typeface="HG丸ｺﾞｼｯｸM-PRO" panose="020F0600000000000000" pitchFamily="50" charset="-128"/>
                          <a:ea typeface="HG丸ｺﾞｼｯｸM-PRO" panose="020F0600000000000000" pitchFamily="50" charset="-128"/>
                        </a:rPr>
                        <a:t>を投与した場合</a:t>
                      </a:r>
                      <a:r>
                        <a:rPr kumimoji="1" lang="ja-JP" altLang="en-US" u="sng" dirty="0" smtClean="0">
                          <a:solidFill>
                            <a:srgbClr val="FF0000"/>
                          </a:solidFill>
                          <a:latin typeface="HG丸ｺﾞｼｯｸM-PRO" panose="020F0600000000000000" pitchFamily="50" charset="-128"/>
                          <a:ea typeface="HG丸ｺﾞｼｯｸM-PRO" panose="020F0600000000000000" pitchFamily="50" charset="-128"/>
                        </a:rPr>
                        <a:t>（臨時の投薬等を除く。）</a:t>
                      </a:r>
                      <a:r>
                        <a:rPr kumimoji="1" lang="ja-JP" altLang="en-US" dirty="0" smtClean="0">
                          <a:latin typeface="HG丸ｺﾞｼｯｸM-PRO" panose="020F0600000000000000" pitchFamily="50" charset="-128"/>
                          <a:ea typeface="HG丸ｺﾞｼｯｸM-PRO" panose="020F0600000000000000" pitchFamily="50" charset="-128"/>
                        </a:rPr>
                        <a:t>には、</a:t>
                      </a:r>
                      <a:r>
                        <a:rPr kumimoji="1" lang="ja-JP" altLang="en-US" u="sng" dirty="0" smtClean="0">
                          <a:solidFill>
                            <a:srgbClr val="FF0000"/>
                          </a:solidFill>
                          <a:latin typeface="HG丸ｺﾞｼｯｸM-PRO" panose="020F0600000000000000" pitchFamily="50" charset="-128"/>
                          <a:ea typeface="HG丸ｺﾞｼｯｸM-PRO" panose="020F0600000000000000" pitchFamily="50" charset="-128"/>
                        </a:rPr>
                        <a:t>算定しない</a:t>
                      </a:r>
                      <a:r>
                        <a:rPr kumimoji="1" lang="ja-JP" altLang="en-US" dirty="0" smtClean="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67228915"/>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59532" y="620688"/>
            <a:ext cx="8496944" cy="6192688"/>
          </a:xfrm>
          <a:prstGeom prst="snip2DiagRect">
            <a:avLst>
              <a:gd name="adj1" fmla="val 0"/>
              <a:gd name="adj2" fmla="val 1134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52636"/>
            <a:ext cx="8568952" cy="648072"/>
          </a:xfrm>
          <a:prstGeom prst="roundRect">
            <a:avLst>
              <a:gd name="adj" fmla="val 212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188640"/>
            <a:ext cx="8280920" cy="6669360"/>
          </a:xfrm>
        </p:spPr>
        <p:txBody>
          <a:bodyPr>
            <a:normAutofit/>
          </a:bodyPr>
          <a:lstStyle/>
          <a:p>
            <a:pPr marL="265113" indent="-265113">
              <a:spcBef>
                <a:spcPts val="600"/>
              </a:spcBef>
              <a:buNone/>
            </a:pPr>
            <a:r>
              <a:rPr lang="ja-JP" altLang="en-US" sz="2400" dirty="0" smtClean="0">
                <a:latin typeface="HG丸ｺﾞｼｯｸM-PRO" panose="020F0600000000000000" pitchFamily="50" charset="-128"/>
                <a:ea typeface="HG丸ｺﾞｼｯｸM-PRO" panose="020F0600000000000000" pitchFamily="50" charset="-128"/>
              </a:rPr>
              <a:t>◆向精神薬種類一覧</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199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060650283"/>
              </p:ext>
            </p:extLst>
          </p:nvPr>
        </p:nvGraphicFramePr>
        <p:xfrm>
          <a:off x="179514" y="980728"/>
          <a:ext cx="8784975" cy="5688632"/>
        </p:xfrm>
        <a:graphic>
          <a:graphicData uri="http://schemas.openxmlformats.org/drawingml/2006/table">
            <a:tbl>
              <a:tblPr firstRow="1" bandRow="1">
                <a:tableStyleId>{C4B1156A-380E-4F78-BDF5-A606A8083BF9}</a:tableStyleId>
              </a:tblPr>
              <a:tblGrid>
                <a:gridCol w="2928325"/>
                <a:gridCol w="2928325"/>
                <a:gridCol w="2928325"/>
              </a:tblGrid>
              <a:tr h="343818">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抗不安薬</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HG丸ｺﾞｼｯｸM-PRO" panose="020F0600000000000000" pitchFamily="50" charset="-128"/>
                          <a:ea typeface="HG丸ｺﾞｼｯｸM-PRO" panose="020F0600000000000000" pitchFamily="50" charset="-128"/>
                        </a:rPr>
                        <a:t>睡眠薬</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抗うつ薬</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44814">
                <a:tc>
                  <a:txBody>
                    <a:bodyPr/>
                    <a:lstStyle/>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オキサゾラム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クロキサゾラム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クロラゼプ酸二カリウム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ジアゼパム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フルジアゼパム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ブロマゼパム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メダゼパム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ロラゼパム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アルプラゾラム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フルタゾラム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メキサゾラム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トフィソパム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フルトプラゼパム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クロルジアゼポキシド</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ロフラゼプ酸エチル</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タンドスピロンクエン酸塩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ヒドロキシジン塩酸塩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クロチアゼパム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ヒドロキシジンパモ酸塩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エチゾラム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ガンマオリザノール</a:t>
                      </a:r>
                    </a:p>
                    <a:p>
                      <a:endParaRPr kumimoji="1" lang="ja-JP" altLang="en-US" sz="14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ブロモバレリル尿素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抱水クロラール</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エスタゾラム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フルラゼパム塩酸塩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ニトラゼパム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ニメタゼパム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ハロキサゾラム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トリアゾラム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フルニトラゼパム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ブロチゾラム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ロルメタゼパム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クアゼパム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アモバルビタール</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バルビタール</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フェノバルビタール</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ペントバルビタールカルシウム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トリクロホスナトリウム</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クロルプロマジン、プロメタジン、フェノバルビタール</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リルマザホン塩酸塩水和物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ゾピクロン</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ゾルピデム酒石酸塩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エスゾピクロン</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ラメルテオン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クロミプラミン塩酸塩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ロフェプラミン塩酸塩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トリミプラミンマレイン酸塩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イミプラミン塩酸塩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アモキサピン</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アミトリプチリン塩酸塩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ノルトリプチリン塩酸塩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マプロチリン塩酸塩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ペモリン</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ドスレピン塩酸塩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ミアンセリン塩酸塩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セチプチリンマレイン酸塩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トラゾドン塩酸塩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フルボキサミンマレイン酸塩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ミルナシプラン塩酸塩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パロキセチン塩酸塩水和物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塩酸セルトラリン</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ミルタザピン</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デュロキセチン塩酸塩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エスシタロプラムシュウ酸塩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2909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755576" y="1988840"/>
            <a:ext cx="7632848" cy="1584176"/>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2" name="タイトル 1"/>
          <p:cNvSpPr>
            <a:spLocks noGrp="1"/>
          </p:cNvSpPr>
          <p:nvPr>
            <p:ph type="ctrTitle"/>
          </p:nvPr>
        </p:nvSpPr>
        <p:spPr/>
        <p:txBody>
          <a:bodyPr>
            <a:normAutofit/>
          </a:bodyPr>
          <a:lstStyle/>
          <a:p>
            <a:r>
              <a:rPr kumimoji="1" lang="en-US" altLang="ja-JP" sz="48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4800" dirty="0" smtClean="0">
                <a:latin typeface="メイリオ" panose="020B0604030504040204" pitchFamily="50" charset="-128"/>
                <a:ea typeface="メイリオ" panose="020B0604030504040204" pitchFamily="50" charset="-128"/>
                <a:cs typeface="メイリオ" panose="020B0604030504040204" pitchFamily="50" charset="-128"/>
              </a:rPr>
              <a:t>具体的改定項目</a:t>
            </a:r>
            <a:r>
              <a:rPr kumimoji="1" lang="en-US" altLang="ja-JP" sz="4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サブタイトル 2"/>
          <p:cNvSpPr>
            <a:spLocks noGrp="1"/>
          </p:cNvSpPr>
          <p:nvPr>
            <p:ph type="subTitle" idx="1"/>
          </p:nvPr>
        </p:nvSpPr>
        <p:spPr>
          <a:xfrm>
            <a:off x="755576" y="4437112"/>
            <a:ext cx="7632848" cy="1752600"/>
          </a:xfrm>
        </p:spPr>
        <p:txBody>
          <a:bodyPr>
            <a:normAutofit/>
          </a:bodyPr>
          <a:lstStyle/>
          <a:p>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点数表の項目に沿って整理しています。</a:t>
            </a:r>
            <a:endParaRPr kumimoji="1" lang="ja-JP" altLang="en-US" sz="2800" dirty="0">
              <a:solidFill>
                <a:schemeClr val="tx1"/>
              </a:solidFill>
            </a:endParaRPr>
          </a:p>
        </p:txBody>
      </p:sp>
      <p:sp>
        <p:nvSpPr>
          <p:cNvPr id="4" name="スライド番号プレースホルダー 3"/>
          <p:cNvSpPr>
            <a:spLocks noGrp="1"/>
          </p:cNvSpPr>
          <p:nvPr>
            <p:ph type="sldNum" sz="quarter" idx="12"/>
          </p:nvPr>
        </p:nvSpPr>
        <p:spPr>
          <a:xfrm>
            <a:off x="6876256" y="647076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03179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対角する 2 つの角を切り取った四角形 4"/>
          <p:cNvSpPr/>
          <p:nvPr/>
        </p:nvSpPr>
        <p:spPr>
          <a:xfrm>
            <a:off x="323528" y="404664"/>
            <a:ext cx="8496944" cy="6336704"/>
          </a:xfrm>
          <a:prstGeom prst="snip2DiagRect">
            <a:avLst>
              <a:gd name="adj1" fmla="val 0"/>
              <a:gd name="adj2" fmla="val 576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角丸四角形 1"/>
          <p:cNvSpPr/>
          <p:nvPr/>
        </p:nvSpPr>
        <p:spPr>
          <a:xfrm>
            <a:off x="323528" y="116632"/>
            <a:ext cx="8136904" cy="432049"/>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 5"/>
          <p:cNvSpPr/>
          <p:nvPr/>
        </p:nvSpPr>
        <p:spPr>
          <a:xfrm>
            <a:off x="323528" y="1412775"/>
            <a:ext cx="8496944" cy="1296541"/>
          </a:xfrm>
          <a:prstGeom prst="roundRect">
            <a:avLst>
              <a:gd name="adj" fmla="val 2322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5536" y="116632"/>
            <a:ext cx="8352928" cy="6624736"/>
          </a:xfrm>
        </p:spPr>
        <p:txBody>
          <a:bodyPr>
            <a:normAutofit/>
          </a:bodyPr>
          <a:lstStyle/>
          <a:p>
            <a:pPr marL="265113" indent="-265113">
              <a:spcBef>
                <a:spcPts val="1200"/>
              </a:spcBef>
              <a:buNone/>
            </a:pPr>
            <a:r>
              <a:rPr kumimoji="1" lang="ja-JP" altLang="en-US" sz="2000" dirty="0" smtClean="0">
                <a:solidFill>
                  <a:srgbClr val="0000FF"/>
                </a:solidFill>
                <a:latin typeface="HG丸ｺﾞｼｯｸM-PRO" panose="020F0600000000000000" pitchFamily="50" charset="-128"/>
                <a:ea typeface="HG丸ｺﾞｼｯｸM-PRO" panose="020F0600000000000000" pitchFamily="50" charset="-128"/>
              </a:rPr>
              <a:t>◆一般病棟における長期療養患者の評価</a:t>
            </a: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（特定除外制度の廃止）</a:t>
            </a:r>
            <a:endParaRPr kumimoji="1"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a:p>
            <a:pPr marL="446088" indent="-265113">
              <a:spcBef>
                <a:spcPts val="1200"/>
              </a:spcBef>
              <a:buNone/>
            </a:pPr>
            <a:r>
              <a:rPr kumimoji="1" lang="en-US" altLang="ja-JP" sz="1600" dirty="0" smtClean="0">
                <a:latin typeface="HG丸ｺﾞｼｯｸM-PRO" panose="020F0600000000000000" pitchFamily="50" charset="-128"/>
                <a:ea typeface="HG丸ｺﾞｼｯｸM-PRO" panose="020F0600000000000000"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rPr>
              <a:t>平成</a:t>
            </a:r>
            <a:r>
              <a:rPr kumimoji="1" lang="en-US" altLang="ja-JP" sz="1600" dirty="0" smtClean="0">
                <a:latin typeface="HG丸ｺﾞｼｯｸM-PRO" panose="020F0600000000000000" pitchFamily="50" charset="-128"/>
                <a:ea typeface="HG丸ｺﾞｼｯｸM-PRO" panose="020F0600000000000000" pitchFamily="50" charset="-128"/>
              </a:rPr>
              <a:t>24</a:t>
            </a:r>
            <a:r>
              <a:rPr kumimoji="1" lang="ja-JP" altLang="en-US" sz="1600" dirty="0" smtClean="0">
                <a:latin typeface="HG丸ｺﾞｼｯｸM-PRO" panose="020F0600000000000000" pitchFamily="50" charset="-128"/>
                <a:ea typeface="HG丸ｺﾞｼｯｸM-PRO" panose="020F0600000000000000" pitchFamily="50" charset="-128"/>
              </a:rPr>
              <a:t>年度改定で見直しを行った</a:t>
            </a:r>
            <a:r>
              <a:rPr kumimoji="1" lang="en-US" altLang="ja-JP" sz="1600" dirty="0" smtClean="0">
                <a:latin typeface="HG丸ｺﾞｼｯｸM-PRO" panose="020F0600000000000000" pitchFamily="50" charset="-128"/>
                <a:ea typeface="HG丸ｺﾞｼｯｸM-PRO" panose="020F0600000000000000" pitchFamily="50" charset="-128"/>
              </a:rPr>
              <a:t>13</a:t>
            </a:r>
            <a:r>
              <a:rPr kumimoji="1" lang="ja-JP" altLang="en-US" sz="1600" dirty="0" smtClean="0">
                <a:latin typeface="HG丸ｺﾞｼｯｸM-PRO" panose="020F0600000000000000" pitchFamily="50" charset="-128"/>
                <a:ea typeface="HG丸ｺﾞｼｯｸM-PRO" panose="020F0600000000000000" pitchFamily="50" charset="-128"/>
              </a:rPr>
              <a:t>対１、</a:t>
            </a:r>
            <a:r>
              <a:rPr kumimoji="1" lang="en-US" altLang="ja-JP" sz="1600" dirty="0" smtClean="0">
                <a:latin typeface="HG丸ｺﾞｼｯｸM-PRO" panose="020F0600000000000000" pitchFamily="50" charset="-128"/>
                <a:ea typeface="HG丸ｺﾞｼｯｸM-PRO" panose="020F0600000000000000" pitchFamily="50" charset="-128"/>
              </a:rPr>
              <a:t>15</a:t>
            </a:r>
            <a:r>
              <a:rPr kumimoji="1" lang="ja-JP" altLang="en-US" sz="1600" dirty="0" smtClean="0">
                <a:latin typeface="HG丸ｺﾞｼｯｸM-PRO" panose="020F0600000000000000" pitchFamily="50" charset="-128"/>
                <a:ea typeface="HG丸ｺﾞｼｯｸM-PRO" panose="020F0600000000000000" pitchFamily="50" charset="-128"/>
              </a:rPr>
              <a:t>対１一般病棟入院基本料以外の</a:t>
            </a:r>
            <a:r>
              <a:rPr kumimoji="1" lang="ja-JP" altLang="en-US" sz="1600" u="heavy" dirty="0" smtClean="0">
                <a:uFill>
                  <a:solidFill>
                    <a:srgbClr val="FF0000"/>
                  </a:solidFill>
                </a:uFill>
                <a:latin typeface="HG丸ｺﾞｼｯｸM-PRO" panose="020F0600000000000000" pitchFamily="50" charset="-128"/>
                <a:ea typeface="HG丸ｺﾞｼｯｸM-PRO" panose="020F0600000000000000" pitchFamily="50" charset="-128"/>
              </a:rPr>
              <a:t>一般病棟入院基本料、特定機能病院入院基本料（一般病棟）及び専門病院入院基本料</a:t>
            </a:r>
            <a:r>
              <a:rPr kumimoji="1" lang="ja-JP" altLang="en-US" sz="1600" dirty="0" smtClean="0">
                <a:latin typeface="HG丸ｺﾞｼｯｸM-PRO" panose="020F0600000000000000" pitchFamily="50" charset="-128"/>
                <a:ea typeface="HG丸ｺﾞｼｯｸM-PRO" panose="020F0600000000000000" pitchFamily="50" charset="-128"/>
              </a:rPr>
              <a:t>を算定する病棟においても、</a:t>
            </a: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特定除外制度の見直し</a:t>
            </a:r>
            <a:r>
              <a:rPr kumimoji="1" lang="ja-JP" altLang="en-US" sz="1600" dirty="0" smtClean="0">
                <a:latin typeface="HG丸ｺﾞｼｯｸM-PRO" panose="020F0600000000000000" pitchFamily="50" charset="-128"/>
                <a:ea typeface="HG丸ｺﾞｼｯｸM-PRO" panose="020F0600000000000000" pitchFamily="50" charset="-128"/>
              </a:rPr>
              <a:t>を行う。</a:t>
            </a:r>
            <a:endParaRPr lang="en-US" altLang="ja-JP" sz="1600" dirty="0" smtClean="0">
              <a:solidFill>
                <a:srgbClr val="0000FF"/>
              </a:solidFill>
              <a:latin typeface="HG丸ｺﾞｼｯｸM-PRO" panose="020F0600000000000000" pitchFamily="50" charset="-128"/>
              <a:ea typeface="HG丸ｺﾞｼｯｸM-PRO" panose="020F0600000000000000" pitchFamily="50" charset="-128"/>
            </a:endParaRPr>
          </a:p>
          <a:p>
            <a:pPr marL="180975" indent="0">
              <a:spcBef>
                <a:spcPts val="0"/>
              </a:spcBef>
              <a:buNone/>
            </a:pPr>
            <a:endParaRPr lang="en-US" altLang="ja-JP" sz="10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361950">
              <a:spcBef>
                <a:spcPts val="0"/>
              </a:spcBef>
              <a:buNone/>
            </a:pPr>
            <a:r>
              <a:rPr lang="en-US" altLang="ja-JP" sz="1800" dirty="0" smtClean="0">
                <a:latin typeface="HG丸ｺﾞｼｯｸM-PRO" panose="020F0600000000000000" pitchFamily="50" charset="-128"/>
                <a:ea typeface="HG丸ｺﾞｼｯｸM-PRO" panose="020F0600000000000000" pitchFamily="50" charset="-128"/>
              </a:rPr>
              <a:t>(1)</a:t>
            </a:r>
            <a:r>
              <a:rPr lang="ja-JP" altLang="en-US" sz="1800" dirty="0" smtClean="0">
                <a:latin typeface="HG丸ｺﾞｼｯｸM-PRO" panose="020F0600000000000000" pitchFamily="50" charset="-128"/>
                <a:ea typeface="HG丸ｺﾞｼｯｸM-PRO" panose="020F0600000000000000" pitchFamily="50" charset="-128"/>
              </a:rPr>
              <a:t>　</a:t>
            </a:r>
            <a:r>
              <a:rPr lang="en-US" altLang="ja-JP" sz="1800" dirty="0" smtClean="0">
                <a:latin typeface="HG丸ｺﾞｼｯｸM-PRO" panose="020F0600000000000000" pitchFamily="50" charset="-128"/>
                <a:ea typeface="HG丸ｺﾞｼｯｸM-PRO" panose="020F0600000000000000" pitchFamily="50" charset="-128"/>
              </a:rPr>
              <a:t>90</a:t>
            </a:r>
            <a:r>
              <a:rPr lang="ja-JP" altLang="en-US" sz="1800" dirty="0" smtClean="0">
                <a:latin typeface="HG丸ｺﾞｼｯｸM-PRO" panose="020F0600000000000000" pitchFamily="50" charset="-128"/>
                <a:ea typeface="HG丸ｺﾞｼｯｸM-PRO" panose="020F0600000000000000" pitchFamily="50" charset="-128"/>
              </a:rPr>
              <a:t>日を超えて入院する患者を対象として、</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出来高算定とするが、平均在院日数の計算対象とする。</a:t>
            </a:r>
            <a:endParaRPr lang="en-US" altLang="ja-JP" sz="18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361950">
              <a:spcBef>
                <a:spcPts val="0"/>
              </a:spcBef>
              <a:buNone/>
            </a:pPr>
            <a:r>
              <a:rPr lang="en-US" altLang="ja-JP" sz="1800" dirty="0" smtClean="0">
                <a:latin typeface="HG丸ｺﾞｼｯｸM-PRO" panose="020F0600000000000000" pitchFamily="50" charset="-128"/>
                <a:ea typeface="HG丸ｺﾞｼｯｸM-PRO" panose="020F0600000000000000" pitchFamily="50" charset="-128"/>
              </a:rPr>
              <a:t>(2)</a:t>
            </a:r>
            <a:r>
              <a:rPr lang="ja-JP" altLang="en-US" sz="1800" dirty="0" smtClean="0">
                <a:latin typeface="HG丸ｺﾞｼｯｸM-PRO" panose="020F0600000000000000" pitchFamily="50" charset="-128"/>
                <a:ea typeface="HG丸ｺﾞｼｯｸM-PRO" panose="020F0600000000000000" pitchFamily="50" charset="-128"/>
              </a:rPr>
              <a:t>　</a:t>
            </a:r>
            <a:r>
              <a:rPr lang="en-US" altLang="ja-JP" sz="1800" dirty="0" smtClean="0">
                <a:latin typeface="HG丸ｺﾞｼｯｸM-PRO" panose="020F0600000000000000" pitchFamily="50" charset="-128"/>
                <a:ea typeface="HG丸ｺﾞｼｯｸM-PRO" panose="020F0600000000000000" pitchFamily="50" charset="-128"/>
              </a:rPr>
              <a:t>90</a:t>
            </a:r>
            <a:r>
              <a:rPr lang="ja-JP" altLang="en-US" sz="1800" dirty="0" smtClean="0">
                <a:latin typeface="HG丸ｺﾞｼｯｸM-PRO" panose="020F0600000000000000" pitchFamily="50" charset="-128"/>
                <a:ea typeface="HG丸ｺﾞｼｯｸM-PRO" panose="020F0600000000000000" pitchFamily="50" charset="-128"/>
              </a:rPr>
              <a:t>日を超えて入院する患者を対象として、</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原則として療養病棟と同様の報酬体系（医療区分及び</a:t>
            </a:r>
            <a: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t>ADL</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区分を用いた包括評価）とする。</a:t>
            </a:r>
            <a:endParaRPr lang="en-US" altLang="ja-JP" sz="18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361950">
              <a:spcBef>
                <a:spcPts val="0"/>
              </a:spcBef>
              <a:buNone/>
            </a:pPr>
            <a:endParaRPr lang="en-US" altLang="ja-JP" sz="1800" dirty="0">
              <a:solidFill>
                <a:srgbClr val="0000FF"/>
              </a:solidFill>
              <a:latin typeface="HG丸ｺﾞｼｯｸM-PRO" panose="020F0600000000000000" pitchFamily="50" charset="-128"/>
              <a:ea typeface="HG丸ｺﾞｼｯｸM-PRO" panose="020F0600000000000000" pitchFamily="50" charset="-128"/>
            </a:endParaRPr>
          </a:p>
          <a:p>
            <a:pPr marL="542925" indent="-361950">
              <a:spcBef>
                <a:spcPts val="0"/>
              </a:spcBef>
              <a:buNone/>
            </a:pPr>
            <a:endParaRPr lang="en-US" altLang="ja-JP" sz="18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361950">
              <a:spcBef>
                <a:spcPts val="0"/>
              </a:spcBef>
              <a:buNone/>
            </a:pPr>
            <a:endParaRPr lang="en-US" altLang="ja-JP" sz="1800" dirty="0">
              <a:solidFill>
                <a:srgbClr val="0000FF"/>
              </a:solidFill>
              <a:latin typeface="HG丸ｺﾞｼｯｸM-PRO" panose="020F0600000000000000" pitchFamily="50" charset="-128"/>
              <a:ea typeface="HG丸ｺﾞｼｯｸM-PRO" panose="020F0600000000000000" pitchFamily="50" charset="-128"/>
            </a:endParaRPr>
          </a:p>
          <a:p>
            <a:pPr marL="542925" indent="-361950">
              <a:spcBef>
                <a:spcPts val="0"/>
              </a:spcBef>
              <a:buNone/>
            </a:pPr>
            <a:endParaRPr lang="en-US" altLang="ja-JP" sz="18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361950">
              <a:spcBef>
                <a:spcPts val="0"/>
              </a:spcBef>
              <a:buNone/>
            </a:pPr>
            <a:endParaRPr lang="en-US" altLang="ja-JP" sz="1800" dirty="0">
              <a:solidFill>
                <a:srgbClr val="0000FF"/>
              </a:solidFill>
              <a:latin typeface="HG丸ｺﾞｼｯｸM-PRO" panose="020F0600000000000000" pitchFamily="50" charset="-128"/>
              <a:ea typeface="HG丸ｺﾞｼｯｸM-PRO" panose="020F0600000000000000" pitchFamily="50" charset="-128"/>
            </a:endParaRPr>
          </a:p>
          <a:p>
            <a:pPr marL="542925" indent="-361950">
              <a:spcBef>
                <a:spcPts val="0"/>
              </a:spcBef>
              <a:buNone/>
            </a:pPr>
            <a:endParaRPr lang="en-US" altLang="ja-JP" sz="18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361950">
              <a:spcBef>
                <a:spcPts val="0"/>
              </a:spcBef>
              <a:buNone/>
            </a:pPr>
            <a:endParaRPr lang="en-US" altLang="ja-JP" sz="1800" dirty="0">
              <a:solidFill>
                <a:srgbClr val="0000FF"/>
              </a:solidFill>
              <a:latin typeface="HG丸ｺﾞｼｯｸM-PRO" panose="020F0600000000000000" pitchFamily="50" charset="-128"/>
              <a:ea typeface="HG丸ｺﾞｼｯｸM-PRO" panose="020F0600000000000000" pitchFamily="50" charset="-128"/>
            </a:endParaRPr>
          </a:p>
          <a:p>
            <a:pPr marL="542925" indent="-361950">
              <a:spcBef>
                <a:spcPts val="0"/>
              </a:spcBef>
              <a:buNone/>
            </a:pPr>
            <a:endParaRPr lang="en-US" altLang="ja-JP" sz="18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361950">
              <a:spcBef>
                <a:spcPts val="0"/>
              </a:spcBef>
              <a:buNone/>
            </a:pPr>
            <a:endParaRPr lang="en-US" altLang="ja-JP" sz="1400" dirty="0" smtClean="0">
              <a:solidFill>
                <a:srgbClr val="0000FF"/>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ja-JP" altLang="en-US" sz="1400" dirty="0" smtClean="0">
                <a:latin typeface="HG丸ｺﾞｼｯｸM-PRO" panose="020F0600000000000000" pitchFamily="50" charset="-128"/>
                <a:ea typeface="HG丸ｺﾞｼｯｸM-PRO" panose="020F0600000000000000" pitchFamily="50" charset="-128"/>
              </a:rPr>
              <a:t>［経過措置］</a:t>
            </a:r>
            <a:endParaRPr lang="en-US" altLang="ja-JP" sz="1400" dirty="0" smtClean="0">
              <a:latin typeface="HG丸ｺﾞｼｯｸM-PRO" panose="020F0600000000000000" pitchFamily="50" charset="-128"/>
              <a:ea typeface="HG丸ｺﾞｼｯｸM-PRO" panose="020F0600000000000000" pitchFamily="50" charset="-128"/>
            </a:endParaRPr>
          </a:p>
          <a:p>
            <a:pPr marL="361950" indent="-180975">
              <a:spcBef>
                <a:spcPts val="0"/>
              </a:spcBef>
              <a:buNone/>
            </a:pPr>
            <a:r>
              <a:rPr lang="ja-JP" altLang="en-US" sz="1400" dirty="0" smtClean="0">
                <a:latin typeface="HG丸ｺﾞｼｯｸM-PRO" panose="020F0600000000000000" pitchFamily="50" charset="-128"/>
                <a:ea typeface="HG丸ｺﾞｼｯｸM-PRO" panose="020F0600000000000000" pitchFamily="50" charset="-128"/>
              </a:rPr>
              <a:t>①　上記の取扱いについては、</a:t>
            </a:r>
            <a:r>
              <a:rPr lang="ja-JP" altLang="en-US" sz="1400" b="1" dirty="0" smtClean="0">
                <a:solidFill>
                  <a:srgbClr val="0000FF"/>
                </a:solidFill>
                <a:latin typeface="HG丸ｺﾞｼｯｸM-PRO" panose="020F0600000000000000" pitchFamily="50" charset="-128"/>
                <a:ea typeface="HG丸ｺﾞｼｯｸM-PRO" panose="020F0600000000000000" pitchFamily="50" charset="-128"/>
              </a:rPr>
              <a:t>平成２６年１０月１日から施行</a:t>
            </a:r>
            <a:r>
              <a:rPr lang="ja-JP" altLang="en-US" sz="1400" dirty="0" smtClean="0">
                <a:latin typeface="HG丸ｺﾞｼｯｸM-PRO" panose="020F0600000000000000" pitchFamily="50" charset="-128"/>
                <a:ea typeface="HG丸ｺﾞｼｯｸM-PRO" panose="020F0600000000000000" pitchFamily="50" charset="-128"/>
              </a:rPr>
              <a:t>する。</a:t>
            </a:r>
            <a:endParaRPr lang="en-US" altLang="ja-JP" sz="1400" dirty="0" smtClean="0">
              <a:latin typeface="HG丸ｺﾞｼｯｸM-PRO" panose="020F0600000000000000" pitchFamily="50" charset="-128"/>
              <a:ea typeface="HG丸ｺﾞｼｯｸM-PRO" panose="020F0600000000000000" pitchFamily="50" charset="-128"/>
            </a:endParaRPr>
          </a:p>
          <a:p>
            <a:pPr marL="361950" indent="-180975">
              <a:spcBef>
                <a:spcPts val="0"/>
              </a:spcBef>
              <a:buNone/>
            </a:pPr>
            <a:r>
              <a:rPr lang="ja-JP" altLang="en-US" sz="1400" dirty="0" smtClean="0">
                <a:latin typeface="HG丸ｺﾞｼｯｸM-PRO" panose="020F0600000000000000" pitchFamily="50" charset="-128"/>
                <a:ea typeface="HG丸ｺﾞｼｯｸM-PRO" panose="020F0600000000000000" pitchFamily="50" charset="-128"/>
              </a:rPr>
              <a:t>②　７対１、１０対１の病棟において、</a:t>
            </a:r>
            <a:r>
              <a:rPr lang="ja-JP" altLang="en-US" sz="1400" b="1" dirty="0" smtClean="0">
                <a:solidFill>
                  <a:srgbClr val="0000FF"/>
                </a:solidFill>
                <a:latin typeface="HG丸ｺﾞｼｯｸM-PRO" panose="020F0600000000000000" pitchFamily="50" charset="-128"/>
                <a:ea typeface="HG丸ｺﾞｼｯｸM-PRO" panose="020F0600000000000000" pitchFamily="50" charset="-128"/>
              </a:rPr>
              <a:t>上記の</a:t>
            </a:r>
            <a:r>
              <a:rPr lang="en-US" altLang="ja-JP" sz="1400" b="1"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1400" b="1" dirty="0" smtClean="0">
                <a:solidFill>
                  <a:srgbClr val="0000FF"/>
                </a:solidFill>
                <a:latin typeface="HG丸ｺﾞｼｯｸM-PRO" panose="020F0600000000000000" pitchFamily="50" charset="-128"/>
                <a:ea typeface="HG丸ｺﾞｼｯｸM-PRO" panose="020F0600000000000000" pitchFamily="50" charset="-128"/>
              </a:rPr>
              <a:t>２</a:t>
            </a:r>
            <a:r>
              <a:rPr lang="en-US" altLang="ja-JP" sz="1400" b="1"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1400" b="1" dirty="0" smtClean="0">
                <a:solidFill>
                  <a:srgbClr val="0000FF"/>
                </a:solidFill>
                <a:latin typeface="HG丸ｺﾞｼｯｸM-PRO" panose="020F0600000000000000" pitchFamily="50" charset="-128"/>
                <a:ea typeface="HG丸ｺﾞｼｯｸM-PRO" panose="020F0600000000000000" pitchFamily="50" charset="-128"/>
              </a:rPr>
              <a:t>を選択した場合</a:t>
            </a:r>
            <a:r>
              <a:rPr lang="ja-JP" altLang="en-US" sz="1400" dirty="0" smtClean="0">
                <a:latin typeface="HG丸ｺﾞｼｯｸM-PRO" panose="020F0600000000000000" pitchFamily="50" charset="-128"/>
                <a:ea typeface="HG丸ｺﾞｼｯｸM-PRO" panose="020F0600000000000000" pitchFamily="50" charset="-128"/>
              </a:rPr>
              <a:t>、</a:t>
            </a:r>
            <a:r>
              <a:rPr lang="ja-JP" altLang="en-US" sz="1400" u="heavy" dirty="0" smtClean="0">
                <a:uFill>
                  <a:solidFill>
                    <a:srgbClr val="0000FF"/>
                  </a:solidFill>
                </a:uFill>
                <a:latin typeface="HG丸ｺﾞｼｯｸM-PRO" panose="020F0600000000000000" pitchFamily="50" charset="-128"/>
                <a:ea typeface="HG丸ｺﾞｼｯｸM-PRO" panose="020F0600000000000000" pitchFamily="50" charset="-128"/>
              </a:rPr>
              <a:t>平成２６年３月３１日に入院している患者</a:t>
            </a:r>
            <a:r>
              <a:rPr lang="ja-JP" altLang="en-US" sz="1400" dirty="0" smtClean="0">
                <a:latin typeface="HG丸ｺﾞｼｯｸM-PRO" panose="020F0600000000000000" pitchFamily="50" charset="-128"/>
                <a:ea typeface="HG丸ｺﾞｼｯｸM-PRO" panose="020F0600000000000000" pitchFamily="50" charset="-128"/>
              </a:rPr>
              <a:t>については、</a:t>
            </a:r>
            <a:r>
              <a:rPr lang="ja-JP" altLang="en-US" sz="1400" b="1" dirty="0" smtClean="0">
                <a:solidFill>
                  <a:srgbClr val="0000FF"/>
                </a:solidFill>
                <a:latin typeface="HG丸ｺﾞｼｯｸM-PRO" panose="020F0600000000000000" pitchFamily="50" charset="-128"/>
                <a:ea typeface="HG丸ｺﾞｼｯｸM-PRO" panose="020F0600000000000000" pitchFamily="50" charset="-128"/>
              </a:rPr>
              <a:t>当分の間、医療区分３</a:t>
            </a:r>
            <a:r>
              <a:rPr lang="ja-JP" altLang="en-US" sz="1400" dirty="0" smtClean="0">
                <a:latin typeface="HG丸ｺﾞｼｯｸM-PRO" panose="020F0600000000000000" pitchFamily="50" charset="-128"/>
                <a:ea typeface="HG丸ｺﾞｼｯｸM-PRO" panose="020F0600000000000000" pitchFamily="50" charset="-128"/>
              </a:rPr>
              <a:t>とみなす。</a:t>
            </a:r>
            <a:endParaRPr lang="en-US" altLang="ja-JP" sz="1400" dirty="0" smtClean="0">
              <a:latin typeface="HG丸ｺﾞｼｯｸM-PRO" panose="020F0600000000000000" pitchFamily="50" charset="-128"/>
              <a:ea typeface="HG丸ｺﾞｼｯｸM-PRO" panose="020F0600000000000000" pitchFamily="50" charset="-128"/>
            </a:endParaRPr>
          </a:p>
          <a:p>
            <a:pPr marL="361950" indent="-180975">
              <a:spcBef>
                <a:spcPts val="0"/>
              </a:spcBef>
              <a:buNone/>
            </a:pPr>
            <a:r>
              <a:rPr lang="ja-JP" altLang="en-US" sz="1400" dirty="0">
                <a:latin typeface="HG丸ｺﾞｼｯｸM-PRO" panose="020F0600000000000000" pitchFamily="50" charset="-128"/>
                <a:ea typeface="HG丸ｺﾞｼｯｸM-PRO" panose="020F0600000000000000" pitchFamily="50" charset="-128"/>
              </a:rPr>
              <a:t>③　</a:t>
            </a:r>
            <a:r>
              <a:rPr lang="ja-JP" altLang="en-US" sz="1400" b="1" dirty="0" smtClean="0">
                <a:solidFill>
                  <a:srgbClr val="0000FF"/>
                </a:solidFill>
                <a:latin typeface="HG丸ｺﾞｼｯｸM-PRO" panose="020F0600000000000000" pitchFamily="50" charset="-128"/>
                <a:ea typeface="HG丸ｺﾞｼｯｸM-PRO" panose="020F0600000000000000" pitchFamily="50" charset="-128"/>
              </a:rPr>
              <a:t>上記の</a:t>
            </a:r>
            <a:r>
              <a:rPr lang="en-US" altLang="ja-JP" sz="1400" b="1" dirty="0" smtClean="0">
                <a:solidFill>
                  <a:srgbClr val="0000FF"/>
                </a:solidFill>
                <a:latin typeface="HG丸ｺﾞｼｯｸM-PRO" panose="020F0600000000000000" pitchFamily="50" charset="-128"/>
                <a:ea typeface="HG丸ｺﾞｼｯｸM-PRO" panose="020F0600000000000000" pitchFamily="50" charset="-128"/>
              </a:rPr>
              <a:t>(2)</a:t>
            </a:r>
            <a:r>
              <a:rPr lang="ja-JP" altLang="en-US" sz="1400" b="1" dirty="0" smtClean="0">
                <a:solidFill>
                  <a:srgbClr val="0000FF"/>
                </a:solidFill>
                <a:latin typeface="HG丸ｺﾞｼｯｸM-PRO" panose="020F0600000000000000" pitchFamily="50" charset="-128"/>
                <a:ea typeface="HG丸ｺﾞｼｯｸM-PRO" panose="020F0600000000000000" pitchFamily="50" charset="-128"/>
              </a:rPr>
              <a:t>を選択した病棟のうち１病棟</a:t>
            </a:r>
            <a:r>
              <a:rPr lang="ja-JP" altLang="en-US" sz="1400" dirty="0" smtClean="0">
                <a:latin typeface="HG丸ｺﾞｼｯｸM-PRO" panose="020F0600000000000000" pitchFamily="50" charset="-128"/>
                <a:ea typeface="HG丸ｺﾞｼｯｸM-PRO" panose="020F0600000000000000" pitchFamily="50" charset="-128"/>
              </a:rPr>
              <a:t>については、</a:t>
            </a:r>
            <a:r>
              <a:rPr lang="ja-JP" altLang="en-US" sz="1400" u="heavy" dirty="0" smtClean="0">
                <a:uFill>
                  <a:solidFill>
                    <a:srgbClr val="0000FF"/>
                  </a:solidFill>
                </a:uFill>
                <a:latin typeface="HG丸ｺﾞｼｯｸM-PRO" panose="020F0600000000000000" pitchFamily="50" charset="-128"/>
                <a:ea typeface="HG丸ｺﾞｼｯｸM-PRO" panose="020F0600000000000000" pitchFamily="50" charset="-128"/>
              </a:rPr>
              <a:t>平成２７年９月３０日までの間、</a:t>
            </a:r>
            <a:r>
              <a:rPr lang="ja-JP" altLang="en-US" sz="1400" dirty="0" smtClean="0">
                <a:latin typeface="HG丸ｺﾞｼｯｸM-PRO" panose="020F0600000000000000" pitchFamily="50" charset="-128"/>
                <a:ea typeface="HG丸ｺﾞｼｯｸM-PRO" panose="020F0600000000000000" pitchFamily="50" charset="-128"/>
              </a:rPr>
              <a:t>当該病棟の</a:t>
            </a:r>
            <a:r>
              <a:rPr lang="ja-JP" altLang="en-US" sz="1400" b="1" dirty="0" smtClean="0">
                <a:solidFill>
                  <a:srgbClr val="0000FF"/>
                </a:solidFill>
                <a:latin typeface="HG丸ｺﾞｼｯｸM-PRO" panose="020F0600000000000000" pitchFamily="50" charset="-128"/>
                <a:ea typeface="HG丸ｺﾞｼｯｸM-PRO" panose="020F0600000000000000" pitchFamily="50" charset="-128"/>
              </a:rPr>
              <a:t>２室を指定</a:t>
            </a:r>
            <a:r>
              <a:rPr lang="ja-JP" altLang="en-US" sz="1400" dirty="0" smtClean="0">
                <a:latin typeface="HG丸ｺﾞｼｯｸM-PRO" panose="020F0600000000000000" pitchFamily="50" charset="-128"/>
                <a:ea typeface="HG丸ｺﾞｼｯｸM-PRO" panose="020F0600000000000000" pitchFamily="50" charset="-128"/>
              </a:rPr>
              <a:t>し、その中の</a:t>
            </a:r>
            <a:r>
              <a:rPr lang="ja-JP" altLang="en-US" sz="1400" b="1" dirty="0" smtClean="0">
                <a:solidFill>
                  <a:srgbClr val="0000FF"/>
                </a:solidFill>
                <a:latin typeface="HG丸ｺﾞｼｯｸM-PRO" panose="020F0600000000000000" pitchFamily="50" charset="-128"/>
                <a:ea typeface="HG丸ｺﾞｼｯｸM-PRO" panose="020F0600000000000000" pitchFamily="50" charset="-128"/>
              </a:rPr>
              <a:t>４床までに限り出来高算定</a:t>
            </a:r>
            <a:r>
              <a:rPr lang="ja-JP" altLang="en-US" sz="1400" dirty="0" smtClean="0">
                <a:latin typeface="HG丸ｺﾞｼｯｸM-PRO" panose="020F0600000000000000" pitchFamily="50" charset="-128"/>
                <a:ea typeface="HG丸ｺﾞｼｯｸM-PRO" panose="020F0600000000000000" pitchFamily="50" charset="-128"/>
              </a:rPr>
              <a:t>を行う病床を設定することができる。</a:t>
            </a:r>
            <a:r>
              <a:rPr lang="en-US" altLang="ja-JP" sz="1400" dirty="0" smtClean="0">
                <a:latin typeface="HG丸ｺﾞｼｯｸM-PRO" panose="020F0600000000000000" pitchFamily="50" charset="-128"/>
                <a:ea typeface="HG丸ｺﾞｼｯｸM-PRO" panose="020F0600000000000000" pitchFamily="50" charset="-128"/>
              </a:rPr>
              <a:t/>
            </a:r>
            <a:br>
              <a:rPr lang="en-US" altLang="ja-JP" sz="1400" dirty="0" smtClean="0">
                <a:latin typeface="HG丸ｺﾞｼｯｸM-PRO" panose="020F0600000000000000" pitchFamily="50" charset="-128"/>
                <a:ea typeface="HG丸ｺﾞｼｯｸM-PRO" panose="020F0600000000000000" pitchFamily="50" charset="-128"/>
              </a:rPr>
            </a:br>
            <a:r>
              <a:rPr lang="ja-JP" altLang="en-US" sz="1400" dirty="0" smtClean="0">
                <a:latin typeface="HG丸ｺﾞｼｯｸM-PRO" panose="020F0600000000000000" pitchFamily="50" charset="-128"/>
                <a:ea typeface="HG丸ｺﾞｼｯｸM-PRO" panose="020F0600000000000000" pitchFamily="50" charset="-128"/>
              </a:rPr>
              <a:t>　当該病床の患者については、</a:t>
            </a:r>
            <a:r>
              <a:rPr lang="ja-JP" altLang="en-US" sz="1400" b="1" dirty="0" smtClean="0">
                <a:solidFill>
                  <a:srgbClr val="0000FF"/>
                </a:solidFill>
                <a:latin typeface="HG丸ｺﾞｼｯｸM-PRO" panose="020F0600000000000000" pitchFamily="50" charset="-128"/>
                <a:ea typeface="HG丸ｺﾞｼｯｸM-PRO" panose="020F0600000000000000" pitchFamily="50" charset="-128"/>
              </a:rPr>
              <a:t>平均在院日数の計算対象から除外</a:t>
            </a:r>
            <a:r>
              <a:rPr lang="ja-JP" altLang="en-US" sz="1400" dirty="0" smtClean="0">
                <a:latin typeface="HG丸ｺﾞｼｯｸM-PRO" panose="020F0600000000000000" pitchFamily="50" charset="-128"/>
                <a:ea typeface="HG丸ｺﾞｼｯｸM-PRO" panose="020F0600000000000000" pitchFamily="50" charset="-128"/>
              </a:rPr>
              <a:t>する。</a:t>
            </a:r>
            <a:endParaRPr lang="en-US" altLang="ja-JP" sz="14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96123124"/>
              </p:ext>
            </p:extLst>
          </p:nvPr>
        </p:nvGraphicFramePr>
        <p:xfrm>
          <a:off x="467543" y="2780928"/>
          <a:ext cx="8280921" cy="2245360"/>
        </p:xfrm>
        <a:graphic>
          <a:graphicData uri="http://schemas.openxmlformats.org/drawingml/2006/table">
            <a:tbl>
              <a:tblPr firstRow="1" bandRow="1">
                <a:tableStyleId>{C4B1156A-380E-4F78-BDF5-A606A8083BF9}</a:tableStyleId>
              </a:tblPr>
              <a:tblGrid>
                <a:gridCol w="3888433"/>
                <a:gridCol w="504056"/>
                <a:gridCol w="3888432"/>
              </a:tblGrid>
              <a:tr h="370840">
                <a:tc>
                  <a:txBody>
                    <a:bodyPr/>
                    <a:lstStyle/>
                    <a:p>
                      <a:pPr algn="ctr"/>
                      <a:r>
                        <a:rPr kumimoji="1" lang="ja-JP" altLang="en-US" sz="1400" dirty="0" smtClean="0">
                          <a:latin typeface="+mj-ea"/>
                          <a:ea typeface="+mj-ea"/>
                        </a:rPr>
                        <a:t>現　　行</a:t>
                      </a: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ja-JP" altLang="en-US" sz="1400" dirty="0" smtClean="0">
                          <a:latin typeface="+mj-ea"/>
                          <a:ea typeface="+mj-ea"/>
                        </a:rPr>
                        <a:t>改　定　後</a:t>
                      </a:r>
                      <a:endParaRPr kumimoji="1" lang="ja-JP" altLang="en-US"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sz="1400" dirty="0" smtClean="0">
                          <a:latin typeface="+mj-ea"/>
                          <a:ea typeface="+mj-ea"/>
                        </a:rPr>
                        <a:t>A100</a:t>
                      </a:r>
                      <a:r>
                        <a:rPr kumimoji="1" lang="ja-JP" altLang="en-US" sz="1400" dirty="0" smtClean="0">
                          <a:latin typeface="+mj-ea"/>
                          <a:ea typeface="+mj-ea"/>
                        </a:rPr>
                        <a:t>　一般病棟入院基本料（</a:t>
                      </a:r>
                      <a:r>
                        <a:rPr kumimoji="1" lang="en-US" altLang="ja-JP" sz="1400" dirty="0" smtClean="0">
                          <a:latin typeface="+mj-ea"/>
                          <a:ea typeface="+mj-ea"/>
                        </a:rPr>
                        <a:t>7</a:t>
                      </a:r>
                      <a:r>
                        <a:rPr kumimoji="1" lang="ja-JP" altLang="en-US" sz="1400" dirty="0" smtClean="0">
                          <a:latin typeface="+mj-ea"/>
                          <a:ea typeface="+mj-ea"/>
                        </a:rPr>
                        <a:t>対１、</a:t>
                      </a:r>
                      <a:r>
                        <a:rPr kumimoji="1" lang="en-US" altLang="ja-JP" sz="1400" dirty="0" smtClean="0">
                          <a:latin typeface="+mj-ea"/>
                          <a:ea typeface="+mj-ea"/>
                        </a:rPr>
                        <a:t>10</a:t>
                      </a:r>
                      <a:r>
                        <a:rPr kumimoji="1" lang="ja-JP" altLang="en-US" sz="1400" dirty="0" smtClean="0">
                          <a:latin typeface="+mj-ea"/>
                          <a:ea typeface="+mj-ea"/>
                        </a:rPr>
                        <a:t>対</a:t>
                      </a:r>
                      <a:r>
                        <a:rPr kumimoji="1" lang="en-US" altLang="ja-JP" sz="1400" dirty="0" smtClean="0">
                          <a:latin typeface="+mj-ea"/>
                          <a:ea typeface="+mj-ea"/>
                        </a:rPr>
                        <a:t>1</a:t>
                      </a:r>
                      <a:r>
                        <a:rPr kumimoji="1" lang="ja-JP" altLang="en-US" sz="1400" dirty="0" smtClean="0">
                          <a:latin typeface="+mj-ea"/>
                          <a:ea typeface="+mj-ea"/>
                        </a:rPr>
                        <a:t>）</a:t>
                      </a:r>
                      <a:endParaRPr kumimoji="1" lang="en-US" altLang="ja-JP" sz="1400" dirty="0" smtClean="0">
                        <a:latin typeface="+mj-ea"/>
                        <a:ea typeface="+mj-ea"/>
                      </a:endParaRPr>
                    </a:p>
                    <a:p>
                      <a:r>
                        <a:rPr kumimoji="1" lang="en-US" altLang="ja-JP" sz="1400" dirty="0" smtClean="0">
                          <a:latin typeface="+mj-ea"/>
                          <a:ea typeface="+mj-ea"/>
                        </a:rPr>
                        <a:t>A104</a:t>
                      </a:r>
                      <a:r>
                        <a:rPr kumimoji="1" lang="ja-JP" altLang="en-US" sz="1400" dirty="0" smtClean="0">
                          <a:latin typeface="+mj-ea"/>
                          <a:ea typeface="+mj-ea"/>
                        </a:rPr>
                        <a:t>　特定機能病院入院基本料（</a:t>
                      </a:r>
                      <a:r>
                        <a:rPr kumimoji="1" lang="en-US" altLang="ja-JP" sz="1400" dirty="0" smtClean="0">
                          <a:latin typeface="+mj-ea"/>
                          <a:ea typeface="+mj-ea"/>
                        </a:rPr>
                        <a:t>7</a:t>
                      </a:r>
                      <a:r>
                        <a:rPr kumimoji="1" lang="ja-JP" altLang="en-US" sz="1400" dirty="0" smtClean="0">
                          <a:latin typeface="+mj-ea"/>
                          <a:ea typeface="+mj-ea"/>
                        </a:rPr>
                        <a:t>対</a:t>
                      </a:r>
                      <a:r>
                        <a:rPr kumimoji="1" lang="en-US" altLang="ja-JP" sz="1400" dirty="0" smtClean="0">
                          <a:latin typeface="+mj-ea"/>
                          <a:ea typeface="+mj-ea"/>
                        </a:rPr>
                        <a:t>1</a:t>
                      </a:r>
                      <a:r>
                        <a:rPr kumimoji="1" lang="ja-JP" altLang="en-US" sz="1400" dirty="0" err="1" smtClean="0">
                          <a:latin typeface="+mj-ea"/>
                          <a:ea typeface="+mj-ea"/>
                        </a:rPr>
                        <a:t>、</a:t>
                      </a:r>
                      <a:r>
                        <a:rPr kumimoji="1" lang="en-US" altLang="ja-JP" sz="1400" dirty="0" smtClean="0">
                          <a:latin typeface="+mj-ea"/>
                          <a:ea typeface="+mj-ea"/>
                        </a:rPr>
                        <a:t>10</a:t>
                      </a:r>
                      <a:r>
                        <a:rPr kumimoji="1" lang="ja-JP" altLang="en-US" sz="1400" dirty="0" smtClean="0">
                          <a:latin typeface="+mj-ea"/>
                          <a:ea typeface="+mj-ea"/>
                        </a:rPr>
                        <a:t>対</a:t>
                      </a:r>
                      <a:r>
                        <a:rPr kumimoji="1" lang="en-US" altLang="ja-JP" sz="1400" dirty="0" smtClean="0">
                          <a:latin typeface="+mj-ea"/>
                          <a:ea typeface="+mj-ea"/>
                        </a:rPr>
                        <a:t>1</a:t>
                      </a:r>
                      <a:r>
                        <a:rPr kumimoji="1" lang="ja-JP" altLang="en-US" sz="1400" dirty="0" smtClean="0">
                          <a:latin typeface="+mj-ea"/>
                          <a:ea typeface="+mj-ea"/>
                        </a:rPr>
                        <a:t>）</a:t>
                      </a:r>
                      <a:endParaRPr kumimoji="1" lang="en-US" altLang="ja-JP" sz="1400" dirty="0" smtClean="0">
                        <a:latin typeface="+mj-ea"/>
                        <a:ea typeface="+mj-ea"/>
                      </a:endParaRPr>
                    </a:p>
                    <a:p>
                      <a:pPr algn="l"/>
                      <a:r>
                        <a:rPr kumimoji="1" lang="en-US" altLang="ja-JP" sz="1400" dirty="0" smtClean="0">
                          <a:latin typeface="+mj-ea"/>
                          <a:ea typeface="+mj-ea"/>
                        </a:rPr>
                        <a:t>A105</a:t>
                      </a:r>
                      <a:r>
                        <a:rPr kumimoji="1" lang="ja-JP" altLang="en-US" sz="1400" dirty="0" smtClean="0">
                          <a:latin typeface="+mj-ea"/>
                          <a:ea typeface="+mj-ea"/>
                        </a:rPr>
                        <a:t>　専門病院入院基本料</a:t>
                      </a:r>
                      <a:r>
                        <a:rPr kumimoji="1" lang="en-US" altLang="ja-JP" sz="1400" dirty="0" smtClean="0">
                          <a:latin typeface="+mj-ea"/>
                          <a:ea typeface="+mj-ea"/>
                        </a:rPr>
                        <a:t/>
                      </a:r>
                      <a:br>
                        <a:rPr kumimoji="1" lang="en-US" altLang="ja-JP" sz="1400" dirty="0" smtClean="0">
                          <a:latin typeface="+mj-ea"/>
                          <a:ea typeface="+mj-ea"/>
                        </a:rPr>
                      </a:br>
                      <a:r>
                        <a:rPr kumimoji="1" lang="ja-JP" altLang="en-US" sz="1400" dirty="0" smtClean="0">
                          <a:latin typeface="+mj-ea"/>
                          <a:ea typeface="+mj-ea"/>
                        </a:rPr>
                        <a:t>　　　　　　　　　　　　　　　　（</a:t>
                      </a:r>
                      <a:r>
                        <a:rPr kumimoji="1" lang="en-US" altLang="ja-JP" sz="1400" dirty="0" smtClean="0">
                          <a:latin typeface="+mj-ea"/>
                          <a:ea typeface="+mj-ea"/>
                        </a:rPr>
                        <a:t>7</a:t>
                      </a:r>
                      <a:r>
                        <a:rPr kumimoji="1" lang="ja-JP" altLang="en-US" sz="1400" dirty="0" smtClean="0">
                          <a:latin typeface="+mj-ea"/>
                          <a:ea typeface="+mj-ea"/>
                        </a:rPr>
                        <a:t>対</a:t>
                      </a:r>
                      <a:r>
                        <a:rPr kumimoji="1" lang="en-US" altLang="ja-JP" sz="1400" dirty="0" smtClean="0">
                          <a:latin typeface="+mj-ea"/>
                          <a:ea typeface="+mj-ea"/>
                        </a:rPr>
                        <a:t>1</a:t>
                      </a:r>
                      <a:r>
                        <a:rPr kumimoji="1" lang="ja-JP" altLang="en-US" sz="1400" dirty="0" err="1" smtClean="0">
                          <a:latin typeface="+mj-ea"/>
                          <a:ea typeface="+mj-ea"/>
                        </a:rPr>
                        <a:t>、</a:t>
                      </a:r>
                      <a:r>
                        <a:rPr kumimoji="1" lang="en-US" altLang="ja-JP" sz="1400" dirty="0" smtClean="0">
                          <a:latin typeface="+mj-ea"/>
                          <a:ea typeface="+mj-ea"/>
                        </a:rPr>
                        <a:t>10</a:t>
                      </a:r>
                      <a:r>
                        <a:rPr kumimoji="1" lang="ja-JP" altLang="en-US" sz="1400" dirty="0" smtClean="0">
                          <a:latin typeface="+mj-ea"/>
                          <a:ea typeface="+mj-ea"/>
                        </a:rPr>
                        <a:t>対</a:t>
                      </a:r>
                      <a:r>
                        <a:rPr kumimoji="1" lang="en-US" altLang="ja-JP" sz="1400" dirty="0" smtClean="0">
                          <a:latin typeface="+mj-ea"/>
                          <a:ea typeface="+mj-ea"/>
                        </a:rPr>
                        <a:t>1</a:t>
                      </a:r>
                      <a:r>
                        <a:rPr kumimoji="1" lang="ja-JP" altLang="en-US" sz="1400" dirty="0" err="1" smtClean="0">
                          <a:latin typeface="+mj-ea"/>
                          <a:ea typeface="+mj-ea"/>
                        </a:rPr>
                        <a:t>、</a:t>
                      </a:r>
                      <a:r>
                        <a:rPr kumimoji="1" lang="en-US" altLang="ja-JP" sz="1400" dirty="0" smtClean="0">
                          <a:latin typeface="+mj-ea"/>
                          <a:ea typeface="+mj-ea"/>
                        </a:rPr>
                        <a:t>13</a:t>
                      </a:r>
                      <a:r>
                        <a:rPr kumimoji="1" lang="ja-JP" altLang="en-US" sz="1400" dirty="0" smtClean="0">
                          <a:latin typeface="+mj-ea"/>
                          <a:ea typeface="+mj-ea"/>
                        </a:rPr>
                        <a:t>対</a:t>
                      </a:r>
                      <a:r>
                        <a:rPr kumimoji="1" lang="en-US" altLang="ja-JP" sz="1400" dirty="0" smtClean="0">
                          <a:latin typeface="+mj-ea"/>
                          <a:ea typeface="+mj-ea"/>
                        </a:rPr>
                        <a:t>1</a:t>
                      </a:r>
                      <a:r>
                        <a:rPr kumimoji="1" lang="ja-JP" altLang="en-US" sz="1400" dirty="0" smtClean="0">
                          <a:latin typeface="+mj-ea"/>
                          <a:ea typeface="+mj-ea"/>
                        </a:rPr>
                        <a:t>）</a:t>
                      </a:r>
                      <a:endParaRPr kumimoji="1" lang="en-US" altLang="ja-JP" sz="1400" dirty="0" smtClean="0">
                        <a:latin typeface="+mj-ea"/>
                        <a:ea typeface="+mj-ea"/>
                      </a:endParaRPr>
                    </a:p>
                    <a:p>
                      <a:pPr marL="0" indent="0">
                        <a:spcBef>
                          <a:spcPts val="600"/>
                        </a:spcBef>
                      </a:pPr>
                      <a:r>
                        <a:rPr kumimoji="1" lang="ja-JP" altLang="en-US" sz="1400" dirty="0" smtClean="0">
                          <a:latin typeface="+mj-ea"/>
                          <a:ea typeface="+mj-ea"/>
                        </a:rPr>
                        <a:t>　特定患者（当該病棟に９０日を超えて入院する患者（別に厚生労働大臣が定める状態等にあるものを除く。）をいう。）に該当する者については、特定入院基本料として９２８点を算定する。</a:t>
                      </a:r>
                      <a:endParaRPr kumimoji="1" lang="en-US" altLang="ja-JP" sz="1400" dirty="0" smtClean="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en-US" altLang="ja-JP" sz="1400" kern="1200" dirty="0" smtClean="0">
                          <a:solidFill>
                            <a:schemeClr val="dk1"/>
                          </a:solidFill>
                          <a:latin typeface="+mj-ea"/>
                          <a:ea typeface="+mn-ea"/>
                          <a:cs typeface="+mn-cs"/>
                        </a:rPr>
                        <a:t>A100</a:t>
                      </a:r>
                      <a:r>
                        <a:rPr kumimoji="1" lang="ja-JP" altLang="en-US" sz="1400" kern="1200" dirty="0" smtClean="0">
                          <a:solidFill>
                            <a:schemeClr val="dk1"/>
                          </a:solidFill>
                          <a:latin typeface="+mj-ea"/>
                          <a:ea typeface="+mn-ea"/>
                          <a:cs typeface="+mn-cs"/>
                        </a:rPr>
                        <a:t>　一般病棟入院基本料（</a:t>
                      </a:r>
                      <a:r>
                        <a:rPr kumimoji="1" lang="en-US" altLang="ja-JP" sz="1400" kern="1200" dirty="0" smtClean="0">
                          <a:solidFill>
                            <a:schemeClr val="dk1"/>
                          </a:solidFill>
                          <a:latin typeface="+mj-ea"/>
                          <a:ea typeface="+mn-ea"/>
                          <a:cs typeface="+mn-cs"/>
                        </a:rPr>
                        <a:t>7</a:t>
                      </a:r>
                      <a:r>
                        <a:rPr kumimoji="1" lang="ja-JP" altLang="en-US" sz="1400" kern="1200" dirty="0" smtClean="0">
                          <a:solidFill>
                            <a:schemeClr val="dk1"/>
                          </a:solidFill>
                          <a:latin typeface="+mj-ea"/>
                          <a:ea typeface="+mn-ea"/>
                          <a:cs typeface="+mn-cs"/>
                        </a:rPr>
                        <a:t>対１、</a:t>
                      </a:r>
                      <a:r>
                        <a:rPr kumimoji="1" lang="en-US" altLang="ja-JP" sz="1400" kern="1200" dirty="0" smtClean="0">
                          <a:solidFill>
                            <a:schemeClr val="dk1"/>
                          </a:solidFill>
                          <a:latin typeface="+mj-ea"/>
                          <a:ea typeface="+mn-ea"/>
                          <a:cs typeface="+mn-cs"/>
                        </a:rPr>
                        <a:t>10</a:t>
                      </a:r>
                      <a:r>
                        <a:rPr kumimoji="1" lang="ja-JP" altLang="en-US" sz="1400" kern="1200" dirty="0" smtClean="0">
                          <a:solidFill>
                            <a:schemeClr val="dk1"/>
                          </a:solidFill>
                          <a:latin typeface="+mj-ea"/>
                          <a:ea typeface="+mn-ea"/>
                          <a:cs typeface="+mn-cs"/>
                        </a:rPr>
                        <a:t>対</a:t>
                      </a:r>
                      <a:r>
                        <a:rPr kumimoji="1" lang="en-US" altLang="ja-JP" sz="1400" kern="1200" dirty="0" smtClean="0">
                          <a:solidFill>
                            <a:schemeClr val="dk1"/>
                          </a:solidFill>
                          <a:latin typeface="+mj-ea"/>
                          <a:ea typeface="+mn-ea"/>
                          <a:cs typeface="+mn-cs"/>
                        </a:rPr>
                        <a:t>1</a:t>
                      </a:r>
                      <a:r>
                        <a:rPr kumimoji="1" lang="ja-JP" altLang="en-US" sz="1400" kern="1200" dirty="0" smtClean="0">
                          <a:solidFill>
                            <a:schemeClr val="dk1"/>
                          </a:solidFill>
                          <a:latin typeface="+mj-ea"/>
                          <a:ea typeface="+mn-ea"/>
                          <a:cs typeface="+mn-cs"/>
                        </a:rPr>
                        <a:t>）</a:t>
                      </a:r>
                      <a:endParaRPr kumimoji="1" lang="en-US" altLang="ja-JP" sz="1400" kern="1200" dirty="0" smtClean="0">
                        <a:solidFill>
                          <a:schemeClr val="dk1"/>
                        </a:solidFill>
                        <a:latin typeface="+mj-ea"/>
                        <a:ea typeface="+mn-ea"/>
                        <a:cs typeface="+mn-cs"/>
                      </a:endParaRPr>
                    </a:p>
                    <a:p>
                      <a:r>
                        <a:rPr kumimoji="1" lang="en-US" altLang="ja-JP" sz="1400" kern="1200" dirty="0" smtClean="0">
                          <a:solidFill>
                            <a:schemeClr val="dk1"/>
                          </a:solidFill>
                          <a:latin typeface="+mj-ea"/>
                          <a:ea typeface="+mn-ea"/>
                          <a:cs typeface="+mn-cs"/>
                        </a:rPr>
                        <a:t>A104</a:t>
                      </a:r>
                      <a:r>
                        <a:rPr kumimoji="1" lang="ja-JP" altLang="en-US" sz="1400" kern="1200" dirty="0" smtClean="0">
                          <a:solidFill>
                            <a:schemeClr val="dk1"/>
                          </a:solidFill>
                          <a:latin typeface="+mj-ea"/>
                          <a:ea typeface="+mn-ea"/>
                          <a:cs typeface="+mn-cs"/>
                        </a:rPr>
                        <a:t>　特定機能病院入院基本料（</a:t>
                      </a:r>
                      <a:r>
                        <a:rPr kumimoji="1" lang="en-US" altLang="ja-JP" sz="1400" kern="1200" dirty="0" smtClean="0">
                          <a:solidFill>
                            <a:schemeClr val="dk1"/>
                          </a:solidFill>
                          <a:latin typeface="+mj-ea"/>
                          <a:ea typeface="+mn-ea"/>
                          <a:cs typeface="+mn-cs"/>
                        </a:rPr>
                        <a:t>7</a:t>
                      </a:r>
                      <a:r>
                        <a:rPr kumimoji="1" lang="ja-JP" altLang="en-US" sz="1400" kern="1200" dirty="0" smtClean="0">
                          <a:solidFill>
                            <a:schemeClr val="dk1"/>
                          </a:solidFill>
                          <a:latin typeface="+mj-ea"/>
                          <a:ea typeface="+mn-ea"/>
                          <a:cs typeface="+mn-cs"/>
                        </a:rPr>
                        <a:t>対</a:t>
                      </a:r>
                      <a:r>
                        <a:rPr kumimoji="1" lang="en-US" altLang="ja-JP" sz="1400" kern="1200" dirty="0" smtClean="0">
                          <a:solidFill>
                            <a:schemeClr val="dk1"/>
                          </a:solidFill>
                          <a:latin typeface="+mj-ea"/>
                          <a:ea typeface="+mn-ea"/>
                          <a:cs typeface="+mn-cs"/>
                        </a:rPr>
                        <a:t>1</a:t>
                      </a:r>
                      <a:r>
                        <a:rPr kumimoji="1" lang="ja-JP" altLang="en-US" sz="1400" kern="1200" dirty="0" err="1" smtClean="0">
                          <a:solidFill>
                            <a:schemeClr val="dk1"/>
                          </a:solidFill>
                          <a:latin typeface="+mj-ea"/>
                          <a:ea typeface="+mn-ea"/>
                          <a:cs typeface="+mn-cs"/>
                        </a:rPr>
                        <a:t>、</a:t>
                      </a:r>
                      <a:r>
                        <a:rPr kumimoji="1" lang="en-US" altLang="ja-JP" sz="1400" kern="1200" dirty="0" smtClean="0">
                          <a:solidFill>
                            <a:schemeClr val="dk1"/>
                          </a:solidFill>
                          <a:latin typeface="+mj-ea"/>
                          <a:ea typeface="+mn-ea"/>
                          <a:cs typeface="+mn-cs"/>
                        </a:rPr>
                        <a:t>10</a:t>
                      </a:r>
                      <a:r>
                        <a:rPr kumimoji="1" lang="ja-JP" altLang="en-US" sz="1400" kern="1200" dirty="0" smtClean="0">
                          <a:solidFill>
                            <a:schemeClr val="dk1"/>
                          </a:solidFill>
                          <a:latin typeface="+mj-ea"/>
                          <a:ea typeface="+mn-ea"/>
                          <a:cs typeface="+mn-cs"/>
                        </a:rPr>
                        <a:t>対</a:t>
                      </a:r>
                      <a:r>
                        <a:rPr kumimoji="1" lang="en-US" altLang="ja-JP" sz="1400" kern="1200" dirty="0" smtClean="0">
                          <a:solidFill>
                            <a:schemeClr val="dk1"/>
                          </a:solidFill>
                          <a:latin typeface="+mj-ea"/>
                          <a:ea typeface="+mn-ea"/>
                          <a:cs typeface="+mn-cs"/>
                        </a:rPr>
                        <a:t>1</a:t>
                      </a:r>
                      <a:r>
                        <a:rPr kumimoji="1" lang="ja-JP" altLang="en-US" sz="1400" kern="1200" dirty="0" smtClean="0">
                          <a:solidFill>
                            <a:schemeClr val="dk1"/>
                          </a:solidFill>
                          <a:latin typeface="+mj-ea"/>
                          <a:ea typeface="+mn-ea"/>
                          <a:cs typeface="+mn-cs"/>
                        </a:rPr>
                        <a:t>）</a:t>
                      </a:r>
                      <a:endParaRPr kumimoji="1" lang="en-US" altLang="ja-JP" sz="1400" kern="1200" dirty="0" smtClean="0">
                        <a:solidFill>
                          <a:schemeClr val="dk1"/>
                        </a:solidFill>
                        <a:latin typeface="+mj-ea"/>
                        <a:ea typeface="+mn-ea"/>
                        <a:cs typeface="+mn-cs"/>
                      </a:endParaRPr>
                    </a:p>
                    <a:p>
                      <a:pPr algn="l"/>
                      <a:r>
                        <a:rPr kumimoji="1" lang="en-US" altLang="ja-JP" sz="1400" kern="1200" dirty="0" smtClean="0">
                          <a:solidFill>
                            <a:schemeClr val="dk1"/>
                          </a:solidFill>
                          <a:latin typeface="+mj-ea"/>
                          <a:ea typeface="+mn-ea"/>
                          <a:cs typeface="+mn-cs"/>
                        </a:rPr>
                        <a:t>A105</a:t>
                      </a:r>
                      <a:r>
                        <a:rPr kumimoji="1" lang="ja-JP" altLang="en-US" sz="1400" kern="1200" dirty="0" smtClean="0">
                          <a:solidFill>
                            <a:schemeClr val="dk1"/>
                          </a:solidFill>
                          <a:latin typeface="+mj-ea"/>
                          <a:ea typeface="+mn-ea"/>
                          <a:cs typeface="+mn-cs"/>
                        </a:rPr>
                        <a:t>　専門病院入院基本料</a:t>
                      </a:r>
                      <a:r>
                        <a:rPr kumimoji="1" lang="en-US" altLang="ja-JP" sz="1400" kern="1200" dirty="0" smtClean="0">
                          <a:solidFill>
                            <a:schemeClr val="dk1"/>
                          </a:solidFill>
                          <a:latin typeface="+mj-ea"/>
                          <a:ea typeface="+mn-ea"/>
                          <a:cs typeface="+mn-cs"/>
                        </a:rPr>
                        <a:t/>
                      </a:r>
                      <a:br>
                        <a:rPr kumimoji="1" lang="en-US" altLang="ja-JP" sz="1400" kern="1200" dirty="0" smtClean="0">
                          <a:solidFill>
                            <a:schemeClr val="dk1"/>
                          </a:solidFill>
                          <a:latin typeface="+mj-ea"/>
                          <a:ea typeface="+mn-ea"/>
                          <a:cs typeface="+mn-cs"/>
                        </a:rPr>
                      </a:br>
                      <a:r>
                        <a:rPr kumimoji="1" lang="ja-JP" altLang="en-US" sz="1400" kern="1200" dirty="0" smtClean="0">
                          <a:solidFill>
                            <a:schemeClr val="dk1"/>
                          </a:solidFill>
                          <a:latin typeface="+mj-ea"/>
                          <a:ea typeface="+mn-ea"/>
                          <a:cs typeface="+mn-cs"/>
                        </a:rPr>
                        <a:t>　　　　　　　　　　　　　　　　（</a:t>
                      </a:r>
                      <a:r>
                        <a:rPr kumimoji="1" lang="en-US" altLang="ja-JP" sz="1400" kern="1200" dirty="0" smtClean="0">
                          <a:solidFill>
                            <a:schemeClr val="dk1"/>
                          </a:solidFill>
                          <a:latin typeface="+mj-ea"/>
                          <a:ea typeface="+mn-ea"/>
                          <a:cs typeface="+mn-cs"/>
                        </a:rPr>
                        <a:t>7</a:t>
                      </a:r>
                      <a:r>
                        <a:rPr kumimoji="1" lang="ja-JP" altLang="en-US" sz="1400" kern="1200" dirty="0" smtClean="0">
                          <a:solidFill>
                            <a:schemeClr val="dk1"/>
                          </a:solidFill>
                          <a:latin typeface="+mj-ea"/>
                          <a:ea typeface="+mn-ea"/>
                          <a:cs typeface="+mn-cs"/>
                        </a:rPr>
                        <a:t>対</a:t>
                      </a:r>
                      <a:r>
                        <a:rPr kumimoji="1" lang="en-US" altLang="ja-JP" sz="1400" kern="1200" dirty="0" smtClean="0">
                          <a:solidFill>
                            <a:schemeClr val="dk1"/>
                          </a:solidFill>
                          <a:latin typeface="+mj-ea"/>
                          <a:ea typeface="+mn-ea"/>
                          <a:cs typeface="+mn-cs"/>
                        </a:rPr>
                        <a:t>1</a:t>
                      </a:r>
                      <a:r>
                        <a:rPr kumimoji="1" lang="ja-JP" altLang="en-US" sz="1400" kern="1200" dirty="0" err="1" smtClean="0">
                          <a:solidFill>
                            <a:schemeClr val="dk1"/>
                          </a:solidFill>
                          <a:latin typeface="+mj-ea"/>
                          <a:ea typeface="+mn-ea"/>
                          <a:cs typeface="+mn-cs"/>
                        </a:rPr>
                        <a:t>、</a:t>
                      </a:r>
                      <a:r>
                        <a:rPr kumimoji="1" lang="en-US" altLang="ja-JP" sz="1400" kern="1200" dirty="0" smtClean="0">
                          <a:solidFill>
                            <a:schemeClr val="dk1"/>
                          </a:solidFill>
                          <a:latin typeface="+mj-ea"/>
                          <a:ea typeface="+mn-ea"/>
                          <a:cs typeface="+mn-cs"/>
                        </a:rPr>
                        <a:t>10</a:t>
                      </a:r>
                      <a:r>
                        <a:rPr kumimoji="1" lang="ja-JP" altLang="en-US" sz="1400" kern="1200" dirty="0" smtClean="0">
                          <a:solidFill>
                            <a:schemeClr val="dk1"/>
                          </a:solidFill>
                          <a:latin typeface="+mj-ea"/>
                          <a:ea typeface="+mn-ea"/>
                          <a:cs typeface="+mn-cs"/>
                        </a:rPr>
                        <a:t>対</a:t>
                      </a:r>
                      <a:r>
                        <a:rPr kumimoji="1" lang="en-US" altLang="ja-JP" sz="1400" kern="1200" dirty="0" smtClean="0">
                          <a:solidFill>
                            <a:schemeClr val="dk1"/>
                          </a:solidFill>
                          <a:latin typeface="+mj-ea"/>
                          <a:ea typeface="+mn-ea"/>
                          <a:cs typeface="+mn-cs"/>
                        </a:rPr>
                        <a:t>1</a:t>
                      </a:r>
                      <a:r>
                        <a:rPr kumimoji="1" lang="ja-JP" altLang="en-US" sz="1400" kern="1200" dirty="0" err="1" smtClean="0">
                          <a:solidFill>
                            <a:schemeClr val="dk1"/>
                          </a:solidFill>
                          <a:latin typeface="+mj-ea"/>
                          <a:ea typeface="+mn-ea"/>
                          <a:cs typeface="+mn-cs"/>
                        </a:rPr>
                        <a:t>、</a:t>
                      </a:r>
                      <a:r>
                        <a:rPr kumimoji="1" lang="en-US" altLang="ja-JP" sz="1400" kern="1200" dirty="0" smtClean="0">
                          <a:solidFill>
                            <a:schemeClr val="dk1"/>
                          </a:solidFill>
                          <a:latin typeface="+mj-ea"/>
                          <a:ea typeface="+mn-ea"/>
                          <a:cs typeface="+mn-cs"/>
                        </a:rPr>
                        <a:t>13</a:t>
                      </a:r>
                      <a:r>
                        <a:rPr kumimoji="1" lang="ja-JP" altLang="en-US" sz="1400" kern="1200" dirty="0" smtClean="0">
                          <a:solidFill>
                            <a:schemeClr val="dk1"/>
                          </a:solidFill>
                          <a:latin typeface="+mj-ea"/>
                          <a:ea typeface="+mn-ea"/>
                          <a:cs typeface="+mn-cs"/>
                        </a:rPr>
                        <a:t>対</a:t>
                      </a:r>
                      <a:r>
                        <a:rPr kumimoji="1" lang="en-US" altLang="ja-JP" sz="1400" kern="1200" dirty="0" smtClean="0">
                          <a:solidFill>
                            <a:schemeClr val="dk1"/>
                          </a:solidFill>
                          <a:latin typeface="+mj-ea"/>
                          <a:ea typeface="+mn-ea"/>
                          <a:cs typeface="+mn-cs"/>
                        </a:rPr>
                        <a:t>1</a:t>
                      </a:r>
                      <a:r>
                        <a:rPr kumimoji="1" lang="ja-JP" altLang="en-US" sz="1400" kern="1200" dirty="0" smtClean="0">
                          <a:solidFill>
                            <a:schemeClr val="dk1"/>
                          </a:solidFill>
                          <a:latin typeface="+mj-ea"/>
                          <a:ea typeface="+mn-ea"/>
                          <a:cs typeface="+mn-cs"/>
                        </a:rPr>
                        <a:t>）</a:t>
                      </a:r>
                      <a:endParaRPr kumimoji="1" lang="en-US" altLang="ja-JP" sz="1400" kern="1200" dirty="0" smtClean="0">
                        <a:solidFill>
                          <a:schemeClr val="dk1"/>
                        </a:solidFill>
                        <a:latin typeface="+mj-ea"/>
                        <a:ea typeface="+mn-ea"/>
                        <a:cs typeface="+mn-cs"/>
                      </a:endParaRPr>
                    </a:p>
                    <a:p>
                      <a:pPr marL="0" indent="85725">
                        <a:spcBef>
                          <a:spcPts val="600"/>
                        </a:spcBef>
                      </a:pPr>
                      <a:r>
                        <a:rPr kumimoji="1" lang="ja-JP" altLang="en-US" sz="1400" kern="1200" dirty="0" smtClean="0">
                          <a:solidFill>
                            <a:schemeClr val="dk1"/>
                          </a:solidFill>
                          <a:latin typeface="+mj-ea"/>
                          <a:ea typeface="+mn-ea"/>
                          <a:cs typeface="+mn-cs"/>
                        </a:rPr>
                        <a:t>　</a:t>
                      </a:r>
                      <a:r>
                        <a:rPr kumimoji="1" lang="ja-JP" altLang="en-US" sz="1600" b="1" kern="1200" dirty="0" smtClean="0">
                          <a:solidFill>
                            <a:srgbClr val="FF0000"/>
                          </a:solidFill>
                          <a:latin typeface="+mj-ea"/>
                          <a:ea typeface="+mn-ea"/>
                          <a:cs typeface="+mn-cs"/>
                        </a:rPr>
                        <a:t>届出を行った病棟</a:t>
                      </a:r>
                      <a:r>
                        <a:rPr kumimoji="1" lang="ja-JP" altLang="en-US" sz="1600" kern="1200" dirty="0" smtClean="0">
                          <a:solidFill>
                            <a:schemeClr val="dk1"/>
                          </a:solidFill>
                          <a:latin typeface="+mj-ea"/>
                          <a:ea typeface="+mn-ea"/>
                          <a:cs typeface="+mn-cs"/>
                        </a:rPr>
                        <a:t>に９０日を超えて入院する患者については、</a:t>
                      </a:r>
                      <a:r>
                        <a:rPr kumimoji="1" lang="en-US" altLang="ja-JP" sz="1600" b="1" u="sng" kern="1200" dirty="0" smtClean="0">
                          <a:solidFill>
                            <a:srgbClr val="FF0000"/>
                          </a:solidFill>
                          <a:latin typeface="+mj-ea"/>
                          <a:ea typeface="+mn-ea"/>
                          <a:cs typeface="+mn-cs"/>
                        </a:rPr>
                        <a:t>A101</a:t>
                      </a:r>
                      <a:r>
                        <a:rPr kumimoji="1" lang="ja-JP" altLang="en-US" sz="1600" b="1" u="sng" kern="1200" dirty="0" smtClean="0">
                          <a:solidFill>
                            <a:srgbClr val="FF0000"/>
                          </a:solidFill>
                          <a:latin typeface="+mj-ea"/>
                          <a:ea typeface="+mn-ea"/>
                          <a:cs typeface="+mn-cs"/>
                        </a:rPr>
                        <a:t>療養病棟入院基本料１の例</a:t>
                      </a:r>
                      <a:r>
                        <a:rPr kumimoji="1" lang="ja-JP" altLang="en-US" sz="1600" kern="1200" dirty="0" smtClean="0">
                          <a:solidFill>
                            <a:schemeClr val="dk1"/>
                          </a:solidFill>
                          <a:latin typeface="+mj-ea"/>
                          <a:ea typeface="+mn-ea"/>
                          <a:cs typeface="+mn-cs"/>
                        </a:rPr>
                        <a:t>により算定する。</a:t>
                      </a:r>
                      <a:endParaRPr kumimoji="1" lang="en-US" altLang="ja-JP" sz="1600" kern="1200" dirty="0" smtClean="0">
                        <a:solidFill>
                          <a:schemeClr val="dk1"/>
                        </a:solidFill>
                        <a:latin typeface="+mj-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右矢印 6"/>
          <p:cNvSpPr/>
          <p:nvPr/>
        </p:nvSpPr>
        <p:spPr>
          <a:xfrm>
            <a:off x="4514731" y="3371081"/>
            <a:ext cx="216024" cy="936104"/>
          </a:xfrm>
          <a:prstGeom prst="rightArrow">
            <a:avLst>
              <a:gd name="adj1" fmla="val 50000"/>
              <a:gd name="adj2" fmla="val 764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5168177"/>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620688"/>
            <a:ext cx="8568952" cy="5832648"/>
          </a:xfrm>
          <a:prstGeom prst="snip2DiagRect">
            <a:avLst>
              <a:gd name="adj1" fmla="val 0"/>
              <a:gd name="adj2" fmla="val 842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52636"/>
            <a:ext cx="8568952" cy="648072"/>
          </a:xfrm>
          <a:prstGeom prst="roundRect">
            <a:avLst>
              <a:gd name="adj" fmla="val 212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188640"/>
            <a:ext cx="8280920" cy="6669360"/>
          </a:xfrm>
        </p:spPr>
        <p:txBody>
          <a:bodyPr>
            <a:normAutofit/>
          </a:bodyPr>
          <a:lstStyle/>
          <a:p>
            <a:pPr marL="265113" indent="-265113">
              <a:spcBef>
                <a:spcPts val="600"/>
              </a:spcBef>
              <a:buNone/>
            </a:pPr>
            <a:r>
              <a:rPr lang="ja-JP" altLang="en-US" sz="2400" dirty="0" smtClean="0">
                <a:latin typeface="HG丸ｺﾞｼｯｸM-PRO" panose="020F0600000000000000" pitchFamily="50" charset="-128"/>
                <a:ea typeface="HG丸ｺﾞｼｯｸM-PRO" panose="020F0600000000000000" pitchFamily="50" charset="-128"/>
              </a:rPr>
              <a:t>◆向精神薬種類一覧</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200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74371143"/>
              </p:ext>
            </p:extLst>
          </p:nvPr>
        </p:nvGraphicFramePr>
        <p:xfrm>
          <a:off x="143508" y="1196752"/>
          <a:ext cx="8856984" cy="4680520"/>
        </p:xfrm>
        <a:graphic>
          <a:graphicData uri="http://schemas.openxmlformats.org/drawingml/2006/table">
            <a:tbl>
              <a:tblPr firstRow="1" bandRow="1">
                <a:tableStyleId>{C4B1156A-380E-4F78-BDF5-A606A8083BF9}</a:tableStyleId>
              </a:tblPr>
              <a:tblGrid>
                <a:gridCol w="2952328"/>
                <a:gridCol w="2952328"/>
                <a:gridCol w="2952328"/>
              </a:tblGrid>
              <a:tr h="630708">
                <a:tc gridSpan="3">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抗精神病薬</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algn="ctr"/>
                      <a:r>
                        <a:rPr kumimoji="1" lang="ja-JP" altLang="ja-JP"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（〇印は非定型抗精神病薬、</a:t>
                      </a:r>
                      <a:r>
                        <a:rPr kumimoji="1" lang="en-US" altLang="ja-JP"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ja-JP"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は持続性抗精神病注射薬剤）</a:t>
                      </a:r>
                      <a:endParaRPr kumimoji="1" lang="ja-JP" altLang="en-US" sz="1600" b="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gn="ctr"/>
                      <a:endParaRPr kumimoji="1" lang="ja-JP" altLang="en-US" b="0" dirty="0">
                        <a:latin typeface="HG丸ｺﾞｼｯｸM-PRO" panose="020F0600000000000000" pitchFamily="50" charset="-128"/>
                        <a:ea typeface="HG丸ｺﾞｼｯｸM-PRO" panose="020F0600000000000000" pitchFamily="50" charset="-128"/>
                      </a:endParaRPr>
                    </a:p>
                  </a:txBody>
                  <a:tcPr/>
                </a:tc>
              </a:tr>
              <a:tr h="4049812">
                <a:tc>
                  <a:txBody>
                    <a:bodyPr/>
                    <a:lstStyle/>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＜定型薬＞</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クロルプロマジン塩酸塩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クロルプロマジンフェノールフタリン酸塩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ペルフェナジンフェンジゾ酸塩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ペルフェナジン（塩酸ペルフェナジン）</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プロペリシアジン</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トリフロペラジンマレイン酸塩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フルフェナジンマレイン酸塩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プロクロルペラジンマレイン酸塩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レボメプロマジン</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ピパンペロン塩酸塩</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オキシペルチン</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スピペロン</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スルピリド</a:t>
                      </a:r>
                    </a:p>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ハロペリドール</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endParaRP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ピモジド</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ゾテピン</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チミペロン</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ブロムペリドール</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カルピプラミン塩酸塩水和物</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クロカプラミン塩酸塩水和物</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カルピプラミンマレイン酸塩</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スルトプリド塩酸塩</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モサプラミン塩酸塩</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ネモナプリド</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モペロン塩酸塩</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レセルピン</a:t>
                      </a:r>
                    </a:p>
                    <a:p>
                      <a:pPr marL="361950" indent="-361950"/>
                      <a:r>
                        <a:rPr kumimoji="1" lang="en-US"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ハロペリドールデカン酸エステル</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フルフェナジンデカン酸エステル</a:t>
                      </a:r>
                      <a:endParaRPr kumimoji="1" lang="ja-JP" altLang="en-US" sz="1400" dirty="0">
                        <a:latin typeface="HG丸ｺﾞｼｯｸM-PRO" panose="020F0600000000000000" pitchFamily="50" charset="-128"/>
                        <a:ea typeface="HG丸ｺﾞｼｯｸM-PRO" panose="020F0600000000000000"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＜非定型薬＞</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〇</a:t>
                      </a:r>
                      <a:r>
                        <a:rPr kumimoji="1" lang="en-US"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リスペリドン</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〇　クエチアピンフマル酸塩</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〇　ペロスピロン塩酸塩水和物（ペロスピロン塩酸塩）</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〇　オランザピン</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〇　アリピプラゾール</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〇　ブロナンセリン</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〇　クロザピン</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〇　パリペリドン</a:t>
                      </a:r>
                    </a:p>
                    <a:p>
                      <a:pPr marL="361950" indent="-361950"/>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〇</a:t>
                      </a:r>
                      <a:r>
                        <a:rPr kumimoji="1" lang="en-US"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ja-JP" sz="14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パリペリドンパルミチン酸エステル</a:t>
                      </a:r>
                      <a:endParaRPr kumimoji="1" lang="ja-JP" altLang="en-US" sz="1400" dirty="0">
                        <a:latin typeface="HG丸ｺﾞｼｯｸM-PRO" panose="020F0600000000000000" pitchFamily="50" charset="-128"/>
                        <a:ea typeface="HG丸ｺﾞｼｯｸM-PRO" panose="020F0600000000000000"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75647327"/>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323527" y="1412776"/>
            <a:ext cx="8605401" cy="5445224"/>
          </a:xfrm>
          <a:prstGeom prst="snip2DiagRect">
            <a:avLst>
              <a:gd name="adj1" fmla="val 0"/>
              <a:gd name="adj2" fmla="val 728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969" y="116632"/>
            <a:ext cx="8640960" cy="1584176"/>
          </a:xfrm>
          <a:prstGeom prst="roundRect">
            <a:avLst>
              <a:gd name="adj" fmla="val 1721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395536" y="188640"/>
            <a:ext cx="8424936" cy="6669360"/>
          </a:xfrm>
        </p:spPr>
        <p:txBody>
          <a:bodyPr>
            <a:normAutofit/>
          </a:bodyPr>
          <a:lstStyle/>
          <a:p>
            <a:pPr marL="627063" indent="-627063">
              <a:spcBef>
                <a:spcPts val="0"/>
              </a:spcBef>
              <a:buNone/>
            </a:pPr>
            <a:r>
              <a:rPr lang="ja-JP" altLang="en-US" sz="2200" dirty="0">
                <a:latin typeface="HG丸ｺﾞｼｯｸM-PRO" panose="020F0600000000000000" pitchFamily="50" charset="-128"/>
                <a:ea typeface="HG丸ｺﾞｼｯｸM-PRO" panose="020F0600000000000000" pitchFamily="50" charset="-128"/>
              </a:rPr>
              <a:t>Ｉ</a:t>
            </a:r>
            <a:r>
              <a:rPr lang="en-US" altLang="ja-JP" sz="2200" dirty="0" smtClean="0">
                <a:latin typeface="HG丸ｺﾞｼｯｸM-PRO" panose="020F0600000000000000" pitchFamily="50" charset="-128"/>
                <a:ea typeface="HG丸ｺﾞｼｯｸM-PRO" panose="020F0600000000000000" pitchFamily="50" charset="-128"/>
              </a:rPr>
              <a:t>008-2</a:t>
            </a:r>
            <a:r>
              <a:rPr lang="ja-JP" altLang="en-US" sz="2200" dirty="0" smtClean="0">
                <a:latin typeface="HG丸ｺﾞｼｯｸM-PRO" panose="020F0600000000000000" pitchFamily="50" charset="-128"/>
                <a:ea typeface="HG丸ｺﾞｼｯｸM-PRO" panose="020F0600000000000000" pitchFamily="50" charset="-128"/>
              </a:rPr>
              <a:t>　精神科ショート・ケア　注３・注４</a:t>
            </a:r>
            <a:endParaRPr lang="en-US" altLang="ja-JP" sz="2200" dirty="0" smtClean="0">
              <a:latin typeface="HG丸ｺﾞｼｯｸM-PRO" panose="020F0600000000000000" pitchFamily="50" charset="-128"/>
              <a:ea typeface="HG丸ｺﾞｼｯｸM-PRO" panose="020F0600000000000000" pitchFamily="50" charset="-128"/>
            </a:endParaRPr>
          </a:p>
          <a:p>
            <a:pPr marL="627063" indent="-627063">
              <a:spcBef>
                <a:spcPts val="0"/>
              </a:spcBef>
              <a:buNone/>
            </a:pPr>
            <a:r>
              <a:rPr lang="ja-JP" altLang="en-US" sz="2200" dirty="0" smtClean="0">
                <a:latin typeface="HG丸ｺﾞｼｯｸM-PRO" panose="020F0600000000000000" pitchFamily="50" charset="-128"/>
                <a:ea typeface="HG丸ｺﾞｼｯｸM-PRO" panose="020F0600000000000000" pitchFamily="50" charset="-128"/>
              </a:rPr>
              <a:t>Ｉ</a:t>
            </a:r>
            <a:r>
              <a:rPr lang="en-US" altLang="ja-JP" sz="2200" dirty="0" smtClean="0">
                <a:latin typeface="HG丸ｺﾞｼｯｸM-PRO" panose="020F0600000000000000" pitchFamily="50" charset="-128"/>
                <a:ea typeface="HG丸ｺﾞｼｯｸM-PRO" panose="020F0600000000000000" pitchFamily="50" charset="-128"/>
              </a:rPr>
              <a:t>009</a:t>
            </a:r>
            <a:r>
              <a:rPr lang="ja-JP" altLang="en-US" sz="2200" dirty="0" smtClean="0">
                <a:latin typeface="HG丸ｺﾞｼｯｸM-PRO" panose="020F0600000000000000" pitchFamily="50" charset="-128"/>
                <a:ea typeface="HG丸ｺﾞｼｯｸM-PRO" panose="020F0600000000000000" pitchFamily="50" charset="-128"/>
              </a:rPr>
              <a:t>　精神科デイ・ケア　注３・注４</a:t>
            </a:r>
            <a:endParaRPr lang="en-US" altLang="ja-JP" sz="2200" dirty="0" smtClean="0">
              <a:latin typeface="HG丸ｺﾞｼｯｸM-PRO" panose="020F0600000000000000" pitchFamily="50" charset="-128"/>
              <a:ea typeface="HG丸ｺﾞｼｯｸM-PRO" panose="020F0600000000000000" pitchFamily="50" charset="-128"/>
            </a:endParaRPr>
          </a:p>
          <a:p>
            <a:pPr marL="627063" indent="-627063">
              <a:spcBef>
                <a:spcPts val="0"/>
              </a:spcBef>
              <a:buNone/>
            </a:pPr>
            <a:r>
              <a:rPr lang="ja-JP" altLang="en-US" sz="2200" dirty="0" smtClean="0">
                <a:latin typeface="HG丸ｺﾞｼｯｸM-PRO" panose="020F0600000000000000" pitchFamily="50" charset="-128"/>
                <a:ea typeface="HG丸ｺﾞｼｯｸM-PRO" panose="020F0600000000000000" pitchFamily="50" charset="-128"/>
              </a:rPr>
              <a:t>Ｉ</a:t>
            </a:r>
            <a:r>
              <a:rPr lang="en-US" altLang="ja-JP" sz="2200" dirty="0" smtClean="0">
                <a:latin typeface="HG丸ｺﾞｼｯｸM-PRO" panose="020F0600000000000000" pitchFamily="50" charset="-128"/>
                <a:ea typeface="HG丸ｺﾞｼｯｸM-PRO" panose="020F0600000000000000" pitchFamily="50" charset="-128"/>
              </a:rPr>
              <a:t>010</a:t>
            </a:r>
            <a:r>
              <a:rPr lang="ja-JP" altLang="en-US" sz="2200" dirty="0" smtClean="0">
                <a:latin typeface="HG丸ｺﾞｼｯｸM-PRO" panose="020F0600000000000000" pitchFamily="50" charset="-128"/>
                <a:ea typeface="HG丸ｺﾞｼｯｸM-PRO" panose="020F0600000000000000" pitchFamily="50" charset="-128"/>
              </a:rPr>
              <a:t>　精神科ナイト・ケア　注２・注３</a:t>
            </a:r>
            <a:endParaRPr lang="en-US" altLang="ja-JP" sz="2200" dirty="0" smtClean="0">
              <a:latin typeface="HG丸ｺﾞｼｯｸM-PRO" panose="020F0600000000000000" pitchFamily="50" charset="-128"/>
              <a:ea typeface="HG丸ｺﾞｼｯｸM-PRO" panose="020F0600000000000000" pitchFamily="50" charset="-128"/>
            </a:endParaRPr>
          </a:p>
          <a:p>
            <a:pPr marL="627063" indent="-627063">
              <a:spcBef>
                <a:spcPts val="0"/>
              </a:spcBef>
              <a:buNone/>
            </a:pPr>
            <a:r>
              <a:rPr lang="ja-JP" altLang="en-US" sz="2200" dirty="0" smtClean="0">
                <a:latin typeface="HG丸ｺﾞｼｯｸM-PRO" panose="020F0600000000000000" pitchFamily="50" charset="-128"/>
                <a:ea typeface="HG丸ｺﾞｼｯｸM-PRO" panose="020F0600000000000000" pitchFamily="50" charset="-128"/>
              </a:rPr>
              <a:t>Ｉ</a:t>
            </a:r>
            <a:r>
              <a:rPr lang="en-US" altLang="ja-JP" sz="2200" dirty="0" smtClean="0">
                <a:latin typeface="HG丸ｺﾞｼｯｸM-PRO" panose="020F0600000000000000" pitchFamily="50" charset="-128"/>
                <a:ea typeface="HG丸ｺﾞｼｯｸM-PRO" panose="020F0600000000000000" pitchFamily="50" charset="-128"/>
              </a:rPr>
              <a:t>010-2</a:t>
            </a:r>
            <a:r>
              <a:rPr lang="ja-JP" altLang="en-US" sz="2200" dirty="0" smtClean="0">
                <a:latin typeface="HG丸ｺﾞｼｯｸM-PRO" panose="020F0600000000000000" pitchFamily="50" charset="-128"/>
                <a:ea typeface="HG丸ｺﾞｼｯｸM-PRO" panose="020F0600000000000000" pitchFamily="50" charset="-128"/>
              </a:rPr>
              <a:t>　精神科デイ・ナイト・ケア　注２・注３</a:t>
            </a:r>
            <a:endParaRPr kumimoji="1" lang="en-US" altLang="ja-JP" sz="2200" dirty="0">
              <a:latin typeface="HG丸ｺﾞｼｯｸM-PRO" panose="020F0600000000000000" pitchFamily="50" charset="-128"/>
              <a:ea typeface="HG丸ｺﾞｼｯｸM-PRO" panose="020F0600000000000000" pitchFamily="50" charset="-128"/>
            </a:endParaRPr>
          </a:p>
          <a:p>
            <a:pPr marL="265113" indent="-265113">
              <a:spcBef>
                <a:spcPts val="1200"/>
              </a:spcBef>
              <a:buNone/>
            </a:pPr>
            <a:r>
              <a:rPr lang="ja-JP" altLang="en-US" sz="1800" dirty="0" smtClean="0">
                <a:latin typeface="HG丸ｺﾞｼｯｸM-PRO" panose="020F0600000000000000" pitchFamily="50" charset="-128"/>
                <a:ea typeface="HG丸ｺﾞｼｯｸM-PRO" panose="020F0600000000000000" pitchFamily="50" charset="-128"/>
              </a:rPr>
              <a:t>◆一定期間以上利用している患者は、手段的日常生活動作（ＩＡＤＬ）がほぼ横ばいとなることから、</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長期間にわたり精神科デイ・ケア等を提供している場合の評価を見直す</a:t>
            </a:r>
            <a:r>
              <a:rPr lang="ja-JP" altLang="en-US" sz="1800" dirty="0" smtClean="0">
                <a:latin typeface="HG丸ｺﾞｼｯｸM-PRO" panose="020F0600000000000000" pitchFamily="50" charset="-128"/>
                <a:ea typeface="HG丸ｺﾞｼｯｸM-PRO" panose="020F0600000000000000" pitchFamily="50" charset="-128"/>
              </a:rPr>
              <a:t>。</a:t>
            </a:r>
            <a:endParaRPr lang="en-US" altLang="ja-JP" sz="18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1800" dirty="0" smtClean="0">
                <a:latin typeface="HG丸ｺﾞｼｯｸM-PRO" panose="020F0600000000000000" pitchFamily="50" charset="-128"/>
                <a:ea typeface="HG丸ｺﾞｼｯｸM-PRO" panose="020F0600000000000000" pitchFamily="50" charset="-128"/>
              </a:rPr>
              <a:t>［算定要件］</a:t>
            </a:r>
            <a:endParaRPr lang="en-US" altLang="ja-JP" sz="1800" dirty="0" smtClean="0">
              <a:latin typeface="HG丸ｺﾞｼｯｸM-PRO" panose="020F0600000000000000" pitchFamily="50" charset="-128"/>
              <a:ea typeface="HG丸ｺﾞｼｯｸM-PRO" panose="020F06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709644063"/>
              </p:ext>
            </p:extLst>
          </p:nvPr>
        </p:nvGraphicFramePr>
        <p:xfrm>
          <a:off x="179512" y="2924945"/>
          <a:ext cx="8856984" cy="3760087"/>
        </p:xfrm>
        <a:graphic>
          <a:graphicData uri="http://schemas.openxmlformats.org/drawingml/2006/table">
            <a:tbl>
              <a:tblPr firstRow="1" bandRow="1">
                <a:tableStyleId>{C4B1156A-380E-4F78-BDF5-A606A8083BF9}</a:tableStyleId>
              </a:tblPr>
              <a:tblGrid>
                <a:gridCol w="4428492"/>
                <a:gridCol w="4428492"/>
              </a:tblGrid>
              <a:tr h="341826">
                <a:tc>
                  <a:txBody>
                    <a:bodyPr/>
                    <a:lstStyle/>
                    <a:p>
                      <a:pPr algn="ctr"/>
                      <a:r>
                        <a:rPr kumimoji="1" lang="ja-JP" altLang="en-US" sz="1600" dirty="0" smtClean="0">
                          <a:latin typeface="HG丸ｺﾞｼｯｸM-PRO" panose="020F0600000000000000" pitchFamily="50" charset="-128"/>
                          <a:ea typeface="HG丸ｺﾞｼｯｸM-PRO" panose="020F0600000000000000" pitchFamily="50" charset="-128"/>
                        </a:rPr>
                        <a:t>現　　行</a:t>
                      </a:r>
                      <a:endParaRPr kumimoji="1" lang="ja-JP" altLang="en-US" sz="16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HG丸ｺﾞｼｯｸM-PRO" panose="020F0600000000000000" pitchFamily="50" charset="-128"/>
                          <a:ea typeface="HG丸ｺﾞｼｯｸM-PRO" panose="020F0600000000000000" pitchFamily="50" charset="-128"/>
                        </a:rPr>
                        <a:t>改　定　後</a:t>
                      </a:r>
                      <a:endParaRPr kumimoji="1" lang="ja-JP" altLang="en-US" sz="160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4830">
                <a:tc>
                  <a:txBody>
                    <a:bodyPr/>
                    <a:lstStyle/>
                    <a:p>
                      <a:pPr marL="265113" indent="-265113"/>
                      <a:r>
                        <a:rPr kumimoji="1" lang="ja-JP" altLang="en-US" sz="1600" dirty="0" smtClean="0">
                          <a:latin typeface="HG丸ｺﾞｼｯｸM-PRO" panose="020F0600000000000000" pitchFamily="50" charset="-128"/>
                          <a:ea typeface="HG丸ｺﾞｼｯｸM-PRO" panose="020F0600000000000000" pitchFamily="50" charset="-128"/>
                        </a:rPr>
                        <a:t>注　</a:t>
                      </a:r>
                      <a:r>
                        <a:rPr kumimoji="1" lang="ja-JP" altLang="en-US" sz="1600" u="none" dirty="0" smtClean="0">
                          <a:solidFill>
                            <a:srgbClr val="0000FF"/>
                          </a:solidFill>
                          <a:latin typeface="HG丸ｺﾞｼｯｸM-PRO" panose="020F0600000000000000" pitchFamily="50" charset="-128"/>
                          <a:ea typeface="HG丸ｺﾞｼｯｸM-PRO" panose="020F0600000000000000" pitchFamily="50" charset="-128"/>
                        </a:rPr>
                        <a:t>当該療法を最初に算定した日</a:t>
                      </a:r>
                      <a:r>
                        <a:rPr kumimoji="1" lang="ja-JP" altLang="en-US" sz="1600" dirty="0" smtClean="0">
                          <a:latin typeface="HG丸ｺﾞｼｯｸM-PRO" panose="020F0600000000000000" pitchFamily="50" charset="-128"/>
                          <a:ea typeface="HG丸ｺﾞｼｯｸM-PRO" panose="020F0600000000000000" pitchFamily="50" charset="-128"/>
                        </a:rPr>
                        <a:t>から起算して</a:t>
                      </a:r>
                      <a:r>
                        <a:rPr kumimoji="1" lang="ja-JP" altLang="en-US" sz="1600" u="sng" dirty="0" smtClean="0">
                          <a:solidFill>
                            <a:srgbClr val="0000FF"/>
                          </a:solidFill>
                          <a:latin typeface="HG丸ｺﾞｼｯｸM-PRO" panose="020F0600000000000000" pitchFamily="50" charset="-128"/>
                          <a:ea typeface="HG丸ｺﾞｼｯｸM-PRO" panose="020F0600000000000000" pitchFamily="50" charset="-128"/>
                        </a:rPr>
                        <a:t>３年を超える期間</a:t>
                      </a:r>
                      <a:r>
                        <a:rPr kumimoji="1" lang="ja-JP" altLang="en-US" sz="1600" dirty="0" smtClean="0">
                          <a:latin typeface="HG丸ｺﾞｼｯｸM-PRO" panose="020F0600000000000000" pitchFamily="50" charset="-128"/>
                          <a:ea typeface="HG丸ｺﾞｼｯｸM-PRO" panose="020F0600000000000000" pitchFamily="50" charset="-128"/>
                        </a:rPr>
                        <a:t>に行われる場合にあっては、週５日を限度として算定する。</a:t>
                      </a:r>
                      <a:endParaRPr kumimoji="1" lang="ja-JP" altLang="en-US" sz="16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5113" marR="0" indent="-265113"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丸ｺﾞｼｯｸM-PRO" panose="020F0600000000000000" pitchFamily="50" charset="-128"/>
                          <a:ea typeface="HG丸ｺﾞｼｯｸM-PRO" panose="020F0600000000000000" pitchFamily="50" charset="-128"/>
                        </a:rPr>
                        <a:t>注　</a:t>
                      </a: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精神科ショート・ケア、精神科デイ・ケア、精神科ナイト・ケア又は精神科デイ・ナイト・ケアの</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rPr>
                        <a:t>いずれかを最初に算定した日</a:t>
                      </a:r>
                      <a:r>
                        <a:rPr kumimoji="1" lang="ja-JP" altLang="en-US" sz="1600" dirty="0" smtClean="0">
                          <a:latin typeface="HG丸ｺﾞｼｯｸM-PRO" panose="020F0600000000000000" pitchFamily="50" charset="-128"/>
                          <a:ea typeface="HG丸ｺﾞｼｯｸM-PRO" panose="020F0600000000000000" pitchFamily="50" charset="-128"/>
                        </a:rPr>
                        <a:t>から起算して</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rPr>
                        <a:t>１年を超える期間</a:t>
                      </a:r>
                      <a:r>
                        <a:rPr kumimoji="1" lang="ja-JP" altLang="en-US" sz="1600" dirty="0" smtClean="0">
                          <a:latin typeface="HG丸ｺﾞｼｯｸM-PRO" panose="020F0600000000000000" pitchFamily="50" charset="-128"/>
                          <a:ea typeface="HG丸ｺﾞｼｯｸM-PRO" panose="020F0600000000000000" pitchFamily="50" charset="-128"/>
                        </a:rPr>
                        <a:t>に行われる場合にあっては、週５日を限度として算定する。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33431">
                <a:tc>
                  <a:txBody>
                    <a:bodyPr/>
                    <a:lstStyle/>
                    <a:p>
                      <a:pPr marL="265113" indent="-265113"/>
                      <a:r>
                        <a:rPr kumimoji="1" lang="ja-JP" altLang="en-US" sz="1600" dirty="0" smtClean="0">
                          <a:latin typeface="HG丸ｺﾞｼｯｸM-PRO" panose="020F0600000000000000" pitchFamily="50" charset="-128"/>
                          <a:ea typeface="HG丸ｺﾞｼｯｸM-PRO" panose="020F0600000000000000" pitchFamily="50" charset="-128"/>
                        </a:rPr>
                        <a:t>注　当該療法を最初に算定した日から起算して１年以内の期間に行われる場合にあっては、早期加算として、所定点数に５０点（</a:t>
                      </a:r>
                      <a:r>
                        <a:rPr kumimoji="1" lang="en-US" altLang="ja-JP" sz="1600" dirty="0" smtClean="0">
                          <a:latin typeface="HG丸ｺﾞｼｯｸM-PRO" panose="020F0600000000000000" pitchFamily="50" charset="-128"/>
                          <a:ea typeface="HG丸ｺﾞｼｯｸM-PRO" panose="020F0600000000000000" pitchFamily="50" charset="-128"/>
                        </a:rPr>
                        <a:t>I008-2</a:t>
                      </a:r>
                      <a:r>
                        <a:rPr kumimoji="1" lang="ja-JP" altLang="en-US" sz="1600" dirty="0" smtClean="0">
                          <a:latin typeface="HG丸ｺﾞｼｯｸM-PRO" panose="020F0600000000000000" pitchFamily="50" charset="-128"/>
                          <a:ea typeface="HG丸ｺﾞｼｯｸM-PRO" panose="020F0600000000000000" pitchFamily="50" charset="-128"/>
                        </a:rPr>
                        <a:t>精神科ショート・ケアの場合は２０点）を加算する。</a:t>
                      </a:r>
                      <a:endParaRPr kumimoji="1" lang="ja-JP" altLang="en-US" sz="16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5113" marR="0" indent="-265113"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丸ｺﾞｼｯｸM-PRO" panose="020F0600000000000000" pitchFamily="50" charset="-128"/>
                          <a:ea typeface="HG丸ｺﾞｼｯｸM-PRO" panose="020F0600000000000000" pitchFamily="50" charset="-128"/>
                        </a:rPr>
                        <a:t>注　</a:t>
                      </a: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精神科ショート・ケア、精神科デイ・ケア、精神科ナイト・ケア又は精神科デイ・ナイト・ケアの</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rPr>
                        <a:t>いずれかを最初に算定した日</a:t>
                      </a:r>
                      <a:r>
                        <a:rPr kumimoji="1" lang="ja-JP" altLang="en-US" sz="1600" dirty="0" smtClean="0">
                          <a:latin typeface="HG丸ｺﾞｼｯｸM-PRO" panose="020F0600000000000000" pitchFamily="50" charset="-128"/>
                          <a:ea typeface="HG丸ｺﾞｼｯｸM-PRO" panose="020F0600000000000000" pitchFamily="50" charset="-128"/>
                        </a:rPr>
                        <a:t>から起算して１年以内の期間に行われる場合にあっては、早期加算として、５０点（</a:t>
                      </a:r>
                      <a:r>
                        <a:rPr kumimoji="1" lang="en-US" altLang="ja-JP" sz="1600" dirty="0" smtClean="0">
                          <a:latin typeface="HG丸ｺﾞｼｯｸM-PRO" panose="020F0600000000000000" pitchFamily="50" charset="-128"/>
                          <a:ea typeface="HG丸ｺﾞｼｯｸM-PRO" panose="020F0600000000000000" pitchFamily="50" charset="-128"/>
                        </a:rPr>
                        <a:t>I008-2</a:t>
                      </a:r>
                      <a:r>
                        <a:rPr kumimoji="1" lang="ja-JP" altLang="en-US" sz="1600" dirty="0" smtClean="0">
                          <a:latin typeface="HG丸ｺﾞｼｯｸM-PRO" panose="020F0600000000000000" pitchFamily="50" charset="-128"/>
                          <a:ea typeface="HG丸ｺﾞｼｯｸM-PRO" panose="020F0600000000000000" pitchFamily="50" charset="-128"/>
                        </a:rPr>
                        <a:t>精神科ショート・ケアの場合は２０点）を所定点数に加算する。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201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18729042"/>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59532" y="692696"/>
            <a:ext cx="8496944" cy="6048672"/>
          </a:xfrm>
          <a:prstGeom prst="snip2DiagRect">
            <a:avLst>
              <a:gd name="adj1" fmla="val 0"/>
              <a:gd name="adj2" fmla="val 692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16632"/>
            <a:ext cx="8568952" cy="648072"/>
          </a:xfrm>
          <a:prstGeom prst="roundRect">
            <a:avLst>
              <a:gd name="adj" fmla="val 2729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202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67544" y="188640"/>
            <a:ext cx="8280920" cy="6669360"/>
          </a:xfrm>
        </p:spPr>
        <p:txBody>
          <a:bodyPr>
            <a:normAutofit/>
          </a:bodyPr>
          <a:lstStyle/>
          <a:p>
            <a:pPr marL="265113" indent="-265113">
              <a:spcBef>
                <a:spcPts val="600"/>
              </a:spcBef>
              <a:buNone/>
            </a:pPr>
            <a:r>
              <a:rPr lang="ja-JP" altLang="en-US" sz="2400" dirty="0" smtClean="0">
                <a:latin typeface="HG丸ｺﾞｼｯｸM-PRO" panose="020F0600000000000000" pitchFamily="50" charset="-128"/>
                <a:ea typeface="HG丸ｺﾞｼｯｸM-PRO" panose="020F0600000000000000" pitchFamily="50" charset="-128"/>
              </a:rPr>
              <a:t>Ｉ</a:t>
            </a:r>
            <a:r>
              <a:rPr lang="en-US" altLang="ja-JP" sz="2400" dirty="0" smtClean="0">
                <a:latin typeface="HG丸ｺﾞｼｯｸM-PRO" panose="020F0600000000000000" pitchFamily="50" charset="-128"/>
                <a:ea typeface="HG丸ｺﾞｼｯｸM-PRO" panose="020F0600000000000000" pitchFamily="50" charset="-128"/>
              </a:rPr>
              <a:t>012</a:t>
            </a:r>
            <a:r>
              <a:rPr lang="ja-JP" altLang="en-US" sz="2400" dirty="0" smtClean="0">
                <a:latin typeface="HG丸ｺﾞｼｯｸM-PRO" panose="020F0600000000000000" pitchFamily="50" charset="-128"/>
                <a:ea typeface="HG丸ｺﾞｼｯｸM-PRO" panose="020F0600000000000000" pitchFamily="50" charset="-128"/>
              </a:rPr>
              <a:t>　精神科訪問看護・指導料（</a:t>
            </a:r>
            <a:r>
              <a:rPr lang="en-US" altLang="ja-JP" sz="2400" dirty="0" smtClean="0">
                <a:latin typeface="HG丸ｺﾞｼｯｸM-PRO" panose="020F0600000000000000" pitchFamily="50" charset="-128"/>
                <a:ea typeface="HG丸ｺﾞｼｯｸM-PRO" panose="020F0600000000000000" pitchFamily="50" charset="-128"/>
              </a:rPr>
              <a:t>Ⅲ</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1600" dirty="0" smtClean="0">
              <a:latin typeface="HG丸ｺﾞｼｯｸM-PRO" panose="020F0600000000000000" pitchFamily="50" charset="-128"/>
              <a:ea typeface="HG丸ｺﾞｼｯｸM-PRO" panose="020F06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784583901"/>
              </p:ext>
            </p:extLst>
          </p:nvPr>
        </p:nvGraphicFramePr>
        <p:xfrm>
          <a:off x="233518" y="877957"/>
          <a:ext cx="8676964" cy="5847480"/>
        </p:xfrm>
        <a:graphic>
          <a:graphicData uri="http://schemas.openxmlformats.org/drawingml/2006/table">
            <a:tbl>
              <a:tblPr firstRow="1" bandRow="1">
                <a:tableStyleId>{C4B1156A-380E-4F78-BDF5-A606A8083BF9}</a:tableStyleId>
              </a:tblPr>
              <a:tblGrid>
                <a:gridCol w="4338482"/>
                <a:gridCol w="4338482"/>
              </a:tblGrid>
              <a:tr h="391560">
                <a:tc>
                  <a:txBody>
                    <a:bodyPr/>
                    <a:lstStyle/>
                    <a:p>
                      <a:pPr algn="ctr">
                        <a:spcBef>
                          <a:spcPts val="600"/>
                        </a:spcBef>
                      </a:pPr>
                      <a:r>
                        <a:rPr kumimoji="1" lang="ja-JP" altLang="en-US" sz="1600" b="0" dirty="0" smtClean="0">
                          <a:latin typeface="HG丸ｺﾞｼｯｸM-PRO" panose="020F0600000000000000" pitchFamily="50" charset="-128"/>
                          <a:ea typeface="HG丸ｺﾞｼｯｸM-PRO" panose="020F0600000000000000" pitchFamily="50" charset="-128"/>
                        </a:rPr>
                        <a:t>現　　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pPr>
                      <a:r>
                        <a:rPr kumimoji="1" lang="ja-JP" altLang="en-US" sz="1600" b="0" dirty="0" smtClean="0">
                          <a:latin typeface="HG丸ｺﾞｼｯｸM-PRO" panose="020F0600000000000000" pitchFamily="50" charset="-128"/>
                          <a:ea typeface="HG丸ｺﾞｼｯｸM-PRO" panose="020F0600000000000000" pitchFamily="50" charset="-128"/>
                        </a:rPr>
                        <a:t>改　定　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7835">
                <a:tc>
                  <a:txBody>
                    <a:bodyPr/>
                    <a:lstStyle/>
                    <a:p>
                      <a:pPr>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Ｉ</a:t>
                      </a:r>
                      <a:r>
                        <a:rPr kumimoji="1" lang="en-US" altLang="ja-JP" sz="1600" b="0" dirty="0" smtClean="0">
                          <a:latin typeface="HG丸ｺﾞｼｯｸM-PRO" panose="020F0600000000000000" pitchFamily="50" charset="-128"/>
                          <a:ea typeface="HG丸ｺﾞｼｯｸM-PRO" panose="020F0600000000000000" pitchFamily="50" charset="-128"/>
                        </a:rPr>
                        <a:t>012</a:t>
                      </a:r>
                      <a:r>
                        <a:rPr kumimoji="1" lang="ja-JP" altLang="en-US" sz="1600" b="0" dirty="0" smtClean="0">
                          <a:latin typeface="HG丸ｺﾞｼｯｸM-PRO" panose="020F0600000000000000" pitchFamily="50" charset="-128"/>
                          <a:ea typeface="HG丸ｺﾞｼｯｸM-PRO" panose="020F0600000000000000" pitchFamily="50" charset="-128"/>
                        </a:rPr>
                        <a:t>　精神科訪問看護・指導料</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３　精神科訪問看護・指導料（</a:t>
                      </a:r>
                      <a:r>
                        <a:rPr kumimoji="1" lang="en-US" altLang="ja-JP" sz="1600" b="0" dirty="0" smtClean="0">
                          <a:latin typeface="HG丸ｺﾞｼｯｸM-PRO" panose="020F0600000000000000" pitchFamily="50" charset="-128"/>
                          <a:ea typeface="HG丸ｺﾞｼｯｸM-PRO" panose="020F0600000000000000" pitchFamily="50" charset="-128"/>
                        </a:rPr>
                        <a:t>Ⅲ</a:t>
                      </a:r>
                      <a:r>
                        <a:rPr kumimoji="1" lang="ja-JP" altLang="en-US" sz="1600" b="0" dirty="0" smtClean="0">
                          <a:latin typeface="HG丸ｺﾞｼｯｸM-PRO" panose="020F0600000000000000" pitchFamily="50" charset="-128"/>
                          <a:ea typeface="HG丸ｺﾞｼｯｸM-PRO" panose="020F0600000000000000" pitchFamily="50" charset="-128"/>
                        </a:rPr>
                        <a:t>）</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イ　保健師、看護師、作業療法士又は精神保健福祉士による場合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（１）週３日まで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分以上の場合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４４５点</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（２）週３日まで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分未満の場合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３４０点</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l">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（３）週４日目以降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分以上の場合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５４５点</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l">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（４）週４日目以降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分未満の場合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４１５点</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l">
                        <a:lnSpc>
                          <a:spcPct val="100000"/>
                        </a:lnSpc>
                        <a:spcBef>
                          <a:spcPts val="0"/>
                        </a:spcBef>
                      </a:pP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同一日に２人以上）</a:t>
                      </a:r>
                      <a:endParaRPr kumimoji="1" lang="ja-JP" altLang="en-US" sz="1600" b="0" dirty="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Ｉ</a:t>
                      </a:r>
                      <a:r>
                        <a:rPr kumimoji="1" lang="en-US" altLang="ja-JP" sz="1600" b="0" dirty="0" smtClean="0">
                          <a:latin typeface="HG丸ｺﾞｼｯｸM-PRO" panose="020F0600000000000000" pitchFamily="50" charset="-128"/>
                          <a:ea typeface="HG丸ｺﾞｼｯｸM-PRO" panose="020F0600000000000000" pitchFamily="50" charset="-128"/>
                        </a:rPr>
                        <a:t>012</a:t>
                      </a:r>
                      <a:r>
                        <a:rPr kumimoji="1" lang="ja-JP" altLang="en-US" sz="1600" b="0" dirty="0" smtClean="0">
                          <a:latin typeface="HG丸ｺﾞｼｯｸM-PRO" panose="020F0600000000000000" pitchFamily="50" charset="-128"/>
                          <a:ea typeface="HG丸ｺﾞｼｯｸM-PRO" panose="020F0600000000000000" pitchFamily="50" charset="-128"/>
                        </a:rPr>
                        <a:t>　精神科訪問看護・指導料</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３　精神科訪問看護・指導料（</a:t>
                      </a:r>
                      <a:r>
                        <a:rPr kumimoji="1" lang="en-US" altLang="ja-JP" sz="1600" b="0" dirty="0" smtClean="0">
                          <a:latin typeface="HG丸ｺﾞｼｯｸM-PRO" panose="020F0600000000000000" pitchFamily="50" charset="-128"/>
                          <a:ea typeface="HG丸ｺﾞｼｯｸM-PRO" panose="020F0600000000000000" pitchFamily="50" charset="-128"/>
                        </a:rPr>
                        <a:t>Ⅲ</a:t>
                      </a:r>
                      <a:r>
                        <a:rPr kumimoji="1" lang="ja-JP" altLang="en-US" sz="1600" b="0" dirty="0" smtClean="0">
                          <a:latin typeface="HG丸ｺﾞｼｯｸM-PRO" panose="020F0600000000000000" pitchFamily="50" charset="-128"/>
                          <a:ea typeface="HG丸ｺﾞｼｯｸM-PRO" panose="020F0600000000000000" pitchFamily="50" charset="-128"/>
                        </a:rPr>
                        <a:t>）</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イ　保健師、看護師、作業療法士又は精神保健福祉士による場合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ja-JP" altLang="en-US" sz="1600" b="0" u="sng" dirty="0" smtClean="0">
                          <a:solidFill>
                            <a:srgbClr val="FF0000"/>
                          </a:solidFill>
                          <a:latin typeface="HG丸ｺﾞｼｯｸM-PRO" panose="020F0600000000000000" pitchFamily="50" charset="-128"/>
                          <a:ea typeface="HG丸ｺﾞｼｯｸM-PRO" panose="020F0600000000000000" pitchFamily="50" charset="-128"/>
                        </a:rPr>
                        <a:t>（１）同一日に２人</a:t>
                      </a:r>
                      <a:endParaRPr kumimoji="1" lang="en-US" altLang="ja-JP" sz="1600" b="0" u="sng"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①　週３日まで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分以上の場合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５７５点</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②　週３日まで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分未満の場合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４４０点</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lgn="l">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③　週４日目以降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分以上の場合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６７５点</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lgn="l">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④　週４日目以降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分未満の場合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５２５点</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lnSpc>
                          <a:spcPct val="100000"/>
                        </a:lnSpc>
                        <a:spcBef>
                          <a:spcPts val="0"/>
                        </a:spcBef>
                      </a:pP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b="0" u="sng" dirty="0" smtClean="0">
                          <a:solidFill>
                            <a:srgbClr val="FF0000"/>
                          </a:solidFill>
                          <a:latin typeface="HG丸ｺﾞｼｯｸM-PRO" panose="020F0600000000000000" pitchFamily="50" charset="-128"/>
                          <a:ea typeface="HG丸ｺﾞｼｯｸM-PRO" panose="020F0600000000000000" pitchFamily="50" charset="-128"/>
                        </a:rPr>
                        <a:t>（２）同一日に３人以上</a:t>
                      </a:r>
                      <a:endParaRPr kumimoji="1" lang="en-US" altLang="ja-JP" sz="1600" b="0" u="sng"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①　週３日まで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分以上の場合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２８８点</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②　週３日まで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分未満の場合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２２０点</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lgn="l">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③　週４日目以降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分以上の場合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３３８点</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lgn="l">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④　週４日目以降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分未満の場合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２６３点</a:t>
                      </a:r>
                      <a:endParaRPr kumimoji="1" lang="ja-JP" altLang="en-US" sz="1600" b="0" dirty="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68082492"/>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59532" y="692696"/>
            <a:ext cx="8496944" cy="6048672"/>
          </a:xfrm>
          <a:prstGeom prst="snip2DiagRect">
            <a:avLst>
              <a:gd name="adj1" fmla="val 0"/>
              <a:gd name="adj2" fmla="val 692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16632"/>
            <a:ext cx="8568952" cy="648072"/>
          </a:xfrm>
          <a:prstGeom prst="roundRect">
            <a:avLst>
              <a:gd name="adj" fmla="val 2729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203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67544" y="188640"/>
            <a:ext cx="8280920" cy="6669360"/>
          </a:xfrm>
        </p:spPr>
        <p:txBody>
          <a:bodyPr>
            <a:normAutofit/>
          </a:bodyPr>
          <a:lstStyle/>
          <a:p>
            <a:pPr marL="265113" indent="-265113">
              <a:spcBef>
                <a:spcPts val="600"/>
              </a:spcBef>
              <a:buNone/>
            </a:pPr>
            <a:r>
              <a:rPr lang="ja-JP" altLang="en-US" sz="2400" dirty="0" smtClean="0">
                <a:latin typeface="HG丸ｺﾞｼｯｸM-PRO" panose="020F0600000000000000" pitchFamily="50" charset="-128"/>
                <a:ea typeface="HG丸ｺﾞｼｯｸM-PRO" panose="020F0600000000000000" pitchFamily="50" charset="-128"/>
              </a:rPr>
              <a:t>Ｉ</a:t>
            </a:r>
            <a:r>
              <a:rPr lang="en-US" altLang="ja-JP" sz="2400" dirty="0" smtClean="0">
                <a:latin typeface="HG丸ｺﾞｼｯｸM-PRO" panose="020F0600000000000000" pitchFamily="50" charset="-128"/>
                <a:ea typeface="HG丸ｺﾞｼｯｸM-PRO" panose="020F0600000000000000" pitchFamily="50" charset="-128"/>
              </a:rPr>
              <a:t>012</a:t>
            </a:r>
            <a:r>
              <a:rPr lang="ja-JP" altLang="en-US" sz="2400" dirty="0" smtClean="0">
                <a:latin typeface="HG丸ｺﾞｼｯｸM-PRO" panose="020F0600000000000000" pitchFamily="50" charset="-128"/>
                <a:ea typeface="HG丸ｺﾞｼｯｸM-PRO" panose="020F0600000000000000" pitchFamily="50" charset="-128"/>
              </a:rPr>
              <a:t>　精神科訪問看護・指導料（</a:t>
            </a:r>
            <a:r>
              <a:rPr lang="en-US" altLang="ja-JP" sz="2400" dirty="0" smtClean="0">
                <a:latin typeface="HG丸ｺﾞｼｯｸM-PRO" panose="020F0600000000000000" pitchFamily="50" charset="-128"/>
                <a:ea typeface="HG丸ｺﾞｼｯｸM-PRO" panose="020F0600000000000000" pitchFamily="50" charset="-128"/>
              </a:rPr>
              <a:t>Ⅲ</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617649723"/>
              </p:ext>
            </p:extLst>
          </p:nvPr>
        </p:nvGraphicFramePr>
        <p:xfrm>
          <a:off x="233518" y="877957"/>
          <a:ext cx="8676964" cy="5719395"/>
        </p:xfrm>
        <a:graphic>
          <a:graphicData uri="http://schemas.openxmlformats.org/drawingml/2006/table">
            <a:tbl>
              <a:tblPr firstRow="1" bandRow="1">
                <a:tableStyleId>{C4B1156A-380E-4F78-BDF5-A606A8083BF9}</a:tableStyleId>
              </a:tblPr>
              <a:tblGrid>
                <a:gridCol w="4338482"/>
                <a:gridCol w="4338482"/>
              </a:tblGrid>
              <a:tr h="391560">
                <a:tc>
                  <a:txBody>
                    <a:bodyPr/>
                    <a:lstStyle/>
                    <a:p>
                      <a:pPr algn="ctr">
                        <a:spcBef>
                          <a:spcPts val="600"/>
                        </a:spcBef>
                      </a:pPr>
                      <a:r>
                        <a:rPr kumimoji="1" lang="ja-JP" altLang="en-US" sz="1600" b="0" dirty="0" smtClean="0">
                          <a:latin typeface="HG丸ｺﾞｼｯｸM-PRO" panose="020F0600000000000000" pitchFamily="50" charset="-128"/>
                          <a:ea typeface="HG丸ｺﾞｼｯｸM-PRO" panose="020F0600000000000000" pitchFamily="50" charset="-128"/>
                        </a:rPr>
                        <a:t>現　　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pPr>
                      <a:r>
                        <a:rPr kumimoji="1" lang="ja-JP" altLang="en-US" sz="1600" b="0" dirty="0" smtClean="0">
                          <a:latin typeface="HG丸ｺﾞｼｯｸM-PRO" panose="020F0600000000000000" pitchFamily="50" charset="-128"/>
                          <a:ea typeface="HG丸ｺﾞｼｯｸM-PRO" panose="020F0600000000000000" pitchFamily="50" charset="-128"/>
                        </a:rPr>
                        <a:t>改　定　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7835">
                <a:tc>
                  <a:txBody>
                    <a:bodyPr/>
                    <a:lstStyle/>
                    <a:p>
                      <a:pPr>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Ｉ</a:t>
                      </a:r>
                      <a:r>
                        <a:rPr kumimoji="1" lang="en-US" altLang="ja-JP" sz="1600" b="0" dirty="0" smtClean="0">
                          <a:latin typeface="HG丸ｺﾞｼｯｸM-PRO" panose="020F0600000000000000" pitchFamily="50" charset="-128"/>
                          <a:ea typeface="HG丸ｺﾞｼｯｸM-PRO" panose="020F0600000000000000" pitchFamily="50" charset="-128"/>
                        </a:rPr>
                        <a:t>012</a:t>
                      </a:r>
                      <a:r>
                        <a:rPr kumimoji="1" lang="ja-JP" altLang="en-US" sz="1600" b="0" dirty="0" smtClean="0">
                          <a:latin typeface="HG丸ｺﾞｼｯｸM-PRO" panose="020F0600000000000000" pitchFamily="50" charset="-128"/>
                          <a:ea typeface="HG丸ｺﾞｼｯｸM-PRO" panose="020F0600000000000000" pitchFamily="50" charset="-128"/>
                        </a:rPr>
                        <a:t>　精神科訪問看護・指導料</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３　精神科訪問看護・指導料（</a:t>
                      </a:r>
                      <a:r>
                        <a:rPr kumimoji="1" lang="en-US" altLang="ja-JP" sz="1600" b="0" dirty="0" smtClean="0">
                          <a:latin typeface="HG丸ｺﾞｼｯｸM-PRO" panose="020F0600000000000000" pitchFamily="50" charset="-128"/>
                          <a:ea typeface="HG丸ｺﾞｼｯｸM-PRO" panose="020F0600000000000000" pitchFamily="50" charset="-128"/>
                        </a:rPr>
                        <a:t>Ⅲ</a:t>
                      </a:r>
                      <a:r>
                        <a:rPr kumimoji="1" lang="ja-JP" altLang="en-US" sz="1600" b="0" dirty="0" smtClean="0">
                          <a:latin typeface="HG丸ｺﾞｼｯｸM-PRO" panose="020F0600000000000000" pitchFamily="50" charset="-128"/>
                          <a:ea typeface="HG丸ｺﾞｼｯｸM-PRO" panose="020F0600000000000000" pitchFamily="50" charset="-128"/>
                        </a:rPr>
                        <a:t>）</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ロ　准看護師による場合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（１）週３日まで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分以上の場合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３９５点</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（２）週３日まで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分未満の場合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３００点</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l">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（３）週４日目以降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分以上の場合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４９５点</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l">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（４）週４日目以降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分未満の場合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３７５点</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l">
                        <a:lnSpc>
                          <a:spcPct val="100000"/>
                        </a:lnSpc>
                        <a:spcBef>
                          <a:spcPts val="0"/>
                        </a:spcBef>
                      </a:pP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　　（</a:t>
                      </a: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同一日に２人以上）</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Ｉ</a:t>
                      </a:r>
                      <a:r>
                        <a:rPr kumimoji="1" lang="en-US" altLang="ja-JP" sz="1600" b="0" dirty="0" smtClean="0">
                          <a:latin typeface="HG丸ｺﾞｼｯｸM-PRO" panose="020F0600000000000000" pitchFamily="50" charset="-128"/>
                          <a:ea typeface="HG丸ｺﾞｼｯｸM-PRO" panose="020F0600000000000000" pitchFamily="50" charset="-128"/>
                        </a:rPr>
                        <a:t>012</a:t>
                      </a:r>
                      <a:r>
                        <a:rPr kumimoji="1" lang="ja-JP" altLang="en-US" sz="1600" b="0" dirty="0" smtClean="0">
                          <a:latin typeface="HG丸ｺﾞｼｯｸM-PRO" panose="020F0600000000000000" pitchFamily="50" charset="-128"/>
                          <a:ea typeface="HG丸ｺﾞｼｯｸM-PRO" panose="020F0600000000000000" pitchFamily="50" charset="-128"/>
                        </a:rPr>
                        <a:t>　精神科訪問看護・指導料</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３　精神科訪問看護・指導料（</a:t>
                      </a:r>
                      <a:r>
                        <a:rPr kumimoji="1" lang="en-US" altLang="ja-JP" sz="1600" b="0" dirty="0" smtClean="0">
                          <a:latin typeface="HG丸ｺﾞｼｯｸM-PRO" panose="020F0600000000000000" pitchFamily="50" charset="-128"/>
                          <a:ea typeface="HG丸ｺﾞｼｯｸM-PRO" panose="020F0600000000000000" pitchFamily="50" charset="-128"/>
                        </a:rPr>
                        <a:t>Ⅲ</a:t>
                      </a:r>
                      <a:r>
                        <a:rPr kumimoji="1" lang="ja-JP" altLang="en-US" sz="1600" b="0" dirty="0" smtClean="0">
                          <a:latin typeface="HG丸ｺﾞｼｯｸM-PRO" panose="020F0600000000000000" pitchFamily="50" charset="-128"/>
                          <a:ea typeface="HG丸ｺﾞｼｯｸM-PRO" panose="020F0600000000000000" pitchFamily="50" charset="-128"/>
                        </a:rPr>
                        <a:t>）</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ロ　准看護師による場合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（１）同一日に２人</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①　週３日まで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分以上の場合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５２５点</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②　週３日まで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分未満の場合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４００点</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lgn="l">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③　週４日目以降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分以上の場合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６２５点</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lgn="l">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④　週４日目以降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分未満の場合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４８５点</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lnSpc>
                          <a:spcPct val="100000"/>
                        </a:lnSpc>
                        <a:spcBef>
                          <a:spcPts val="0"/>
                        </a:spcBef>
                      </a:pP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　　（２）同一日に３人以上</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①　週３日まで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分以上の場合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２６３点</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②　週３日まで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分未満の場合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２００点</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lgn="l">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③　週４日目以降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分以上の場合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３１３点</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lgn="l">
                        <a:lnSpc>
                          <a:spcPct val="100000"/>
                        </a:lnSpc>
                        <a:spcBef>
                          <a:spcPts val="0"/>
                        </a:spcBef>
                      </a:pPr>
                      <a:r>
                        <a:rPr kumimoji="1" lang="ja-JP" altLang="en-US" sz="1600" b="0" dirty="0" smtClean="0">
                          <a:latin typeface="HG丸ｺﾞｼｯｸM-PRO" panose="020F0600000000000000" pitchFamily="50" charset="-128"/>
                          <a:ea typeface="HG丸ｺﾞｼｯｸM-PRO" panose="020F0600000000000000" pitchFamily="50" charset="-128"/>
                        </a:rPr>
                        <a:t>　　　　④　週４日目以降 </a:t>
                      </a:r>
                      <a:r>
                        <a:rPr kumimoji="1" lang="en-US" altLang="ja-JP" sz="1600" b="0" dirty="0" smtClean="0">
                          <a:latin typeface="HG丸ｺﾞｼｯｸM-PRO" panose="020F0600000000000000" pitchFamily="50" charset="-128"/>
                          <a:ea typeface="HG丸ｺﾞｼｯｸM-PRO" panose="020F0600000000000000" pitchFamily="50" charset="-128"/>
                        </a:rPr>
                        <a:t>30</a:t>
                      </a:r>
                      <a:r>
                        <a:rPr kumimoji="1" lang="ja-JP" altLang="en-US" sz="1600" b="0" dirty="0" smtClean="0">
                          <a:latin typeface="HG丸ｺﾞｼｯｸM-PRO" panose="020F0600000000000000" pitchFamily="50" charset="-128"/>
                          <a:ea typeface="HG丸ｺﾞｼｯｸM-PRO" panose="020F0600000000000000" pitchFamily="50" charset="-128"/>
                        </a:rPr>
                        <a:t>分未満の場合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627063" indent="-627063" algn="r">
                        <a:lnSpc>
                          <a:spcPct val="100000"/>
                        </a:lnSpc>
                        <a:spcBef>
                          <a:spcPts val="0"/>
                        </a:spcBef>
                      </a:pP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２４３点</a:t>
                      </a:r>
                      <a:endParaRPr kumimoji="1" lang="ja-JP" altLang="en-US" sz="1600" b="0" dirty="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74226815"/>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59532" y="692696"/>
            <a:ext cx="8496944" cy="6048672"/>
          </a:xfrm>
          <a:prstGeom prst="snip2DiagRect">
            <a:avLst>
              <a:gd name="adj1" fmla="val 0"/>
              <a:gd name="adj2" fmla="val 692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16632"/>
            <a:ext cx="8568952" cy="648072"/>
          </a:xfrm>
          <a:prstGeom prst="roundRect">
            <a:avLst>
              <a:gd name="adj" fmla="val 2729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204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67544" y="260648"/>
            <a:ext cx="8280920" cy="6597352"/>
          </a:xfrm>
        </p:spPr>
        <p:txBody>
          <a:bodyPr>
            <a:normAutofit fontScale="92500" lnSpcReduction="10000"/>
          </a:bodyPr>
          <a:lstStyle/>
          <a:p>
            <a:pPr marL="265113" indent="-265113">
              <a:spcBef>
                <a:spcPts val="600"/>
              </a:spcBef>
              <a:buNone/>
            </a:pPr>
            <a:r>
              <a:rPr lang="ja-JP" altLang="en-US" sz="2400" dirty="0" smtClean="0">
                <a:latin typeface="HG丸ｺﾞｼｯｸM-PRO" panose="020F0600000000000000" pitchFamily="50" charset="-128"/>
                <a:ea typeface="HG丸ｺﾞｼｯｸM-PRO" panose="020F0600000000000000" pitchFamily="50" charset="-128"/>
              </a:rPr>
              <a:t>Ｉ</a:t>
            </a:r>
            <a:r>
              <a:rPr lang="en-US" altLang="ja-JP" sz="2400" dirty="0" smtClean="0">
                <a:latin typeface="HG丸ｺﾞｼｯｸM-PRO" panose="020F0600000000000000" pitchFamily="50" charset="-128"/>
                <a:ea typeface="HG丸ｺﾞｼｯｸM-PRO" panose="020F0600000000000000" pitchFamily="50" charset="-128"/>
              </a:rPr>
              <a:t>012</a:t>
            </a:r>
            <a:r>
              <a:rPr lang="ja-JP" altLang="en-US" sz="2400" dirty="0" smtClean="0">
                <a:latin typeface="HG丸ｺﾞｼｯｸM-PRO" panose="020F0600000000000000" pitchFamily="50" charset="-128"/>
                <a:ea typeface="HG丸ｺﾞｼｯｸM-PRO" panose="020F0600000000000000" pitchFamily="50" charset="-128"/>
              </a:rPr>
              <a:t>　精神科訪問看護・指導料（</a:t>
            </a:r>
            <a:r>
              <a:rPr lang="en-US" altLang="ja-JP" sz="2400" dirty="0" smtClean="0">
                <a:latin typeface="HG丸ｺﾞｼｯｸM-PRO" panose="020F0600000000000000" pitchFamily="50" charset="-128"/>
                <a:ea typeface="HG丸ｺﾞｼｯｸM-PRO" panose="020F0600000000000000" pitchFamily="50" charset="-128"/>
              </a:rPr>
              <a:t>Ⅲ</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a:p>
            <a:pPr marL="542925" indent="-542925">
              <a:buNone/>
            </a:pPr>
            <a:endParaRPr lang="en-US" altLang="ja-JP" sz="13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r>
              <a:rPr lang="ja-JP" altLang="en-US" sz="1900" dirty="0" smtClean="0">
                <a:latin typeface="HG丸ｺﾞｼｯｸM-PRO" panose="020F0600000000000000" pitchFamily="50" charset="-128"/>
                <a:ea typeface="HG丸ｺﾞｼｯｸM-PRO" panose="020F0600000000000000" pitchFamily="50" charset="-128"/>
              </a:rPr>
              <a:t>［算定要件］</a:t>
            </a:r>
            <a:endParaRPr lang="en-US" altLang="ja-JP" sz="1900" dirty="0" smtClean="0">
              <a:latin typeface="HG丸ｺﾞｼｯｸM-PRO" panose="020F0600000000000000" pitchFamily="50" charset="-128"/>
              <a:ea typeface="HG丸ｺﾞｼｯｸM-PRO" panose="020F0600000000000000" pitchFamily="50" charset="-128"/>
            </a:endParaRPr>
          </a:p>
          <a:p>
            <a:pPr marL="265113" indent="0">
              <a:buNone/>
            </a:pPr>
            <a:r>
              <a:rPr lang="ja-JP" altLang="en-US" sz="1900" dirty="0" smtClean="0">
                <a:latin typeface="HG丸ｺﾞｼｯｸM-PRO" panose="020F0600000000000000" pitchFamily="50" charset="-128"/>
                <a:ea typeface="HG丸ｺﾞｼｯｸM-PRO" panose="020F0600000000000000" pitchFamily="50" charset="-128"/>
              </a:rPr>
              <a:t>　３</a:t>
            </a:r>
            <a:r>
              <a:rPr lang="ja-JP" altLang="en-US" sz="1900" dirty="0">
                <a:latin typeface="HG丸ｺﾞｼｯｸM-PRO" panose="020F0600000000000000" pitchFamily="50" charset="-128"/>
                <a:ea typeface="HG丸ｺﾞｼｯｸM-PRO" panose="020F0600000000000000" pitchFamily="50" charset="-128"/>
              </a:rPr>
              <a:t>については、</a:t>
            </a:r>
            <a:r>
              <a:rPr lang="ja-JP" altLang="en-US" sz="1900" u="sng" dirty="0">
                <a:solidFill>
                  <a:srgbClr val="FF0000"/>
                </a:solidFill>
                <a:latin typeface="HG丸ｺﾞｼｯｸM-PRO" panose="020F0600000000000000" pitchFamily="50" charset="-128"/>
                <a:ea typeface="HG丸ｺﾞｼｯｸM-PRO" panose="020F0600000000000000" pitchFamily="50" charset="-128"/>
              </a:rPr>
              <a:t>入院中の患者以外</a:t>
            </a:r>
            <a:r>
              <a:rPr lang="ja-JP" altLang="en-US" sz="1900" dirty="0">
                <a:latin typeface="HG丸ｺﾞｼｯｸM-PRO" panose="020F0600000000000000" pitchFamily="50" charset="-128"/>
                <a:ea typeface="HG丸ｺﾞｼｯｸM-PRO" panose="020F0600000000000000" pitchFamily="50" charset="-128"/>
              </a:rPr>
              <a:t>の精神障害者である患者又はその家族等</a:t>
            </a:r>
            <a:r>
              <a:rPr lang="ja-JP" altLang="en-US" sz="1900" u="sng" dirty="0">
                <a:solidFill>
                  <a:srgbClr val="FF0000"/>
                </a:solidFill>
                <a:latin typeface="HG丸ｺﾞｼｯｸM-PRO" panose="020F0600000000000000" pitchFamily="50" charset="-128"/>
                <a:ea typeface="HG丸ｺﾞｼｯｸM-PRO" panose="020F0600000000000000" pitchFamily="50" charset="-128"/>
              </a:rPr>
              <a:t>（同一建物居住者に</a:t>
            </a:r>
            <a:r>
              <a:rPr lang="ja-JP" altLang="en-US" sz="1900" u="sng" dirty="0" smtClean="0">
                <a:solidFill>
                  <a:srgbClr val="FF0000"/>
                </a:solidFill>
                <a:latin typeface="HG丸ｺﾞｼｯｸM-PRO" panose="020F0600000000000000" pitchFamily="50" charset="-128"/>
                <a:ea typeface="HG丸ｺﾞｼｯｸM-PRO" panose="020F0600000000000000" pitchFamily="50" charset="-128"/>
              </a:rPr>
              <a:t>限る。</a:t>
            </a:r>
            <a:r>
              <a:rPr lang="ja-JP" altLang="en-US" sz="1900" u="sng" dirty="0">
                <a:solidFill>
                  <a:srgbClr val="FF0000"/>
                </a:solidFill>
                <a:latin typeface="HG丸ｺﾞｼｯｸM-PRO" panose="020F0600000000000000" pitchFamily="50" charset="-128"/>
                <a:ea typeface="HG丸ｺﾞｼｯｸM-PRO" panose="020F0600000000000000" pitchFamily="50" charset="-128"/>
              </a:rPr>
              <a:t>）</a:t>
            </a:r>
            <a:r>
              <a:rPr lang="ja-JP" altLang="en-US" sz="1900" dirty="0">
                <a:latin typeface="HG丸ｺﾞｼｯｸM-PRO" panose="020F0600000000000000" pitchFamily="50" charset="-128"/>
                <a:ea typeface="HG丸ｺﾞｼｯｸM-PRO" panose="020F0600000000000000" pitchFamily="50" charset="-128"/>
              </a:rPr>
              <a:t>に対して、当該患者を診察した精神科を標榜する保険医療機関の保健師、看護師等を訪問させて、看護又は療養上必要な指導を行わせた場合に、精神科訪問看護・</a:t>
            </a:r>
            <a:r>
              <a:rPr lang="ja-JP" altLang="en-US" sz="1900" dirty="0" smtClean="0">
                <a:latin typeface="HG丸ｺﾞｼｯｸM-PRO" panose="020F0600000000000000" pitchFamily="50" charset="-128"/>
                <a:ea typeface="HG丸ｺﾞｼｯｸM-PRO" panose="020F0600000000000000" pitchFamily="50" charset="-128"/>
              </a:rPr>
              <a:t>指導料（</a:t>
            </a:r>
            <a:r>
              <a:rPr lang="en-US" altLang="ja-JP" sz="1900" dirty="0" smtClean="0">
                <a:latin typeface="HG丸ｺﾞｼｯｸM-PRO" panose="020F0600000000000000" pitchFamily="50" charset="-128"/>
                <a:ea typeface="HG丸ｺﾞｼｯｸM-PRO" panose="020F0600000000000000" pitchFamily="50" charset="-128"/>
              </a:rPr>
              <a:t>Ⅰ</a:t>
            </a:r>
            <a:r>
              <a:rPr lang="ja-JP" altLang="en-US" sz="1900" dirty="0" smtClean="0">
                <a:latin typeface="HG丸ｺﾞｼｯｸM-PRO" panose="020F0600000000000000" pitchFamily="50" charset="-128"/>
                <a:ea typeface="HG丸ｺﾞｼｯｸM-PRO" panose="020F0600000000000000" pitchFamily="50" charset="-128"/>
              </a:rPr>
              <a:t>）、Ｃ００５在宅</a:t>
            </a:r>
            <a:r>
              <a:rPr lang="ja-JP" altLang="en-US" sz="1900" dirty="0">
                <a:latin typeface="HG丸ｺﾞｼｯｸM-PRO" panose="020F0600000000000000" pitchFamily="50" charset="-128"/>
                <a:ea typeface="HG丸ｺﾞｼｯｸM-PRO" panose="020F0600000000000000" pitchFamily="50" charset="-128"/>
              </a:rPr>
              <a:t>患者訪問看護・指導料（３を除く。）</a:t>
            </a:r>
            <a:r>
              <a:rPr lang="ja-JP" altLang="en-US" sz="1900" dirty="0" smtClean="0">
                <a:latin typeface="HG丸ｺﾞｼｯｸM-PRO" panose="020F0600000000000000" pitchFamily="50" charset="-128"/>
                <a:ea typeface="HG丸ｺﾞｼｯｸM-PRO" panose="020F0600000000000000" pitchFamily="50" charset="-128"/>
              </a:rPr>
              <a:t>及びＣ００５－１－２同一</a:t>
            </a:r>
            <a:r>
              <a:rPr lang="ja-JP" altLang="en-US" sz="1900" dirty="0">
                <a:latin typeface="HG丸ｺﾞｼｯｸM-PRO" panose="020F0600000000000000" pitchFamily="50" charset="-128"/>
                <a:ea typeface="HG丸ｺﾞｼｯｸM-PRO" panose="020F0600000000000000" pitchFamily="50" charset="-128"/>
              </a:rPr>
              <a:t>建物居住者訪問看護・指導料（３を除く。）を算定する日と合わせて</a:t>
            </a:r>
            <a:r>
              <a:rPr lang="ja-JP" altLang="en-US" sz="1900" u="sng" dirty="0">
                <a:solidFill>
                  <a:srgbClr val="FF0000"/>
                </a:solidFill>
                <a:latin typeface="HG丸ｺﾞｼｯｸM-PRO" panose="020F0600000000000000" pitchFamily="50" charset="-128"/>
                <a:ea typeface="HG丸ｺﾞｼｯｸM-PRO" panose="020F0600000000000000" pitchFamily="50" charset="-128"/>
              </a:rPr>
              <a:t>週３回</a:t>
            </a:r>
            <a:r>
              <a:rPr lang="ja-JP" altLang="en-US" sz="1900" dirty="0">
                <a:latin typeface="HG丸ｺﾞｼｯｸM-PRO" panose="020F0600000000000000" pitchFamily="50" charset="-128"/>
                <a:ea typeface="HG丸ｺﾞｼｯｸM-PRO" panose="020F0600000000000000" pitchFamily="50" charset="-128"/>
              </a:rPr>
              <a:t>（当該患者の退院後３月以内の期間において行われる場合にあっては、週５回）</a:t>
            </a:r>
            <a:r>
              <a:rPr lang="ja-JP" altLang="en-US" sz="1900" u="sng" dirty="0">
                <a:solidFill>
                  <a:srgbClr val="FF0000"/>
                </a:solidFill>
                <a:latin typeface="HG丸ｺﾞｼｯｸM-PRO" panose="020F0600000000000000" pitchFamily="50" charset="-128"/>
                <a:ea typeface="HG丸ｺﾞｼｯｸM-PRO" panose="020F0600000000000000" pitchFamily="50" charset="-128"/>
              </a:rPr>
              <a:t>に限り</a:t>
            </a:r>
            <a:r>
              <a:rPr lang="ja-JP" altLang="en-US" sz="1900" u="sng" dirty="0">
                <a:latin typeface="HG丸ｺﾞｼｯｸM-PRO" panose="020F0600000000000000" pitchFamily="50" charset="-128"/>
                <a:ea typeface="HG丸ｺﾞｼｯｸM-PRO" panose="020F0600000000000000" pitchFamily="50" charset="-128"/>
              </a:rPr>
              <a:t>、</a:t>
            </a:r>
            <a:r>
              <a:rPr lang="ja-JP" altLang="en-US" sz="1900" u="sng" dirty="0">
                <a:solidFill>
                  <a:srgbClr val="FF0000"/>
                </a:solidFill>
                <a:latin typeface="HG丸ｺﾞｼｯｸM-PRO" panose="020F0600000000000000" pitchFamily="50" charset="-128"/>
                <a:ea typeface="HG丸ｺﾞｼｯｸM-PRO" panose="020F0600000000000000" pitchFamily="50" charset="-128"/>
              </a:rPr>
              <a:t>患者１人につきそれぞれ所定点数を算定する</a:t>
            </a:r>
            <a:r>
              <a:rPr lang="ja-JP" altLang="en-US" sz="1900" dirty="0">
                <a:latin typeface="HG丸ｺﾞｼｯｸM-PRO" panose="020F0600000000000000" pitchFamily="50" charset="-128"/>
                <a:ea typeface="HG丸ｺﾞｼｯｸM-PRO" panose="020F0600000000000000" pitchFamily="50" charset="-128"/>
              </a:rPr>
              <a:t>。ただし、当該患者が服薬中断等により急性増悪した場合であって、医師が必要と認め指示した場合には、当該急性増悪した日から７日以内の期間について、１日につき１回に限り算定することができる。</a:t>
            </a:r>
            <a:endParaRPr lang="en-US" altLang="ja-JP" sz="1900" dirty="0" smtClean="0">
              <a:latin typeface="HG丸ｺﾞｼｯｸM-PRO" panose="020F0600000000000000" pitchFamily="50" charset="-128"/>
              <a:ea typeface="HG丸ｺﾞｼｯｸM-PRO" panose="020F0600000000000000" pitchFamily="50" charset="-128"/>
            </a:endParaRPr>
          </a:p>
          <a:p>
            <a:pPr marL="542925" indent="-542925">
              <a:buNone/>
            </a:pPr>
            <a:endParaRPr lang="en-US" altLang="ja-JP" sz="1500" dirty="0">
              <a:latin typeface="HG丸ｺﾞｼｯｸM-PRO" panose="020F0600000000000000" pitchFamily="50" charset="-128"/>
              <a:ea typeface="HG丸ｺﾞｼｯｸM-PRO" panose="020F0600000000000000" pitchFamily="50" charset="-128"/>
            </a:endParaRPr>
          </a:p>
          <a:p>
            <a:pPr marL="542925" indent="-542925">
              <a:buNone/>
            </a:pPr>
            <a:r>
              <a:rPr lang="ja-JP" altLang="en-US" sz="1900" dirty="0" smtClean="0">
                <a:latin typeface="HG丸ｺﾞｼｯｸM-PRO" panose="020F0600000000000000" pitchFamily="50" charset="-128"/>
                <a:ea typeface="HG丸ｺﾞｼｯｸM-PRO" panose="020F0600000000000000" pitchFamily="50" charset="-128"/>
              </a:rPr>
              <a:t>［留意事項］</a:t>
            </a:r>
            <a:endParaRPr lang="en-US" altLang="ja-JP" sz="1900" dirty="0" smtClean="0">
              <a:latin typeface="HG丸ｺﾞｼｯｸM-PRO" panose="020F0600000000000000" pitchFamily="50" charset="-128"/>
              <a:ea typeface="HG丸ｺﾞｼｯｸM-PRO" panose="020F0600000000000000" pitchFamily="50" charset="-128"/>
            </a:endParaRPr>
          </a:p>
          <a:p>
            <a:pPr marL="265113" indent="0">
              <a:buNone/>
            </a:pPr>
            <a:r>
              <a:rPr lang="ja-JP" altLang="en-US" sz="1900" dirty="0" smtClean="0">
                <a:latin typeface="HG丸ｺﾞｼｯｸM-PRO" panose="020F0600000000000000" pitchFamily="50" charset="-128"/>
                <a:ea typeface="HG丸ｺﾞｼｯｸM-PRO" panose="020F0600000000000000" pitchFamily="50" charset="-128"/>
              </a:rPr>
              <a:t>　精神科</a:t>
            </a:r>
            <a:r>
              <a:rPr lang="ja-JP" altLang="en-US" sz="1900" dirty="0">
                <a:latin typeface="HG丸ｺﾞｼｯｸM-PRO" panose="020F0600000000000000" pitchFamily="50" charset="-128"/>
                <a:ea typeface="HG丸ｺﾞｼｯｸM-PRO" panose="020F0600000000000000" pitchFamily="50" charset="-128"/>
              </a:rPr>
              <a:t>訪問看護・</a:t>
            </a:r>
            <a:r>
              <a:rPr lang="ja-JP" altLang="en-US" sz="1900" dirty="0" smtClean="0">
                <a:latin typeface="HG丸ｺﾞｼｯｸM-PRO" panose="020F0600000000000000" pitchFamily="50" charset="-128"/>
                <a:ea typeface="HG丸ｺﾞｼｯｸM-PRO" panose="020F0600000000000000" pitchFamily="50" charset="-128"/>
              </a:rPr>
              <a:t>指導料（</a:t>
            </a:r>
            <a:r>
              <a:rPr lang="en-US" altLang="ja-JP" sz="1900" dirty="0" smtClean="0">
                <a:latin typeface="HG丸ｺﾞｼｯｸM-PRO" panose="020F0600000000000000" pitchFamily="50" charset="-128"/>
                <a:ea typeface="HG丸ｺﾞｼｯｸM-PRO" panose="020F0600000000000000" pitchFamily="50" charset="-128"/>
              </a:rPr>
              <a:t>Ⅲ</a:t>
            </a:r>
            <a:r>
              <a:rPr lang="ja-JP" altLang="en-US" sz="1900" dirty="0" smtClean="0">
                <a:latin typeface="HG丸ｺﾞｼｯｸM-PRO" panose="020F0600000000000000" pitchFamily="50" charset="-128"/>
                <a:ea typeface="HG丸ｺﾞｼｯｸM-PRO" panose="020F0600000000000000" pitchFamily="50" charset="-128"/>
              </a:rPr>
              <a:t>）は</a:t>
            </a:r>
            <a:r>
              <a:rPr lang="ja-JP" altLang="en-US" sz="1900" dirty="0">
                <a:latin typeface="HG丸ｺﾞｼｯｸM-PRO" panose="020F0600000000000000" pitchFamily="50" charset="-128"/>
                <a:ea typeface="HG丸ｺﾞｼｯｸM-PRO" panose="020F0600000000000000" pitchFamily="50" charset="-128"/>
              </a:rPr>
              <a:t>、精神科訪問看護・指導を受けようとする同一建物居住者に対して、当該患者を診察した精神科を標榜する保険医療機関の保健師等を訪問させて、看護又は療養上必要な指導を行った場合に、</a:t>
            </a:r>
            <a:r>
              <a:rPr lang="ja-JP" altLang="en-US" sz="1900" u="sng" dirty="0">
                <a:solidFill>
                  <a:srgbClr val="FF0000"/>
                </a:solidFill>
                <a:latin typeface="HG丸ｺﾞｼｯｸM-PRO" panose="020F0600000000000000" pitchFamily="50" charset="-128"/>
                <a:ea typeface="HG丸ｺﾞｼｯｸM-PRO" panose="020F0600000000000000" pitchFamily="50" charset="-128"/>
              </a:rPr>
              <a:t>以下のア又はイに</a:t>
            </a:r>
            <a:r>
              <a:rPr lang="ja-JP" altLang="en-US" sz="1900" u="sng" dirty="0" smtClean="0">
                <a:solidFill>
                  <a:srgbClr val="FF0000"/>
                </a:solidFill>
                <a:latin typeface="HG丸ｺﾞｼｯｸM-PRO" panose="020F0600000000000000" pitchFamily="50" charset="-128"/>
                <a:ea typeface="HG丸ｺﾞｼｯｸM-PRO" panose="020F0600000000000000" pitchFamily="50" charset="-128"/>
              </a:rPr>
              <a:t>より</a:t>
            </a:r>
            <a:r>
              <a:rPr lang="ja-JP" altLang="en-US" sz="1900" dirty="0" smtClean="0">
                <a:latin typeface="HG丸ｺﾞｼｯｸM-PRO" panose="020F0600000000000000" pitchFamily="50" charset="-128"/>
                <a:ea typeface="HG丸ｺﾞｼｯｸM-PRO" panose="020F0600000000000000" pitchFamily="50" charset="-128"/>
              </a:rPr>
              <a:t>算定</a:t>
            </a:r>
            <a:r>
              <a:rPr lang="ja-JP" altLang="en-US" sz="1900" dirty="0">
                <a:latin typeface="HG丸ｺﾞｼｯｸM-PRO" panose="020F0600000000000000" pitchFamily="50" charset="-128"/>
                <a:ea typeface="HG丸ｺﾞｼｯｸM-PRO" panose="020F0600000000000000" pitchFamily="50" charset="-128"/>
              </a:rPr>
              <a:t>すること。</a:t>
            </a:r>
          </a:p>
          <a:p>
            <a:pPr marL="446088" indent="-180975">
              <a:buNone/>
            </a:pPr>
            <a:r>
              <a:rPr lang="ja-JP" altLang="en-US" sz="1900" u="sng" dirty="0">
                <a:solidFill>
                  <a:srgbClr val="FF0000"/>
                </a:solidFill>
                <a:latin typeface="HG丸ｺﾞｼｯｸM-PRO" panose="020F0600000000000000" pitchFamily="50" charset="-128"/>
                <a:ea typeface="HG丸ｺﾞｼｯｸM-PRO" panose="020F0600000000000000" pitchFamily="50" charset="-128"/>
              </a:rPr>
              <a:t>ア　同一建物居住者が２人の場合は、当該患者全員に対して、イ</a:t>
            </a:r>
            <a:r>
              <a:rPr lang="ja-JP" altLang="en-US" sz="1900" u="sng" dirty="0" smtClean="0">
                <a:solidFill>
                  <a:srgbClr val="FF0000"/>
                </a:solidFill>
                <a:latin typeface="HG丸ｺﾞｼｯｸM-PRO" panose="020F0600000000000000" pitchFamily="50" charset="-128"/>
                <a:ea typeface="HG丸ｺﾞｼｯｸM-PRO" panose="020F0600000000000000" pitchFamily="50" charset="-128"/>
              </a:rPr>
              <a:t>の（１）又</a:t>
            </a:r>
            <a:r>
              <a:rPr lang="ja-JP" altLang="en-US" sz="1900" u="sng" dirty="0">
                <a:solidFill>
                  <a:srgbClr val="FF0000"/>
                </a:solidFill>
                <a:latin typeface="HG丸ｺﾞｼｯｸM-PRO" panose="020F0600000000000000" pitchFamily="50" charset="-128"/>
                <a:ea typeface="HG丸ｺﾞｼｯｸM-PRO" panose="020F0600000000000000" pitchFamily="50" charset="-128"/>
              </a:rPr>
              <a:t>はロ</a:t>
            </a:r>
            <a:r>
              <a:rPr lang="ja-JP" altLang="en-US" sz="1900" u="sng" dirty="0" smtClean="0">
                <a:solidFill>
                  <a:srgbClr val="FF0000"/>
                </a:solidFill>
                <a:latin typeface="HG丸ｺﾞｼｯｸM-PRO" panose="020F0600000000000000" pitchFamily="50" charset="-128"/>
                <a:ea typeface="HG丸ｺﾞｼｯｸM-PRO" panose="020F0600000000000000" pitchFamily="50" charset="-128"/>
              </a:rPr>
              <a:t>の（１）に</a:t>
            </a:r>
            <a:r>
              <a:rPr lang="ja-JP" altLang="en-US" sz="1900" u="sng" dirty="0">
                <a:solidFill>
                  <a:srgbClr val="FF0000"/>
                </a:solidFill>
                <a:latin typeface="HG丸ｺﾞｼｯｸM-PRO" panose="020F0600000000000000" pitchFamily="50" charset="-128"/>
                <a:ea typeface="HG丸ｺﾞｼｯｸM-PRO" panose="020F0600000000000000" pitchFamily="50" charset="-128"/>
              </a:rPr>
              <a:t>より算定</a:t>
            </a:r>
          </a:p>
          <a:p>
            <a:pPr marL="446088" indent="-180975">
              <a:buNone/>
            </a:pPr>
            <a:r>
              <a:rPr lang="ja-JP" altLang="en-US" sz="1900" u="sng" dirty="0">
                <a:solidFill>
                  <a:srgbClr val="FF0000"/>
                </a:solidFill>
                <a:latin typeface="HG丸ｺﾞｼｯｸM-PRO" panose="020F0600000000000000" pitchFamily="50" charset="-128"/>
                <a:ea typeface="HG丸ｺﾞｼｯｸM-PRO" panose="020F0600000000000000" pitchFamily="50" charset="-128"/>
              </a:rPr>
              <a:t>イ　同一建物居住者が３人以上の場合は、当該患者全員に対して、イ</a:t>
            </a:r>
            <a:r>
              <a:rPr lang="ja-JP" altLang="en-US" sz="1900" u="sng" dirty="0" smtClean="0">
                <a:solidFill>
                  <a:srgbClr val="FF0000"/>
                </a:solidFill>
                <a:latin typeface="HG丸ｺﾞｼｯｸM-PRO" panose="020F0600000000000000" pitchFamily="50" charset="-128"/>
                <a:ea typeface="HG丸ｺﾞｼｯｸM-PRO" panose="020F0600000000000000" pitchFamily="50" charset="-128"/>
              </a:rPr>
              <a:t>の（２）又</a:t>
            </a:r>
            <a:r>
              <a:rPr lang="ja-JP" altLang="en-US" sz="1900" u="sng" dirty="0">
                <a:solidFill>
                  <a:srgbClr val="FF0000"/>
                </a:solidFill>
                <a:latin typeface="HG丸ｺﾞｼｯｸM-PRO" panose="020F0600000000000000" pitchFamily="50" charset="-128"/>
                <a:ea typeface="HG丸ｺﾞｼｯｸM-PRO" panose="020F0600000000000000" pitchFamily="50" charset="-128"/>
              </a:rPr>
              <a:t>はロ</a:t>
            </a:r>
            <a:r>
              <a:rPr lang="ja-JP" altLang="en-US" sz="1900" u="sng" dirty="0" smtClean="0">
                <a:solidFill>
                  <a:srgbClr val="FF0000"/>
                </a:solidFill>
                <a:latin typeface="HG丸ｺﾞｼｯｸM-PRO" panose="020F0600000000000000" pitchFamily="50" charset="-128"/>
                <a:ea typeface="HG丸ｺﾞｼｯｸM-PRO" panose="020F0600000000000000" pitchFamily="50" charset="-128"/>
              </a:rPr>
              <a:t>の（２）に</a:t>
            </a:r>
            <a:r>
              <a:rPr lang="ja-JP" altLang="en-US" sz="1900" u="sng" dirty="0">
                <a:solidFill>
                  <a:srgbClr val="FF0000"/>
                </a:solidFill>
                <a:latin typeface="HG丸ｺﾞｼｯｸM-PRO" panose="020F0600000000000000" pitchFamily="50" charset="-128"/>
                <a:ea typeface="HG丸ｺﾞｼｯｸM-PRO" panose="020F0600000000000000" pitchFamily="50" charset="-128"/>
              </a:rPr>
              <a:t>より</a:t>
            </a:r>
            <a:r>
              <a:rPr lang="ja-JP" altLang="en-US" sz="1900" u="sng" dirty="0" smtClean="0">
                <a:solidFill>
                  <a:srgbClr val="FF0000"/>
                </a:solidFill>
                <a:latin typeface="HG丸ｺﾞｼｯｸM-PRO" panose="020F0600000000000000" pitchFamily="50" charset="-128"/>
                <a:ea typeface="HG丸ｺﾞｼｯｸM-PRO" panose="020F0600000000000000" pitchFamily="50" charset="-128"/>
              </a:rPr>
              <a:t>算定</a:t>
            </a:r>
            <a:endParaRPr lang="en-US" altLang="ja-JP" sz="19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58563360"/>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59532" y="548680"/>
            <a:ext cx="8496944" cy="6192688"/>
          </a:xfrm>
          <a:prstGeom prst="snip2DiagRect">
            <a:avLst>
              <a:gd name="adj1" fmla="val 0"/>
              <a:gd name="adj2" fmla="val 717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16632"/>
            <a:ext cx="8568952" cy="576064"/>
          </a:xfrm>
          <a:prstGeom prst="roundRect">
            <a:avLst>
              <a:gd name="adj" fmla="val 1118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5" name="角丸四角形 4"/>
          <p:cNvSpPr/>
          <p:nvPr/>
        </p:nvSpPr>
        <p:spPr>
          <a:xfrm>
            <a:off x="287524" y="1700808"/>
            <a:ext cx="8676964" cy="5040560"/>
          </a:xfrm>
          <a:prstGeom prst="roundRect">
            <a:avLst>
              <a:gd name="adj" fmla="val 6878"/>
            </a:avLst>
          </a:prstGeom>
          <a:solidFill>
            <a:srgbClr val="FFFF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467544" y="188640"/>
            <a:ext cx="8280920" cy="6669360"/>
          </a:xfrm>
        </p:spPr>
        <p:txBody>
          <a:bodyPr>
            <a:normAutofit/>
          </a:bodyPr>
          <a:lstStyle/>
          <a:p>
            <a:pPr marL="265113" indent="-265113">
              <a:spcBef>
                <a:spcPts val="600"/>
              </a:spcBef>
              <a:spcAft>
                <a:spcPts val="600"/>
              </a:spcAft>
              <a:buNone/>
            </a:pPr>
            <a:r>
              <a:rPr lang="ja-JP" altLang="en-US" sz="2400" dirty="0" smtClean="0">
                <a:latin typeface="HG丸ｺﾞｼｯｸM-PRO" panose="020F0600000000000000" pitchFamily="50" charset="-128"/>
                <a:ea typeface="HG丸ｺﾞｼｯｸM-PRO" panose="020F0600000000000000" pitchFamily="50" charset="-128"/>
              </a:rPr>
              <a:t>◆精神疾患患者の地域移行と地域定着の推進</a:t>
            </a:r>
            <a:endParaRPr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長期入院後</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の</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退院</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患者や入退院を繰り返す病状が不安定な患者</a:t>
            </a:r>
            <a:r>
              <a:rPr lang="ja-JP" altLang="en-US" sz="2000" dirty="0" smtClean="0">
                <a:latin typeface="HG丸ｺﾞｼｯｸM-PRO" panose="020F0600000000000000" pitchFamily="50" charset="-128"/>
                <a:ea typeface="HG丸ｺﾞｼｯｸM-PRO" panose="020F0600000000000000" pitchFamily="50" charset="-128"/>
              </a:rPr>
              <a:t>の地域移行を推進する観点から、</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２４時間体制の多職種チーム</a:t>
            </a:r>
            <a:r>
              <a:rPr lang="ja-JP" altLang="en-US" sz="2000" dirty="0" smtClean="0">
                <a:latin typeface="HG丸ｺﾞｼｯｸM-PRO" panose="020F0600000000000000" pitchFamily="50" charset="-128"/>
                <a:ea typeface="HG丸ｺﾞｼｯｸM-PRO" panose="020F0600000000000000" pitchFamily="50" charset="-128"/>
              </a:rPr>
              <a:t>による在宅医療に関する評価を新設する。</a:t>
            </a: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265113">
              <a:spcBef>
                <a:spcPts val="1200"/>
              </a:spcBef>
              <a:buNone/>
            </a:pP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（新）</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Ｉ</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016</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精神科重症患者早期集中支援管理料（</a:t>
            </a:r>
            <a:r>
              <a:rPr lang="ja-JP" altLang="en-US" sz="2200" dirty="0">
                <a:solidFill>
                  <a:srgbClr val="FF0000"/>
                </a:solidFill>
                <a:latin typeface="HG丸ｺﾞｼｯｸM-PRO" panose="020F0600000000000000" pitchFamily="50" charset="-128"/>
                <a:ea typeface="HG丸ｺﾞｼｯｸM-PRO" panose="020F0600000000000000" pitchFamily="50" charset="-128"/>
              </a:rPr>
              <a:t>月</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１回）</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１　精神科重症患者早期集中支援管理料１</a:t>
            </a:r>
            <a:endParaRPr lang="en-US" altLang="ja-JP" sz="22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イ　同一建物居住者以外の場合　　　</a:t>
            </a:r>
            <a:r>
              <a:rPr lang="ja-JP" altLang="en-US" sz="2200" spc="-300" dirty="0" smtClean="0">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８００点</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ロ　同一建物居住者の場合</a:t>
            </a:r>
            <a:endParaRPr lang="en-US" altLang="ja-JP" sz="22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（１）特定施設等に入居する者の場合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９００点</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（２）（１）以外の場合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４５０点</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２　精神科重症患者早期集中支援管理料２</a:t>
            </a:r>
            <a:r>
              <a:rPr lang="en-US" altLang="ja-JP" sz="2200" dirty="0">
                <a:latin typeface="HG丸ｺﾞｼｯｸM-PRO" panose="020F0600000000000000" pitchFamily="50" charset="-128"/>
                <a:ea typeface="HG丸ｺﾞｼｯｸM-PRO" panose="020F0600000000000000" pitchFamily="50" charset="-128"/>
              </a:rPr>
              <a:t/>
            </a:r>
            <a:br>
              <a:rPr lang="en-US" altLang="ja-JP" sz="2200" dirty="0">
                <a:latin typeface="HG丸ｺﾞｼｯｸM-PRO" panose="020F0600000000000000" pitchFamily="50" charset="-128"/>
                <a:ea typeface="HG丸ｺﾞｼｯｸM-PRO" panose="020F0600000000000000" pitchFamily="50" charset="-128"/>
              </a:rPr>
            </a:br>
            <a:r>
              <a:rPr lang="ja-JP" altLang="en-US" sz="2200" dirty="0" smtClean="0">
                <a:latin typeface="HG丸ｺﾞｼｯｸM-PRO" panose="020F0600000000000000" pitchFamily="50" charset="-128"/>
                <a:ea typeface="HG丸ｺﾞｼｯｸM-PRO" panose="020F0600000000000000" pitchFamily="50" charset="-128"/>
              </a:rPr>
              <a:t>　　　　（訪問看護ステーションと連携して実施する場合）</a:t>
            </a:r>
            <a:endParaRPr lang="en-US" altLang="ja-JP" sz="22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dirty="0">
                <a:latin typeface="HG丸ｺﾞｼｯｸM-PRO" panose="020F0600000000000000" pitchFamily="50" charset="-128"/>
                <a:ea typeface="HG丸ｺﾞｼｯｸM-PRO" panose="020F0600000000000000" pitchFamily="50" charset="-128"/>
              </a:rPr>
              <a:t>イ　同一建物居住者以外の</a:t>
            </a:r>
            <a:r>
              <a:rPr lang="ja-JP" altLang="en-US" sz="2200" dirty="0" smtClean="0">
                <a:latin typeface="HG丸ｺﾞｼｯｸM-PRO" panose="020F0600000000000000" pitchFamily="50" charset="-128"/>
                <a:ea typeface="HG丸ｺﾞｼｯｸM-PRO" panose="020F0600000000000000" pitchFamily="50" charset="-128"/>
              </a:rPr>
              <a:t>場合　　　</a:t>
            </a:r>
            <a:r>
              <a:rPr lang="ja-JP" altLang="en-US" sz="2200" spc="-300" dirty="0">
                <a:latin typeface="HG丸ｺﾞｼｯｸM-PRO" panose="020F0600000000000000" pitchFamily="50" charset="-128"/>
                <a:ea typeface="HG丸ｺﾞｼｯｸM-PRO" panose="020F0600000000000000" pitchFamily="50" charset="-128"/>
              </a:rPr>
              <a:t>　</a:t>
            </a:r>
            <a:r>
              <a:rPr lang="ja-JP" altLang="en-US" sz="2200" dirty="0">
                <a:solidFill>
                  <a:srgbClr val="FF0000"/>
                </a:solidFill>
                <a:latin typeface="HG丸ｺﾞｼｯｸM-PRO" panose="020F0600000000000000" pitchFamily="50" charset="-128"/>
                <a:ea typeface="HG丸ｺﾞｼｯｸM-PRO" panose="020F0600000000000000" pitchFamily="50" charset="-128"/>
              </a:rPr>
              <a:t>１</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４８０点</a:t>
            </a:r>
            <a:endParaRPr lang="en-US" altLang="ja-JP" sz="2200" dirty="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a:latin typeface="HG丸ｺﾞｼｯｸM-PRO" panose="020F0600000000000000" pitchFamily="50" charset="-128"/>
                <a:ea typeface="HG丸ｺﾞｼｯｸM-PRO" panose="020F0600000000000000" pitchFamily="50" charset="-128"/>
              </a:rPr>
              <a:t>　　　　　ロ　同一建物居住者の場合</a:t>
            </a:r>
            <a:endParaRPr lang="en-US" altLang="ja-JP" sz="2200" dirty="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a:latin typeface="HG丸ｺﾞｼｯｸM-PRO" panose="020F0600000000000000" pitchFamily="50" charset="-128"/>
                <a:ea typeface="HG丸ｺﾞｼｯｸM-PRO" panose="020F0600000000000000" pitchFamily="50" charset="-128"/>
              </a:rPr>
              <a:t>　　　　　（１）特定施設等に入居する者の</a:t>
            </a:r>
            <a:r>
              <a:rPr lang="ja-JP" altLang="en-US" sz="2200" dirty="0" smtClean="0">
                <a:latin typeface="HG丸ｺﾞｼｯｸM-PRO" panose="020F0600000000000000" pitchFamily="50" charset="-128"/>
                <a:ea typeface="HG丸ｺﾞｼｯｸM-PRO" panose="020F0600000000000000" pitchFamily="50" charset="-128"/>
              </a:rPr>
              <a:t>場合　</a:t>
            </a: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a:solidFill>
                  <a:srgbClr val="FF0000"/>
                </a:solidFill>
                <a:latin typeface="HG丸ｺﾞｼｯｸM-PRO" panose="020F0600000000000000" pitchFamily="50" charset="-128"/>
                <a:ea typeface="HG丸ｺﾞｼｯｸM-PRO" panose="020F0600000000000000" pitchFamily="50" charset="-128"/>
              </a:rPr>
              <a:t>７４</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０点</a:t>
            </a:r>
            <a:endParaRPr lang="en-US" altLang="ja-JP" sz="2200" dirty="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a:latin typeface="HG丸ｺﾞｼｯｸM-PRO" panose="020F0600000000000000" pitchFamily="50" charset="-128"/>
                <a:ea typeface="HG丸ｺﾞｼｯｸM-PRO" panose="020F0600000000000000" pitchFamily="50" charset="-128"/>
              </a:rPr>
              <a:t>　　　　　（２）（１）以外の場合　　　　　　　</a:t>
            </a: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３７０点</a:t>
            </a:r>
            <a:endParaRPr lang="en-US" altLang="ja-JP" sz="2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205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79166025"/>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59532" y="548680"/>
            <a:ext cx="8496944" cy="6192688"/>
          </a:xfrm>
          <a:prstGeom prst="snip2DiagRect">
            <a:avLst>
              <a:gd name="adj1" fmla="val 0"/>
              <a:gd name="adj2" fmla="val 717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16632"/>
            <a:ext cx="8568952" cy="576064"/>
          </a:xfrm>
          <a:prstGeom prst="roundRect">
            <a:avLst>
              <a:gd name="adj" fmla="val 2595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188640"/>
            <a:ext cx="8280920" cy="6669360"/>
          </a:xfrm>
        </p:spPr>
        <p:txBody>
          <a:bodyPr>
            <a:normAutofit/>
          </a:bodyPr>
          <a:lstStyle/>
          <a:p>
            <a:pPr marL="265113" indent="-265113">
              <a:spcBef>
                <a:spcPts val="1200"/>
              </a:spcBef>
              <a:buNone/>
            </a:pP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（新）</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Ｉ</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016</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精神科重症患者早期集中支援管理料（</a:t>
            </a:r>
            <a:r>
              <a:rPr lang="ja-JP" altLang="en-US" sz="2200" dirty="0">
                <a:solidFill>
                  <a:srgbClr val="FF0000"/>
                </a:solidFill>
                <a:latin typeface="HG丸ｺﾞｼｯｸM-PRO" panose="020F0600000000000000" pitchFamily="50" charset="-128"/>
                <a:ea typeface="HG丸ｺﾞｼｯｸM-PRO" panose="020F0600000000000000" pitchFamily="50" charset="-128"/>
              </a:rPr>
              <a:t>月</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１回）</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200" dirty="0" smtClean="0">
                <a:latin typeface="HG丸ｺﾞｼｯｸM-PRO" panose="020F0600000000000000" pitchFamily="50" charset="-128"/>
                <a:ea typeface="HG丸ｺﾞｼｯｸM-PRO" panose="020F0600000000000000" pitchFamily="50" charset="-128"/>
              </a:rPr>
              <a:t>［</a:t>
            </a:r>
            <a:r>
              <a:rPr lang="ja-JP" altLang="ja-JP" sz="2200" dirty="0" smtClean="0">
                <a:latin typeface="HG丸ｺﾞｼｯｸM-PRO" panose="020F0600000000000000" pitchFamily="50" charset="-128"/>
                <a:ea typeface="HG丸ｺﾞｼｯｸM-PRO" panose="020F0600000000000000" pitchFamily="50" charset="-128"/>
              </a:rPr>
              <a:t>対象</a:t>
            </a:r>
            <a:r>
              <a:rPr lang="ja-JP" altLang="ja-JP" sz="2200" dirty="0">
                <a:latin typeface="HG丸ｺﾞｼｯｸM-PRO" panose="020F0600000000000000" pitchFamily="50" charset="-128"/>
                <a:ea typeface="HG丸ｺﾞｼｯｸM-PRO" panose="020F0600000000000000" pitchFamily="50" charset="-128"/>
              </a:rPr>
              <a:t>患者</a:t>
            </a:r>
            <a:r>
              <a:rPr lang="en-US" altLang="ja-JP" sz="2200" dirty="0">
                <a:latin typeface="HG丸ｺﾞｼｯｸM-PRO" panose="020F0600000000000000" pitchFamily="50" charset="-128"/>
                <a:ea typeface="HG丸ｺﾞｼｯｸM-PRO" panose="020F0600000000000000" pitchFamily="50" charset="-128"/>
              </a:rPr>
              <a:t>] </a:t>
            </a:r>
            <a:endParaRPr lang="ja-JP" altLang="ja-JP" sz="2200" dirty="0">
              <a:latin typeface="HG丸ｺﾞｼｯｸM-PRO" panose="020F0600000000000000" pitchFamily="50" charset="-128"/>
              <a:ea typeface="HG丸ｺﾞｼｯｸM-PRO" panose="020F0600000000000000" pitchFamily="50" charset="-128"/>
            </a:endParaRPr>
          </a:p>
          <a:p>
            <a:pPr marL="0" indent="0">
              <a:buNone/>
            </a:pPr>
            <a:r>
              <a:rPr lang="ja-JP" altLang="en-US" sz="2200" dirty="0" smtClean="0">
                <a:latin typeface="HG丸ｺﾞｼｯｸM-PRO" panose="020F0600000000000000" pitchFamily="50" charset="-128"/>
                <a:ea typeface="HG丸ｺﾞｼｯｸM-PRO" panose="020F0600000000000000" pitchFamily="50" charset="-128"/>
              </a:rPr>
              <a:t>　　</a:t>
            </a:r>
            <a:r>
              <a:rPr lang="ja-JP" altLang="ja-JP" sz="2200" dirty="0" smtClean="0">
                <a:latin typeface="HG丸ｺﾞｼｯｸM-PRO" panose="020F0600000000000000" pitchFamily="50" charset="-128"/>
                <a:ea typeface="HG丸ｺﾞｼｯｸM-PRO" panose="020F0600000000000000" pitchFamily="50" charset="-128"/>
              </a:rPr>
              <a:t>以下</a:t>
            </a:r>
            <a:r>
              <a:rPr lang="ja-JP" altLang="ja-JP" sz="2200" dirty="0">
                <a:latin typeface="HG丸ｺﾞｼｯｸM-PRO" panose="020F0600000000000000" pitchFamily="50" charset="-128"/>
                <a:ea typeface="HG丸ｺﾞｼｯｸM-PRO" panose="020F0600000000000000" pitchFamily="50" charset="-128"/>
              </a:rPr>
              <a:t>のすべてを満たす者。</a:t>
            </a:r>
          </a:p>
          <a:p>
            <a:pPr marL="542925" indent="-277813">
              <a:buNone/>
            </a:pPr>
            <a:r>
              <a:rPr lang="ja-JP" altLang="ja-JP" sz="2200" dirty="0">
                <a:latin typeface="HG丸ｺﾞｼｯｸM-PRO" panose="020F0600000000000000" pitchFamily="50" charset="-128"/>
                <a:ea typeface="HG丸ｺﾞｼｯｸM-PRO" panose="020F0600000000000000" pitchFamily="50" charset="-128"/>
              </a:rPr>
              <a:t>①　</a:t>
            </a:r>
            <a:r>
              <a:rPr lang="ja-JP" altLang="ja-JP" sz="2200" u="sng" dirty="0">
                <a:solidFill>
                  <a:srgbClr val="0000FF"/>
                </a:solidFill>
                <a:latin typeface="HG丸ｺﾞｼｯｸM-PRO" panose="020F0600000000000000" pitchFamily="50" charset="-128"/>
                <a:ea typeface="HG丸ｺﾞｼｯｸM-PRO" panose="020F0600000000000000" pitchFamily="50" charset="-128"/>
              </a:rPr>
              <a:t>訪問診療を月１回以上及び精神科訪問看護を週２回以上（うち月２回以上は精神保健福祉士又は作業療法士が訪問）実施している患者</a:t>
            </a:r>
            <a:r>
              <a:rPr lang="ja-JP" altLang="ja-JP" sz="2200" dirty="0">
                <a:latin typeface="HG丸ｺﾞｼｯｸM-PRO" panose="020F0600000000000000" pitchFamily="50" charset="-128"/>
                <a:ea typeface="HG丸ｺﾞｼｯｸM-PRO" panose="020F0600000000000000" pitchFamily="50" charset="-128"/>
              </a:rPr>
              <a:t>に対し、退院した日から起算して</a:t>
            </a:r>
            <a:r>
              <a:rPr lang="ja-JP" altLang="ja-JP" sz="2200" u="sng" dirty="0">
                <a:solidFill>
                  <a:srgbClr val="0000FF"/>
                </a:solidFill>
                <a:latin typeface="HG丸ｺﾞｼｯｸM-PRO" panose="020F0600000000000000" pitchFamily="50" charset="-128"/>
                <a:ea typeface="HG丸ｺﾞｼｯｸM-PRO" panose="020F0600000000000000" pitchFamily="50" charset="-128"/>
              </a:rPr>
              <a:t>６月以内</a:t>
            </a:r>
            <a:r>
              <a:rPr lang="ja-JP" altLang="ja-JP" sz="2200" dirty="0">
                <a:latin typeface="HG丸ｺﾞｼｯｸM-PRO" panose="020F0600000000000000" pitchFamily="50" charset="-128"/>
                <a:ea typeface="HG丸ｺﾞｼｯｸM-PRO" panose="020F0600000000000000" pitchFamily="50" charset="-128"/>
              </a:rPr>
              <a:t>の期間に限り算定する。</a:t>
            </a:r>
          </a:p>
          <a:p>
            <a:pPr marL="542925" indent="-277813">
              <a:buNone/>
            </a:pPr>
            <a:r>
              <a:rPr lang="ja-JP" altLang="ja-JP" sz="2200" dirty="0">
                <a:latin typeface="HG丸ｺﾞｼｯｸM-PRO" panose="020F0600000000000000" pitchFamily="50" charset="-128"/>
                <a:ea typeface="HG丸ｺﾞｼｯｸM-PRO" panose="020F0600000000000000" pitchFamily="50" charset="-128"/>
              </a:rPr>
              <a:t>②　</a:t>
            </a:r>
            <a:r>
              <a:rPr lang="ja-JP" altLang="ja-JP" sz="2200" u="sng" dirty="0">
                <a:solidFill>
                  <a:srgbClr val="0000FF"/>
                </a:solidFill>
                <a:latin typeface="HG丸ｺﾞｼｯｸM-PRO" panose="020F0600000000000000" pitchFamily="50" charset="-128"/>
                <a:ea typeface="HG丸ｺﾞｼｯｸM-PRO" panose="020F0600000000000000" pitchFamily="50" charset="-128"/>
              </a:rPr>
              <a:t>１年以上精神病床に入院して退院した者又は入退院を繰り返す者</a:t>
            </a:r>
            <a:r>
              <a:rPr lang="ja-JP" altLang="ja-JP" sz="2200" baseline="30000" dirty="0">
                <a:latin typeface="HG丸ｺﾞｼｯｸM-PRO" panose="020F0600000000000000" pitchFamily="50" charset="-128"/>
                <a:ea typeface="HG丸ｺﾞｼｯｸM-PRO" panose="020F0600000000000000" pitchFamily="50" charset="-128"/>
              </a:rPr>
              <a:t>※</a:t>
            </a:r>
            <a:r>
              <a:rPr lang="ja-JP" altLang="ja-JP" sz="2200" dirty="0">
                <a:latin typeface="HG丸ｺﾞｼｯｸM-PRO" panose="020F0600000000000000" pitchFamily="50" charset="-128"/>
                <a:ea typeface="HG丸ｺﾞｼｯｸM-PRO" panose="020F0600000000000000" pitchFamily="50" charset="-128"/>
              </a:rPr>
              <a:t>。</a:t>
            </a:r>
          </a:p>
          <a:p>
            <a:pPr marL="989013" indent="-277813">
              <a:buNone/>
            </a:pPr>
            <a:r>
              <a:rPr lang="en-US" altLang="ja-JP" sz="2000" dirty="0">
                <a:latin typeface="HG丸ｺﾞｼｯｸM-PRO" panose="020F0600000000000000" pitchFamily="50" charset="-128"/>
                <a:ea typeface="HG丸ｺﾞｼｯｸM-PRO" panose="020F0600000000000000" pitchFamily="50" charset="-128"/>
              </a:rPr>
              <a:t>※</a:t>
            </a:r>
            <a:r>
              <a:rPr lang="ja-JP" altLang="ja-JP" sz="2000" dirty="0">
                <a:latin typeface="HG丸ｺﾞｼｯｸM-PRO" panose="020F0600000000000000" pitchFamily="50" charset="-128"/>
                <a:ea typeface="HG丸ｺﾞｼｯｸM-PRO" panose="020F0600000000000000" pitchFamily="50" charset="-128"/>
              </a:rPr>
              <a:t>　直近の入院が、措置入院、緊急措置入院又は医療保護入院であり、かつ当該入院の入院日より起算して過去</a:t>
            </a:r>
            <a:r>
              <a:rPr lang="en-US" altLang="ja-JP" sz="2000" dirty="0">
                <a:latin typeface="HG丸ｺﾞｼｯｸM-PRO" panose="020F0600000000000000" pitchFamily="50" charset="-128"/>
                <a:ea typeface="HG丸ｺﾞｼｯｸM-PRO" panose="020F0600000000000000" pitchFamily="50" charset="-128"/>
              </a:rPr>
              <a:t>3</a:t>
            </a:r>
            <a:r>
              <a:rPr lang="ja-JP" altLang="ja-JP" sz="2000" dirty="0">
                <a:latin typeface="HG丸ｺﾞｼｯｸM-PRO" panose="020F0600000000000000" pitchFamily="50" charset="-128"/>
                <a:ea typeface="HG丸ｺﾞｼｯｸM-PRO" panose="020F0600000000000000" pitchFamily="50" charset="-128"/>
              </a:rPr>
              <a:t>月以内に措置入院、緊急措置入院又は医療保護入院をしたことのある者。</a:t>
            </a:r>
          </a:p>
          <a:p>
            <a:pPr marL="542925" indent="-277813">
              <a:buNone/>
            </a:pPr>
            <a:r>
              <a:rPr lang="ja-JP" altLang="ja-JP" sz="2200" dirty="0">
                <a:latin typeface="HG丸ｺﾞｼｯｸM-PRO" panose="020F0600000000000000" pitchFamily="50" charset="-128"/>
                <a:ea typeface="HG丸ｺﾞｼｯｸM-PRO" panose="020F0600000000000000" pitchFamily="50" charset="-128"/>
              </a:rPr>
              <a:t>③　統合失調症、気分障害又は重度認知症の患者で、</a:t>
            </a:r>
            <a:r>
              <a:rPr lang="ja-JP" altLang="ja-JP" sz="2200" u="sng" dirty="0">
                <a:solidFill>
                  <a:srgbClr val="0000FF"/>
                </a:solidFill>
                <a:latin typeface="HG丸ｺﾞｼｯｸM-PRO" panose="020F0600000000000000" pitchFamily="50" charset="-128"/>
                <a:ea typeface="HG丸ｺﾞｼｯｸM-PRO" panose="020F0600000000000000" pitchFamily="50" charset="-128"/>
              </a:rPr>
              <a:t>退院時の</a:t>
            </a:r>
            <a:r>
              <a:rPr lang="en-US" altLang="ja-JP" sz="2200" u="sng" dirty="0">
                <a:solidFill>
                  <a:srgbClr val="0000FF"/>
                </a:solidFill>
                <a:latin typeface="HG丸ｺﾞｼｯｸM-PRO" panose="020F0600000000000000" pitchFamily="50" charset="-128"/>
                <a:ea typeface="HG丸ｺﾞｼｯｸM-PRO" panose="020F0600000000000000" pitchFamily="50" charset="-128"/>
              </a:rPr>
              <a:t>GAF40</a:t>
            </a:r>
            <a:r>
              <a:rPr lang="ja-JP" altLang="ja-JP" sz="2200" u="sng" dirty="0">
                <a:solidFill>
                  <a:srgbClr val="0000FF"/>
                </a:solidFill>
                <a:latin typeface="HG丸ｺﾞｼｯｸM-PRO" panose="020F0600000000000000" pitchFamily="50" charset="-128"/>
                <a:ea typeface="HG丸ｺﾞｼｯｸM-PRO" panose="020F0600000000000000" pitchFamily="50" charset="-128"/>
              </a:rPr>
              <a:t>以下</a:t>
            </a:r>
            <a:r>
              <a:rPr lang="ja-JP" altLang="ja-JP" sz="2200" dirty="0">
                <a:latin typeface="HG丸ｺﾞｼｯｸM-PRO" panose="020F0600000000000000" pitchFamily="50" charset="-128"/>
                <a:ea typeface="HG丸ｺﾞｼｯｸM-PRO" panose="020F0600000000000000" pitchFamily="50" charset="-128"/>
              </a:rPr>
              <a:t>の者。</a:t>
            </a:r>
          </a:p>
          <a:p>
            <a:pPr marL="542925" indent="-277813">
              <a:buNone/>
            </a:pPr>
            <a:r>
              <a:rPr lang="ja-JP" altLang="ja-JP" sz="2200" dirty="0">
                <a:latin typeface="HG丸ｺﾞｼｯｸM-PRO" panose="020F0600000000000000" pitchFamily="50" charset="-128"/>
                <a:ea typeface="HG丸ｺﾞｼｯｸM-PRO" panose="020F0600000000000000" pitchFamily="50" charset="-128"/>
              </a:rPr>
              <a:t>④　精神科を標榜する保険医療機関への通院が困難な者。</a:t>
            </a:r>
          </a:p>
          <a:p>
            <a:pPr marL="542925" indent="-277813">
              <a:buNone/>
            </a:pPr>
            <a:r>
              <a:rPr lang="ja-JP" altLang="ja-JP" sz="2200" dirty="0">
                <a:latin typeface="HG丸ｺﾞｼｯｸM-PRO" panose="020F0600000000000000" pitchFamily="50" charset="-128"/>
                <a:ea typeface="HG丸ｺﾞｼｯｸM-PRO" panose="020F0600000000000000" pitchFamily="50" charset="-128"/>
              </a:rPr>
              <a:t>⑤　障害福祉サービスを利用していない者</a:t>
            </a:r>
            <a:r>
              <a:rPr lang="ja-JP" altLang="ja-JP" sz="2200" dirty="0" smtClean="0">
                <a:latin typeface="HG丸ｺﾞｼｯｸM-PRO" panose="020F0600000000000000" pitchFamily="50" charset="-128"/>
                <a:ea typeface="HG丸ｺﾞｼｯｸM-PRO" panose="020F0600000000000000" pitchFamily="50" charset="-128"/>
              </a:rPr>
              <a:t>。</a:t>
            </a:r>
            <a:endParaRPr lang="en-US" altLang="ja-JP" sz="2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206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187624" y="3933056"/>
            <a:ext cx="7560840" cy="936104"/>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1533739"/>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59532" y="548680"/>
            <a:ext cx="8496944" cy="6192688"/>
          </a:xfrm>
          <a:prstGeom prst="snip2DiagRect">
            <a:avLst>
              <a:gd name="adj1" fmla="val 0"/>
              <a:gd name="adj2" fmla="val 717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287524" y="116632"/>
            <a:ext cx="8568952" cy="576064"/>
          </a:xfrm>
          <a:prstGeom prst="roundRect">
            <a:avLst>
              <a:gd name="adj" fmla="val 2595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188640"/>
            <a:ext cx="8280920" cy="6669360"/>
          </a:xfrm>
        </p:spPr>
        <p:txBody>
          <a:bodyPr>
            <a:normAutofit/>
          </a:bodyPr>
          <a:lstStyle/>
          <a:p>
            <a:pPr marL="265113" indent="-265113">
              <a:spcBef>
                <a:spcPts val="1200"/>
              </a:spcBef>
              <a:buNone/>
            </a:pP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（新）</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Ｉ</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016</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精神科重症患者早期集中支援管理料（</a:t>
            </a:r>
            <a:r>
              <a:rPr lang="ja-JP" altLang="en-US" sz="2200" dirty="0">
                <a:solidFill>
                  <a:srgbClr val="FF0000"/>
                </a:solidFill>
                <a:latin typeface="HG丸ｺﾞｼｯｸM-PRO" panose="020F0600000000000000" pitchFamily="50" charset="-128"/>
                <a:ea typeface="HG丸ｺﾞｼｯｸM-PRO" panose="020F0600000000000000" pitchFamily="50" charset="-128"/>
              </a:rPr>
              <a:t>月</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１回）</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a:t>
            </a:r>
            <a:r>
              <a:rPr lang="ja-JP" altLang="ja-JP" sz="2400" dirty="0" smtClean="0">
                <a:latin typeface="HG丸ｺﾞｼｯｸM-PRO" panose="020F0600000000000000" pitchFamily="50" charset="-128"/>
                <a:ea typeface="HG丸ｺﾞｼｯｸM-PRO" panose="020F0600000000000000" pitchFamily="50" charset="-128"/>
              </a:rPr>
              <a:t>施設基準</a:t>
            </a:r>
            <a:r>
              <a:rPr lang="ja-JP" altLang="en-US" sz="2400" dirty="0" smtClean="0">
                <a:latin typeface="HG丸ｺﾞｼｯｸM-PRO" panose="020F0600000000000000" pitchFamily="50" charset="-128"/>
                <a:ea typeface="HG丸ｺﾞｼｯｸM-PRO" panose="020F0600000000000000" pitchFamily="50" charset="-128"/>
              </a:rPr>
              <a:t>］</a:t>
            </a:r>
            <a:r>
              <a:rPr lang="en-US" altLang="ja-JP" sz="2400" dirty="0" smtClean="0">
                <a:latin typeface="HG丸ｺﾞｼｯｸM-PRO" panose="020F0600000000000000" pitchFamily="50" charset="-128"/>
                <a:ea typeface="HG丸ｺﾞｼｯｸM-PRO" panose="020F0600000000000000" pitchFamily="50" charset="-128"/>
              </a:rPr>
              <a:t> </a:t>
            </a:r>
            <a:endParaRPr lang="ja-JP" altLang="ja-JP" sz="2400" dirty="0">
              <a:latin typeface="HG丸ｺﾞｼｯｸM-PRO" panose="020F0600000000000000" pitchFamily="50" charset="-128"/>
              <a:ea typeface="HG丸ｺﾞｼｯｸM-PRO" panose="020F0600000000000000" pitchFamily="50" charset="-128"/>
            </a:endParaRPr>
          </a:p>
          <a:p>
            <a:pPr marL="627063" indent="-265113">
              <a:buNone/>
            </a:pPr>
            <a:r>
              <a:rPr lang="ja-JP" altLang="ja-JP" sz="2400" dirty="0">
                <a:latin typeface="HG丸ｺﾞｼｯｸM-PRO" panose="020F0600000000000000" pitchFamily="50" charset="-128"/>
                <a:ea typeface="HG丸ｺﾞｼｯｸM-PRO" panose="020F0600000000000000" pitchFamily="50" charset="-128"/>
              </a:rPr>
              <a:t>①　当該保険医療機関内（訪問看護ステーションと連携した場合は連携する訪問看護ステーションを含む）に</a:t>
            </a:r>
            <a:r>
              <a:rPr lang="ja-JP" altLang="ja-JP" sz="2400" u="sng" dirty="0">
                <a:solidFill>
                  <a:srgbClr val="0000FF"/>
                </a:solidFill>
                <a:latin typeface="HG丸ｺﾞｼｯｸM-PRO" panose="020F0600000000000000" pitchFamily="50" charset="-128"/>
                <a:ea typeface="HG丸ｺﾞｼｯｸM-PRO" panose="020F0600000000000000" pitchFamily="50" charset="-128"/>
              </a:rPr>
              <a:t>常勤精神保健指定医、常勤看護師又は常勤保健師、常勤精神保健福祉士及び常勤作業療法士の</a:t>
            </a:r>
            <a:r>
              <a:rPr lang="ja-JP" altLang="ja-JP" sz="2400" u="sng" dirty="0">
                <a:solidFill>
                  <a:srgbClr val="FF0000"/>
                </a:solidFill>
                <a:latin typeface="HG丸ｺﾞｼｯｸM-PRO" panose="020F0600000000000000" pitchFamily="50" charset="-128"/>
                <a:ea typeface="HG丸ｺﾞｼｯｸM-PRO" panose="020F0600000000000000" pitchFamily="50" charset="-128"/>
              </a:rPr>
              <a:t>４名から構成される専任のチームが設置</a:t>
            </a:r>
            <a:r>
              <a:rPr lang="ja-JP" altLang="ja-JP" sz="2400" dirty="0">
                <a:latin typeface="HG丸ｺﾞｼｯｸM-PRO" panose="020F0600000000000000" pitchFamily="50" charset="-128"/>
                <a:ea typeface="HG丸ｺﾞｼｯｸM-PRO" panose="020F0600000000000000" pitchFamily="50" charset="-128"/>
              </a:rPr>
              <a:t>されていること。また、いずれか１人は専従であること。</a:t>
            </a:r>
          </a:p>
          <a:p>
            <a:pPr marL="627063" indent="-265113">
              <a:buNone/>
            </a:pPr>
            <a:r>
              <a:rPr lang="ja-JP" altLang="ja-JP" sz="2400" dirty="0">
                <a:latin typeface="HG丸ｺﾞｼｯｸM-PRO" panose="020F0600000000000000" pitchFamily="50" charset="-128"/>
                <a:ea typeface="HG丸ｺﾞｼｯｸM-PRO" panose="020F0600000000000000" pitchFamily="50" charset="-128"/>
              </a:rPr>
              <a:t>②　上記４名を含む</a:t>
            </a:r>
            <a:r>
              <a:rPr lang="ja-JP" altLang="ja-JP" sz="2400" u="sng" dirty="0">
                <a:solidFill>
                  <a:srgbClr val="0000FF"/>
                </a:solidFill>
                <a:latin typeface="HG丸ｺﾞｼｯｸM-PRO" panose="020F0600000000000000" pitchFamily="50" charset="-128"/>
                <a:ea typeface="HG丸ｺﾞｼｯｸM-PRO" panose="020F0600000000000000" pitchFamily="50" charset="-128"/>
              </a:rPr>
              <a:t>多職種会議を週１回以上開催</a:t>
            </a:r>
            <a:r>
              <a:rPr lang="ja-JP" altLang="ja-JP" sz="2400" dirty="0">
                <a:latin typeface="HG丸ｺﾞｼｯｸM-PRO" panose="020F0600000000000000" pitchFamily="50" charset="-128"/>
                <a:ea typeface="HG丸ｺﾞｼｯｸM-PRO" panose="020F0600000000000000" pitchFamily="50" charset="-128"/>
              </a:rPr>
              <a:t>すること。うち、</a:t>
            </a:r>
            <a:r>
              <a:rPr lang="ja-JP" altLang="ja-JP" sz="2400" u="sng" dirty="0">
                <a:solidFill>
                  <a:srgbClr val="0000FF"/>
                </a:solidFill>
                <a:latin typeface="HG丸ｺﾞｼｯｸM-PRO" panose="020F0600000000000000" pitchFamily="50" charset="-128"/>
                <a:ea typeface="HG丸ｺﾞｼｯｸM-PRO" panose="020F0600000000000000" pitchFamily="50" charset="-128"/>
              </a:rPr>
              <a:t>月１回以上は保健所又は精神保健福祉センター等と共同して会議</a:t>
            </a:r>
            <a:r>
              <a:rPr lang="ja-JP" altLang="ja-JP" sz="2400" dirty="0">
                <a:latin typeface="HG丸ｺﾞｼｯｸM-PRO" panose="020F0600000000000000" pitchFamily="50" charset="-128"/>
                <a:ea typeface="HG丸ｺﾞｼｯｸM-PRO" panose="020F0600000000000000" pitchFamily="50" charset="-128"/>
              </a:rPr>
              <a:t>を開催すること。</a:t>
            </a:r>
          </a:p>
          <a:p>
            <a:pPr marL="627063" indent="-265113">
              <a:buNone/>
            </a:pPr>
            <a:r>
              <a:rPr lang="ja-JP" altLang="ja-JP" sz="2400" dirty="0">
                <a:latin typeface="HG丸ｺﾞｼｯｸM-PRO" panose="020F0600000000000000" pitchFamily="50" charset="-128"/>
                <a:ea typeface="HG丸ｺﾞｼｯｸM-PRO" panose="020F0600000000000000" pitchFamily="50" charset="-128"/>
              </a:rPr>
              <a:t>③　</a:t>
            </a:r>
            <a:r>
              <a:rPr lang="en-US" altLang="ja-JP" sz="2400" u="sng" dirty="0">
                <a:solidFill>
                  <a:srgbClr val="0000FF"/>
                </a:solidFill>
                <a:latin typeface="HG丸ｺﾞｼｯｸM-PRO" panose="020F0600000000000000" pitchFamily="50" charset="-128"/>
                <a:ea typeface="HG丸ｺﾞｼｯｸM-PRO" panose="020F0600000000000000" pitchFamily="50" charset="-128"/>
              </a:rPr>
              <a:t>24</a:t>
            </a:r>
            <a:r>
              <a:rPr lang="ja-JP" altLang="ja-JP" sz="2400" u="sng" dirty="0">
                <a:solidFill>
                  <a:srgbClr val="0000FF"/>
                </a:solidFill>
                <a:latin typeface="HG丸ｺﾞｼｯｸM-PRO" panose="020F0600000000000000" pitchFamily="50" charset="-128"/>
                <a:ea typeface="HG丸ｺﾞｼｯｸM-PRO" panose="020F0600000000000000" pitchFamily="50" charset="-128"/>
              </a:rPr>
              <a:t>時間往診及び看護師又は保健師による訪問看護が可能な体制</a:t>
            </a:r>
            <a:r>
              <a:rPr lang="ja-JP" altLang="ja-JP" sz="2400" dirty="0">
                <a:latin typeface="HG丸ｺﾞｼｯｸM-PRO" panose="020F0600000000000000" pitchFamily="50" charset="-128"/>
                <a:ea typeface="HG丸ｺﾞｼｯｸM-PRO" panose="020F0600000000000000" pitchFamily="50" charset="-128"/>
              </a:rPr>
              <a:t>を確保していること</a:t>
            </a:r>
            <a:r>
              <a:rPr lang="ja-JP" altLang="ja-JP" sz="2400" dirty="0" smtClean="0">
                <a:latin typeface="HG丸ｺﾞｼｯｸM-PRO" panose="020F0600000000000000" pitchFamily="50" charset="-128"/>
                <a:ea typeface="HG丸ｺﾞｼｯｸM-PRO" panose="020F0600000000000000" pitchFamily="50" charset="-128"/>
              </a:rPr>
              <a:t>。</a:t>
            </a:r>
            <a:endParaRPr lang="ja-JP" altLang="ja-JP" sz="24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207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68929004"/>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59532" y="548680"/>
            <a:ext cx="8496944" cy="6192688"/>
          </a:xfrm>
          <a:prstGeom prst="snip2DiagRect">
            <a:avLst>
              <a:gd name="adj1" fmla="val 0"/>
              <a:gd name="adj2" fmla="val 717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287524" y="116632"/>
            <a:ext cx="8568952" cy="576064"/>
          </a:xfrm>
          <a:prstGeom prst="roundRect">
            <a:avLst>
              <a:gd name="adj" fmla="val 2595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260648"/>
            <a:ext cx="8280920" cy="6597352"/>
          </a:xfrm>
        </p:spPr>
        <p:txBody>
          <a:bodyPr>
            <a:normAutofit fontScale="92500" lnSpcReduction="10000"/>
          </a:bodyPr>
          <a:lstStyle/>
          <a:p>
            <a:pPr marL="265113" indent="-265113">
              <a:spcBef>
                <a:spcPts val="1200"/>
              </a:spcBef>
              <a:buNone/>
            </a:pP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（新）</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Ｉ</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016</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精神科重症患者早期集中支援管理料（</a:t>
            </a:r>
            <a:r>
              <a:rPr lang="ja-JP" altLang="en-US" sz="2200" dirty="0">
                <a:solidFill>
                  <a:srgbClr val="FF0000"/>
                </a:solidFill>
                <a:latin typeface="HG丸ｺﾞｼｯｸM-PRO" panose="020F0600000000000000" pitchFamily="50" charset="-128"/>
                <a:ea typeface="HG丸ｺﾞｼｯｸM-PRO" panose="020F0600000000000000" pitchFamily="50" charset="-128"/>
              </a:rPr>
              <a:t>月</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１回）</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dirty="0" smtClean="0">
                <a:latin typeface="HG丸ｺﾞｼｯｸM-PRO" panose="020F0600000000000000" pitchFamily="50" charset="-128"/>
                <a:ea typeface="HG丸ｺﾞｼｯｸM-PRO" panose="020F0600000000000000" pitchFamily="50" charset="-128"/>
              </a:rPr>
              <a:t>［</a:t>
            </a:r>
            <a:r>
              <a:rPr lang="ja-JP" altLang="ja-JP" sz="1800" dirty="0" smtClean="0">
                <a:latin typeface="HG丸ｺﾞｼｯｸM-PRO" panose="020F0600000000000000" pitchFamily="50" charset="-128"/>
                <a:ea typeface="HG丸ｺﾞｼｯｸM-PRO" panose="020F0600000000000000" pitchFamily="50" charset="-128"/>
              </a:rPr>
              <a:t>施設基準</a:t>
            </a:r>
            <a:r>
              <a:rPr lang="ja-JP" altLang="en-US" sz="1800" dirty="0" smtClean="0">
                <a:latin typeface="HG丸ｺﾞｼｯｸM-PRO" panose="020F0600000000000000" pitchFamily="50" charset="-128"/>
                <a:ea typeface="HG丸ｺﾞｼｯｸM-PRO" panose="020F0600000000000000" pitchFamily="50" charset="-128"/>
              </a:rPr>
              <a:t>］</a:t>
            </a:r>
            <a:r>
              <a:rPr lang="en-US" altLang="ja-JP" sz="1800" dirty="0" smtClean="0">
                <a:latin typeface="HG丸ｺﾞｼｯｸM-PRO" panose="020F0600000000000000" pitchFamily="50" charset="-128"/>
                <a:ea typeface="HG丸ｺﾞｼｯｸM-PRO" panose="020F0600000000000000" pitchFamily="50" charset="-128"/>
              </a:rPr>
              <a:t> </a:t>
            </a:r>
            <a:endParaRPr lang="ja-JP" altLang="ja-JP" sz="1800" dirty="0">
              <a:latin typeface="HG丸ｺﾞｼｯｸM-PRO" panose="020F0600000000000000" pitchFamily="50" charset="-128"/>
              <a:ea typeface="HG丸ｺﾞｼｯｸM-PRO" panose="020F0600000000000000" pitchFamily="50" charset="-128"/>
            </a:endParaRPr>
          </a:p>
          <a:p>
            <a:pPr marL="180975" indent="0">
              <a:buNone/>
            </a:pPr>
            <a:r>
              <a:rPr lang="ja-JP" altLang="ja-JP" sz="1800" dirty="0" smtClean="0">
                <a:latin typeface="HG丸ｺﾞｼｯｸM-PRO" panose="020F0600000000000000" pitchFamily="50" charset="-128"/>
                <a:ea typeface="HG丸ｺﾞｼｯｸM-PRO" panose="020F0600000000000000" pitchFamily="50" charset="-128"/>
              </a:rPr>
              <a:t>④</a:t>
            </a:r>
            <a:r>
              <a:rPr lang="ja-JP" altLang="ja-JP" sz="1800" dirty="0">
                <a:latin typeface="HG丸ｺﾞｼｯｸM-PRO" panose="020F0600000000000000" pitchFamily="50" charset="-128"/>
                <a:ea typeface="HG丸ｺﾞｼｯｸM-PRO" panose="020F0600000000000000" pitchFamily="50" charset="-128"/>
              </a:rPr>
              <a:t>　以下のア、イ、ウのすべてを満たすこと。</a:t>
            </a:r>
          </a:p>
          <a:p>
            <a:pPr marL="542925" indent="-180975">
              <a:buNone/>
            </a:pPr>
            <a:r>
              <a:rPr lang="ja-JP" altLang="en-US" sz="1800" dirty="0" smtClean="0">
                <a:latin typeface="HG丸ｺﾞｼｯｸM-PRO" panose="020F0600000000000000" pitchFamily="50" charset="-128"/>
                <a:ea typeface="HG丸ｺﾞｼｯｸM-PRO" panose="020F0600000000000000" pitchFamily="50" charset="-128"/>
              </a:rPr>
              <a:t>ア　</a:t>
            </a:r>
            <a:r>
              <a:rPr lang="ja-JP" altLang="ja-JP" sz="1800" dirty="0" smtClean="0">
                <a:latin typeface="HG丸ｺﾞｼｯｸM-PRO" panose="020F0600000000000000" pitchFamily="50" charset="-128"/>
                <a:ea typeface="HG丸ｺﾞｼｯｸM-PRO" panose="020F0600000000000000" pitchFamily="50" charset="-128"/>
              </a:rPr>
              <a:t>精神</a:t>
            </a:r>
            <a:r>
              <a:rPr lang="ja-JP" altLang="ja-JP" sz="1800" dirty="0">
                <a:latin typeface="HG丸ｺﾞｼｯｸM-PRO" panose="020F0600000000000000" pitchFamily="50" charset="-128"/>
                <a:ea typeface="HG丸ｺﾞｼｯｸM-PRO" panose="020F0600000000000000" pitchFamily="50" charset="-128"/>
              </a:rPr>
              <a:t>保健福祉法上の</a:t>
            </a:r>
            <a:r>
              <a:rPr lang="ja-JP" altLang="ja-JP" sz="1800" u="sng" dirty="0">
                <a:solidFill>
                  <a:srgbClr val="0000FF"/>
                </a:solidFill>
                <a:latin typeface="HG丸ｺﾞｼｯｸM-PRO" panose="020F0600000000000000" pitchFamily="50" charset="-128"/>
                <a:ea typeface="HG丸ｺﾞｼｯｸM-PRO" panose="020F0600000000000000" pitchFamily="50" charset="-128"/>
              </a:rPr>
              <a:t>精神保健指定医の公務員としての業務</a:t>
            </a:r>
            <a:r>
              <a:rPr lang="ja-JP" altLang="ja-JP" sz="1800" dirty="0">
                <a:latin typeface="HG丸ｺﾞｼｯｸM-PRO" panose="020F0600000000000000" pitchFamily="50" charset="-128"/>
                <a:ea typeface="HG丸ｺﾞｼｯｸM-PRO" panose="020F0600000000000000" pitchFamily="50" charset="-128"/>
              </a:rPr>
              <a:t>（措置診察等）について都道府県に積極的に協力し、</a:t>
            </a:r>
            <a:r>
              <a:rPr lang="ja-JP" altLang="ja-JP" sz="1800" u="sng" dirty="0">
                <a:solidFill>
                  <a:srgbClr val="FF0000"/>
                </a:solidFill>
                <a:latin typeface="HG丸ｺﾞｼｯｸM-PRO" panose="020F0600000000000000" pitchFamily="50" charset="-128"/>
                <a:ea typeface="HG丸ｺﾞｼｯｸM-PRO" panose="020F0600000000000000" pitchFamily="50" charset="-128"/>
              </a:rPr>
              <a:t>診察業務等を</a:t>
            </a:r>
            <a:r>
              <a:rPr lang="ja-JP" altLang="ja-JP" sz="1800" u="sng" dirty="0" smtClean="0">
                <a:solidFill>
                  <a:srgbClr val="FF0000"/>
                </a:solidFill>
                <a:latin typeface="HG丸ｺﾞｼｯｸM-PRO" panose="020F0600000000000000" pitchFamily="50" charset="-128"/>
                <a:ea typeface="HG丸ｺﾞｼｯｸM-PRO" panose="020F0600000000000000" pitchFamily="50" charset="-128"/>
              </a:rPr>
              <a:t>年</a:t>
            </a:r>
            <a:r>
              <a:rPr lang="ja-JP" altLang="en-US" sz="1800" u="sng" dirty="0" smtClean="0">
                <a:solidFill>
                  <a:srgbClr val="FF0000"/>
                </a:solidFill>
                <a:latin typeface="HG丸ｺﾞｼｯｸM-PRO" panose="020F0600000000000000" pitchFamily="50" charset="-128"/>
                <a:ea typeface="HG丸ｺﾞｼｯｸM-PRO" panose="020F0600000000000000" pitchFamily="50" charset="-128"/>
              </a:rPr>
              <a:t>１</a:t>
            </a:r>
            <a:r>
              <a:rPr lang="ja-JP" altLang="ja-JP" sz="1800" u="sng" dirty="0" smtClean="0">
                <a:solidFill>
                  <a:srgbClr val="FF0000"/>
                </a:solidFill>
                <a:latin typeface="HG丸ｺﾞｼｯｸM-PRO" panose="020F0600000000000000" pitchFamily="50" charset="-128"/>
                <a:ea typeface="HG丸ｺﾞｼｯｸM-PRO" panose="020F0600000000000000" pitchFamily="50" charset="-128"/>
              </a:rPr>
              <a:t>回</a:t>
            </a:r>
            <a:r>
              <a:rPr lang="ja-JP" altLang="ja-JP" sz="1800" u="sng" dirty="0">
                <a:solidFill>
                  <a:srgbClr val="FF0000"/>
                </a:solidFill>
                <a:latin typeface="HG丸ｺﾞｼｯｸM-PRO" panose="020F0600000000000000" pitchFamily="50" charset="-128"/>
                <a:ea typeface="HG丸ｺﾞｼｯｸM-PRO" panose="020F0600000000000000" pitchFamily="50" charset="-128"/>
              </a:rPr>
              <a:t>以上</a:t>
            </a:r>
            <a:r>
              <a:rPr lang="ja-JP" altLang="ja-JP" sz="1800" dirty="0">
                <a:latin typeface="HG丸ｺﾞｼｯｸM-PRO" panose="020F0600000000000000" pitchFamily="50" charset="-128"/>
                <a:ea typeface="HG丸ｺﾞｼｯｸM-PRO" panose="020F0600000000000000" pitchFamily="50" charset="-128"/>
              </a:rPr>
              <a:t>行う。</a:t>
            </a:r>
          </a:p>
          <a:p>
            <a:pPr marL="542925" indent="-180975">
              <a:spcBef>
                <a:spcPts val="600"/>
              </a:spcBef>
              <a:buNone/>
            </a:pPr>
            <a:r>
              <a:rPr lang="ja-JP" altLang="ja-JP" sz="1800" dirty="0" smtClean="0">
                <a:latin typeface="HG丸ｺﾞｼｯｸM-PRO" panose="020F0600000000000000" pitchFamily="50" charset="-128"/>
                <a:ea typeface="HG丸ｺﾞｼｯｸM-PRO" panose="020F0600000000000000" pitchFamily="50" charset="-128"/>
              </a:rPr>
              <a:t>イ</a:t>
            </a:r>
            <a:r>
              <a:rPr lang="ja-JP" altLang="ja-JP" sz="1800" dirty="0">
                <a:latin typeface="HG丸ｺﾞｼｯｸM-PRO" panose="020F0600000000000000" pitchFamily="50" charset="-128"/>
                <a:ea typeface="HG丸ｺﾞｼｯｸM-PRO" panose="020F0600000000000000" pitchFamily="50" charset="-128"/>
              </a:rPr>
              <a:t>　都道府県や医療機関等の要請に応じて、</a:t>
            </a:r>
            <a:r>
              <a:rPr lang="ja-JP" altLang="ja-JP" sz="1800" u="sng" dirty="0">
                <a:solidFill>
                  <a:srgbClr val="0000FF"/>
                </a:solidFill>
                <a:latin typeface="HG丸ｺﾞｼｯｸM-PRO" panose="020F0600000000000000" pitchFamily="50" charset="-128"/>
                <a:ea typeface="HG丸ｺﾞｼｯｸM-PRO" panose="020F0600000000000000" pitchFamily="50" charset="-128"/>
              </a:rPr>
              <a:t>地域の精神科救急医療体制の確保への協力等を行っている</a:t>
            </a:r>
            <a:r>
              <a:rPr lang="ja-JP" altLang="ja-JP" sz="1800" dirty="0">
                <a:latin typeface="HG丸ｺﾞｼｯｸM-PRO" panose="020F0600000000000000" pitchFamily="50" charset="-128"/>
                <a:ea typeface="HG丸ｺﾞｼｯｸM-PRO" panose="020F0600000000000000" pitchFamily="50" charset="-128"/>
              </a:rPr>
              <a:t>こと。具体的には、</a:t>
            </a:r>
            <a:r>
              <a:rPr lang="en-US" altLang="ja-JP" sz="1800" u="sng" dirty="0">
                <a:solidFill>
                  <a:srgbClr val="FF0000"/>
                </a:solidFill>
                <a:latin typeface="HG丸ｺﾞｼｯｸM-PRO" panose="020F0600000000000000" pitchFamily="50" charset="-128"/>
                <a:ea typeface="HG丸ｺﾞｼｯｸM-PRO" panose="020F0600000000000000" pitchFamily="50" charset="-128"/>
              </a:rPr>
              <a:t>a</a:t>
            </a:r>
            <a:r>
              <a:rPr lang="ja-JP" altLang="ja-JP" sz="1800" u="sng" dirty="0">
                <a:solidFill>
                  <a:srgbClr val="FF0000"/>
                </a:solidFill>
                <a:latin typeface="HG丸ｺﾞｼｯｸM-PRO" panose="020F0600000000000000" pitchFamily="50" charset="-128"/>
                <a:ea typeface="HG丸ｺﾞｼｯｸM-PRO" panose="020F0600000000000000" pitchFamily="50" charset="-128"/>
              </a:rPr>
              <a:t>から</a:t>
            </a:r>
            <a:r>
              <a:rPr lang="en-US" altLang="ja-JP" sz="1800" u="sng" dirty="0">
                <a:solidFill>
                  <a:srgbClr val="FF0000"/>
                </a:solidFill>
                <a:latin typeface="HG丸ｺﾞｼｯｸM-PRO" panose="020F0600000000000000" pitchFamily="50" charset="-128"/>
                <a:ea typeface="HG丸ｺﾞｼｯｸM-PRO" panose="020F0600000000000000" pitchFamily="50" charset="-128"/>
              </a:rPr>
              <a:t>c</a:t>
            </a:r>
            <a:r>
              <a:rPr lang="ja-JP" altLang="ja-JP" sz="1800" u="sng" dirty="0" err="1">
                <a:solidFill>
                  <a:srgbClr val="FF0000"/>
                </a:solidFill>
                <a:latin typeface="HG丸ｺﾞｼｯｸM-PRO" panose="020F0600000000000000" pitchFamily="50" charset="-128"/>
                <a:ea typeface="HG丸ｺﾞｼｯｸM-PRO" panose="020F0600000000000000" pitchFamily="50" charset="-128"/>
              </a:rPr>
              <a:t>までの</a:t>
            </a:r>
            <a:r>
              <a:rPr lang="ja-JP" altLang="ja-JP" sz="1800" u="sng" dirty="0">
                <a:solidFill>
                  <a:srgbClr val="FF0000"/>
                </a:solidFill>
                <a:latin typeface="HG丸ｺﾞｼｯｸM-PRO" panose="020F0600000000000000" pitchFamily="50" charset="-128"/>
                <a:ea typeface="HG丸ｺﾞｼｯｸM-PRO" panose="020F0600000000000000" pitchFamily="50" charset="-128"/>
              </a:rPr>
              <a:t>要件を合計して年６回以上</a:t>
            </a:r>
            <a:r>
              <a:rPr lang="ja-JP" altLang="ja-JP" sz="1800" dirty="0">
                <a:latin typeface="HG丸ｺﾞｼｯｸM-PRO" panose="020F0600000000000000" pitchFamily="50" charset="-128"/>
                <a:ea typeface="HG丸ｺﾞｼｯｸM-PRO" panose="020F0600000000000000" pitchFamily="50" charset="-128"/>
              </a:rPr>
              <a:t>行う。</a:t>
            </a:r>
          </a:p>
          <a:p>
            <a:pPr marL="808038" indent="-169863">
              <a:buNone/>
            </a:pPr>
            <a:r>
              <a:rPr lang="en-US" altLang="ja-JP" sz="1800" dirty="0" smtClean="0">
                <a:latin typeface="HG丸ｺﾞｼｯｸM-PRO" panose="020F0600000000000000" pitchFamily="50" charset="-128"/>
                <a:ea typeface="HG丸ｺﾞｼｯｸM-PRO" panose="020F0600000000000000" pitchFamily="50" charset="-128"/>
              </a:rPr>
              <a:t>a</a:t>
            </a:r>
            <a:r>
              <a:rPr lang="ja-JP" altLang="en-US" sz="1800" dirty="0" err="1" smtClean="0">
                <a:latin typeface="HG丸ｺﾞｼｯｸM-PRO" panose="020F0600000000000000" pitchFamily="50" charset="-128"/>
                <a:ea typeface="HG丸ｺﾞｼｯｸM-PRO" panose="020F0600000000000000" pitchFamily="50" charset="-128"/>
              </a:rPr>
              <a:t>．</a:t>
            </a:r>
            <a:r>
              <a:rPr lang="ja-JP" altLang="ja-JP" sz="1800" dirty="0" smtClean="0">
                <a:latin typeface="HG丸ｺﾞｼｯｸM-PRO" panose="020F0600000000000000" pitchFamily="50" charset="-128"/>
                <a:ea typeface="HG丸ｺﾞｼｯｸM-PRO" panose="020F0600000000000000" pitchFamily="50" charset="-128"/>
              </a:rPr>
              <a:t>時間外</a:t>
            </a:r>
            <a:r>
              <a:rPr lang="ja-JP" altLang="ja-JP" sz="1800" dirty="0">
                <a:latin typeface="HG丸ｺﾞｼｯｸM-PRO" panose="020F0600000000000000" pitchFamily="50" charset="-128"/>
                <a:ea typeface="HG丸ｺﾞｼｯｸM-PRO" panose="020F0600000000000000" pitchFamily="50" charset="-128"/>
              </a:rPr>
              <a:t>、休日又は深夜における救急患者への対応に関し、精神科救急情報センター等の相談員からの問合せに対応する。</a:t>
            </a:r>
          </a:p>
          <a:p>
            <a:pPr marL="808038" indent="-169863">
              <a:buNone/>
            </a:pPr>
            <a:r>
              <a:rPr lang="en-US" altLang="ja-JP" sz="1800" dirty="0" smtClean="0">
                <a:latin typeface="HG丸ｺﾞｼｯｸM-PRO" panose="020F0600000000000000" pitchFamily="50" charset="-128"/>
                <a:ea typeface="HG丸ｺﾞｼｯｸM-PRO" panose="020F0600000000000000" pitchFamily="50" charset="-128"/>
              </a:rPr>
              <a:t>b</a:t>
            </a:r>
            <a:r>
              <a:rPr lang="ja-JP" altLang="en-US" sz="1800" dirty="0" err="1" smtClean="0">
                <a:latin typeface="HG丸ｺﾞｼｯｸM-PRO" panose="020F0600000000000000" pitchFamily="50" charset="-128"/>
                <a:ea typeface="HG丸ｺﾞｼｯｸM-PRO" panose="020F0600000000000000" pitchFamily="50" charset="-128"/>
              </a:rPr>
              <a:t>．</a:t>
            </a:r>
            <a:r>
              <a:rPr lang="ja-JP" altLang="ja-JP" sz="1800" dirty="0" smtClean="0">
                <a:latin typeface="HG丸ｺﾞｼｯｸM-PRO" panose="020F0600000000000000" pitchFamily="50" charset="-128"/>
                <a:ea typeface="HG丸ｺﾞｼｯｸM-PRO" panose="020F0600000000000000" pitchFamily="50" charset="-128"/>
              </a:rPr>
              <a:t>時間外</a:t>
            </a:r>
            <a:r>
              <a:rPr lang="ja-JP" altLang="ja-JP" sz="1800" dirty="0">
                <a:latin typeface="HG丸ｺﾞｼｯｸM-PRO" panose="020F0600000000000000" pitchFamily="50" charset="-128"/>
                <a:ea typeface="HG丸ｺﾞｼｯｸM-PRO" panose="020F0600000000000000" pitchFamily="50" charset="-128"/>
              </a:rPr>
              <a:t>、休日又は深夜における外来対応施設での外来診療や、救急医療機関への診療協力（外来、当直又は対診）を行う。</a:t>
            </a:r>
          </a:p>
          <a:p>
            <a:pPr marL="808038" indent="-169863">
              <a:buNone/>
            </a:pPr>
            <a:r>
              <a:rPr lang="en-US" altLang="ja-JP" sz="1800" dirty="0" smtClean="0">
                <a:latin typeface="HG丸ｺﾞｼｯｸM-PRO" panose="020F0600000000000000" pitchFamily="50" charset="-128"/>
                <a:ea typeface="HG丸ｺﾞｼｯｸM-PRO" panose="020F0600000000000000" pitchFamily="50" charset="-128"/>
              </a:rPr>
              <a:t>c</a:t>
            </a:r>
            <a:r>
              <a:rPr lang="ja-JP" altLang="en-US" sz="1800" dirty="0" err="1" smtClean="0">
                <a:latin typeface="HG丸ｺﾞｼｯｸM-PRO" panose="020F0600000000000000" pitchFamily="50" charset="-128"/>
                <a:ea typeface="HG丸ｺﾞｼｯｸM-PRO" panose="020F0600000000000000" pitchFamily="50" charset="-128"/>
              </a:rPr>
              <a:t>．</a:t>
            </a:r>
            <a:r>
              <a:rPr lang="ja-JP" altLang="ja-JP" sz="1800" dirty="0" smtClean="0">
                <a:latin typeface="HG丸ｺﾞｼｯｸM-PRO" panose="020F0600000000000000" pitchFamily="50" charset="-128"/>
                <a:ea typeface="HG丸ｺﾞｼｯｸM-PRO" panose="020F0600000000000000" pitchFamily="50" charset="-128"/>
              </a:rPr>
              <a:t>所属</a:t>
            </a:r>
            <a:r>
              <a:rPr lang="ja-JP" altLang="ja-JP" sz="1800" dirty="0">
                <a:latin typeface="HG丸ｺﾞｼｯｸM-PRO" panose="020F0600000000000000" pitchFamily="50" charset="-128"/>
                <a:ea typeface="HG丸ｺﾞｼｯｸM-PRO" panose="020F0600000000000000" pitchFamily="50" charset="-128"/>
              </a:rPr>
              <a:t>する医療機関が精神科救急医療体制整備事業に参加し、当該精神保健指定医が当直又はオンコール等に参加していること。</a:t>
            </a:r>
          </a:p>
          <a:p>
            <a:pPr marL="542925" indent="-180975">
              <a:spcBef>
                <a:spcPts val="600"/>
              </a:spcBef>
              <a:buNone/>
            </a:pPr>
            <a:r>
              <a:rPr lang="ja-JP" altLang="ja-JP" sz="1800" dirty="0" smtClean="0">
                <a:latin typeface="HG丸ｺﾞｼｯｸM-PRO" panose="020F0600000000000000" pitchFamily="50" charset="-128"/>
                <a:ea typeface="HG丸ｺﾞｼｯｸM-PRO" panose="020F0600000000000000" pitchFamily="50" charset="-128"/>
              </a:rPr>
              <a:t>ウ</a:t>
            </a:r>
            <a:r>
              <a:rPr lang="ja-JP" altLang="ja-JP" sz="1800" dirty="0">
                <a:latin typeface="HG丸ｺﾞｼｯｸM-PRO" panose="020F0600000000000000" pitchFamily="50" charset="-128"/>
                <a:ea typeface="HG丸ｺﾞｼｯｸM-PRO" panose="020F0600000000000000" pitchFamily="50" charset="-128"/>
              </a:rPr>
              <a:t>　標榜時間外において、所属する保険医療機関を継続的に受診している患者に関する</a:t>
            </a:r>
            <a:r>
              <a:rPr lang="ja-JP" altLang="ja-JP" sz="1800" u="sng" dirty="0">
                <a:solidFill>
                  <a:srgbClr val="0000FF"/>
                </a:solidFill>
                <a:latin typeface="HG丸ｺﾞｼｯｸM-PRO" panose="020F0600000000000000" pitchFamily="50" charset="-128"/>
                <a:ea typeface="HG丸ｺﾞｼｯｸM-PRO" panose="020F0600000000000000" pitchFamily="50" charset="-128"/>
              </a:rPr>
              <a:t>電話等の問合せに応じる体制を整備</a:t>
            </a:r>
            <a:r>
              <a:rPr lang="ja-JP" altLang="ja-JP" sz="1800" dirty="0">
                <a:latin typeface="HG丸ｺﾞｼｯｸM-PRO" panose="020F0600000000000000" pitchFamily="50" charset="-128"/>
                <a:ea typeface="HG丸ｺﾞｼｯｸM-PRO" panose="020F0600000000000000" pitchFamily="50" charset="-128"/>
              </a:rPr>
              <a:t>するとともに、必要に応じて</a:t>
            </a:r>
            <a:r>
              <a:rPr lang="ja-JP" altLang="ja-JP" sz="1800" u="sng" dirty="0">
                <a:solidFill>
                  <a:srgbClr val="0000FF"/>
                </a:solidFill>
                <a:latin typeface="HG丸ｺﾞｼｯｸM-PRO" panose="020F0600000000000000" pitchFamily="50" charset="-128"/>
                <a:ea typeface="HG丸ｺﾞｼｯｸM-PRO" panose="020F0600000000000000" pitchFamily="50" charset="-128"/>
              </a:rPr>
              <a:t>あらかじめ連携している保険医療機関に紹介できる体制を有している</a:t>
            </a:r>
            <a:r>
              <a:rPr lang="ja-JP" altLang="ja-JP" sz="1800" dirty="0">
                <a:latin typeface="HG丸ｺﾞｼｯｸM-PRO" panose="020F0600000000000000" pitchFamily="50" charset="-128"/>
                <a:ea typeface="HG丸ｺﾞｼｯｸM-PRO" panose="020F0600000000000000" pitchFamily="50" charset="-128"/>
              </a:rPr>
              <a:t>こと。具体的には、</a:t>
            </a:r>
            <a:r>
              <a:rPr lang="en-US" altLang="ja-JP" sz="1800" u="sng" dirty="0">
                <a:solidFill>
                  <a:srgbClr val="FF0000"/>
                </a:solidFill>
                <a:latin typeface="HG丸ｺﾞｼｯｸM-PRO" panose="020F0600000000000000" pitchFamily="50" charset="-128"/>
                <a:ea typeface="HG丸ｺﾞｼｯｸM-PRO" panose="020F0600000000000000" pitchFamily="50" charset="-128"/>
              </a:rPr>
              <a:t>a</a:t>
            </a:r>
            <a:r>
              <a:rPr lang="ja-JP" altLang="ja-JP" sz="1800" u="sng" dirty="0">
                <a:solidFill>
                  <a:srgbClr val="FF0000"/>
                </a:solidFill>
                <a:latin typeface="HG丸ｺﾞｼｯｸM-PRO" panose="020F0600000000000000" pitchFamily="50" charset="-128"/>
                <a:ea typeface="HG丸ｺﾞｼｯｸM-PRO" panose="020F0600000000000000" pitchFamily="50" charset="-128"/>
              </a:rPr>
              <a:t>又は</a:t>
            </a:r>
            <a:r>
              <a:rPr lang="en-US" altLang="ja-JP" sz="1800" u="sng" dirty="0">
                <a:solidFill>
                  <a:srgbClr val="FF0000"/>
                </a:solidFill>
                <a:latin typeface="HG丸ｺﾞｼｯｸM-PRO" panose="020F0600000000000000" pitchFamily="50" charset="-128"/>
                <a:ea typeface="HG丸ｺﾞｼｯｸM-PRO" panose="020F0600000000000000" pitchFamily="50" charset="-128"/>
              </a:rPr>
              <a:t>b</a:t>
            </a:r>
            <a:r>
              <a:rPr lang="ja-JP" altLang="ja-JP" sz="1800" u="sng" dirty="0">
                <a:solidFill>
                  <a:srgbClr val="FF0000"/>
                </a:solidFill>
                <a:latin typeface="HG丸ｺﾞｼｯｸM-PRO" panose="020F0600000000000000" pitchFamily="50" charset="-128"/>
                <a:ea typeface="HG丸ｺﾞｼｯｸM-PRO" panose="020F0600000000000000" pitchFamily="50" charset="-128"/>
              </a:rPr>
              <a:t>のいずれかの要件を満たす</a:t>
            </a:r>
            <a:r>
              <a:rPr lang="ja-JP" altLang="ja-JP" sz="1800" dirty="0">
                <a:latin typeface="HG丸ｺﾞｼｯｸM-PRO" panose="020F0600000000000000" pitchFamily="50" charset="-128"/>
                <a:ea typeface="HG丸ｺﾞｼｯｸM-PRO" panose="020F0600000000000000" pitchFamily="50" charset="-128"/>
              </a:rPr>
              <a:t>。</a:t>
            </a:r>
          </a:p>
          <a:p>
            <a:pPr marL="808038" indent="-169863">
              <a:buNone/>
            </a:pPr>
            <a:r>
              <a:rPr lang="en-US" altLang="ja-JP" sz="1800" dirty="0" smtClean="0">
                <a:latin typeface="HG丸ｺﾞｼｯｸM-PRO" panose="020F0600000000000000" pitchFamily="50" charset="-128"/>
                <a:ea typeface="HG丸ｺﾞｼｯｸM-PRO" panose="020F0600000000000000" pitchFamily="50" charset="-128"/>
              </a:rPr>
              <a:t>a</a:t>
            </a:r>
            <a:r>
              <a:rPr lang="ja-JP" altLang="en-US" sz="1800" dirty="0" err="1" smtClean="0">
                <a:latin typeface="HG丸ｺﾞｼｯｸM-PRO" panose="020F0600000000000000" pitchFamily="50" charset="-128"/>
                <a:ea typeface="HG丸ｺﾞｼｯｸM-PRO" panose="020F0600000000000000" pitchFamily="50" charset="-128"/>
              </a:rPr>
              <a:t>．</a:t>
            </a:r>
            <a:r>
              <a:rPr lang="ja-JP" altLang="en-US" sz="1800" dirty="0" smtClean="0">
                <a:latin typeface="HG丸ｺﾞｼｯｸM-PRO" panose="020F0600000000000000" pitchFamily="50" charset="-128"/>
                <a:ea typeface="HG丸ｺﾞｼｯｸM-PRO" panose="020F0600000000000000" pitchFamily="50" charset="-128"/>
              </a:rPr>
              <a:t>時間外</a:t>
            </a:r>
            <a:r>
              <a:rPr lang="ja-JP" altLang="ja-JP" sz="1800" dirty="0" smtClean="0">
                <a:latin typeface="HG丸ｺﾞｼｯｸM-PRO" panose="020F0600000000000000" pitchFamily="50" charset="-128"/>
                <a:ea typeface="HG丸ｺﾞｼｯｸM-PRO" panose="020F0600000000000000" pitchFamily="50" charset="-128"/>
              </a:rPr>
              <a:t>対応</a:t>
            </a:r>
            <a:r>
              <a:rPr lang="ja-JP" altLang="ja-JP" sz="1800" dirty="0">
                <a:latin typeface="HG丸ｺﾞｼｯｸM-PRO" panose="020F0600000000000000" pitchFamily="50" charset="-128"/>
                <a:ea typeface="HG丸ｺﾞｼｯｸM-PRO" panose="020F0600000000000000" pitchFamily="50" charset="-128"/>
              </a:rPr>
              <a:t>加算１の届出を行っている。</a:t>
            </a:r>
          </a:p>
          <a:p>
            <a:pPr marL="808038" indent="-169863">
              <a:buNone/>
            </a:pPr>
            <a:r>
              <a:rPr lang="en-US" altLang="ja-JP" sz="1800" dirty="0" smtClean="0">
                <a:latin typeface="HG丸ｺﾞｼｯｸM-PRO" panose="020F0600000000000000" pitchFamily="50" charset="-128"/>
                <a:ea typeface="HG丸ｺﾞｼｯｸM-PRO" panose="020F0600000000000000" pitchFamily="50" charset="-128"/>
              </a:rPr>
              <a:t>b</a:t>
            </a:r>
            <a:r>
              <a:rPr lang="ja-JP" altLang="en-US" sz="1800" dirty="0" err="1" smtClean="0">
                <a:latin typeface="HG丸ｺﾞｼｯｸM-PRO" panose="020F0600000000000000" pitchFamily="50" charset="-128"/>
                <a:ea typeface="HG丸ｺﾞｼｯｸM-PRO" panose="020F0600000000000000" pitchFamily="50" charset="-128"/>
              </a:rPr>
              <a:t>．</a:t>
            </a:r>
            <a:r>
              <a:rPr lang="ja-JP" altLang="ja-JP" sz="1800" dirty="0" smtClean="0">
                <a:latin typeface="HG丸ｺﾞｼｯｸM-PRO" panose="020F0600000000000000" pitchFamily="50" charset="-128"/>
                <a:ea typeface="HG丸ｺﾞｼｯｸM-PRO" panose="020F0600000000000000" pitchFamily="50" charset="-128"/>
              </a:rPr>
              <a:t>精神科</a:t>
            </a:r>
            <a:r>
              <a:rPr lang="ja-JP" altLang="ja-JP" sz="1800" dirty="0">
                <a:latin typeface="HG丸ｺﾞｼｯｸM-PRO" panose="020F0600000000000000" pitchFamily="50" charset="-128"/>
                <a:ea typeface="HG丸ｺﾞｼｯｸM-PRO" panose="020F0600000000000000" pitchFamily="50" charset="-128"/>
              </a:rPr>
              <a:t>救急情報センター、都道府県、市町村、保健所、警察、消防（救急車）、救命救急センター、一般医療機関等からの患者に関する問合せ等に対し、原則として当該保険医療機関において、常時対応できる体制がとられている</a:t>
            </a:r>
            <a:r>
              <a:rPr lang="ja-JP" altLang="ja-JP" sz="1800" dirty="0" smtClean="0">
                <a:latin typeface="HG丸ｺﾞｼｯｸM-PRO" panose="020F0600000000000000" pitchFamily="50" charset="-128"/>
                <a:ea typeface="HG丸ｺﾞｼｯｸM-PRO" panose="020F0600000000000000" pitchFamily="50" charset="-128"/>
              </a:rPr>
              <a:t>。</a:t>
            </a:r>
            <a:endParaRPr lang="en-US" altLang="ja-JP" sz="18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208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12650597"/>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59532" y="548680"/>
            <a:ext cx="8496944" cy="6192688"/>
          </a:xfrm>
          <a:prstGeom prst="snip2DiagRect">
            <a:avLst>
              <a:gd name="adj1" fmla="val 0"/>
              <a:gd name="adj2" fmla="val 717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16632"/>
            <a:ext cx="8568952" cy="1728192"/>
          </a:xfrm>
          <a:prstGeom prst="roundRect">
            <a:avLst>
              <a:gd name="adj" fmla="val 222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188640"/>
            <a:ext cx="8280920" cy="6669360"/>
          </a:xfrm>
        </p:spPr>
        <p:txBody>
          <a:bodyPr>
            <a:normAutofit/>
          </a:bodyPr>
          <a:lstStyle/>
          <a:p>
            <a:pPr marL="265113" indent="-265113">
              <a:spcBef>
                <a:spcPts val="600"/>
              </a:spcBef>
              <a:spcAft>
                <a:spcPts val="600"/>
              </a:spcAft>
              <a:buNone/>
            </a:pPr>
            <a:r>
              <a:rPr lang="ja-JP" altLang="en-US" sz="2000" dirty="0" smtClean="0">
                <a:latin typeface="HG丸ｺﾞｼｯｸM-PRO" panose="020F0600000000000000" pitchFamily="50" charset="-128"/>
                <a:ea typeface="HG丸ｺﾞｼｯｸM-PRO" panose="020F0600000000000000" pitchFamily="50" charset="-128"/>
              </a:rPr>
              <a:t>（訪問看護療養費）</a:t>
            </a: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spcAft>
                <a:spcPts val="600"/>
              </a:spcAft>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（新）精神科重症患者早期集中支援管理連携加算</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spcAft>
                <a:spcPts val="600"/>
              </a:spcAft>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月</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１回）　　６</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４００円</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a:t>
            </a:r>
            <a:r>
              <a:rPr lang="ja-JP" altLang="ja-JP" sz="2000" dirty="0" smtClean="0">
                <a:latin typeface="HG丸ｺﾞｼｯｸM-PRO" panose="020F0600000000000000" pitchFamily="50" charset="-128"/>
                <a:ea typeface="HG丸ｺﾞｼｯｸM-PRO" panose="020F0600000000000000" pitchFamily="50" charset="-128"/>
              </a:rPr>
              <a:t>算定要件</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ja-JP" sz="2000" dirty="0">
              <a:latin typeface="HG丸ｺﾞｼｯｸM-PRO" panose="020F0600000000000000" pitchFamily="50" charset="-128"/>
              <a:ea typeface="HG丸ｺﾞｼｯｸM-PRO" panose="020F0600000000000000" pitchFamily="50" charset="-128"/>
            </a:endParaRPr>
          </a:p>
          <a:p>
            <a:pPr marL="542925" indent="-277813">
              <a:buNone/>
            </a:pPr>
            <a:r>
              <a:rPr lang="ja-JP" altLang="ja-JP" sz="2000" dirty="0">
                <a:latin typeface="HG丸ｺﾞｼｯｸM-PRO" panose="020F0600000000000000" pitchFamily="50" charset="-128"/>
                <a:ea typeface="HG丸ｺﾞｼｯｸM-PRO" panose="020F0600000000000000" pitchFamily="50" charset="-128"/>
              </a:rPr>
              <a:t>①　精神科重症患者早期集中支援管理料を算定する患者の</a:t>
            </a:r>
            <a:r>
              <a:rPr lang="ja-JP" altLang="ja-JP" sz="2000" dirty="0">
                <a:solidFill>
                  <a:srgbClr val="0000FF"/>
                </a:solidFill>
                <a:latin typeface="HG丸ｺﾞｼｯｸM-PRO" panose="020F0600000000000000" pitchFamily="50" charset="-128"/>
                <a:ea typeface="HG丸ｺﾞｼｯｸM-PRO" panose="020F0600000000000000" pitchFamily="50" charset="-128"/>
              </a:rPr>
              <a:t>主治医が属する保険医療機関と連携</a:t>
            </a:r>
            <a:r>
              <a:rPr lang="ja-JP" altLang="ja-JP" sz="2000" dirty="0">
                <a:latin typeface="HG丸ｺﾞｼｯｸM-PRO" panose="020F0600000000000000" pitchFamily="50" charset="-128"/>
                <a:ea typeface="HG丸ｺﾞｼｯｸM-PRO" panose="020F0600000000000000" pitchFamily="50" charset="-128"/>
              </a:rPr>
              <a:t>し、</a:t>
            </a:r>
            <a:r>
              <a:rPr lang="ja-JP" altLang="ja-JP" sz="2000" dirty="0">
                <a:solidFill>
                  <a:srgbClr val="0000FF"/>
                </a:solidFill>
                <a:latin typeface="HG丸ｺﾞｼｯｸM-PRO" panose="020F0600000000000000" pitchFamily="50" charset="-128"/>
                <a:ea typeface="HG丸ｺﾞｼｯｸM-PRO" panose="020F0600000000000000" pitchFamily="50" charset="-128"/>
              </a:rPr>
              <a:t>当該医療機関の職員と共同で会議</a:t>
            </a:r>
            <a:r>
              <a:rPr lang="ja-JP" altLang="ja-JP" sz="2000" dirty="0">
                <a:latin typeface="HG丸ｺﾞｼｯｸM-PRO" panose="020F0600000000000000" pitchFamily="50" charset="-128"/>
                <a:ea typeface="HG丸ｺﾞｼｯｸM-PRO" panose="020F0600000000000000" pitchFamily="50" charset="-128"/>
              </a:rPr>
              <a:t>を行い、</a:t>
            </a:r>
            <a:r>
              <a:rPr lang="ja-JP" altLang="ja-JP" sz="2000" dirty="0">
                <a:solidFill>
                  <a:srgbClr val="FF0000"/>
                </a:solidFill>
                <a:latin typeface="HG丸ｺﾞｼｯｸM-PRO" panose="020F0600000000000000" pitchFamily="50" charset="-128"/>
                <a:ea typeface="HG丸ｺﾞｼｯｸM-PRO" panose="020F0600000000000000" pitchFamily="50" charset="-128"/>
              </a:rPr>
              <a:t>支援計画を策定する訪問看護事業所</a:t>
            </a:r>
            <a:r>
              <a:rPr lang="ja-JP" altLang="ja-JP" sz="2000" dirty="0">
                <a:latin typeface="HG丸ｺﾞｼｯｸM-PRO" panose="020F0600000000000000" pitchFamily="50" charset="-128"/>
                <a:ea typeface="HG丸ｺﾞｼｯｸM-PRO" panose="020F0600000000000000" pitchFamily="50" charset="-128"/>
              </a:rPr>
              <a:t>であること。</a:t>
            </a:r>
          </a:p>
          <a:p>
            <a:pPr marL="542925" indent="-277813">
              <a:buNone/>
            </a:pPr>
            <a:r>
              <a:rPr lang="ja-JP" altLang="ja-JP" sz="2000" dirty="0">
                <a:latin typeface="HG丸ｺﾞｼｯｸM-PRO" panose="020F0600000000000000" pitchFamily="50" charset="-128"/>
                <a:ea typeface="HG丸ｺﾞｼｯｸM-PRO" panose="020F0600000000000000" pitchFamily="50" charset="-128"/>
              </a:rPr>
              <a:t>②　</a:t>
            </a:r>
            <a:r>
              <a:rPr lang="ja-JP" altLang="ja-JP" sz="2000" dirty="0">
                <a:solidFill>
                  <a:srgbClr val="FF0000"/>
                </a:solidFill>
                <a:latin typeface="HG丸ｺﾞｼｯｸM-PRO" panose="020F0600000000000000" pitchFamily="50" charset="-128"/>
                <a:ea typeface="HG丸ｺﾞｼｯｸM-PRO" panose="020F0600000000000000" pitchFamily="50" charset="-128"/>
              </a:rPr>
              <a:t>精神科訪問看護を週２回以上実施</a:t>
            </a:r>
            <a:r>
              <a:rPr lang="ja-JP" altLang="ja-JP" sz="2000" dirty="0">
                <a:latin typeface="HG丸ｺﾞｼｯｸM-PRO" panose="020F0600000000000000" pitchFamily="50" charset="-128"/>
                <a:ea typeface="HG丸ｺﾞｼｯｸM-PRO" panose="020F0600000000000000" pitchFamily="50" charset="-128"/>
              </a:rPr>
              <a:t>していること。</a:t>
            </a:r>
          </a:p>
          <a:p>
            <a:pPr marL="542925" indent="-277813">
              <a:buNone/>
            </a:pPr>
            <a:r>
              <a:rPr lang="ja-JP" altLang="ja-JP" sz="2000" dirty="0">
                <a:latin typeface="HG丸ｺﾞｼｯｸM-PRO" panose="020F0600000000000000" pitchFamily="50" charset="-128"/>
                <a:ea typeface="HG丸ｺﾞｼｯｸM-PRO" panose="020F0600000000000000" pitchFamily="50" charset="-128"/>
              </a:rPr>
              <a:t>③　</a:t>
            </a:r>
            <a:r>
              <a:rPr lang="ja-JP" altLang="ja-JP" sz="2000" dirty="0">
                <a:solidFill>
                  <a:srgbClr val="0000FF"/>
                </a:solidFill>
                <a:latin typeface="HG丸ｺﾞｼｯｸM-PRO" panose="020F0600000000000000" pitchFamily="50" charset="-128"/>
                <a:ea typeface="HG丸ｺﾞｼｯｸM-PRO" panose="020F0600000000000000" pitchFamily="50" charset="-128"/>
              </a:rPr>
              <a:t>多職種会議を週１回以上開催</a:t>
            </a:r>
            <a:r>
              <a:rPr lang="ja-JP" altLang="ja-JP" sz="2000" dirty="0">
                <a:latin typeface="HG丸ｺﾞｼｯｸM-PRO" panose="020F0600000000000000" pitchFamily="50" charset="-128"/>
                <a:ea typeface="HG丸ｺﾞｼｯｸM-PRO" panose="020F0600000000000000" pitchFamily="50" charset="-128"/>
              </a:rPr>
              <a:t>し、うち、</a:t>
            </a:r>
            <a:r>
              <a:rPr lang="ja-JP" altLang="ja-JP" sz="2000" dirty="0">
                <a:solidFill>
                  <a:srgbClr val="0000FF"/>
                </a:solidFill>
                <a:latin typeface="HG丸ｺﾞｼｯｸM-PRO" panose="020F0600000000000000" pitchFamily="50" charset="-128"/>
                <a:ea typeface="HG丸ｺﾞｼｯｸM-PRO" panose="020F0600000000000000" pitchFamily="50" charset="-128"/>
              </a:rPr>
              <a:t>月１回以上は保健所又は精神保健福祉センター等と共同して会議</a:t>
            </a:r>
            <a:r>
              <a:rPr lang="ja-JP" altLang="ja-JP" sz="2000" dirty="0">
                <a:latin typeface="HG丸ｺﾞｼｯｸM-PRO" panose="020F0600000000000000" pitchFamily="50" charset="-128"/>
                <a:ea typeface="HG丸ｺﾞｼｯｸM-PRO" panose="020F0600000000000000" pitchFamily="50" charset="-128"/>
              </a:rPr>
              <a:t>を開催すること。</a:t>
            </a:r>
          </a:p>
          <a:p>
            <a:pPr marL="0" indent="0">
              <a:buNone/>
            </a:pPr>
            <a:r>
              <a:rPr lang="en-US" altLang="ja-JP" sz="2000" dirty="0">
                <a:latin typeface="HG丸ｺﾞｼｯｸM-PRO" panose="020F0600000000000000" pitchFamily="50" charset="-128"/>
                <a:ea typeface="HG丸ｺﾞｼｯｸM-PRO" panose="020F0600000000000000" pitchFamily="50" charset="-128"/>
              </a:rPr>
              <a:t> </a:t>
            </a:r>
            <a:endParaRPr lang="ja-JP"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a:t>
            </a:r>
            <a:r>
              <a:rPr lang="ja-JP" altLang="ja-JP" sz="2000" dirty="0" smtClean="0">
                <a:latin typeface="HG丸ｺﾞｼｯｸM-PRO" panose="020F0600000000000000" pitchFamily="50" charset="-128"/>
                <a:ea typeface="HG丸ｺﾞｼｯｸM-PRO" panose="020F0600000000000000" pitchFamily="50" charset="-128"/>
              </a:rPr>
              <a:t>施設基準</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ja-JP" sz="2000" dirty="0">
              <a:latin typeface="HG丸ｺﾞｼｯｸM-PRO" panose="020F0600000000000000" pitchFamily="50" charset="-128"/>
              <a:ea typeface="HG丸ｺﾞｼｯｸM-PRO" panose="020F0600000000000000" pitchFamily="50" charset="-128"/>
            </a:endParaRPr>
          </a:p>
          <a:p>
            <a:pPr marL="542925" indent="-277813">
              <a:buNone/>
            </a:pPr>
            <a:r>
              <a:rPr lang="ja-JP" altLang="ja-JP" sz="2000" dirty="0">
                <a:latin typeface="HG丸ｺﾞｼｯｸM-PRO" panose="020F0600000000000000" pitchFamily="50" charset="-128"/>
                <a:ea typeface="HG丸ｺﾞｼｯｸM-PRO" panose="020F0600000000000000" pitchFamily="50" charset="-128"/>
              </a:rPr>
              <a:t>①　</a:t>
            </a:r>
            <a:r>
              <a:rPr lang="ja-JP" altLang="ja-JP" sz="2000" dirty="0">
                <a:solidFill>
                  <a:srgbClr val="FF0000"/>
                </a:solidFill>
                <a:latin typeface="HG丸ｺﾞｼｯｸM-PRO" panose="020F0600000000000000" pitchFamily="50" charset="-128"/>
                <a:ea typeface="HG丸ｺﾞｼｯｸM-PRO" panose="020F0600000000000000" pitchFamily="50" charset="-128"/>
              </a:rPr>
              <a:t>精神科訪問看護療養費の届出</a:t>
            </a:r>
            <a:r>
              <a:rPr lang="ja-JP" altLang="ja-JP" sz="2000" dirty="0">
                <a:latin typeface="HG丸ｺﾞｼｯｸM-PRO" panose="020F0600000000000000" pitchFamily="50" charset="-128"/>
                <a:ea typeface="HG丸ｺﾞｼｯｸM-PRO" panose="020F0600000000000000" pitchFamily="50" charset="-128"/>
              </a:rPr>
              <a:t>を行っている訪問看護事業所であること。</a:t>
            </a:r>
          </a:p>
          <a:p>
            <a:pPr marL="542925" indent="-277813">
              <a:buNone/>
            </a:pPr>
            <a:r>
              <a:rPr lang="ja-JP" altLang="ja-JP" sz="2000" dirty="0">
                <a:latin typeface="HG丸ｺﾞｼｯｸM-PRO" panose="020F0600000000000000" pitchFamily="50" charset="-128"/>
                <a:ea typeface="HG丸ｺﾞｼｯｸM-PRO" panose="020F0600000000000000" pitchFamily="50" charset="-128"/>
              </a:rPr>
              <a:t>②　</a:t>
            </a:r>
            <a:r>
              <a:rPr lang="en-US" altLang="ja-JP" sz="2000" dirty="0">
                <a:solidFill>
                  <a:srgbClr val="FF0000"/>
                </a:solidFill>
                <a:latin typeface="HG丸ｺﾞｼｯｸM-PRO" panose="020F0600000000000000" pitchFamily="50" charset="-128"/>
                <a:ea typeface="HG丸ｺﾞｼｯｸM-PRO" panose="020F0600000000000000" pitchFamily="50" charset="-128"/>
              </a:rPr>
              <a:t>24</a:t>
            </a:r>
            <a:r>
              <a:rPr lang="ja-JP" altLang="ja-JP" sz="2000" dirty="0">
                <a:solidFill>
                  <a:srgbClr val="FF0000"/>
                </a:solidFill>
                <a:latin typeface="HG丸ｺﾞｼｯｸM-PRO" panose="020F0600000000000000" pitchFamily="50" charset="-128"/>
                <a:ea typeface="HG丸ｺﾞｼｯｸM-PRO" panose="020F0600000000000000" pitchFamily="50" charset="-128"/>
              </a:rPr>
              <a:t>時間対応体制加算の届出</a:t>
            </a:r>
            <a:r>
              <a:rPr lang="ja-JP" altLang="ja-JP" sz="2000" dirty="0">
                <a:latin typeface="HG丸ｺﾞｼｯｸM-PRO" panose="020F0600000000000000" pitchFamily="50" charset="-128"/>
                <a:ea typeface="HG丸ｺﾞｼｯｸM-PRO" panose="020F0600000000000000" pitchFamily="50" charset="-128"/>
              </a:rPr>
              <a:t>のある訪問看護事業所であること。</a:t>
            </a:r>
          </a:p>
          <a:p>
            <a:pPr marL="0" indent="0">
              <a:spcBef>
                <a:spcPts val="600"/>
              </a:spcBef>
              <a:spcAft>
                <a:spcPts val="600"/>
              </a:spcAft>
              <a:buNone/>
            </a:pP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209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68204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対角する 2 つの角を切り取った四角形 4"/>
          <p:cNvSpPr/>
          <p:nvPr/>
        </p:nvSpPr>
        <p:spPr>
          <a:xfrm>
            <a:off x="323528" y="800707"/>
            <a:ext cx="8496944" cy="5652629"/>
          </a:xfrm>
          <a:prstGeom prst="snip2DiagRect">
            <a:avLst>
              <a:gd name="adj1" fmla="val 0"/>
              <a:gd name="adj2" fmla="val 908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323528" y="476672"/>
            <a:ext cx="5832648" cy="648071"/>
          </a:xfrm>
          <a:prstGeom prst="roundRect">
            <a:avLst>
              <a:gd name="adj" fmla="val 31433"/>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528" y="1340768"/>
            <a:ext cx="8568952" cy="1224135"/>
          </a:xfrm>
          <a:prstGeom prst="roundRect">
            <a:avLst>
              <a:gd name="adj" fmla="val 2322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431540" y="530677"/>
            <a:ext cx="8352928" cy="6192687"/>
          </a:xfrm>
        </p:spPr>
        <p:txBody>
          <a:bodyPr>
            <a:normAutofit/>
          </a:bodyPr>
          <a:lstStyle/>
          <a:p>
            <a:pPr marL="265113" indent="-265113">
              <a:spcBef>
                <a:spcPts val="600"/>
              </a:spcBef>
              <a:buNone/>
            </a:pP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◆特定除外制度の廃止関連</a:t>
            </a:r>
            <a:endParaRPr kumimoji="1"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265113" indent="-265113">
              <a:spcBef>
                <a:spcPts val="1200"/>
              </a:spcBef>
              <a:buNone/>
            </a:pPr>
            <a:endParaRPr lang="en-US" altLang="ja-JP" sz="2400" dirty="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kumimoji="1" lang="ja-JP" altLang="en-US" sz="2400" dirty="0" smtClean="0">
                <a:latin typeface="HG丸ｺﾞｼｯｸM-PRO" panose="020F0600000000000000" pitchFamily="50" charset="-128"/>
                <a:ea typeface="HG丸ｺﾞｼｯｸM-PRO" panose="020F0600000000000000" pitchFamily="50" charset="-128"/>
              </a:rPr>
              <a:t>　</a:t>
            </a:r>
            <a:r>
              <a:rPr kumimoji="1" lang="en-US" altLang="ja-JP" sz="2400" dirty="0" smtClean="0">
                <a:latin typeface="HG丸ｺﾞｼｯｸM-PRO" panose="020F0600000000000000" pitchFamily="50" charset="-128"/>
                <a:ea typeface="HG丸ｺﾞｼｯｸM-PRO" panose="020F0600000000000000" pitchFamily="50" charset="-128"/>
              </a:rPr>
              <a:t>A212</a:t>
            </a:r>
            <a:r>
              <a:rPr kumimoji="1" lang="ja-JP" altLang="en-US" sz="2400" dirty="0" smtClean="0">
                <a:latin typeface="HG丸ｺﾞｼｯｸM-PRO" panose="020F0600000000000000" pitchFamily="50" charset="-128"/>
                <a:ea typeface="HG丸ｺﾞｼｯｸM-PRO" panose="020F0600000000000000" pitchFamily="50" charset="-128"/>
              </a:rPr>
              <a:t>　超重症児（者）入院診療加算・</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kumimoji="1" lang="ja-JP" altLang="en-US" sz="2400" dirty="0" smtClean="0">
                <a:latin typeface="HG丸ｺﾞｼｯｸM-PRO" panose="020F0600000000000000" pitchFamily="50" charset="-128"/>
                <a:ea typeface="HG丸ｺﾞｼｯｸM-PRO" panose="020F0600000000000000" pitchFamily="50" charset="-128"/>
              </a:rPr>
              <a:t>　　　　　準超重症児（者）入院診療加算</a:t>
            </a:r>
            <a:r>
              <a:rPr lang="ja-JP" altLang="en-US" sz="2400" dirty="0" smtClean="0">
                <a:latin typeface="HG丸ｺﾞｼｯｸM-PRO" panose="020F0600000000000000" pitchFamily="50" charset="-128"/>
                <a:ea typeface="HG丸ｺﾞｼｯｸM-PRO" panose="020F0600000000000000" pitchFamily="50" charset="-128"/>
              </a:rPr>
              <a:t>（１日につき）</a:t>
            </a:r>
            <a:endParaRPr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kumimoji="1"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kumimoji="1" lang="ja-JP" altLang="en-US" sz="2400" dirty="0" smtClean="0">
                <a:latin typeface="HG丸ｺﾞｼｯｸM-PRO" panose="020F0600000000000000" pitchFamily="50" charset="-128"/>
                <a:ea typeface="HG丸ｺﾞｼｯｸM-PRO" panose="020F0600000000000000" pitchFamily="50" charset="-128"/>
              </a:rPr>
              <a:t>［注４（追加）］</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超重症児（者）入院診療加算・準超重症児（者）入院診療加算は、一般病棟に入院している患者（</a:t>
            </a:r>
            <a:r>
              <a:rPr lang="en-US" altLang="ja-JP" sz="2400" dirty="0" smtClean="0">
                <a:latin typeface="HG丸ｺﾞｼｯｸM-PRO" panose="020F0600000000000000" pitchFamily="50" charset="-128"/>
                <a:ea typeface="HG丸ｺﾞｼｯｸM-PRO" panose="020F0600000000000000" pitchFamily="50" charset="-128"/>
              </a:rPr>
              <a:t>A106</a:t>
            </a:r>
            <a:r>
              <a:rPr lang="ja-JP" altLang="en-US" sz="2400" dirty="0" smtClean="0">
                <a:latin typeface="HG丸ｺﾞｼｯｸM-PRO" panose="020F0600000000000000" pitchFamily="50" charset="-128"/>
                <a:ea typeface="HG丸ｺﾞｼｯｸM-PRO" panose="020F0600000000000000" pitchFamily="50" charset="-128"/>
              </a:rPr>
              <a:t>障害者施設等入院基本料、</a:t>
            </a:r>
            <a:r>
              <a:rPr lang="en-US" altLang="ja-JP" sz="2400" dirty="0" smtClean="0">
                <a:latin typeface="HG丸ｺﾞｼｯｸM-PRO" panose="020F0600000000000000" pitchFamily="50" charset="-128"/>
                <a:ea typeface="HG丸ｺﾞｼｯｸM-PRO" panose="020F0600000000000000" pitchFamily="50" charset="-128"/>
              </a:rPr>
              <a:t>A306</a:t>
            </a:r>
            <a:r>
              <a:rPr lang="ja-JP" altLang="en-US" sz="2400" dirty="0" smtClean="0">
                <a:latin typeface="HG丸ｺﾞｼｯｸM-PRO" panose="020F0600000000000000" pitchFamily="50" charset="-128"/>
                <a:ea typeface="HG丸ｺﾞｼｯｸM-PRO" panose="020F0600000000000000" pitchFamily="50" charset="-128"/>
              </a:rPr>
              <a:t>特殊疾患入院医療管理料及び</a:t>
            </a:r>
            <a:r>
              <a:rPr lang="en-US" altLang="ja-JP" sz="2400" dirty="0" smtClean="0">
                <a:latin typeface="HG丸ｺﾞｼｯｸM-PRO" panose="020F0600000000000000" pitchFamily="50" charset="-128"/>
                <a:ea typeface="HG丸ｺﾞｼｯｸM-PRO" panose="020F0600000000000000" pitchFamily="50" charset="-128"/>
              </a:rPr>
              <a:t>A309</a:t>
            </a:r>
            <a:r>
              <a:rPr lang="ja-JP" altLang="en-US" sz="2400" dirty="0" smtClean="0">
                <a:latin typeface="HG丸ｺﾞｼｯｸM-PRO" panose="020F0600000000000000" pitchFamily="50" charset="-128"/>
                <a:ea typeface="HG丸ｺﾞｼｯｸM-PRO" panose="020F0600000000000000" pitchFamily="50" charset="-128"/>
              </a:rPr>
              <a:t>特殊疾患病棟入院料を算定するものを除く。）については、</a:t>
            </a:r>
            <a:r>
              <a:rPr lang="ja-JP" altLang="en-US" sz="2400" u="sng" dirty="0" smtClean="0">
                <a:solidFill>
                  <a:srgbClr val="FF0000"/>
                </a:solidFill>
                <a:latin typeface="HG丸ｺﾞｼｯｸM-PRO" panose="020F0600000000000000" pitchFamily="50" charset="-128"/>
                <a:ea typeface="HG丸ｺﾞｼｯｸM-PRO" panose="020F0600000000000000" pitchFamily="50" charset="-128"/>
              </a:rPr>
              <a:t>入院した日から起算して９０日を限度</a:t>
            </a:r>
            <a:r>
              <a:rPr lang="ja-JP" altLang="en-US" sz="2400" dirty="0" smtClean="0">
                <a:latin typeface="HG丸ｺﾞｼｯｸM-PRO" panose="020F0600000000000000" pitchFamily="50" charset="-128"/>
                <a:ea typeface="HG丸ｺﾞｼｯｸM-PRO" panose="020F0600000000000000" pitchFamily="50" charset="-128"/>
              </a:rPr>
              <a:t>として、所定点数に加算する。</a:t>
            </a:r>
            <a:endParaRPr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　（</a:t>
            </a:r>
            <a:r>
              <a:rPr kumimoji="1" lang="ja-JP" altLang="en-US" sz="2400" dirty="0">
                <a:solidFill>
                  <a:srgbClr val="0000FF"/>
                </a:solidFill>
                <a:latin typeface="HG丸ｺﾞｼｯｸM-PRO" panose="020F0600000000000000" pitchFamily="50" charset="-128"/>
                <a:ea typeface="HG丸ｺﾞｼｯｸM-PRO" panose="020F0600000000000000" pitchFamily="50" charset="-128"/>
              </a:rPr>
              <a:t>適用</a:t>
            </a: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は平成</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２７年４月１日から）</a:t>
            </a:r>
            <a:endParaRPr kumimoji="1"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31546373"/>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59532" y="548680"/>
            <a:ext cx="8496944" cy="6192688"/>
          </a:xfrm>
          <a:prstGeom prst="snip2DiagRect">
            <a:avLst>
              <a:gd name="adj1" fmla="val 0"/>
              <a:gd name="adj2" fmla="val 717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3" y="116632"/>
            <a:ext cx="8676963" cy="1368152"/>
          </a:xfrm>
          <a:prstGeom prst="roundRect">
            <a:avLst>
              <a:gd name="adj" fmla="val 222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6" name="角丸四角形 5"/>
          <p:cNvSpPr/>
          <p:nvPr/>
        </p:nvSpPr>
        <p:spPr>
          <a:xfrm>
            <a:off x="273668" y="2994495"/>
            <a:ext cx="8690819" cy="1368152"/>
          </a:xfrm>
          <a:prstGeom prst="roundRect">
            <a:avLst>
              <a:gd name="adj" fmla="val 222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188640"/>
            <a:ext cx="8280920" cy="6669360"/>
          </a:xfrm>
        </p:spPr>
        <p:txBody>
          <a:bodyPr>
            <a:normAutofit/>
          </a:bodyPr>
          <a:lstStyle/>
          <a:p>
            <a:pPr marL="265113" indent="-265113">
              <a:spcBef>
                <a:spcPts val="600"/>
              </a:spcBef>
              <a:spcAft>
                <a:spcPts val="600"/>
              </a:spcAft>
              <a:buNone/>
            </a:pPr>
            <a:r>
              <a:rPr lang="ja-JP" altLang="en-US" sz="2000" dirty="0" smtClean="0">
                <a:latin typeface="HG丸ｺﾞｼｯｸM-PRO" panose="020F0600000000000000" pitchFamily="50" charset="-128"/>
                <a:ea typeface="HG丸ｺﾞｼｯｸM-PRO" panose="020F0600000000000000" pitchFamily="50" charset="-128"/>
              </a:rPr>
              <a:t>（精神科専門療法　</a:t>
            </a:r>
            <a:r>
              <a:rPr lang="en-US" altLang="ja-JP" sz="2000" dirty="0" smtClean="0">
                <a:latin typeface="HG丸ｺﾞｼｯｸM-PRO" panose="020F0600000000000000" pitchFamily="50" charset="-128"/>
                <a:ea typeface="HG丸ｺﾞｼｯｸM-PRO" panose="020F0600000000000000" pitchFamily="50" charset="-128"/>
              </a:rPr>
              <a:t>I012</a:t>
            </a:r>
            <a:r>
              <a:rPr lang="ja-JP" altLang="en-US" sz="2000" dirty="0" smtClean="0">
                <a:latin typeface="HG丸ｺﾞｼｯｸM-PRO" panose="020F0600000000000000" pitchFamily="50" charset="-128"/>
                <a:ea typeface="HG丸ｺﾞｼｯｸM-PRO" panose="020F0600000000000000" pitchFamily="50" charset="-128"/>
              </a:rPr>
              <a:t>　精神科訪問看護・指導料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注</a:t>
            </a:r>
            <a:r>
              <a:rPr lang="en-US" altLang="ja-JP" sz="2000" dirty="0">
                <a:solidFill>
                  <a:srgbClr val="FF0000"/>
                </a:solidFill>
                <a:latin typeface="HG丸ｺﾞｼｯｸM-PRO" panose="020F0600000000000000" pitchFamily="50" charset="-128"/>
                <a:ea typeface="HG丸ｺﾞｼｯｸM-PRO" panose="020F0600000000000000" pitchFamily="50" charset="-128"/>
              </a:rPr>
              <a:t>12</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（新）精神科複数回訪問加算（１日に２回）　　　　４５０点</a:t>
            </a:r>
            <a:endParaRPr lang="en-US" altLang="ja-JP" sz="2200" dirty="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0"/>
              </a:spcBef>
              <a:spcAft>
                <a:spcPts val="600"/>
              </a:spcAft>
              <a:buNone/>
            </a:pP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精神科複数回訪問加算（１日に３回以上）　　８００点</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1200"/>
              </a:spcBef>
              <a:buNone/>
            </a:pPr>
            <a:r>
              <a:rPr lang="ja-JP" altLang="en-US" sz="1800" dirty="0" smtClean="0">
                <a:latin typeface="HG丸ｺﾞｼｯｸM-PRO" panose="020F0600000000000000" pitchFamily="50" charset="-128"/>
                <a:ea typeface="HG丸ｺﾞｼｯｸM-PRO" panose="020F0600000000000000" pitchFamily="50" charset="-128"/>
              </a:rPr>
              <a:t>［</a:t>
            </a:r>
            <a:r>
              <a:rPr lang="ja-JP" altLang="ja-JP" sz="1800" dirty="0" smtClean="0">
                <a:latin typeface="HG丸ｺﾞｼｯｸM-PRO" panose="020F0600000000000000" pitchFamily="50" charset="-128"/>
                <a:ea typeface="HG丸ｺﾞｼｯｸM-PRO" panose="020F0600000000000000" pitchFamily="50" charset="-128"/>
              </a:rPr>
              <a:t>算定要件</a:t>
            </a:r>
            <a:r>
              <a:rPr lang="ja-JP" altLang="en-US" sz="1800" dirty="0" smtClean="0">
                <a:latin typeface="HG丸ｺﾞｼｯｸM-PRO" panose="020F0600000000000000" pitchFamily="50" charset="-128"/>
                <a:ea typeface="HG丸ｺﾞｼｯｸM-PRO" panose="020F0600000000000000" pitchFamily="50" charset="-128"/>
              </a:rPr>
              <a:t>］</a:t>
            </a:r>
            <a:endParaRPr lang="ja-JP" altLang="ja-JP" sz="1800" dirty="0">
              <a:latin typeface="HG丸ｺﾞｼｯｸM-PRO" panose="020F0600000000000000" pitchFamily="50" charset="-128"/>
              <a:ea typeface="HG丸ｺﾞｼｯｸM-PRO" panose="020F0600000000000000" pitchFamily="50" charset="-128"/>
            </a:endParaRPr>
          </a:p>
          <a:p>
            <a:pPr marL="265113"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ja-JP" sz="1800" dirty="0">
                <a:latin typeface="HG丸ｺﾞｼｯｸM-PRO" panose="020F0600000000000000" pitchFamily="50" charset="-128"/>
                <a:ea typeface="HG丸ｺﾞｼｯｸM-PRO" panose="020F0600000000000000" pitchFamily="50" charset="-128"/>
              </a:rPr>
              <a:t>当該医療機関が</a:t>
            </a:r>
            <a:r>
              <a:rPr lang="ja-JP" altLang="ja-JP" sz="1800" dirty="0">
                <a:solidFill>
                  <a:srgbClr val="0000FF"/>
                </a:solidFill>
                <a:latin typeface="HG丸ｺﾞｼｯｸM-PRO" panose="020F0600000000000000" pitchFamily="50" charset="-128"/>
                <a:ea typeface="HG丸ｺﾞｼｯｸM-PRO" panose="020F0600000000000000" pitchFamily="50" charset="-128"/>
              </a:rPr>
              <a:t>精神科重症患者早期集中支援管理料を算定する患者に対して、１日に２回又は３回以上の訪問看護</a:t>
            </a:r>
            <a:r>
              <a:rPr lang="ja-JP" altLang="ja-JP" sz="1800" dirty="0">
                <a:latin typeface="HG丸ｺﾞｼｯｸM-PRO" panose="020F0600000000000000" pitchFamily="50" charset="-128"/>
                <a:ea typeface="HG丸ｺﾞｼｯｸM-PRO" panose="020F0600000000000000" pitchFamily="50" charset="-128"/>
              </a:rPr>
              <a:t>を行った場合</a:t>
            </a:r>
            <a:r>
              <a:rPr lang="ja-JP" altLang="ja-JP" sz="1800" dirty="0" smtClean="0">
                <a:latin typeface="HG丸ｺﾞｼｯｸM-PRO" panose="020F0600000000000000" pitchFamily="50" charset="-128"/>
                <a:ea typeface="HG丸ｺﾞｼｯｸM-PRO" panose="020F0600000000000000" pitchFamily="50" charset="-128"/>
              </a:rPr>
              <a:t>、</a:t>
            </a:r>
            <a:r>
              <a:rPr lang="ja-JP" altLang="en-US" sz="1800" u="heavy" dirty="0" smtClean="0">
                <a:uFill>
                  <a:solidFill>
                    <a:srgbClr val="FF0000"/>
                  </a:solidFill>
                </a:uFill>
                <a:latin typeface="HG丸ｺﾞｼｯｸM-PRO" panose="020F0600000000000000" pitchFamily="50" charset="-128"/>
                <a:ea typeface="HG丸ｺﾞｼｯｸM-PRO" panose="020F0600000000000000" pitchFamily="50" charset="-128"/>
              </a:rPr>
              <a:t>Ｉ</a:t>
            </a:r>
            <a:r>
              <a:rPr lang="en-US" altLang="ja-JP" sz="1800" u="heavy" dirty="0" smtClean="0">
                <a:uFill>
                  <a:solidFill>
                    <a:srgbClr val="FF0000"/>
                  </a:solidFill>
                </a:uFill>
                <a:latin typeface="HG丸ｺﾞｼｯｸM-PRO" panose="020F0600000000000000" pitchFamily="50" charset="-128"/>
                <a:ea typeface="HG丸ｺﾞｼｯｸM-PRO" panose="020F0600000000000000" pitchFamily="50" charset="-128"/>
              </a:rPr>
              <a:t>012</a:t>
            </a:r>
            <a:r>
              <a:rPr lang="ja-JP" altLang="ja-JP" sz="1800" u="heavy" dirty="0" smtClean="0">
                <a:uFill>
                  <a:solidFill>
                    <a:srgbClr val="FF0000"/>
                  </a:solidFill>
                </a:uFill>
                <a:latin typeface="HG丸ｺﾞｼｯｸM-PRO" panose="020F0600000000000000" pitchFamily="50" charset="-128"/>
                <a:ea typeface="HG丸ｺﾞｼｯｸM-PRO" panose="020F0600000000000000" pitchFamily="50" charset="-128"/>
              </a:rPr>
              <a:t>精神科</a:t>
            </a:r>
            <a:r>
              <a:rPr lang="ja-JP" altLang="ja-JP" sz="1800" u="heavy" dirty="0">
                <a:uFill>
                  <a:solidFill>
                    <a:srgbClr val="FF0000"/>
                  </a:solidFill>
                </a:uFill>
                <a:latin typeface="HG丸ｺﾞｼｯｸM-PRO" panose="020F0600000000000000" pitchFamily="50" charset="-128"/>
                <a:ea typeface="HG丸ｺﾞｼｯｸM-PRO" panose="020F0600000000000000" pitchFamily="50" charset="-128"/>
              </a:rPr>
              <a:t>訪問看護・指導料</a:t>
            </a:r>
            <a:r>
              <a:rPr lang="ja-JP" altLang="ja-JP" sz="1800" dirty="0">
                <a:latin typeface="HG丸ｺﾞｼｯｸM-PRO" panose="020F0600000000000000" pitchFamily="50" charset="-128"/>
                <a:ea typeface="HG丸ｺﾞｼｯｸM-PRO" panose="020F0600000000000000" pitchFamily="50" charset="-128"/>
              </a:rPr>
              <a:t>にそれぞれ、</a:t>
            </a:r>
            <a:r>
              <a:rPr lang="en-US" altLang="ja-JP" sz="1800" dirty="0">
                <a:latin typeface="HG丸ｺﾞｼｯｸM-PRO" panose="020F0600000000000000" pitchFamily="50" charset="-128"/>
                <a:ea typeface="HG丸ｺﾞｼｯｸM-PRO" panose="020F0600000000000000" pitchFamily="50" charset="-128"/>
              </a:rPr>
              <a:t>450</a:t>
            </a:r>
            <a:r>
              <a:rPr lang="ja-JP" altLang="ja-JP" sz="1800" dirty="0">
                <a:latin typeface="HG丸ｺﾞｼｯｸM-PRO" panose="020F0600000000000000" pitchFamily="50" charset="-128"/>
                <a:ea typeface="HG丸ｺﾞｼｯｸM-PRO" panose="020F0600000000000000" pitchFamily="50" charset="-128"/>
              </a:rPr>
              <a:t>点又は</a:t>
            </a:r>
            <a:r>
              <a:rPr lang="en-US" altLang="ja-JP" sz="1800" dirty="0">
                <a:latin typeface="HG丸ｺﾞｼｯｸM-PRO" panose="020F0600000000000000" pitchFamily="50" charset="-128"/>
                <a:ea typeface="HG丸ｺﾞｼｯｸM-PRO" panose="020F0600000000000000" pitchFamily="50" charset="-128"/>
              </a:rPr>
              <a:t>800</a:t>
            </a:r>
            <a:r>
              <a:rPr lang="ja-JP" altLang="ja-JP" sz="1800" dirty="0">
                <a:latin typeface="HG丸ｺﾞｼｯｸM-PRO" panose="020F0600000000000000" pitchFamily="50" charset="-128"/>
                <a:ea typeface="HG丸ｺﾞｼｯｸM-PRO" panose="020F0600000000000000" pitchFamily="50" charset="-128"/>
              </a:rPr>
              <a:t>点を加算する。</a:t>
            </a:r>
            <a:endParaRPr lang="en-US" altLang="ja-JP" sz="2000" dirty="0">
              <a:latin typeface="HG丸ｺﾞｼｯｸM-PRO" panose="020F0600000000000000" pitchFamily="50" charset="-128"/>
              <a:ea typeface="HG丸ｺﾞｼｯｸM-PRO" panose="020F0600000000000000" pitchFamily="50" charset="-128"/>
            </a:endParaRPr>
          </a:p>
          <a:p>
            <a:pPr marL="542925" indent="-277813">
              <a:buNone/>
            </a:pPr>
            <a:endParaRPr lang="ja-JP" altLang="ja-JP" sz="1400" dirty="0">
              <a:latin typeface="HG丸ｺﾞｼｯｸM-PRO" panose="020F0600000000000000" pitchFamily="50" charset="-128"/>
              <a:ea typeface="HG丸ｺﾞｼｯｸM-PRO" panose="020F0600000000000000" pitchFamily="50" charset="-128"/>
            </a:endParaRPr>
          </a:p>
          <a:p>
            <a:pPr marL="265113" indent="-265113">
              <a:spcBef>
                <a:spcPts val="600"/>
              </a:spcBef>
              <a:spcAft>
                <a:spcPts val="600"/>
              </a:spcAft>
              <a:buNone/>
            </a:pPr>
            <a:r>
              <a:rPr lang="en-US" altLang="ja-JP" sz="22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（訪問看護療養費）</a:t>
            </a:r>
            <a:endParaRPr lang="en-US" altLang="ja-JP" sz="2000" dirty="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a:solidFill>
                  <a:srgbClr val="FF0000"/>
                </a:solidFill>
                <a:latin typeface="HG丸ｺﾞｼｯｸM-PRO" panose="020F0600000000000000" pitchFamily="50" charset="-128"/>
                <a:ea typeface="HG丸ｺﾞｼｯｸM-PRO" panose="020F0600000000000000" pitchFamily="50" charset="-128"/>
              </a:rPr>
              <a:t>（新）精神科複数回訪問加算（１日に２回）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４</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５００円</a:t>
            </a:r>
            <a:endParaRPr lang="en-US" altLang="ja-JP" sz="2200" dirty="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0"/>
              </a:spcBef>
              <a:spcAft>
                <a:spcPts val="600"/>
              </a:spcAft>
              <a:buNone/>
            </a:pPr>
            <a:r>
              <a:rPr lang="ja-JP" altLang="en-US" sz="2200" dirty="0">
                <a:solidFill>
                  <a:srgbClr val="FF0000"/>
                </a:solidFill>
                <a:latin typeface="HG丸ｺﾞｼｯｸM-PRO" panose="020F0600000000000000" pitchFamily="50" charset="-128"/>
                <a:ea typeface="HG丸ｺﾞｼｯｸM-PRO" panose="020F0600000000000000" pitchFamily="50" charset="-128"/>
              </a:rPr>
              <a:t>　　　精神科複数回訪問加算（１日に３回以上</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８</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０００円</a:t>
            </a:r>
            <a:endParaRPr lang="en-US" altLang="ja-JP" sz="2200" dirty="0">
              <a:solidFill>
                <a:srgbClr val="FF0000"/>
              </a:solidFill>
              <a:latin typeface="HG丸ｺﾞｼｯｸM-PRO" panose="020F0600000000000000" pitchFamily="50" charset="-128"/>
              <a:ea typeface="HG丸ｺﾞｼｯｸM-PRO" panose="020F0600000000000000" pitchFamily="50" charset="-128"/>
            </a:endParaRPr>
          </a:p>
          <a:p>
            <a:pPr marL="0" indent="0">
              <a:spcBef>
                <a:spcPts val="1200"/>
              </a:spcBef>
              <a:buNone/>
            </a:pPr>
            <a:r>
              <a:rPr lang="ja-JP" altLang="en-US" sz="1800" dirty="0" smtClean="0">
                <a:latin typeface="HG丸ｺﾞｼｯｸM-PRO" panose="020F0600000000000000" pitchFamily="50" charset="-128"/>
                <a:ea typeface="HG丸ｺﾞｼｯｸM-PRO" panose="020F0600000000000000" pitchFamily="50" charset="-128"/>
              </a:rPr>
              <a:t>［算定要件］</a:t>
            </a:r>
            <a:endParaRPr lang="en-US" altLang="ja-JP" sz="1800" dirty="0" smtClean="0">
              <a:latin typeface="HG丸ｺﾞｼｯｸM-PRO" panose="020F0600000000000000" pitchFamily="50" charset="-128"/>
              <a:ea typeface="HG丸ｺﾞｼｯｸM-PRO" panose="020F0600000000000000" pitchFamily="50" charset="-128"/>
            </a:endParaRPr>
          </a:p>
          <a:p>
            <a:pPr marL="265113" indent="0">
              <a:buNone/>
            </a:pPr>
            <a:r>
              <a:rPr lang="ja-JP" altLang="en-US" sz="1800" dirty="0" smtClean="0">
                <a:latin typeface="HG丸ｺﾞｼｯｸM-PRO" panose="020F0600000000000000" pitchFamily="50" charset="-128"/>
                <a:ea typeface="HG丸ｺﾞｼｯｸM-PRO" panose="020F0600000000000000" pitchFamily="50" charset="-128"/>
              </a:rPr>
              <a:t>　</a:t>
            </a:r>
            <a:r>
              <a:rPr lang="ja-JP" altLang="ja-JP" sz="1800" dirty="0" smtClean="0">
                <a:solidFill>
                  <a:srgbClr val="0000FF"/>
                </a:solidFill>
                <a:latin typeface="HG丸ｺﾞｼｯｸM-PRO" panose="020F0600000000000000" pitchFamily="50" charset="-128"/>
                <a:ea typeface="HG丸ｺﾞｼｯｸM-PRO" panose="020F0600000000000000" pitchFamily="50" charset="-128"/>
              </a:rPr>
              <a:t>精神科</a:t>
            </a:r>
            <a:r>
              <a:rPr lang="ja-JP" altLang="ja-JP" sz="1800" dirty="0">
                <a:solidFill>
                  <a:srgbClr val="0000FF"/>
                </a:solidFill>
                <a:latin typeface="HG丸ｺﾞｼｯｸM-PRO" panose="020F0600000000000000" pitchFamily="50" charset="-128"/>
                <a:ea typeface="HG丸ｺﾞｼｯｸM-PRO" panose="020F0600000000000000" pitchFamily="50" charset="-128"/>
              </a:rPr>
              <a:t>重症患者早期集中支援管理料を算定する患者に対して、１日に２回又は３回以上の訪問看護</a:t>
            </a:r>
            <a:r>
              <a:rPr lang="ja-JP" altLang="ja-JP" sz="1800" dirty="0">
                <a:latin typeface="HG丸ｺﾞｼｯｸM-PRO" panose="020F0600000000000000" pitchFamily="50" charset="-128"/>
                <a:ea typeface="HG丸ｺﾞｼｯｸM-PRO" panose="020F0600000000000000" pitchFamily="50" charset="-128"/>
              </a:rPr>
              <a:t>を行った場合、</a:t>
            </a:r>
            <a:r>
              <a:rPr lang="ja-JP" altLang="ja-JP" sz="1800" u="heavy" dirty="0">
                <a:uFill>
                  <a:solidFill>
                    <a:srgbClr val="FF0000"/>
                  </a:solidFill>
                </a:uFill>
                <a:latin typeface="HG丸ｺﾞｼｯｸM-PRO" panose="020F0600000000000000" pitchFamily="50" charset="-128"/>
                <a:ea typeface="HG丸ｺﾞｼｯｸM-PRO" panose="020F0600000000000000" pitchFamily="50" charset="-128"/>
              </a:rPr>
              <a:t>精神科訪問看護基本療養費</a:t>
            </a:r>
            <a:r>
              <a:rPr lang="ja-JP" altLang="ja-JP" sz="1800" dirty="0">
                <a:latin typeface="HG丸ｺﾞｼｯｸM-PRO" panose="020F0600000000000000" pitchFamily="50" charset="-128"/>
                <a:ea typeface="HG丸ｺﾞｼｯｸM-PRO" panose="020F0600000000000000" pitchFamily="50" charset="-128"/>
              </a:rPr>
              <a:t>にそれぞれ、</a:t>
            </a:r>
            <a:r>
              <a:rPr lang="en-US" altLang="ja-JP" sz="1800" dirty="0">
                <a:latin typeface="HG丸ｺﾞｼｯｸM-PRO" panose="020F0600000000000000" pitchFamily="50" charset="-128"/>
                <a:ea typeface="HG丸ｺﾞｼｯｸM-PRO" panose="020F0600000000000000" pitchFamily="50" charset="-128"/>
              </a:rPr>
              <a:t>4,500</a:t>
            </a:r>
            <a:r>
              <a:rPr lang="ja-JP" altLang="ja-JP" sz="1800" dirty="0">
                <a:latin typeface="HG丸ｺﾞｼｯｸM-PRO" panose="020F0600000000000000" pitchFamily="50" charset="-128"/>
                <a:ea typeface="HG丸ｺﾞｼｯｸM-PRO" panose="020F0600000000000000" pitchFamily="50" charset="-128"/>
              </a:rPr>
              <a:t>円又は</a:t>
            </a:r>
            <a:r>
              <a:rPr lang="en-US" altLang="ja-JP" sz="1800" dirty="0">
                <a:latin typeface="HG丸ｺﾞｼｯｸM-PRO" panose="020F0600000000000000" pitchFamily="50" charset="-128"/>
                <a:ea typeface="HG丸ｺﾞｼｯｸM-PRO" panose="020F0600000000000000" pitchFamily="50" charset="-128"/>
              </a:rPr>
              <a:t>8,000</a:t>
            </a:r>
            <a:r>
              <a:rPr lang="ja-JP" altLang="ja-JP" sz="1800" dirty="0">
                <a:latin typeface="HG丸ｺﾞｼｯｸM-PRO" panose="020F0600000000000000" pitchFamily="50" charset="-128"/>
                <a:ea typeface="HG丸ｺﾞｼｯｸM-PRO" panose="020F0600000000000000" pitchFamily="50" charset="-128"/>
              </a:rPr>
              <a:t>円を加算する。</a:t>
            </a:r>
          </a:p>
          <a:p>
            <a:pPr marL="0" indent="0">
              <a:spcBef>
                <a:spcPts val="1200"/>
              </a:spcBef>
              <a:buNone/>
            </a:pPr>
            <a:r>
              <a:rPr lang="ja-JP" altLang="en-US" sz="1800" dirty="0" smtClean="0">
                <a:latin typeface="HG丸ｺﾞｼｯｸM-PRO" panose="020F0600000000000000" pitchFamily="50" charset="-128"/>
                <a:ea typeface="HG丸ｺﾞｼｯｸM-PRO" panose="020F0600000000000000" pitchFamily="50" charset="-128"/>
              </a:rPr>
              <a:t>［</a:t>
            </a:r>
            <a:r>
              <a:rPr lang="ja-JP" altLang="ja-JP" sz="1800" dirty="0" smtClean="0">
                <a:latin typeface="HG丸ｺﾞｼｯｸM-PRO" panose="020F0600000000000000" pitchFamily="50" charset="-128"/>
                <a:ea typeface="HG丸ｺﾞｼｯｸM-PRO" panose="020F0600000000000000" pitchFamily="50" charset="-128"/>
              </a:rPr>
              <a:t>施設基準</a:t>
            </a:r>
            <a:r>
              <a:rPr lang="ja-JP" altLang="en-US" sz="1800" dirty="0" smtClean="0">
                <a:latin typeface="HG丸ｺﾞｼｯｸM-PRO" panose="020F0600000000000000" pitchFamily="50" charset="-128"/>
                <a:ea typeface="HG丸ｺﾞｼｯｸM-PRO" panose="020F0600000000000000" pitchFamily="50" charset="-128"/>
              </a:rPr>
              <a:t>］</a:t>
            </a:r>
            <a:endParaRPr lang="ja-JP" altLang="ja-JP" sz="1800" dirty="0">
              <a:latin typeface="HG丸ｺﾞｼｯｸM-PRO" panose="020F0600000000000000" pitchFamily="50" charset="-128"/>
              <a:ea typeface="HG丸ｺﾞｼｯｸM-PRO" panose="020F0600000000000000" pitchFamily="50" charset="-128"/>
            </a:endParaRPr>
          </a:p>
          <a:p>
            <a:pPr marL="542925" indent="-277813">
              <a:buNone/>
            </a:pPr>
            <a:r>
              <a:rPr lang="ja-JP" altLang="ja-JP" sz="1800" dirty="0">
                <a:latin typeface="HG丸ｺﾞｼｯｸM-PRO" panose="020F0600000000000000" pitchFamily="50" charset="-128"/>
                <a:ea typeface="HG丸ｺﾞｼｯｸM-PRO" panose="020F0600000000000000" pitchFamily="50" charset="-128"/>
              </a:rPr>
              <a:t>①　</a:t>
            </a:r>
            <a:r>
              <a:rPr lang="ja-JP" altLang="ja-JP" sz="1800" dirty="0">
                <a:solidFill>
                  <a:srgbClr val="FF0000"/>
                </a:solidFill>
                <a:latin typeface="HG丸ｺﾞｼｯｸM-PRO" panose="020F0600000000000000" pitchFamily="50" charset="-128"/>
                <a:ea typeface="HG丸ｺﾞｼｯｸM-PRO" panose="020F0600000000000000" pitchFamily="50" charset="-128"/>
              </a:rPr>
              <a:t>精神科訪問看護療養費の届出</a:t>
            </a:r>
            <a:r>
              <a:rPr lang="ja-JP" altLang="ja-JP" sz="1800" dirty="0">
                <a:latin typeface="HG丸ｺﾞｼｯｸM-PRO" panose="020F0600000000000000" pitchFamily="50" charset="-128"/>
                <a:ea typeface="HG丸ｺﾞｼｯｸM-PRO" panose="020F0600000000000000" pitchFamily="50" charset="-128"/>
              </a:rPr>
              <a:t>を行っている訪問看護事業所であること。</a:t>
            </a:r>
          </a:p>
          <a:p>
            <a:pPr marL="542925" indent="-277813">
              <a:buNone/>
            </a:pPr>
            <a:r>
              <a:rPr lang="ja-JP" altLang="ja-JP" sz="1800" dirty="0">
                <a:latin typeface="HG丸ｺﾞｼｯｸM-PRO" panose="020F0600000000000000" pitchFamily="50" charset="-128"/>
                <a:ea typeface="HG丸ｺﾞｼｯｸM-PRO" panose="020F0600000000000000" pitchFamily="50" charset="-128"/>
              </a:rPr>
              <a:t>②　</a:t>
            </a:r>
            <a:r>
              <a:rPr lang="en-US" altLang="ja-JP" sz="1800" dirty="0">
                <a:solidFill>
                  <a:srgbClr val="FF0000"/>
                </a:solidFill>
                <a:latin typeface="HG丸ｺﾞｼｯｸM-PRO" panose="020F0600000000000000" pitchFamily="50" charset="-128"/>
                <a:ea typeface="HG丸ｺﾞｼｯｸM-PRO" panose="020F0600000000000000" pitchFamily="50" charset="-128"/>
              </a:rPr>
              <a:t>24</a:t>
            </a:r>
            <a:r>
              <a:rPr lang="ja-JP" altLang="ja-JP" sz="1800" dirty="0">
                <a:solidFill>
                  <a:srgbClr val="FF0000"/>
                </a:solidFill>
                <a:latin typeface="HG丸ｺﾞｼｯｸM-PRO" panose="020F0600000000000000" pitchFamily="50" charset="-128"/>
                <a:ea typeface="HG丸ｺﾞｼｯｸM-PRO" panose="020F0600000000000000" pitchFamily="50" charset="-128"/>
              </a:rPr>
              <a:t>時間対応体制加算の届出</a:t>
            </a:r>
            <a:r>
              <a:rPr lang="ja-JP" altLang="ja-JP" sz="1800" dirty="0">
                <a:latin typeface="HG丸ｺﾞｼｯｸM-PRO" panose="020F0600000000000000" pitchFamily="50" charset="-128"/>
                <a:ea typeface="HG丸ｺﾞｼｯｸM-PRO" panose="020F0600000000000000" pitchFamily="50" charset="-128"/>
              </a:rPr>
              <a:t>のある訪問看護事業所であること</a:t>
            </a:r>
            <a:r>
              <a:rPr lang="ja-JP" altLang="ja-JP" sz="18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210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5366009"/>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7504" y="1340768"/>
            <a:ext cx="8208912" cy="18002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 name="タイトル 1"/>
          <p:cNvSpPr>
            <a:spLocks noGrp="1"/>
          </p:cNvSpPr>
          <p:nvPr>
            <p:ph type="title"/>
          </p:nvPr>
        </p:nvSpPr>
        <p:spPr>
          <a:xfrm>
            <a:off x="457200" y="1412776"/>
            <a:ext cx="7643192" cy="1575048"/>
          </a:xfrm>
          <a:prstGeom prst="flowChartAlternateProcess">
            <a:avLst/>
          </a:prstGeom>
          <a:noFill/>
          <a:ln w="28575">
            <a:noFill/>
          </a:ln>
          <a:effectLst>
            <a:outerShdw blurRad="50800" dist="38100" algn="l" rotWithShape="0">
              <a:prstClr val="black">
                <a:alpha val="40000"/>
              </a:prstClr>
            </a:outerShdw>
          </a:effectLst>
        </p:spPr>
        <p:txBody>
          <a:bodyPr>
            <a:normAutofit/>
          </a:bodyPr>
          <a:lstStyle/>
          <a:p>
            <a:pPr algn="l"/>
            <a:r>
              <a:rPr kumimoji="1" lang="en-US" altLang="ja-JP" sz="3200" dirty="0" smtClean="0">
                <a:solidFill>
                  <a:srgbClr val="002060"/>
                </a:solidFill>
                <a:latin typeface="+mj-ea"/>
              </a:rPr>
              <a:t>【</a:t>
            </a:r>
            <a:r>
              <a:rPr kumimoji="1" lang="ja-JP" altLang="en-US" sz="3200" dirty="0" smtClean="0">
                <a:solidFill>
                  <a:srgbClr val="002060"/>
                </a:solidFill>
                <a:latin typeface="+mj-ea"/>
              </a:rPr>
              <a:t>第２章　</a:t>
            </a:r>
            <a:r>
              <a:rPr lang="ja-JP" altLang="en-US" sz="3200" dirty="0" smtClean="0">
                <a:solidFill>
                  <a:srgbClr val="002060"/>
                </a:solidFill>
                <a:latin typeface="+mj-ea"/>
              </a:rPr>
              <a:t>特掲</a:t>
            </a:r>
            <a:r>
              <a:rPr lang="ja-JP" altLang="en-US" sz="3200" dirty="0">
                <a:solidFill>
                  <a:srgbClr val="002060"/>
                </a:solidFill>
                <a:latin typeface="+mj-ea"/>
              </a:rPr>
              <a:t>診療料</a:t>
            </a:r>
            <a:r>
              <a:rPr kumimoji="1" lang="en-US" altLang="ja-JP" sz="3200" dirty="0" smtClean="0">
                <a:solidFill>
                  <a:srgbClr val="002060"/>
                </a:solidFill>
                <a:latin typeface="+mj-ea"/>
              </a:rPr>
              <a:t>】</a:t>
            </a:r>
            <a:br>
              <a:rPr kumimoji="1" lang="en-US" altLang="ja-JP" sz="3200" dirty="0" smtClean="0">
                <a:solidFill>
                  <a:srgbClr val="002060"/>
                </a:solidFill>
                <a:latin typeface="+mj-ea"/>
              </a:rPr>
            </a:br>
            <a:r>
              <a:rPr kumimoji="1" lang="ja-JP" altLang="en-US" sz="4800" u="sng" dirty="0" smtClean="0">
                <a:solidFill>
                  <a:srgbClr val="002060"/>
                </a:solidFill>
                <a:latin typeface="+mj-ea"/>
              </a:rPr>
              <a:t>第９部　処　　置</a:t>
            </a:r>
            <a:endParaRPr kumimoji="1" lang="ja-JP" altLang="en-US" sz="4800" u="sng" dirty="0">
              <a:solidFill>
                <a:srgbClr val="002060"/>
              </a:solidFill>
              <a:latin typeface="+mj-ea"/>
            </a:endParaRPr>
          </a:p>
        </p:txBody>
      </p:sp>
      <p:sp>
        <p:nvSpPr>
          <p:cNvPr id="7" name="スライド番号プレースホルダー 3"/>
          <p:cNvSpPr txBox="1">
            <a:spLocks/>
          </p:cNvSpPr>
          <p:nvPr/>
        </p:nvSpPr>
        <p:spPr>
          <a:xfrm>
            <a:off x="6876256" y="647076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475CF25-C892-45B0-9DA5-4799EFE48217}" type="slidenum">
              <a:rPr lang="ja-JP" altLang="en-US" sz="1400" smtClean="0">
                <a:latin typeface="メイリオ" panose="020B0604030504040204" pitchFamily="50" charset="-128"/>
                <a:ea typeface="メイリオ" panose="020B0604030504040204" pitchFamily="50" charset="-128"/>
                <a:cs typeface="メイリオ" panose="020B0604030504040204" pitchFamily="50" charset="-128"/>
              </a:rPr>
              <a:pPr/>
              <a:t>211</a:t>
            </a:fld>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59671420"/>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59532" y="548680"/>
            <a:ext cx="8496944" cy="6192688"/>
          </a:xfrm>
          <a:prstGeom prst="snip2DiagRect">
            <a:avLst>
              <a:gd name="adj1" fmla="val 0"/>
              <a:gd name="adj2" fmla="val 717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16632"/>
            <a:ext cx="8568952" cy="432048"/>
          </a:xfrm>
          <a:prstGeom prst="roundRect">
            <a:avLst>
              <a:gd name="adj" fmla="val 222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116632"/>
            <a:ext cx="8280920" cy="6741368"/>
          </a:xfrm>
        </p:spPr>
        <p:txBody>
          <a:bodyPr>
            <a:normAutofit/>
          </a:bodyPr>
          <a:lstStyle/>
          <a:p>
            <a:pPr marL="265113" indent="-265113">
              <a:spcBef>
                <a:spcPts val="600"/>
              </a:spcBef>
              <a:spcAft>
                <a:spcPts val="600"/>
              </a:spcAft>
              <a:buNone/>
            </a:pP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◆処置の休日・時間外・深夜の見直し</a:t>
            </a:r>
            <a:endParaRPr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212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607646317"/>
              </p:ext>
            </p:extLst>
          </p:nvPr>
        </p:nvGraphicFramePr>
        <p:xfrm>
          <a:off x="179512" y="670768"/>
          <a:ext cx="8766974" cy="6070600"/>
        </p:xfrm>
        <a:graphic>
          <a:graphicData uri="http://schemas.openxmlformats.org/drawingml/2006/table">
            <a:tbl>
              <a:tblPr firstRow="1" bandRow="1">
                <a:tableStyleId>{C4B1156A-380E-4F78-BDF5-A606A8083BF9}</a:tableStyleId>
              </a:tblPr>
              <a:tblGrid>
                <a:gridCol w="4383487"/>
                <a:gridCol w="4383487"/>
              </a:tblGrid>
              <a:tr h="370840">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現　　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改　定　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ja-JP" altLang="en-US" sz="1600" b="0" dirty="0" smtClean="0">
                          <a:latin typeface="HG丸ｺﾞｼｯｸM-PRO" panose="020F0600000000000000" pitchFamily="50" charset="-128"/>
                          <a:ea typeface="HG丸ｺﾞｼｯｸM-PRO" panose="020F0600000000000000" pitchFamily="50" charset="-128"/>
                        </a:rPr>
                        <a:t>［通則］</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600" b="0" dirty="0" smtClean="0">
                          <a:latin typeface="HG丸ｺﾞｼｯｸM-PRO" panose="020F0600000000000000" pitchFamily="50" charset="-128"/>
                          <a:ea typeface="HG丸ｺﾞｼｯｸM-PRO" panose="020F0600000000000000" pitchFamily="50" charset="-128"/>
                        </a:rPr>
                        <a:t>５　</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入院中の患者以外の患者</a:t>
                      </a:r>
                      <a:r>
                        <a:rPr kumimoji="1" lang="ja-JP" altLang="en-US" sz="1600" b="0" dirty="0" smtClean="0">
                          <a:latin typeface="HG丸ｺﾞｼｯｸM-PRO" panose="020F0600000000000000" pitchFamily="50" charset="-128"/>
                          <a:ea typeface="HG丸ｺﾞｼｯｸM-PRO" panose="020F0600000000000000" pitchFamily="50" charset="-128"/>
                        </a:rPr>
                        <a:t>に対し、緊急のために、</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休日</a:t>
                      </a:r>
                      <a:r>
                        <a:rPr kumimoji="1" lang="ja-JP" altLang="en-US" sz="1600" b="0" dirty="0" smtClean="0">
                          <a:latin typeface="HG丸ｺﾞｼｯｸM-PRO" panose="020F0600000000000000" pitchFamily="50" charset="-128"/>
                          <a:ea typeface="HG丸ｺﾞｼｯｸM-PRO" panose="020F0600000000000000" pitchFamily="50" charset="-128"/>
                        </a:rPr>
                        <a:t>に処置を行った場合又はその開始時間が保険医療機関の表示する</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診療時間以外の時間</a:t>
                      </a:r>
                      <a:r>
                        <a:rPr kumimoji="1" lang="ja-JP" altLang="en-US" sz="1600" b="0" dirty="0" smtClean="0">
                          <a:latin typeface="HG丸ｺﾞｼｯｸM-PRO" panose="020F0600000000000000" pitchFamily="50" charset="-128"/>
                          <a:ea typeface="HG丸ｺﾞｼｯｸM-PRO" panose="020F0600000000000000" pitchFamily="50" charset="-128"/>
                        </a:rPr>
                        <a:t>若しくは</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深夜</a:t>
                      </a:r>
                      <a:r>
                        <a:rPr kumimoji="1" lang="ja-JP" altLang="en-US" sz="1600" b="0" dirty="0" smtClean="0">
                          <a:latin typeface="HG丸ｺﾞｼｯｸM-PRO" panose="020F0600000000000000" pitchFamily="50" charset="-128"/>
                          <a:ea typeface="HG丸ｺﾞｼｯｸM-PRO" panose="020F0600000000000000" pitchFamily="50" charset="-128"/>
                        </a:rPr>
                        <a:t>である処置を行った場合において、</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当該処置の所定点数が</a:t>
                      </a: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150</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点以上</a:t>
                      </a:r>
                      <a:r>
                        <a:rPr kumimoji="1" lang="ja-JP" altLang="en-US" sz="1600" b="0" dirty="0" smtClean="0">
                          <a:latin typeface="HG丸ｺﾞｼｯｸM-PRO" panose="020F0600000000000000" pitchFamily="50" charset="-128"/>
                          <a:ea typeface="HG丸ｺﾞｼｯｸM-PRO" panose="020F0600000000000000" pitchFamily="50" charset="-128"/>
                        </a:rPr>
                        <a:t>のときの処置の費用は、それぞれ</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所定点数の</a:t>
                      </a: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80/100</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又は</a:t>
                      </a: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40/100</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若しくは</a:t>
                      </a: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80/100</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に相当する点数</a:t>
                      </a:r>
                      <a:r>
                        <a:rPr kumimoji="1" lang="ja-JP" altLang="en-US" sz="1600" b="0" dirty="0" smtClean="0">
                          <a:latin typeface="HG丸ｺﾞｼｯｸM-PRO" panose="020F0600000000000000" pitchFamily="50" charset="-128"/>
                          <a:ea typeface="HG丸ｺﾞｼｯｸM-PRO" panose="020F0600000000000000" pitchFamily="50" charset="-128"/>
                        </a:rPr>
                        <a:t>を加算した点数により算定する。ただし、Ａ</a:t>
                      </a:r>
                      <a:r>
                        <a:rPr kumimoji="1" lang="en-US" altLang="ja-JP" sz="1600" b="0" dirty="0" smtClean="0">
                          <a:latin typeface="HG丸ｺﾞｼｯｸM-PRO" panose="020F0600000000000000" pitchFamily="50" charset="-128"/>
                          <a:ea typeface="HG丸ｺﾞｼｯｸM-PRO" panose="020F0600000000000000" pitchFamily="50" charset="-128"/>
                        </a:rPr>
                        <a:t>000</a:t>
                      </a:r>
                      <a:r>
                        <a:rPr kumimoji="1" lang="ja-JP" altLang="en-US" sz="1600" b="0" dirty="0" smtClean="0">
                          <a:latin typeface="HG丸ｺﾞｼｯｸM-PRO" panose="020F0600000000000000" pitchFamily="50" charset="-128"/>
                          <a:ea typeface="HG丸ｺﾞｼｯｸM-PRO" panose="020F0600000000000000" pitchFamily="50" charset="-128"/>
                        </a:rPr>
                        <a:t>初診料の注</a:t>
                      </a:r>
                      <a:r>
                        <a:rPr kumimoji="1" lang="en-US" altLang="ja-JP" sz="1600" b="0" dirty="0" smtClean="0">
                          <a:latin typeface="HG丸ｺﾞｼｯｸM-PRO" panose="020F0600000000000000" pitchFamily="50" charset="-128"/>
                          <a:ea typeface="HG丸ｺﾞｼｯｸM-PRO" panose="020F0600000000000000" pitchFamily="50" charset="-128"/>
                        </a:rPr>
                        <a:t>5</a:t>
                      </a:r>
                      <a:r>
                        <a:rPr kumimoji="1" lang="ja-JP" altLang="en-US" sz="1600" b="0" dirty="0" smtClean="0">
                          <a:latin typeface="HG丸ｺﾞｼｯｸM-PRO" panose="020F0600000000000000" pitchFamily="50" charset="-128"/>
                          <a:ea typeface="HG丸ｺﾞｼｯｸM-PRO" panose="020F0600000000000000" pitchFamily="50" charset="-128"/>
                        </a:rPr>
                        <a:t>のただし書に規定する保険医療機関（時間外特例医療機関）にあっては、その開始時間が同注のただし書に規定する時間である処置を行った場合は、所定点数の</a:t>
                      </a:r>
                      <a:r>
                        <a:rPr kumimoji="1" lang="en-US" altLang="ja-JP" sz="1600" b="0" dirty="0" smtClean="0">
                          <a:latin typeface="HG丸ｺﾞｼｯｸM-PRO" panose="020F0600000000000000" pitchFamily="50" charset="-128"/>
                          <a:ea typeface="HG丸ｺﾞｼｯｸM-PRO" panose="020F0600000000000000" pitchFamily="50" charset="-128"/>
                        </a:rPr>
                        <a:t>40/100</a:t>
                      </a:r>
                      <a:r>
                        <a:rPr kumimoji="1" lang="ja-JP" altLang="en-US" sz="1600" b="0" dirty="0" smtClean="0">
                          <a:latin typeface="HG丸ｺﾞｼｯｸM-PRO" panose="020F0600000000000000" pitchFamily="50" charset="-128"/>
                          <a:ea typeface="HG丸ｺﾞｼｯｸM-PRO" panose="020F0600000000000000" pitchFamily="50" charset="-128"/>
                        </a:rPr>
                        <a:t>に相当する点数を加算する。</a:t>
                      </a:r>
                      <a:endParaRPr kumimoji="1" lang="en-US" altLang="ja-JP" sz="1600" b="0" dirty="0" smtClean="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smtClean="0">
                          <a:latin typeface="HG丸ｺﾞｼｯｸM-PRO" panose="020F0600000000000000" pitchFamily="50" charset="-128"/>
                          <a:ea typeface="HG丸ｺﾞｼｯｸM-PRO" panose="020F0600000000000000" pitchFamily="50" charset="-128"/>
                        </a:rPr>
                        <a:t>［通則］</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600" b="0" dirty="0" smtClean="0">
                          <a:latin typeface="HG丸ｺﾞｼｯｸM-PRO" panose="020F0600000000000000" pitchFamily="50" charset="-128"/>
                          <a:ea typeface="HG丸ｺﾞｼｯｸM-PRO" panose="020F0600000000000000" pitchFamily="50" charset="-128"/>
                        </a:rPr>
                        <a:t>５　緊急のために休日に処置を行った場合又はその開始時間が保険医療機関の表示する診療時間以外の時間若しくは深夜である処置を行った場合において、当該処置の費用は、次に掲げる点数を、それぞれ所定点数に加算した点数により算定する。</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361950" indent="-361950"/>
                      <a:r>
                        <a:rPr kumimoji="1" lang="ja-JP" altLang="en-US" sz="1600" b="0" dirty="0" smtClean="0">
                          <a:latin typeface="HG丸ｺﾞｼｯｸM-PRO" panose="020F0600000000000000" pitchFamily="50" charset="-128"/>
                          <a:ea typeface="HG丸ｺﾞｼｯｸM-PRO" panose="020F0600000000000000" pitchFamily="50" charset="-128"/>
                        </a:rPr>
                        <a:t>　イ　処置の</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所定点数が</a:t>
                      </a:r>
                      <a:r>
                        <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rPr>
                        <a:t>1,000</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点以上</a:t>
                      </a:r>
                      <a:r>
                        <a:rPr kumimoji="1" lang="ja-JP" altLang="en-US" sz="1600" b="0" dirty="0" smtClean="0">
                          <a:latin typeface="HG丸ｺﾞｼｯｸM-PRO" panose="020F0600000000000000" pitchFamily="50" charset="-128"/>
                          <a:ea typeface="HG丸ｺﾞｼｯｸM-PRO" panose="020F0600000000000000" pitchFamily="50" charset="-128"/>
                        </a:rPr>
                        <a:t>の場合であって、</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施設基準の届出を行った保険医療機関</a:t>
                      </a:r>
                      <a:r>
                        <a:rPr kumimoji="1" lang="ja-JP" altLang="en-US" sz="1600" b="0" dirty="0" smtClean="0">
                          <a:latin typeface="HG丸ｺﾞｼｯｸM-PRO" panose="020F0600000000000000" pitchFamily="50" charset="-128"/>
                          <a:ea typeface="HG丸ｺﾞｼｯｸM-PRO" panose="020F0600000000000000" pitchFamily="50" charset="-128"/>
                        </a:rPr>
                        <a:t>で行われる場合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180975" indent="180975"/>
                      <a:r>
                        <a:rPr kumimoji="1" lang="en-US" altLang="ja-JP" sz="1600" b="0" dirty="0" smtClean="0">
                          <a:latin typeface="HG丸ｺﾞｼｯｸM-PRO" panose="020F0600000000000000" pitchFamily="50" charset="-128"/>
                          <a:ea typeface="HG丸ｺﾞｼｯｸM-PRO" panose="020F0600000000000000" pitchFamily="50" charset="-128"/>
                        </a:rPr>
                        <a:t>(1)</a:t>
                      </a:r>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休日加算１</a:t>
                      </a:r>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所定点数の</a:t>
                      </a:r>
                      <a:r>
                        <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rPr>
                        <a:t>160/100</a:t>
                      </a:r>
                    </a:p>
                    <a:p>
                      <a:pPr marL="2062163" indent="-1700213"/>
                      <a:r>
                        <a:rPr kumimoji="1" lang="en-US" altLang="ja-JP" sz="1600" b="0" dirty="0" smtClean="0">
                          <a:latin typeface="HG丸ｺﾞｼｯｸM-PRO" panose="020F0600000000000000" pitchFamily="50" charset="-128"/>
                          <a:ea typeface="HG丸ｺﾞｼｯｸM-PRO" panose="020F0600000000000000" pitchFamily="50" charset="-128"/>
                        </a:rPr>
                        <a:t>(2)</a:t>
                      </a:r>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時間外加算１（外来患者に限る）</a:t>
                      </a:r>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所定点数の  </a:t>
                      </a:r>
                      <a:r>
                        <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rPr>
                        <a:t>80/100</a:t>
                      </a:r>
                    </a:p>
                    <a:p>
                      <a:pPr marL="361950" indent="0"/>
                      <a:r>
                        <a:rPr kumimoji="1" lang="en-US" altLang="ja-JP" sz="1600" b="0" dirty="0" smtClean="0">
                          <a:latin typeface="HG丸ｺﾞｼｯｸM-PRO" panose="020F0600000000000000" pitchFamily="50" charset="-128"/>
                          <a:ea typeface="HG丸ｺﾞｼｯｸM-PRO" panose="020F0600000000000000" pitchFamily="50" charset="-128"/>
                        </a:rPr>
                        <a:t>(3)</a:t>
                      </a:r>
                      <a:r>
                        <a:rPr kumimoji="1" lang="en-US" altLang="ja-JP" sz="1600" b="0" baseline="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深夜加算１</a:t>
                      </a:r>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  所定点数の</a:t>
                      </a:r>
                      <a:r>
                        <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rPr>
                        <a:t>160/100</a:t>
                      </a:r>
                    </a:p>
                    <a:p>
                      <a:pPr marL="361950" indent="-180975"/>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en-US" altLang="ja-JP" sz="1600" b="0" dirty="0" smtClean="0">
                          <a:latin typeface="HG丸ｺﾞｼｯｸM-PRO" panose="020F0600000000000000" pitchFamily="50" charset="-128"/>
                          <a:ea typeface="HG丸ｺﾞｼｯｸM-PRO" panose="020F0600000000000000" pitchFamily="50" charset="-128"/>
                        </a:rPr>
                        <a:t>(4) </a:t>
                      </a:r>
                      <a:r>
                        <a:rPr kumimoji="1" lang="ja-JP" altLang="en-US" sz="1600" b="0" dirty="0" smtClean="0">
                          <a:latin typeface="HG丸ｺﾞｼｯｸM-PRO" panose="020F0600000000000000" pitchFamily="50" charset="-128"/>
                          <a:ea typeface="HG丸ｺﾞｼｯｸM-PRO" panose="020F0600000000000000" pitchFamily="50" charset="-128"/>
                        </a:rPr>
                        <a:t>時間外特例医療機関</a:t>
                      </a:r>
                      <a:r>
                        <a:rPr kumimoji="1" lang="ja-JP" altLang="en-US" sz="1400" b="0" dirty="0" smtClean="0">
                          <a:latin typeface="HG丸ｺﾞｼｯｸM-PRO" panose="020F0600000000000000" pitchFamily="50" charset="-128"/>
                          <a:ea typeface="HG丸ｺﾞｼｯｸM-PRO" panose="020F0600000000000000" pitchFamily="50" charset="-128"/>
                        </a:rPr>
                        <a:t>（外来患者に限る）</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ja-JP" altLang="en-US" sz="1600" b="0" baseline="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所定点数の  </a:t>
                      </a:r>
                      <a:r>
                        <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rPr>
                        <a:t>80/100</a:t>
                      </a:r>
                    </a:p>
                    <a:p>
                      <a:pPr marL="361950" indent="-180975"/>
                      <a:r>
                        <a:rPr kumimoji="1" lang="ja-JP" altLang="en-US" sz="1600" b="0" dirty="0" smtClean="0">
                          <a:latin typeface="HG丸ｺﾞｼｯｸM-PRO" panose="020F0600000000000000" pitchFamily="50" charset="-128"/>
                          <a:ea typeface="HG丸ｺﾞｼｯｸM-PRO" panose="020F0600000000000000" pitchFamily="50" charset="-128"/>
                        </a:rPr>
                        <a:t>ロ　処置の</a:t>
                      </a:r>
                      <a:r>
                        <a:rPr kumimoji="1" lang="ja-JP" altLang="en-US" sz="1600" b="0" dirty="0" smtClean="0">
                          <a:solidFill>
                            <a:schemeClr val="tx1"/>
                          </a:solidFill>
                          <a:latin typeface="HG丸ｺﾞｼｯｸM-PRO" panose="020F0600000000000000" pitchFamily="50" charset="-128"/>
                          <a:ea typeface="HG丸ｺﾞｼｯｸM-PRO" panose="020F0600000000000000" pitchFamily="50" charset="-128"/>
                        </a:rPr>
                        <a:t>所定点数が</a:t>
                      </a:r>
                      <a:r>
                        <a:rPr kumimoji="1" lang="en-US" altLang="ja-JP" sz="1600" b="0" dirty="0" smtClean="0">
                          <a:solidFill>
                            <a:schemeClr val="tx1"/>
                          </a:solidFill>
                          <a:latin typeface="HG丸ｺﾞｼｯｸM-PRO" panose="020F0600000000000000" pitchFamily="50" charset="-128"/>
                          <a:ea typeface="HG丸ｺﾞｼｯｸM-PRO" panose="020F0600000000000000" pitchFamily="50" charset="-128"/>
                        </a:rPr>
                        <a:t>150</a:t>
                      </a:r>
                      <a:r>
                        <a:rPr kumimoji="1" lang="ja-JP" altLang="en-US" sz="1600" b="0" dirty="0" smtClean="0">
                          <a:solidFill>
                            <a:schemeClr val="tx1"/>
                          </a:solidFill>
                          <a:latin typeface="HG丸ｺﾞｼｯｸM-PRO" panose="020F0600000000000000" pitchFamily="50" charset="-128"/>
                          <a:ea typeface="HG丸ｺﾞｼｯｸM-PRO" panose="020F0600000000000000" pitchFamily="50" charset="-128"/>
                        </a:rPr>
                        <a:t>点以上の場合であって、外来患者に対して</a:t>
                      </a:r>
                      <a:r>
                        <a:rPr kumimoji="1" lang="ja-JP" altLang="en-US" sz="1600" b="0" dirty="0" smtClean="0">
                          <a:latin typeface="HG丸ｺﾞｼｯｸM-PRO" panose="020F0600000000000000" pitchFamily="50" charset="-128"/>
                          <a:ea typeface="HG丸ｺﾞｼｯｸM-PRO" panose="020F0600000000000000" pitchFamily="50" charset="-128"/>
                        </a:rPr>
                        <a:t>行われる場合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180975" indent="180975"/>
                      <a:r>
                        <a:rPr kumimoji="1" lang="en-US" altLang="ja-JP" sz="1600" b="0" dirty="0" smtClean="0">
                          <a:latin typeface="HG丸ｺﾞｼｯｸM-PRO" panose="020F0600000000000000" pitchFamily="50" charset="-128"/>
                          <a:ea typeface="HG丸ｺﾞｼｯｸM-PRO" panose="020F0600000000000000" pitchFamily="50" charset="-128"/>
                        </a:rPr>
                        <a:t>(1)</a:t>
                      </a:r>
                      <a:r>
                        <a:rPr kumimoji="1" lang="ja-JP" altLang="en-US" sz="1600" b="0" dirty="0" smtClean="0">
                          <a:latin typeface="HG丸ｺﾞｼｯｸM-PRO" panose="020F0600000000000000" pitchFamily="50" charset="-128"/>
                          <a:ea typeface="HG丸ｺﾞｼｯｸM-PRO" panose="020F0600000000000000" pitchFamily="50" charset="-128"/>
                        </a:rPr>
                        <a:t> 休日加算２　  所定点数の  </a:t>
                      </a:r>
                      <a:r>
                        <a:rPr kumimoji="1" lang="en-US" altLang="ja-JP" sz="1600" b="0" dirty="0" smtClean="0">
                          <a:latin typeface="HG丸ｺﾞｼｯｸM-PRO" panose="020F0600000000000000" pitchFamily="50" charset="-128"/>
                          <a:ea typeface="HG丸ｺﾞｼｯｸM-PRO" panose="020F0600000000000000" pitchFamily="50" charset="-128"/>
                        </a:rPr>
                        <a:t>80/100</a:t>
                      </a:r>
                    </a:p>
                    <a:p>
                      <a:pPr marL="2062163" indent="-1700213"/>
                      <a:r>
                        <a:rPr kumimoji="1" lang="en-US" altLang="ja-JP" sz="1600" b="0" dirty="0" smtClean="0">
                          <a:latin typeface="HG丸ｺﾞｼｯｸM-PRO" panose="020F0600000000000000" pitchFamily="50" charset="-128"/>
                          <a:ea typeface="HG丸ｺﾞｼｯｸM-PRO" panose="020F0600000000000000" pitchFamily="50" charset="-128"/>
                        </a:rPr>
                        <a:t>(2)</a:t>
                      </a:r>
                      <a:r>
                        <a:rPr kumimoji="1" lang="ja-JP" altLang="en-US" sz="1600" b="0" dirty="0" smtClean="0">
                          <a:latin typeface="HG丸ｺﾞｼｯｸM-PRO" panose="020F0600000000000000" pitchFamily="50" charset="-128"/>
                          <a:ea typeface="HG丸ｺﾞｼｯｸM-PRO" panose="020F0600000000000000" pitchFamily="50" charset="-128"/>
                        </a:rPr>
                        <a:t> 時間外加算２  所定点数の  </a:t>
                      </a:r>
                      <a:r>
                        <a:rPr kumimoji="1" lang="en-US" altLang="ja-JP" sz="1600" b="0" dirty="0" smtClean="0">
                          <a:latin typeface="HG丸ｺﾞｼｯｸM-PRO" panose="020F0600000000000000" pitchFamily="50" charset="-128"/>
                          <a:ea typeface="HG丸ｺﾞｼｯｸM-PRO" panose="020F0600000000000000" pitchFamily="50" charset="-128"/>
                        </a:rPr>
                        <a:t>40/100</a:t>
                      </a:r>
                    </a:p>
                    <a:p>
                      <a:pPr marL="361950" indent="0"/>
                      <a:r>
                        <a:rPr kumimoji="1" lang="en-US" altLang="ja-JP" sz="1600" b="0" dirty="0" smtClean="0">
                          <a:latin typeface="HG丸ｺﾞｼｯｸM-PRO" panose="020F0600000000000000" pitchFamily="50" charset="-128"/>
                          <a:ea typeface="HG丸ｺﾞｼｯｸM-PRO" panose="020F0600000000000000" pitchFamily="50" charset="-128"/>
                        </a:rPr>
                        <a:t>(3)</a:t>
                      </a:r>
                      <a:r>
                        <a:rPr kumimoji="1" lang="en-US" altLang="ja-JP" sz="1600" b="0" baseline="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latin typeface="HG丸ｺﾞｼｯｸM-PRO" panose="020F0600000000000000" pitchFamily="50" charset="-128"/>
                          <a:ea typeface="HG丸ｺﾞｼｯｸM-PRO" panose="020F0600000000000000" pitchFamily="50" charset="-128"/>
                        </a:rPr>
                        <a:t>深夜加算２　  所定点数の</a:t>
                      </a:r>
                      <a:r>
                        <a:rPr kumimoji="1" lang="en-US" altLang="ja-JP" sz="1600" b="0" baseline="0" dirty="0" smtClean="0">
                          <a:latin typeface="HG丸ｺﾞｼｯｸM-PRO" panose="020F0600000000000000" pitchFamily="50" charset="-128"/>
                          <a:ea typeface="HG丸ｺﾞｼｯｸM-PRO" panose="020F0600000000000000" pitchFamily="50" charset="-128"/>
                        </a:rPr>
                        <a:t>  8</a:t>
                      </a:r>
                      <a:r>
                        <a:rPr kumimoji="1" lang="en-US" altLang="ja-JP" sz="1600" b="0" dirty="0" smtClean="0">
                          <a:latin typeface="HG丸ｺﾞｼｯｸM-PRO" panose="020F0600000000000000" pitchFamily="50" charset="-128"/>
                          <a:ea typeface="HG丸ｺﾞｼｯｸM-PRO" panose="020F0600000000000000" pitchFamily="50" charset="-128"/>
                        </a:rPr>
                        <a:t>0/100</a:t>
                      </a:r>
                    </a:p>
                    <a:p>
                      <a:pPr marL="361950" indent="-180975"/>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en-US" altLang="ja-JP" sz="1600" b="0" dirty="0" smtClean="0">
                          <a:latin typeface="HG丸ｺﾞｼｯｸM-PRO" panose="020F0600000000000000" pitchFamily="50" charset="-128"/>
                          <a:ea typeface="HG丸ｺﾞｼｯｸM-PRO" panose="020F0600000000000000" pitchFamily="50" charset="-128"/>
                        </a:rPr>
                        <a:t>(4) </a:t>
                      </a:r>
                      <a:r>
                        <a:rPr kumimoji="1" lang="ja-JP" altLang="en-US" sz="1600" b="0" dirty="0" smtClean="0">
                          <a:latin typeface="HG丸ｺﾞｼｯｸM-PRO" panose="020F0600000000000000" pitchFamily="50" charset="-128"/>
                          <a:ea typeface="HG丸ｺﾞｼｯｸM-PRO" panose="020F0600000000000000" pitchFamily="50" charset="-128"/>
                        </a:rPr>
                        <a:t>時間外特例医療機関</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ja-JP" altLang="en-US" sz="1600" b="0" baseline="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latin typeface="HG丸ｺﾞｼｯｸM-PRO" panose="020F0600000000000000" pitchFamily="50" charset="-128"/>
                          <a:ea typeface="HG丸ｺﾞｼｯｸM-PRO" panose="020F0600000000000000" pitchFamily="50" charset="-128"/>
                        </a:rPr>
                        <a:t>所定点数の  </a:t>
                      </a:r>
                      <a:r>
                        <a:rPr kumimoji="1" lang="en-US" altLang="ja-JP" sz="1600" b="0" dirty="0" smtClean="0">
                          <a:latin typeface="HG丸ｺﾞｼｯｸM-PRO" panose="020F0600000000000000" pitchFamily="50" charset="-128"/>
                          <a:ea typeface="HG丸ｺﾞｼｯｸM-PRO" panose="020F0600000000000000" pitchFamily="50" charset="-128"/>
                        </a:rPr>
                        <a:t>80/100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31774035"/>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368660"/>
            <a:ext cx="8568952" cy="6156684"/>
          </a:xfrm>
          <a:prstGeom prst="snip2DiagRect">
            <a:avLst>
              <a:gd name="adj1" fmla="val 0"/>
              <a:gd name="adj2" fmla="val 717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16632"/>
            <a:ext cx="8568952" cy="504056"/>
          </a:xfrm>
          <a:prstGeom prst="roundRect">
            <a:avLst>
              <a:gd name="adj" fmla="val 222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188640"/>
            <a:ext cx="8280920" cy="6669360"/>
          </a:xfrm>
        </p:spPr>
        <p:txBody>
          <a:bodyPr>
            <a:normAutofit/>
          </a:bodyPr>
          <a:lstStyle/>
          <a:p>
            <a:pPr marL="265113" indent="-265113">
              <a:spcBef>
                <a:spcPts val="600"/>
              </a:spcBef>
              <a:spcAft>
                <a:spcPts val="600"/>
              </a:spcAft>
              <a:buNone/>
            </a:pPr>
            <a:r>
              <a:rPr lang="ja-JP" altLang="en-US" sz="2000" dirty="0" smtClean="0">
                <a:latin typeface="HG丸ｺﾞｼｯｸM-PRO" panose="020F0600000000000000" pitchFamily="50" charset="-128"/>
                <a:ea typeface="HG丸ｺﾞｼｯｸM-PRO" panose="020F0600000000000000" pitchFamily="50" charset="-128"/>
              </a:rPr>
              <a:t>通則</a:t>
            </a:r>
            <a:r>
              <a:rPr lang="en-US" altLang="ja-JP" sz="2000" dirty="0" smtClean="0">
                <a:latin typeface="HG丸ｺﾞｼｯｸM-PRO" panose="020F0600000000000000" pitchFamily="50" charset="-128"/>
                <a:ea typeface="HG丸ｺﾞｼｯｸM-PRO" panose="020F0600000000000000" pitchFamily="50" charset="-128"/>
              </a:rPr>
              <a:t>5</a:t>
            </a:r>
            <a:r>
              <a:rPr lang="ja-JP" altLang="en-US" sz="2000" dirty="0" smtClean="0">
                <a:latin typeface="HG丸ｺﾞｼｯｸM-PRO" panose="020F0600000000000000" pitchFamily="50" charset="-128"/>
                <a:ea typeface="HG丸ｺﾞｼｯｸM-PRO" panose="020F0600000000000000" pitchFamily="50" charset="-128"/>
              </a:rPr>
              <a:t>　休日加算１・時間外加算１（外来患者に限る）・深夜加算１</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spcBef>
                <a:spcPts val="1200"/>
              </a:spcBef>
              <a:buNone/>
            </a:pPr>
            <a:r>
              <a:rPr lang="ja-JP" altLang="en-US" sz="2400" dirty="0" smtClean="0">
                <a:latin typeface="HG丸ｺﾞｼｯｸM-PRO" panose="020F0600000000000000" pitchFamily="50" charset="-128"/>
                <a:ea typeface="HG丸ｺﾞｼｯｸM-PRO" panose="020F0600000000000000" pitchFamily="50" charset="-128"/>
              </a:rPr>
              <a:t>［</a:t>
            </a:r>
            <a:r>
              <a:rPr lang="ja-JP" altLang="ja-JP" sz="2400" dirty="0" smtClean="0">
                <a:latin typeface="HG丸ｺﾞｼｯｸM-PRO" panose="020F0600000000000000" pitchFamily="50" charset="-128"/>
                <a:ea typeface="HG丸ｺﾞｼｯｸM-PRO" panose="020F0600000000000000" pitchFamily="50" charset="-128"/>
              </a:rPr>
              <a:t>算定要件</a:t>
            </a:r>
            <a:r>
              <a:rPr lang="ja-JP" altLang="en-US" sz="2400" dirty="0" smtClean="0">
                <a:latin typeface="HG丸ｺﾞｼｯｸM-PRO" panose="020F0600000000000000" pitchFamily="50" charset="-128"/>
                <a:ea typeface="HG丸ｺﾞｼｯｸM-PRO" panose="020F0600000000000000" pitchFamily="50" charset="-128"/>
              </a:rPr>
              <a:t>］</a:t>
            </a:r>
            <a:endParaRPr lang="ja-JP" altLang="ja-JP" sz="2400" dirty="0">
              <a:latin typeface="HG丸ｺﾞｼｯｸM-PRO" panose="020F0600000000000000" pitchFamily="50" charset="-128"/>
              <a:ea typeface="HG丸ｺﾞｼｯｸM-PRO" panose="020F0600000000000000" pitchFamily="50" charset="-128"/>
            </a:endParaRPr>
          </a:p>
          <a:p>
            <a:pPr marL="542925" indent="-265113">
              <a:buNone/>
            </a:pPr>
            <a:r>
              <a:rPr lang="ja-JP" altLang="ja-JP" sz="2400" dirty="0">
                <a:latin typeface="HG丸ｺﾞｼｯｸM-PRO" panose="020F0600000000000000" pitchFamily="50" charset="-128"/>
                <a:ea typeface="HG丸ｺﾞｼｯｸM-PRO" panose="020F0600000000000000" pitchFamily="50" charset="-128"/>
              </a:rPr>
              <a:t>①　</a:t>
            </a:r>
            <a:r>
              <a:rPr lang="ja-JP" altLang="en-US" sz="2400" dirty="0">
                <a:latin typeface="HG丸ｺﾞｼｯｸM-PRO" panose="020F0600000000000000" pitchFamily="50" charset="-128"/>
                <a:ea typeface="HG丸ｺﾞｼｯｸM-PRO" panose="020F0600000000000000" pitchFamily="50" charset="-128"/>
              </a:rPr>
              <a:t>処置が</a:t>
            </a:r>
            <a:r>
              <a:rPr lang="ja-JP" altLang="ja-JP" sz="2400" dirty="0" smtClean="0">
                <a:latin typeface="HG丸ｺﾞｼｯｸM-PRO" panose="020F0600000000000000" pitchFamily="50" charset="-128"/>
                <a:ea typeface="HG丸ｺﾞｼｯｸM-PRO" panose="020F0600000000000000" pitchFamily="50" charset="-128"/>
              </a:rPr>
              <a:t>保険</a:t>
            </a:r>
            <a:r>
              <a:rPr lang="ja-JP" altLang="ja-JP" sz="2400" dirty="0">
                <a:latin typeface="HG丸ｺﾞｼｯｸM-PRO" panose="020F0600000000000000" pitchFamily="50" charset="-128"/>
                <a:ea typeface="HG丸ｺﾞｼｯｸM-PRO" panose="020F0600000000000000" pitchFamily="50" charset="-128"/>
              </a:rPr>
              <a:t>医療機関又は保険医の</a:t>
            </a:r>
            <a:r>
              <a:rPr lang="ja-JP" altLang="ja-JP" sz="2400" dirty="0">
                <a:solidFill>
                  <a:srgbClr val="0000FF"/>
                </a:solidFill>
                <a:latin typeface="HG丸ｺﾞｼｯｸM-PRO" panose="020F0600000000000000" pitchFamily="50" charset="-128"/>
                <a:ea typeface="HG丸ｺﾞｼｯｸM-PRO" panose="020F0600000000000000" pitchFamily="50" charset="-128"/>
              </a:rPr>
              <a:t>都合により休日、時間外、深夜に行われた場合には算定できない</a:t>
            </a:r>
            <a:r>
              <a:rPr lang="ja-JP" altLang="ja-JP" sz="2400" dirty="0">
                <a:latin typeface="HG丸ｺﾞｼｯｸM-PRO" panose="020F0600000000000000" pitchFamily="50" charset="-128"/>
                <a:ea typeface="HG丸ｺﾞｼｯｸM-PRO" panose="020F0600000000000000" pitchFamily="50" charset="-128"/>
              </a:rPr>
              <a:t>。</a:t>
            </a:r>
          </a:p>
          <a:p>
            <a:pPr marL="542925" indent="-265113">
              <a:buNone/>
            </a:pPr>
            <a:r>
              <a:rPr lang="ja-JP" altLang="ja-JP" sz="2400" dirty="0">
                <a:latin typeface="HG丸ｺﾞｼｯｸM-PRO" panose="020F0600000000000000" pitchFamily="50" charset="-128"/>
                <a:ea typeface="HG丸ｺﾞｼｯｸM-PRO" panose="020F0600000000000000" pitchFamily="50" charset="-128"/>
              </a:rPr>
              <a:t>②　</a:t>
            </a:r>
            <a:r>
              <a:rPr lang="ja-JP" altLang="ja-JP" sz="2400" dirty="0">
                <a:solidFill>
                  <a:srgbClr val="0000FF"/>
                </a:solidFill>
                <a:latin typeface="HG丸ｺﾞｼｯｸM-PRO" panose="020F0600000000000000" pitchFamily="50" charset="-128"/>
                <a:ea typeface="HG丸ｺﾞｼｯｸM-PRO" panose="020F0600000000000000" pitchFamily="50" charset="-128"/>
              </a:rPr>
              <a:t>入院中の患者以外の患者</a:t>
            </a:r>
            <a:r>
              <a:rPr lang="ja-JP" altLang="ja-JP" sz="2400" dirty="0">
                <a:latin typeface="HG丸ｺﾞｼｯｸM-PRO" panose="020F0600000000000000" pitchFamily="50" charset="-128"/>
                <a:ea typeface="HG丸ｺﾞｼｯｸM-PRO" panose="020F0600000000000000" pitchFamily="50" charset="-128"/>
              </a:rPr>
              <a:t>に対しては、以下のいずれかの場合に算定できる。</a:t>
            </a:r>
          </a:p>
          <a:p>
            <a:pPr marL="989013" indent="-265113">
              <a:buNone/>
            </a:pPr>
            <a:r>
              <a:rPr lang="ja-JP" altLang="ja-JP" sz="2400" dirty="0" smtClean="0">
                <a:latin typeface="HG丸ｺﾞｼｯｸM-PRO" panose="020F0600000000000000" pitchFamily="50" charset="-128"/>
                <a:ea typeface="HG丸ｺﾞｼｯｸM-PRO" panose="020F0600000000000000" pitchFamily="50" charset="-128"/>
              </a:rPr>
              <a:t>ア</a:t>
            </a: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smtClean="0">
                <a:latin typeface="HG丸ｺﾞｼｯｸM-PRO" panose="020F0600000000000000" pitchFamily="50" charset="-128"/>
                <a:ea typeface="HG丸ｺﾞｼｯｸM-PRO" panose="020F0600000000000000" pitchFamily="50" charset="-128"/>
              </a:rPr>
              <a:t>休日</a:t>
            </a:r>
            <a:r>
              <a:rPr lang="ja-JP" altLang="ja-JP" sz="2400" dirty="0">
                <a:latin typeface="HG丸ｺﾞｼｯｸM-PRO" panose="020F0600000000000000" pitchFamily="50" charset="-128"/>
                <a:ea typeface="HG丸ｺﾞｼｯｸM-PRO" panose="020F0600000000000000" pitchFamily="50" charset="-128"/>
              </a:rPr>
              <a:t>加算、時間外加算、深夜加算の算定できる</a:t>
            </a:r>
            <a:r>
              <a:rPr lang="ja-JP" altLang="ja-JP" sz="2400" dirty="0">
                <a:solidFill>
                  <a:srgbClr val="0000FF"/>
                </a:solidFill>
                <a:latin typeface="HG丸ｺﾞｼｯｸM-PRO" panose="020F0600000000000000" pitchFamily="50" charset="-128"/>
                <a:ea typeface="HG丸ｺﾞｼｯｸM-PRO" panose="020F0600000000000000" pitchFamily="50" charset="-128"/>
              </a:rPr>
              <a:t>初診又は再診に引き続いて</a:t>
            </a:r>
            <a:r>
              <a:rPr lang="ja-JP" altLang="ja-JP" sz="2400" dirty="0" smtClean="0">
                <a:solidFill>
                  <a:srgbClr val="0000FF"/>
                </a:solidFill>
                <a:latin typeface="HG丸ｺﾞｼｯｸM-PRO" panose="020F0600000000000000" pitchFamily="50" charset="-128"/>
                <a:ea typeface="HG丸ｺﾞｼｯｸM-PRO" panose="020F0600000000000000" pitchFamily="50" charset="-128"/>
              </a:rPr>
              <a:t>行われた緊急</a:t>
            </a:r>
            <a:r>
              <a:rPr lang="ja-JP" altLang="ja-JP" sz="2400" dirty="0">
                <a:solidFill>
                  <a:srgbClr val="0000FF"/>
                </a:solidFill>
                <a:latin typeface="HG丸ｺﾞｼｯｸM-PRO" panose="020F0600000000000000" pitchFamily="50" charset="-128"/>
                <a:ea typeface="HG丸ｺﾞｼｯｸM-PRO" panose="020F0600000000000000" pitchFamily="50" charset="-128"/>
              </a:rPr>
              <a:t>処置</a:t>
            </a:r>
            <a:r>
              <a:rPr lang="ja-JP" altLang="ja-JP" sz="2400" dirty="0">
                <a:latin typeface="HG丸ｺﾞｼｯｸM-PRO" panose="020F0600000000000000" pitchFamily="50" charset="-128"/>
                <a:ea typeface="HG丸ｺﾞｼｯｸM-PRO" panose="020F0600000000000000" pitchFamily="50" charset="-128"/>
              </a:rPr>
              <a:t>の場合</a:t>
            </a:r>
          </a:p>
          <a:p>
            <a:pPr marL="989013" indent="-265113">
              <a:buNone/>
            </a:pPr>
            <a:r>
              <a:rPr lang="ja-JP" altLang="ja-JP" sz="2400" dirty="0" smtClean="0">
                <a:latin typeface="HG丸ｺﾞｼｯｸM-PRO" panose="020F0600000000000000" pitchFamily="50" charset="-128"/>
                <a:ea typeface="HG丸ｺﾞｼｯｸM-PRO" panose="020F0600000000000000" pitchFamily="50" charset="-128"/>
              </a:rPr>
              <a:t>イ</a:t>
            </a: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smtClean="0">
                <a:solidFill>
                  <a:srgbClr val="0000FF"/>
                </a:solidFill>
                <a:latin typeface="HG丸ｺﾞｼｯｸM-PRO" panose="020F0600000000000000" pitchFamily="50" charset="-128"/>
                <a:ea typeface="HG丸ｺﾞｼｯｸM-PRO" panose="020F0600000000000000" pitchFamily="50" charset="-128"/>
              </a:rPr>
              <a:t>初診</a:t>
            </a:r>
            <a:r>
              <a:rPr lang="ja-JP" altLang="ja-JP" sz="2400" dirty="0">
                <a:solidFill>
                  <a:srgbClr val="0000FF"/>
                </a:solidFill>
                <a:latin typeface="HG丸ｺﾞｼｯｸM-PRO" panose="020F0600000000000000" pitchFamily="50" charset="-128"/>
                <a:ea typeface="HG丸ｺﾞｼｯｸM-PRO" panose="020F0600000000000000" pitchFamily="50" charset="-128"/>
              </a:rPr>
              <a:t>又は再診から８時間以内</a:t>
            </a:r>
            <a:r>
              <a:rPr lang="ja-JP" altLang="ja-JP" sz="2400" dirty="0" smtClean="0">
                <a:solidFill>
                  <a:srgbClr val="0000FF"/>
                </a:solidFill>
                <a:latin typeface="HG丸ｺﾞｼｯｸM-PRO" panose="020F0600000000000000" pitchFamily="50" charset="-128"/>
                <a:ea typeface="HG丸ｺﾞｼｯｸM-PRO" panose="020F0600000000000000" pitchFamily="50" charset="-128"/>
              </a:rPr>
              <a:t>に緊急</a:t>
            </a:r>
            <a:r>
              <a:rPr lang="ja-JP" altLang="ja-JP" sz="2400" dirty="0">
                <a:solidFill>
                  <a:srgbClr val="0000FF"/>
                </a:solidFill>
                <a:latin typeface="HG丸ｺﾞｼｯｸM-PRO" panose="020F0600000000000000" pitchFamily="50" charset="-128"/>
                <a:ea typeface="HG丸ｺﾞｼｯｸM-PRO" panose="020F0600000000000000" pitchFamily="50" charset="-128"/>
              </a:rPr>
              <a:t>処置</a:t>
            </a:r>
            <a:r>
              <a:rPr lang="ja-JP" altLang="ja-JP" sz="2400" dirty="0">
                <a:latin typeface="HG丸ｺﾞｼｯｸM-PRO" panose="020F0600000000000000" pitchFamily="50" charset="-128"/>
                <a:ea typeface="HG丸ｺﾞｼｯｸM-PRO" panose="020F0600000000000000" pitchFamily="50" charset="-128"/>
              </a:rPr>
              <a:t>を行う場合であって、</a:t>
            </a:r>
            <a:r>
              <a:rPr lang="ja-JP" altLang="ja-JP" sz="2400" dirty="0">
                <a:solidFill>
                  <a:srgbClr val="0000FF"/>
                </a:solidFill>
                <a:latin typeface="HG丸ｺﾞｼｯｸM-PRO" panose="020F0600000000000000" pitchFamily="50" charset="-128"/>
                <a:ea typeface="HG丸ｺﾞｼｯｸM-PRO" panose="020F0600000000000000" pitchFamily="50" charset="-128"/>
              </a:rPr>
              <a:t>その開始</a:t>
            </a:r>
            <a:r>
              <a:rPr lang="ja-JP" altLang="ja-JP" sz="2400" dirty="0" smtClean="0">
                <a:solidFill>
                  <a:srgbClr val="0000FF"/>
                </a:solidFill>
                <a:latin typeface="HG丸ｺﾞｼｯｸM-PRO" panose="020F0600000000000000" pitchFamily="50" charset="-128"/>
                <a:ea typeface="HG丸ｺﾞｼｯｸM-PRO" panose="020F0600000000000000" pitchFamily="50" charset="-128"/>
              </a:rPr>
              <a:t>時間</a:t>
            </a:r>
            <a:r>
              <a:rPr lang="ja-JP" altLang="ja-JP" sz="2400" dirty="0" smtClean="0">
                <a:latin typeface="HG丸ｺﾞｼｯｸM-PRO" panose="020F0600000000000000" pitchFamily="50" charset="-128"/>
                <a:ea typeface="HG丸ｺﾞｼｯｸM-PRO" panose="020F0600000000000000" pitchFamily="50" charset="-128"/>
              </a:rPr>
              <a:t>が</a:t>
            </a:r>
            <a:r>
              <a:rPr lang="ja-JP" altLang="ja-JP" sz="2400" dirty="0">
                <a:latin typeface="HG丸ｺﾞｼｯｸM-PRO" panose="020F0600000000000000" pitchFamily="50" charset="-128"/>
                <a:ea typeface="HG丸ｺﾞｼｯｸM-PRO" panose="020F0600000000000000" pitchFamily="50" charset="-128"/>
              </a:rPr>
              <a:t>、休日、時間外（医療機関が表示する診療時間外をいう。）又は深夜であるもの</a:t>
            </a:r>
          </a:p>
          <a:p>
            <a:pPr marL="542925" indent="-265113">
              <a:buNone/>
            </a:pPr>
            <a:r>
              <a:rPr lang="ja-JP" altLang="ja-JP" sz="2400" dirty="0">
                <a:latin typeface="HG丸ｺﾞｼｯｸM-PRO" panose="020F0600000000000000" pitchFamily="50" charset="-128"/>
                <a:ea typeface="HG丸ｺﾞｼｯｸM-PRO" panose="020F0600000000000000" pitchFamily="50" charset="-128"/>
              </a:rPr>
              <a:t>③　</a:t>
            </a:r>
            <a:r>
              <a:rPr lang="ja-JP" altLang="ja-JP" sz="2400" dirty="0">
                <a:solidFill>
                  <a:srgbClr val="0000FF"/>
                </a:solidFill>
                <a:latin typeface="HG丸ｺﾞｼｯｸM-PRO" panose="020F0600000000000000" pitchFamily="50" charset="-128"/>
                <a:ea typeface="HG丸ｺﾞｼｯｸM-PRO" panose="020F0600000000000000" pitchFamily="50" charset="-128"/>
              </a:rPr>
              <a:t>入院中の患者</a:t>
            </a:r>
            <a:r>
              <a:rPr lang="ja-JP" altLang="ja-JP" sz="2400" dirty="0">
                <a:latin typeface="HG丸ｺﾞｼｯｸM-PRO" panose="020F0600000000000000" pitchFamily="50" charset="-128"/>
                <a:ea typeface="HG丸ｺﾞｼｯｸM-PRO" panose="020F0600000000000000" pitchFamily="50" charset="-128"/>
              </a:rPr>
              <a:t>に対しては、</a:t>
            </a:r>
            <a:r>
              <a:rPr lang="ja-JP" altLang="ja-JP" sz="2400" dirty="0">
                <a:solidFill>
                  <a:srgbClr val="0000FF"/>
                </a:solidFill>
                <a:latin typeface="HG丸ｺﾞｼｯｸM-PRO" panose="020F0600000000000000" pitchFamily="50" charset="-128"/>
                <a:ea typeface="HG丸ｺﾞｼｯｸM-PRO" panose="020F0600000000000000" pitchFamily="50" charset="-128"/>
              </a:rPr>
              <a:t>症状の急変</a:t>
            </a:r>
            <a:r>
              <a:rPr lang="ja-JP" altLang="ja-JP" sz="2400" dirty="0">
                <a:latin typeface="HG丸ｺﾞｼｯｸM-PRO" panose="020F0600000000000000" pitchFamily="50" charset="-128"/>
                <a:ea typeface="HG丸ｺﾞｼｯｸM-PRO" panose="020F0600000000000000" pitchFamily="50" charset="-128"/>
              </a:rPr>
              <a:t>により</a:t>
            </a:r>
            <a:r>
              <a:rPr lang="ja-JP" altLang="ja-JP" sz="2400" dirty="0" smtClean="0">
                <a:latin typeface="HG丸ｺﾞｼｯｸM-PRO" panose="020F0600000000000000" pitchFamily="50" charset="-128"/>
                <a:ea typeface="HG丸ｺﾞｼｯｸM-PRO" panose="020F0600000000000000" pitchFamily="50" charset="-128"/>
              </a:rPr>
              <a:t>、緊急</a:t>
            </a:r>
            <a:r>
              <a:rPr lang="ja-JP" altLang="ja-JP" sz="2400" dirty="0">
                <a:latin typeface="HG丸ｺﾞｼｯｸM-PRO" panose="020F0600000000000000" pitchFamily="50" charset="-128"/>
                <a:ea typeface="HG丸ｺﾞｼｯｸM-PRO" panose="020F0600000000000000" pitchFamily="50" charset="-128"/>
              </a:rPr>
              <a:t>処置を行った場合に算定でき、</a:t>
            </a:r>
            <a:r>
              <a:rPr lang="ja-JP" altLang="ja-JP" sz="2400" dirty="0">
                <a:solidFill>
                  <a:srgbClr val="0000FF"/>
                </a:solidFill>
                <a:latin typeface="HG丸ｺﾞｼｯｸM-PRO" panose="020F0600000000000000" pitchFamily="50" charset="-128"/>
                <a:ea typeface="HG丸ｺﾞｼｯｸM-PRO" panose="020F0600000000000000" pitchFamily="50" charset="-128"/>
              </a:rPr>
              <a:t>休日加算又は深夜加算のみ</a:t>
            </a:r>
            <a:r>
              <a:rPr lang="ja-JP" altLang="ja-JP" sz="2400" dirty="0">
                <a:latin typeface="HG丸ｺﾞｼｯｸM-PRO" panose="020F0600000000000000" pitchFamily="50" charset="-128"/>
                <a:ea typeface="HG丸ｺﾞｼｯｸM-PRO" panose="020F0600000000000000" pitchFamily="50" charset="-128"/>
              </a:rPr>
              <a:t>算定できる</a:t>
            </a:r>
            <a:r>
              <a:rPr lang="ja-JP" altLang="ja-JP" sz="2400" dirty="0" smtClean="0">
                <a:latin typeface="HG丸ｺﾞｼｯｸM-PRO" panose="020F0600000000000000" pitchFamily="50" charset="-128"/>
                <a:ea typeface="HG丸ｺﾞｼｯｸM-PRO" panose="020F0600000000000000" pitchFamily="50" charset="-128"/>
              </a:rPr>
              <a:t>。</a:t>
            </a:r>
            <a:endParaRPr lang="ja-JP" altLang="ja-JP" sz="24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213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86024847"/>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368660"/>
            <a:ext cx="8568952" cy="6300700"/>
          </a:xfrm>
          <a:prstGeom prst="snip2DiagRect">
            <a:avLst>
              <a:gd name="adj1" fmla="val 0"/>
              <a:gd name="adj2" fmla="val 717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16632"/>
            <a:ext cx="8568952" cy="504056"/>
          </a:xfrm>
          <a:prstGeom prst="roundRect">
            <a:avLst>
              <a:gd name="adj" fmla="val 222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188640"/>
            <a:ext cx="8280920" cy="6669360"/>
          </a:xfrm>
        </p:spPr>
        <p:txBody>
          <a:bodyPr>
            <a:normAutofit fontScale="92500" lnSpcReduction="10000"/>
          </a:bodyPr>
          <a:lstStyle/>
          <a:p>
            <a:pPr marL="265113" indent="-265113">
              <a:spcBef>
                <a:spcPts val="600"/>
              </a:spcBef>
              <a:spcAft>
                <a:spcPts val="600"/>
              </a:spcAft>
              <a:buNone/>
            </a:pPr>
            <a:r>
              <a:rPr lang="ja-JP" altLang="en-US" sz="2000" dirty="0" smtClean="0">
                <a:latin typeface="HG丸ｺﾞｼｯｸM-PRO" panose="020F0600000000000000" pitchFamily="50" charset="-128"/>
                <a:ea typeface="HG丸ｺﾞｼｯｸM-PRO" panose="020F0600000000000000" pitchFamily="50" charset="-128"/>
              </a:rPr>
              <a:t>通則</a:t>
            </a:r>
            <a:r>
              <a:rPr lang="en-US" altLang="ja-JP" sz="2000" dirty="0" smtClean="0">
                <a:latin typeface="HG丸ｺﾞｼｯｸM-PRO" panose="020F0600000000000000" pitchFamily="50" charset="-128"/>
                <a:ea typeface="HG丸ｺﾞｼｯｸM-PRO" panose="020F0600000000000000" pitchFamily="50" charset="-128"/>
              </a:rPr>
              <a:t>5</a:t>
            </a:r>
            <a:r>
              <a:rPr lang="ja-JP" altLang="en-US" sz="2000" dirty="0" smtClean="0">
                <a:latin typeface="HG丸ｺﾞｼｯｸM-PRO" panose="020F0600000000000000" pitchFamily="50" charset="-128"/>
                <a:ea typeface="HG丸ｺﾞｼｯｸM-PRO" panose="020F0600000000000000" pitchFamily="50" charset="-128"/>
              </a:rPr>
              <a:t>　休日加算１・時間外加算１（外来患者に限る）・深夜加算１</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spcBef>
                <a:spcPts val="1800"/>
              </a:spcBef>
              <a:buNone/>
            </a:pPr>
            <a:r>
              <a:rPr lang="ja-JP" altLang="en-US" sz="2200" dirty="0" smtClean="0">
                <a:latin typeface="HG丸ｺﾞｼｯｸM-PRO" panose="020F0600000000000000" pitchFamily="50" charset="-128"/>
                <a:ea typeface="HG丸ｺﾞｼｯｸM-PRO" panose="020F0600000000000000" pitchFamily="50" charset="-128"/>
              </a:rPr>
              <a:t>［施設基準］</a:t>
            </a:r>
            <a:endParaRPr lang="en-US" altLang="ja-JP" sz="2200" dirty="0" smtClean="0">
              <a:latin typeface="HG丸ｺﾞｼｯｸM-PRO" panose="020F0600000000000000" pitchFamily="50" charset="-128"/>
              <a:ea typeface="HG丸ｺﾞｼｯｸM-PRO" panose="020F0600000000000000" pitchFamily="50" charset="-128"/>
            </a:endParaRPr>
          </a:p>
          <a:p>
            <a:pPr marL="542925" indent="-277813">
              <a:buNone/>
            </a:pPr>
            <a:r>
              <a:rPr lang="ja-JP" altLang="ja-JP" sz="2200" dirty="0">
                <a:latin typeface="HG丸ｺﾞｼｯｸM-PRO" panose="020F0600000000000000" pitchFamily="50" charset="-128"/>
                <a:ea typeface="HG丸ｺﾞｼｯｸM-PRO" panose="020F0600000000000000" pitchFamily="50" charset="-128"/>
              </a:rPr>
              <a:t>①　術者、第一助手について、</a:t>
            </a:r>
            <a:r>
              <a:rPr lang="ja-JP" altLang="ja-JP" sz="2200" dirty="0">
                <a:solidFill>
                  <a:srgbClr val="0000FF"/>
                </a:solidFill>
                <a:latin typeface="HG丸ｺﾞｼｯｸM-PRO" panose="020F0600000000000000" pitchFamily="50" charset="-128"/>
                <a:ea typeface="HG丸ｺﾞｼｯｸM-PRO" panose="020F0600000000000000" pitchFamily="50" charset="-128"/>
              </a:rPr>
              <a:t>予定手術前の当直</a:t>
            </a:r>
            <a:r>
              <a:rPr lang="ja-JP" altLang="ja-JP" sz="2200" dirty="0">
                <a:latin typeface="HG丸ｺﾞｼｯｸM-PRO" panose="020F0600000000000000" pitchFamily="50" charset="-128"/>
                <a:ea typeface="HG丸ｺﾞｼｯｸM-PRO" panose="020F0600000000000000" pitchFamily="50" charset="-128"/>
              </a:rPr>
              <a:t>（緊急呼び出し当番を含む。）の</a:t>
            </a:r>
            <a:r>
              <a:rPr lang="ja-JP" altLang="ja-JP" sz="2200" dirty="0">
                <a:solidFill>
                  <a:srgbClr val="0000FF"/>
                </a:solidFill>
                <a:latin typeface="HG丸ｺﾞｼｯｸM-PRO" panose="020F0600000000000000" pitchFamily="50" charset="-128"/>
                <a:ea typeface="HG丸ｺﾞｼｯｸM-PRO" panose="020F0600000000000000" pitchFamily="50" charset="-128"/>
              </a:rPr>
              <a:t>免除を実施</a:t>
            </a:r>
            <a:r>
              <a:rPr lang="ja-JP" altLang="ja-JP" sz="2200" dirty="0">
                <a:latin typeface="HG丸ｺﾞｼｯｸM-PRO" panose="020F0600000000000000" pitchFamily="50" charset="-128"/>
                <a:ea typeface="HG丸ｺﾞｼｯｸM-PRO" panose="020F0600000000000000" pitchFamily="50" charset="-128"/>
              </a:rPr>
              <a:t>していること。（ただし、</a:t>
            </a:r>
            <a:r>
              <a:rPr lang="ja-JP" altLang="ja-JP" sz="2200" dirty="0">
                <a:solidFill>
                  <a:srgbClr val="0000FF"/>
                </a:solidFill>
                <a:latin typeface="HG丸ｺﾞｼｯｸM-PRO" panose="020F0600000000000000" pitchFamily="50" charset="-128"/>
                <a:ea typeface="HG丸ｺﾞｼｯｸM-PRO" panose="020F0600000000000000" pitchFamily="50" charset="-128"/>
              </a:rPr>
              <a:t>年</a:t>
            </a:r>
            <a:r>
              <a:rPr lang="en-US" altLang="ja-JP" sz="2200" dirty="0">
                <a:solidFill>
                  <a:srgbClr val="0000FF"/>
                </a:solidFill>
                <a:latin typeface="HG丸ｺﾞｼｯｸM-PRO" panose="020F0600000000000000" pitchFamily="50" charset="-128"/>
                <a:ea typeface="HG丸ｺﾞｼｯｸM-PRO" panose="020F0600000000000000" pitchFamily="50" charset="-128"/>
              </a:rPr>
              <a:t>12</a:t>
            </a:r>
            <a:r>
              <a:rPr lang="ja-JP" altLang="ja-JP" sz="2200" dirty="0">
                <a:solidFill>
                  <a:srgbClr val="0000FF"/>
                </a:solidFill>
                <a:latin typeface="HG丸ｺﾞｼｯｸM-PRO" panose="020F0600000000000000" pitchFamily="50" charset="-128"/>
                <a:ea typeface="HG丸ｺﾞｼｯｸM-PRO" panose="020F0600000000000000" pitchFamily="50" charset="-128"/>
              </a:rPr>
              <a:t>回に限り実施していない日があってもよい</a:t>
            </a:r>
            <a:r>
              <a:rPr lang="ja-JP" altLang="ja-JP" sz="2200" dirty="0">
                <a:latin typeface="HG丸ｺﾞｼｯｸM-PRO" panose="020F0600000000000000" pitchFamily="50" charset="-128"/>
                <a:ea typeface="HG丸ｺﾞｼｯｸM-PRO" panose="020F0600000000000000" pitchFamily="50" charset="-128"/>
              </a:rPr>
              <a:t>。）</a:t>
            </a:r>
          </a:p>
          <a:p>
            <a:pPr marL="542925" indent="-277813">
              <a:buNone/>
            </a:pPr>
            <a:r>
              <a:rPr lang="ja-JP" altLang="ja-JP" sz="2200" dirty="0">
                <a:latin typeface="HG丸ｺﾞｼｯｸM-PRO" panose="020F0600000000000000" pitchFamily="50" charset="-128"/>
                <a:ea typeface="HG丸ｺﾞｼｯｸM-PRO" panose="020F0600000000000000" pitchFamily="50" charset="-128"/>
              </a:rPr>
              <a:t>②　</a:t>
            </a:r>
            <a:r>
              <a:rPr lang="ja-JP" altLang="ja-JP" sz="2200" dirty="0">
                <a:solidFill>
                  <a:srgbClr val="0000FF"/>
                </a:solidFill>
                <a:latin typeface="HG丸ｺﾞｼｯｸM-PRO" panose="020F0600000000000000" pitchFamily="50" charset="-128"/>
                <a:ea typeface="HG丸ｺﾞｼｯｸM-PRO" panose="020F0600000000000000" pitchFamily="50" charset="-128"/>
              </a:rPr>
              <a:t>交代勤務制の実施</a:t>
            </a:r>
            <a:r>
              <a:rPr lang="ja-JP" altLang="ja-JP" sz="2200" dirty="0">
                <a:latin typeface="HG丸ｺﾞｼｯｸM-PRO" panose="020F0600000000000000" pitchFamily="50" charset="-128"/>
                <a:ea typeface="HG丸ｺﾞｼｯｸM-PRO" panose="020F0600000000000000" pitchFamily="50" charset="-128"/>
              </a:rPr>
              <a:t>または時間外・休日・深夜の手術・処置の実施に係る医師の</a:t>
            </a:r>
            <a:r>
              <a:rPr lang="ja-JP" altLang="ja-JP" sz="2200" dirty="0">
                <a:solidFill>
                  <a:srgbClr val="0000FF"/>
                </a:solidFill>
                <a:latin typeface="HG丸ｺﾞｼｯｸM-PRO" panose="020F0600000000000000" pitchFamily="50" charset="-128"/>
                <a:ea typeface="HG丸ｺﾞｼｯｸM-PRO" panose="020F0600000000000000" pitchFamily="50" charset="-128"/>
              </a:rPr>
              <a:t>手当支給を実施</a:t>
            </a:r>
            <a:r>
              <a:rPr lang="ja-JP" altLang="ja-JP" sz="2200" dirty="0">
                <a:latin typeface="HG丸ｺﾞｼｯｸM-PRO" panose="020F0600000000000000" pitchFamily="50" charset="-128"/>
                <a:ea typeface="HG丸ｺﾞｼｯｸM-PRO" panose="020F0600000000000000" pitchFamily="50" charset="-128"/>
              </a:rPr>
              <a:t>していること。（</a:t>
            </a:r>
            <a:r>
              <a:rPr lang="ja-JP" altLang="ja-JP" sz="2200" dirty="0">
                <a:solidFill>
                  <a:srgbClr val="0000FF"/>
                </a:solidFill>
                <a:latin typeface="HG丸ｺﾞｼｯｸM-PRO" panose="020F0600000000000000" pitchFamily="50" charset="-128"/>
                <a:ea typeface="HG丸ｺﾞｼｯｸM-PRO" panose="020F0600000000000000" pitchFamily="50" charset="-128"/>
              </a:rPr>
              <a:t>チーム制</a:t>
            </a:r>
            <a:r>
              <a:rPr lang="ja-JP" altLang="ja-JP" sz="2200" dirty="0">
                <a:latin typeface="HG丸ｺﾞｼｯｸM-PRO" panose="020F0600000000000000" pitchFamily="50" charset="-128"/>
                <a:ea typeface="HG丸ｺﾞｼｯｸM-PRO" panose="020F0600000000000000" pitchFamily="50" charset="-128"/>
              </a:rPr>
              <a:t>（数名のチームにつき、１人の緊急呼び出し当番を置き、休日・時間外・深夜の対応を一元化しており、緊急呼び出し当番の翌日は休日としていることをいう。）の場合も</a:t>
            </a:r>
            <a:r>
              <a:rPr lang="ja-JP" altLang="ja-JP" sz="2200" dirty="0">
                <a:solidFill>
                  <a:srgbClr val="0000FF"/>
                </a:solidFill>
                <a:latin typeface="HG丸ｺﾞｼｯｸM-PRO" panose="020F0600000000000000" pitchFamily="50" charset="-128"/>
                <a:ea typeface="HG丸ｺﾞｼｯｸM-PRO" panose="020F0600000000000000" pitchFamily="50" charset="-128"/>
              </a:rPr>
              <a:t>交代勤務制を実施していると見なす</a:t>
            </a:r>
            <a:r>
              <a:rPr lang="ja-JP" altLang="ja-JP" sz="2200" dirty="0">
                <a:latin typeface="HG丸ｺﾞｼｯｸM-PRO" panose="020F0600000000000000" pitchFamily="50" charset="-128"/>
                <a:ea typeface="HG丸ｺﾞｼｯｸM-PRO" panose="020F0600000000000000" pitchFamily="50" charset="-128"/>
              </a:rPr>
              <a:t>。）</a:t>
            </a:r>
          </a:p>
          <a:p>
            <a:pPr marL="542925" indent="-277813">
              <a:buNone/>
            </a:pPr>
            <a:r>
              <a:rPr lang="ja-JP" altLang="ja-JP" sz="2200" dirty="0">
                <a:latin typeface="HG丸ｺﾞｼｯｸM-PRO" panose="020F0600000000000000" pitchFamily="50" charset="-128"/>
                <a:ea typeface="HG丸ｺﾞｼｯｸM-PRO" panose="020F0600000000000000" pitchFamily="50" charset="-128"/>
              </a:rPr>
              <a:t>③　採血、静脈注射及び留置針によるルート確保について、</a:t>
            </a:r>
            <a:r>
              <a:rPr lang="ja-JP" altLang="ja-JP" sz="2200" dirty="0">
                <a:solidFill>
                  <a:srgbClr val="0000FF"/>
                </a:solidFill>
                <a:latin typeface="HG丸ｺﾞｼｯｸM-PRO" panose="020F0600000000000000" pitchFamily="50" charset="-128"/>
                <a:ea typeface="HG丸ｺﾞｼｯｸM-PRO" panose="020F0600000000000000" pitchFamily="50" charset="-128"/>
              </a:rPr>
              <a:t>原則として医師以外が実施</a:t>
            </a:r>
            <a:r>
              <a:rPr lang="ja-JP" altLang="ja-JP" sz="2200" dirty="0">
                <a:latin typeface="HG丸ｺﾞｼｯｸM-PRO" panose="020F0600000000000000" pitchFamily="50" charset="-128"/>
                <a:ea typeface="HG丸ｺﾞｼｯｸM-PRO" panose="020F0600000000000000" pitchFamily="50" charset="-128"/>
              </a:rPr>
              <a:t>していること。</a:t>
            </a:r>
          </a:p>
          <a:p>
            <a:pPr marL="542925" indent="-277813">
              <a:buNone/>
            </a:pPr>
            <a:r>
              <a:rPr lang="ja-JP" altLang="ja-JP" sz="2200" dirty="0">
                <a:latin typeface="HG丸ｺﾞｼｯｸM-PRO" panose="020F0600000000000000" pitchFamily="50" charset="-128"/>
                <a:ea typeface="HG丸ｺﾞｼｯｸM-PRO" panose="020F0600000000000000" pitchFamily="50" charset="-128"/>
              </a:rPr>
              <a:t>④　下記の</a:t>
            </a:r>
            <a:r>
              <a:rPr lang="ja-JP" altLang="ja-JP" sz="2200" dirty="0">
                <a:solidFill>
                  <a:srgbClr val="FF0000"/>
                </a:solidFill>
                <a:latin typeface="HG丸ｺﾞｼｯｸM-PRO" panose="020F0600000000000000" pitchFamily="50" charset="-128"/>
                <a:ea typeface="HG丸ｺﾞｼｯｸM-PRO" panose="020F0600000000000000" pitchFamily="50" charset="-128"/>
              </a:rPr>
              <a:t>ア～ウのいずれかに該当</a:t>
            </a:r>
            <a:r>
              <a:rPr lang="ja-JP" altLang="ja-JP" sz="2200" dirty="0">
                <a:latin typeface="HG丸ｺﾞｼｯｸM-PRO" panose="020F0600000000000000" pitchFamily="50" charset="-128"/>
                <a:ea typeface="HG丸ｺﾞｼｯｸM-PRO" panose="020F0600000000000000" pitchFamily="50" charset="-128"/>
              </a:rPr>
              <a:t>すること。</a:t>
            </a:r>
          </a:p>
          <a:p>
            <a:pPr marL="808038" indent="-265113">
              <a:buNone/>
            </a:pPr>
            <a:r>
              <a:rPr lang="ja-JP" altLang="ja-JP" sz="2200" dirty="0" smtClean="0">
                <a:latin typeface="HG丸ｺﾞｼｯｸM-PRO" panose="020F0600000000000000" pitchFamily="50" charset="-128"/>
                <a:ea typeface="HG丸ｺﾞｼｯｸM-PRO" panose="020F0600000000000000" pitchFamily="50" charset="-128"/>
              </a:rPr>
              <a:t>ア</a:t>
            </a:r>
            <a:r>
              <a:rPr lang="ja-JP" altLang="en-US" sz="2200" dirty="0" smtClean="0">
                <a:latin typeface="HG丸ｺﾞｼｯｸM-PRO" panose="020F0600000000000000" pitchFamily="50" charset="-128"/>
                <a:ea typeface="HG丸ｺﾞｼｯｸM-PRO" panose="020F0600000000000000" pitchFamily="50" charset="-128"/>
              </a:rPr>
              <a:t>　</a:t>
            </a:r>
            <a:r>
              <a:rPr lang="ja-JP" altLang="ja-JP" sz="2200" dirty="0" smtClean="0">
                <a:latin typeface="HG丸ｺﾞｼｯｸM-PRO" panose="020F0600000000000000" pitchFamily="50" charset="-128"/>
                <a:ea typeface="HG丸ｺﾞｼｯｸM-PRO" panose="020F0600000000000000" pitchFamily="50" charset="-128"/>
              </a:rPr>
              <a:t>年間</a:t>
            </a:r>
            <a:r>
              <a:rPr lang="ja-JP" altLang="ja-JP" sz="2200" dirty="0">
                <a:latin typeface="HG丸ｺﾞｼｯｸM-PRO" panose="020F0600000000000000" pitchFamily="50" charset="-128"/>
                <a:ea typeface="HG丸ｺﾞｼｯｸM-PRO" panose="020F0600000000000000" pitchFamily="50" charset="-128"/>
              </a:rPr>
              <a:t>の</a:t>
            </a:r>
            <a:r>
              <a:rPr lang="ja-JP" altLang="ja-JP" sz="2200" dirty="0">
                <a:solidFill>
                  <a:srgbClr val="0000FF"/>
                </a:solidFill>
                <a:latin typeface="HG丸ｺﾞｼｯｸM-PRO" panose="020F0600000000000000" pitchFamily="50" charset="-128"/>
                <a:ea typeface="HG丸ｺﾞｼｯｸM-PRO" panose="020F0600000000000000" pitchFamily="50" charset="-128"/>
              </a:rPr>
              <a:t>緊急入院患者数が</a:t>
            </a:r>
            <a:r>
              <a:rPr lang="en-US" altLang="ja-JP" sz="2200" dirty="0">
                <a:solidFill>
                  <a:srgbClr val="0000FF"/>
                </a:solidFill>
                <a:latin typeface="HG丸ｺﾞｼｯｸM-PRO" panose="020F0600000000000000" pitchFamily="50" charset="-128"/>
                <a:ea typeface="HG丸ｺﾞｼｯｸM-PRO" panose="020F0600000000000000" pitchFamily="50" charset="-128"/>
              </a:rPr>
              <a:t>200</a:t>
            </a:r>
            <a:r>
              <a:rPr lang="ja-JP" altLang="ja-JP" sz="2200" dirty="0">
                <a:solidFill>
                  <a:srgbClr val="0000FF"/>
                </a:solidFill>
                <a:latin typeface="HG丸ｺﾞｼｯｸM-PRO" panose="020F0600000000000000" pitchFamily="50" charset="-128"/>
                <a:ea typeface="HG丸ｺﾞｼｯｸM-PRO" panose="020F0600000000000000" pitchFamily="50" charset="-128"/>
              </a:rPr>
              <a:t>名以上</a:t>
            </a:r>
            <a:r>
              <a:rPr lang="ja-JP" altLang="ja-JP" sz="2200" dirty="0">
                <a:latin typeface="HG丸ｺﾞｼｯｸM-PRO" panose="020F0600000000000000" pitchFamily="50" charset="-128"/>
                <a:ea typeface="HG丸ｺﾞｼｯｸM-PRO" panose="020F0600000000000000" pitchFamily="50" charset="-128"/>
              </a:rPr>
              <a:t>である</a:t>
            </a:r>
          </a:p>
          <a:p>
            <a:pPr marL="808038" indent="-265113">
              <a:buNone/>
            </a:pPr>
            <a:r>
              <a:rPr lang="ja-JP" altLang="ja-JP" sz="2200" dirty="0" smtClean="0">
                <a:latin typeface="HG丸ｺﾞｼｯｸM-PRO" panose="020F0600000000000000" pitchFamily="50" charset="-128"/>
                <a:ea typeface="HG丸ｺﾞｼｯｸM-PRO" panose="020F0600000000000000" pitchFamily="50" charset="-128"/>
              </a:rPr>
              <a:t>イ</a:t>
            </a:r>
            <a:r>
              <a:rPr lang="ja-JP" altLang="en-US" sz="2200" dirty="0" smtClean="0">
                <a:latin typeface="HG丸ｺﾞｼｯｸM-PRO" panose="020F0600000000000000" pitchFamily="50" charset="-128"/>
                <a:ea typeface="HG丸ｺﾞｼｯｸM-PRO" panose="020F0600000000000000" pitchFamily="50" charset="-128"/>
              </a:rPr>
              <a:t>　</a:t>
            </a:r>
            <a:r>
              <a:rPr lang="ja-JP" altLang="ja-JP" sz="2200" dirty="0" smtClean="0">
                <a:solidFill>
                  <a:srgbClr val="0000FF"/>
                </a:solidFill>
                <a:latin typeface="HG丸ｺﾞｼｯｸM-PRO" panose="020F0600000000000000" pitchFamily="50" charset="-128"/>
                <a:ea typeface="HG丸ｺﾞｼｯｸM-PRO" panose="020F0600000000000000" pitchFamily="50" charset="-128"/>
              </a:rPr>
              <a:t>全身</a:t>
            </a:r>
            <a:r>
              <a:rPr lang="ja-JP" altLang="ja-JP" sz="2200" dirty="0">
                <a:solidFill>
                  <a:srgbClr val="0000FF"/>
                </a:solidFill>
                <a:latin typeface="HG丸ｺﾞｼｯｸM-PRO" panose="020F0600000000000000" pitchFamily="50" charset="-128"/>
                <a:ea typeface="HG丸ｺﾞｼｯｸM-PRO" panose="020F0600000000000000" pitchFamily="50" charset="-128"/>
              </a:rPr>
              <a:t>麻酔</a:t>
            </a:r>
            <a:r>
              <a:rPr lang="ja-JP" altLang="ja-JP" sz="2200" dirty="0">
                <a:latin typeface="HG丸ｺﾞｼｯｸM-PRO" panose="020F0600000000000000" pitchFamily="50" charset="-128"/>
                <a:ea typeface="HG丸ｺﾞｼｯｸM-PRO" panose="020F0600000000000000" pitchFamily="50" charset="-128"/>
              </a:rPr>
              <a:t>（手術を実施した場合に限る）の患者数が</a:t>
            </a:r>
            <a:r>
              <a:rPr lang="ja-JP" altLang="ja-JP" sz="2200" dirty="0">
                <a:solidFill>
                  <a:srgbClr val="0000FF"/>
                </a:solidFill>
                <a:latin typeface="HG丸ｺﾞｼｯｸM-PRO" panose="020F0600000000000000" pitchFamily="50" charset="-128"/>
                <a:ea typeface="HG丸ｺﾞｼｯｸM-PRO" panose="020F0600000000000000" pitchFamily="50" charset="-128"/>
              </a:rPr>
              <a:t>年</a:t>
            </a:r>
            <a:r>
              <a:rPr lang="en-US" altLang="ja-JP" sz="2200" dirty="0">
                <a:solidFill>
                  <a:srgbClr val="0000FF"/>
                </a:solidFill>
                <a:latin typeface="HG丸ｺﾞｼｯｸM-PRO" panose="020F0600000000000000" pitchFamily="50" charset="-128"/>
                <a:ea typeface="HG丸ｺﾞｼｯｸM-PRO" panose="020F0600000000000000" pitchFamily="50" charset="-128"/>
              </a:rPr>
              <a:t>800</a:t>
            </a:r>
            <a:r>
              <a:rPr lang="ja-JP" altLang="ja-JP" sz="2200" dirty="0">
                <a:solidFill>
                  <a:srgbClr val="0000FF"/>
                </a:solidFill>
                <a:latin typeface="HG丸ｺﾞｼｯｸM-PRO" panose="020F0600000000000000" pitchFamily="50" charset="-128"/>
                <a:ea typeface="HG丸ｺﾞｼｯｸM-PRO" panose="020F0600000000000000" pitchFamily="50" charset="-128"/>
              </a:rPr>
              <a:t>件以上</a:t>
            </a:r>
            <a:r>
              <a:rPr lang="ja-JP" altLang="ja-JP" sz="2200" dirty="0">
                <a:latin typeface="HG丸ｺﾞｼｯｸM-PRO" panose="020F0600000000000000" pitchFamily="50" charset="-128"/>
                <a:ea typeface="HG丸ｺﾞｼｯｸM-PRO" panose="020F0600000000000000" pitchFamily="50" charset="-128"/>
              </a:rPr>
              <a:t>である</a:t>
            </a:r>
          </a:p>
          <a:p>
            <a:pPr marL="808038" indent="-265113">
              <a:buNone/>
            </a:pPr>
            <a:r>
              <a:rPr lang="ja-JP" altLang="ja-JP" sz="2200" dirty="0" smtClean="0">
                <a:latin typeface="HG丸ｺﾞｼｯｸM-PRO" panose="020F0600000000000000" pitchFamily="50" charset="-128"/>
                <a:ea typeface="HG丸ｺﾞｼｯｸM-PRO" panose="020F0600000000000000" pitchFamily="50" charset="-128"/>
              </a:rPr>
              <a:t>ウ</a:t>
            </a:r>
            <a:r>
              <a:rPr lang="ja-JP" altLang="en-US" sz="2200" dirty="0" smtClean="0">
                <a:latin typeface="HG丸ｺﾞｼｯｸM-PRO" panose="020F0600000000000000" pitchFamily="50" charset="-128"/>
                <a:ea typeface="HG丸ｺﾞｼｯｸM-PRO" panose="020F0600000000000000" pitchFamily="50" charset="-128"/>
              </a:rPr>
              <a:t>　</a:t>
            </a:r>
            <a:r>
              <a:rPr lang="ja-JP" altLang="ja-JP" sz="2200" dirty="0" smtClean="0">
                <a:solidFill>
                  <a:srgbClr val="0000FF"/>
                </a:solidFill>
                <a:latin typeface="HG丸ｺﾞｼｯｸM-PRO" panose="020F0600000000000000" pitchFamily="50" charset="-128"/>
                <a:ea typeface="HG丸ｺﾞｼｯｸM-PRO" panose="020F0600000000000000" pitchFamily="50" charset="-128"/>
              </a:rPr>
              <a:t>第三次</a:t>
            </a:r>
            <a:r>
              <a:rPr lang="ja-JP" altLang="ja-JP" sz="2200" dirty="0">
                <a:solidFill>
                  <a:srgbClr val="0000FF"/>
                </a:solidFill>
                <a:latin typeface="HG丸ｺﾞｼｯｸM-PRO" panose="020F0600000000000000" pitchFamily="50" charset="-128"/>
                <a:ea typeface="HG丸ｺﾞｼｯｸM-PRO" panose="020F0600000000000000" pitchFamily="50" charset="-128"/>
              </a:rPr>
              <a:t>救急医療機関、小児救急医療拠点病院、総合周産期母子医療センター、災害医療拠点病院、へき地医療拠点病院又は地域医療支援病院</a:t>
            </a:r>
            <a:r>
              <a:rPr lang="ja-JP" altLang="ja-JP" sz="2200" dirty="0">
                <a:latin typeface="HG丸ｺﾞｼｯｸM-PRO" panose="020F0600000000000000" pitchFamily="50" charset="-128"/>
                <a:ea typeface="HG丸ｺﾞｼｯｸM-PRO" panose="020F0600000000000000" pitchFamily="50" charset="-128"/>
              </a:rPr>
              <a:t>で</a:t>
            </a:r>
            <a:r>
              <a:rPr lang="ja-JP" altLang="ja-JP" sz="2200" dirty="0" smtClean="0">
                <a:latin typeface="HG丸ｺﾞｼｯｸM-PRO" panose="020F0600000000000000" pitchFamily="50" charset="-128"/>
                <a:ea typeface="HG丸ｺﾞｼｯｸM-PRO" panose="020F0600000000000000" pitchFamily="50" charset="-128"/>
              </a:rPr>
              <a:t>ある</a:t>
            </a:r>
            <a:endParaRPr lang="ja-JP" altLang="ja-JP" sz="22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214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03615466"/>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476672"/>
            <a:ext cx="8568952" cy="5400600"/>
          </a:xfrm>
          <a:prstGeom prst="snip2DiagRect">
            <a:avLst>
              <a:gd name="adj1" fmla="val 0"/>
              <a:gd name="adj2" fmla="val 717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16632"/>
            <a:ext cx="8568952" cy="504056"/>
          </a:xfrm>
          <a:prstGeom prst="roundRect">
            <a:avLst>
              <a:gd name="adj" fmla="val 222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188640"/>
            <a:ext cx="8280920" cy="6669360"/>
          </a:xfrm>
        </p:spPr>
        <p:txBody>
          <a:bodyPr>
            <a:normAutofit/>
          </a:bodyPr>
          <a:lstStyle/>
          <a:p>
            <a:pPr marL="265113" indent="-265113">
              <a:spcBef>
                <a:spcPts val="600"/>
              </a:spcBef>
              <a:spcAft>
                <a:spcPts val="600"/>
              </a:spcAft>
              <a:buNone/>
            </a:pPr>
            <a:r>
              <a:rPr lang="ja-JP" altLang="en-US" sz="2000" dirty="0" smtClean="0">
                <a:latin typeface="HG丸ｺﾞｼｯｸM-PRO" panose="020F0600000000000000" pitchFamily="50" charset="-128"/>
                <a:ea typeface="HG丸ｺﾞｼｯｸM-PRO" panose="020F0600000000000000" pitchFamily="50" charset="-128"/>
              </a:rPr>
              <a:t>通則</a:t>
            </a:r>
            <a:r>
              <a:rPr lang="en-US" altLang="ja-JP" sz="2000" dirty="0" smtClean="0">
                <a:latin typeface="HG丸ｺﾞｼｯｸM-PRO" panose="020F0600000000000000" pitchFamily="50" charset="-128"/>
                <a:ea typeface="HG丸ｺﾞｼｯｸM-PRO" panose="020F0600000000000000" pitchFamily="50" charset="-128"/>
              </a:rPr>
              <a:t>5</a:t>
            </a:r>
            <a:r>
              <a:rPr lang="ja-JP" altLang="en-US" sz="2000" dirty="0" smtClean="0">
                <a:latin typeface="HG丸ｺﾞｼｯｸM-PRO" panose="020F0600000000000000" pitchFamily="50" charset="-128"/>
                <a:ea typeface="HG丸ｺﾞｼｯｸM-PRO" panose="020F0600000000000000" pitchFamily="50" charset="-128"/>
              </a:rPr>
              <a:t>　休日加算１・時間外加算１（外来患者に限る）・深夜加算１</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spcBef>
                <a:spcPts val="1200"/>
              </a:spcBef>
              <a:buNone/>
            </a:pPr>
            <a:r>
              <a:rPr lang="ja-JP" altLang="en-US" sz="2000" dirty="0" smtClean="0">
                <a:latin typeface="HG丸ｺﾞｼｯｸM-PRO" panose="020F0600000000000000" pitchFamily="50" charset="-128"/>
                <a:ea typeface="HG丸ｺﾞｼｯｸM-PRO" panose="020F0600000000000000" pitchFamily="50" charset="-128"/>
              </a:rPr>
              <a:t>［施設基準］</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277813">
              <a:buNone/>
            </a:pPr>
            <a:r>
              <a:rPr lang="ja-JP" altLang="ja-JP" sz="2000" dirty="0" smtClean="0">
                <a:latin typeface="HG丸ｺﾞｼｯｸM-PRO" panose="020F0600000000000000" pitchFamily="50" charset="-128"/>
                <a:ea typeface="HG丸ｺﾞｼｯｸM-PRO" panose="020F0600000000000000" pitchFamily="50" charset="-128"/>
              </a:rPr>
              <a:t>⑤</a:t>
            </a:r>
            <a:r>
              <a:rPr lang="ja-JP" altLang="ja-JP" sz="2000" dirty="0">
                <a:latin typeface="HG丸ｺﾞｼｯｸM-PRO" panose="020F0600000000000000" pitchFamily="50" charset="-128"/>
                <a:ea typeface="HG丸ｺﾞｼｯｸM-PRO" panose="020F0600000000000000" pitchFamily="50" charset="-128"/>
              </a:rPr>
              <a:t>　下記の</a:t>
            </a:r>
            <a:r>
              <a:rPr lang="ja-JP" altLang="ja-JP" sz="2000" dirty="0">
                <a:solidFill>
                  <a:srgbClr val="FF0000"/>
                </a:solidFill>
                <a:latin typeface="HG丸ｺﾞｼｯｸM-PRO" panose="020F0600000000000000" pitchFamily="50" charset="-128"/>
                <a:ea typeface="HG丸ｺﾞｼｯｸM-PRO" panose="020F0600000000000000" pitchFamily="50" charset="-128"/>
              </a:rPr>
              <a:t>ア及びイの勤務医負担軽減策を実施</a:t>
            </a:r>
            <a:r>
              <a:rPr lang="ja-JP" altLang="ja-JP" sz="2000" dirty="0">
                <a:latin typeface="HG丸ｺﾞｼｯｸM-PRO" panose="020F0600000000000000" pitchFamily="50" charset="-128"/>
                <a:ea typeface="HG丸ｺﾞｼｯｸM-PRO" panose="020F0600000000000000" pitchFamily="50" charset="-128"/>
              </a:rPr>
              <a:t>していること。</a:t>
            </a:r>
          </a:p>
          <a:p>
            <a:pPr marL="808038" indent="-265113">
              <a:buNone/>
            </a:pPr>
            <a:r>
              <a:rPr lang="ja-JP" altLang="ja-JP" sz="2000" dirty="0" smtClean="0">
                <a:latin typeface="HG丸ｺﾞｼｯｸM-PRO" panose="020F0600000000000000" pitchFamily="50" charset="-128"/>
                <a:ea typeface="HG丸ｺﾞｼｯｸM-PRO" panose="020F0600000000000000" pitchFamily="50" charset="-128"/>
              </a:rPr>
              <a:t>ア</a:t>
            </a:r>
            <a:r>
              <a:rPr lang="ja-JP" altLang="en-US" sz="2000" dirty="0" smtClean="0">
                <a:latin typeface="HG丸ｺﾞｼｯｸM-PRO" panose="020F0600000000000000" pitchFamily="50" charset="-128"/>
                <a:ea typeface="HG丸ｺﾞｼｯｸM-PRO" panose="020F0600000000000000" pitchFamily="50" charset="-128"/>
              </a:rPr>
              <a:t>　</a:t>
            </a:r>
            <a:r>
              <a:rPr lang="ja-JP" altLang="ja-JP" sz="2000" dirty="0" smtClean="0">
                <a:latin typeface="HG丸ｺﾞｼｯｸM-PRO" panose="020F0600000000000000" pitchFamily="50" charset="-128"/>
                <a:ea typeface="HG丸ｺﾞｼｯｸM-PRO" panose="020F0600000000000000" pitchFamily="50" charset="-128"/>
              </a:rPr>
              <a:t>当該</a:t>
            </a:r>
            <a:r>
              <a:rPr lang="ja-JP" altLang="ja-JP" sz="2000" dirty="0">
                <a:latin typeface="HG丸ｺﾞｼｯｸM-PRO" panose="020F0600000000000000" pitchFamily="50" charset="-128"/>
                <a:ea typeface="HG丸ｺﾞｼｯｸM-PRO" panose="020F0600000000000000" pitchFamily="50" charset="-128"/>
              </a:rPr>
              <a:t>保険医療機関内に</a:t>
            </a:r>
            <a:r>
              <a:rPr lang="ja-JP" altLang="ja-JP" sz="2000" dirty="0">
                <a:solidFill>
                  <a:srgbClr val="0000FF"/>
                </a:solidFill>
                <a:latin typeface="HG丸ｺﾞｼｯｸM-PRO" panose="020F0600000000000000" pitchFamily="50" charset="-128"/>
                <a:ea typeface="HG丸ｺﾞｼｯｸM-PRO" panose="020F0600000000000000" pitchFamily="50" charset="-128"/>
              </a:rPr>
              <a:t>病院勤務医負担軽減等のための責任者を配置</a:t>
            </a:r>
            <a:r>
              <a:rPr lang="ja-JP" altLang="ja-JP" sz="2000" dirty="0">
                <a:latin typeface="HG丸ｺﾞｼｯｸM-PRO" panose="020F0600000000000000" pitchFamily="50" charset="-128"/>
                <a:ea typeface="HG丸ｺﾞｼｯｸM-PRO" panose="020F0600000000000000" pitchFamily="50" charset="-128"/>
              </a:rPr>
              <a:t>していること</a:t>
            </a:r>
          </a:p>
          <a:p>
            <a:pPr marL="808038" indent="-265113">
              <a:buNone/>
            </a:pPr>
            <a:r>
              <a:rPr lang="ja-JP" altLang="ja-JP" sz="2000" dirty="0" smtClean="0">
                <a:latin typeface="HG丸ｺﾞｼｯｸM-PRO" panose="020F0600000000000000" pitchFamily="50" charset="-128"/>
                <a:ea typeface="HG丸ｺﾞｼｯｸM-PRO" panose="020F0600000000000000" pitchFamily="50" charset="-128"/>
              </a:rPr>
              <a:t>イ</a:t>
            </a:r>
            <a:r>
              <a:rPr lang="ja-JP" altLang="en-US" sz="2000" dirty="0" smtClean="0">
                <a:latin typeface="HG丸ｺﾞｼｯｸM-PRO" panose="020F0600000000000000" pitchFamily="50" charset="-128"/>
                <a:ea typeface="HG丸ｺﾞｼｯｸM-PRO" panose="020F0600000000000000" pitchFamily="50" charset="-128"/>
              </a:rPr>
              <a:t>　</a:t>
            </a:r>
            <a:r>
              <a:rPr lang="ja-JP" altLang="ja-JP" sz="2000" dirty="0" smtClean="0">
                <a:latin typeface="HG丸ｺﾞｼｯｸM-PRO" panose="020F0600000000000000" pitchFamily="50" charset="-128"/>
                <a:ea typeface="HG丸ｺﾞｼｯｸM-PRO" panose="020F0600000000000000" pitchFamily="50" charset="-128"/>
              </a:rPr>
              <a:t>当該</a:t>
            </a:r>
            <a:r>
              <a:rPr lang="ja-JP" altLang="ja-JP" sz="2000" dirty="0">
                <a:latin typeface="HG丸ｺﾞｼｯｸM-PRO" panose="020F0600000000000000" pitchFamily="50" charset="-128"/>
                <a:ea typeface="HG丸ｺﾞｼｯｸM-PRO" panose="020F0600000000000000" pitchFamily="50" charset="-128"/>
              </a:rPr>
              <a:t>保険医療機関内に多職種からなる</a:t>
            </a:r>
            <a:r>
              <a:rPr lang="ja-JP" altLang="ja-JP" sz="2000" dirty="0">
                <a:solidFill>
                  <a:srgbClr val="0000FF"/>
                </a:solidFill>
                <a:latin typeface="HG丸ｺﾞｼｯｸM-PRO" panose="020F0600000000000000" pitchFamily="50" charset="-128"/>
                <a:ea typeface="HG丸ｺﾞｼｯｸM-PRO" panose="020F0600000000000000" pitchFamily="50" charset="-128"/>
              </a:rPr>
              <a:t>役割分担推進のための委員会等を設置</a:t>
            </a:r>
            <a:r>
              <a:rPr lang="ja-JP" altLang="ja-JP" sz="2000" dirty="0">
                <a:latin typeface="HG丸ｺﾞｼｯｸM-PRO" panose="020F0600000000000000" pitchFamily="50" charset="-128"/>
                <a:ea typeface="HG丸ｺﾞｼｯｸM-PRO" panose="020F0600000000000000" pitchFamily="50" charset="-128"/>
              </a:rPr>
              <a:t>し、</a:t>
            </a:r>
            <a:r>
              <a:rPr lang="ja-JP" altLang="ja-JP" sz="2000" dirty="0">
                <a:solidFill>
                  <a:srgbClr val="0000FF"/>
                </a:solidFill>
                <a:latin typeface="HG丸ｺﾞｼｯｸM-PRO" panose="020F0600000000000000" pitchFamily="50" charset="-128"/>
                <a:ea typeface="HG丸ｺﾞｼｯｸM-PRO" panose="020F0600000000000000" pitchFamily="50" charset="-128"/>
              </a:rPr>
              <a:t>改善計画を作成</a:t>
            </a:r>
            <a:r>
              <a:rPr lang="ja-JP" altLang="ja-JP" sz="2000" dirty="0">
                <a:latin typeface="HG丸ｺﾞｼｯｸM-PRO" panose="020F0600000000000000" pitchFamily="50" charset="-128"/>
                <a:ea typeface="HG丸ｺﾞｼｯｸM-PRO" panose="020F0600000000000000" pitchFamily="50" charset="-128"/>
              </a:rPr>
              <a:t>すること。</a:t>
            </a:r>
          </a:p>
          <a:p>
            <a:pPr marL="808038" indent="0">
              <a:buNone/>
            </a:pPr>
            <a:r>
              <a:rPr lang="ja-JP" altLang="ja-JP" sz="2000" dirty="0">
                <a:latin typeface="HG丸ｺﾞｼｯｸM-PRO" panose="020F0600000000000000" pitchFamily="50" charset="-128"/>
                <a:ea typeface="HG丸ｺﾞｼｯｸM-PRO" panose="020F0600000000000000" pitchFamily="50" charset="-128"/>
              </a:rPr>
              <a:t>（</a:t>
            </a:r>
            <a:r>
              <a:rPr lang="ja-JP" altLang="ja-JP" sz="2000" dirty="0">
                <a:solidFill>
                  <a:srgbClr val="FF0000"/>
                </a:solidFill>
                <a:latin typeface="HG丸ｺﾞｼｯｸM-PRO" panose="020F0600000000000000" pitchFamily="50" charset="-128"/>
                <a:ea typeface="HG丸ｺﾞｼｯｸM-PRO" panose="020F0600000000000000" pitchFamily="50" charset="-128"/>
              </a:rPr>
              <a:t>計画に含まれる内容</a:t>
            </a:r>
            <a:r>
              <a:rPr lang="ja-JP" altLang="ja-JP" sz="2000" dirty="0">
                <a:latin typeface="HG丸ｺﾞｼｯｸM-PRO" panose="020F0600000000000000" pitchFamily="50" charset="-128"/>
                <a:ea typeface="HG丸ｺﾞｼｯｸM-PRO" panose="020F0600000000000000" pitchFamily="50" charset="-128"/>
              </a:rPr>
              <a:t>）</a:t>
            </a:r>
          </a:p>
          <a:p>
            <a:pPr marL="1073150" indent="0">
              <a:buNone/>
            </a:pPr>
            <a:r>
              <a:rPr lang="ja-JP" altLang="ja-JP" sz="2000" dirty="0">
                <a:latin typeface="HG丸ｺﾞｼｯｸM-PRO" panose="020F0600000000000000" pitchFamily="50" charset="-128"/>
                <a:ea typeface="HG丸ｺﾞｼｯｸM-PRO" panose="020F0600000000000000" pitchFamily="50" charset="-128"/>
              </a:rPr>
              <a:t>・役割分担の具体的内容</a:t>
            </a:r>
          </a:p>
          <a:p>
            <a:pPr marL="808038" indent="0">
              <a:buNone/>
            </a:pPr>
            <a:r>
              <a:rPr lang="ja-JP" altLang="ja-JP" sz="2000" dirty="0">
                <a:latin typeface="HG丸ｺﾞｼｯｸM-PRO" panose="020F0600000000000000" pitchFamily="50" charset="-128"/>
                <a:ea typeface="HG丸ｺﾞｼｯｸM-PRO" panose="020F0600000000000000" pitchFamily="50" charset="-128"/>
              </a:rPr>
              <a:t>（計画に含まれることが</a:t>
            </a:r>
            <a:r>
              <a:rPr lang="ja-JP" altLang="ja-JP" sz="2000" dirty="0">
                <a:solidFill>
                  <a:srgbClr val="FF0000"/>
                </a:solidFill>
                <a:latin typeface="HG丸ｺﾞｼｯｸM-PRO" panose="020F0600000000000000" pitchFamily="50" charset="-128"/>
                <a:ea typeface="HG丸ｺﾞｼｯｸM-PRO" panose="020F0600000000000000" pitchFamily="50" charset="-128"/>
              </a:rPr>
              <a:t>望ましい</a:t>
            </a:r>
            <a:r>
              <a:rPr lang="ja-JP" altLang="ja-JP" sz="2000" dirty="0">
                <a:latin typeface="HG丸ｺﾞｼｯｸM-PRO" panose="020F0600000000000000" pitchFamily="50" charset="-128"/>
                <a:ea typeface="HG丸ｺﾞｼｯｸM-PRO" panose="020F0600000000000000" pitchFamily="50" charset="-128"/>
              </a:rPr>
              <a:t>内容）</a:t>
            </a:r>
          </a:p>
          <a:p>
            <a:pPr marL="1073150" indent="0">
              <a:buNone/>
            </a:pPr>
            <a:r>
              <a:rPr lang="ja-JP" altLang="ja-JP" sz="2000" dirty="0">
                <a:latin typeface="HG丸ｺﾞｼｯｸM-PRO" panose="020F0600000000000000" pitchFamily="50" charset="-128"/>
                <a:ea typeface="HG丸ｺﾞｼｯｸM-PRO" panose="020F0600000000000000" pitchFamily="50" charset="-128"/>
              </a:rPr>
              <a:t>・医師事務作業補助者の配置</a:t>
            </a:r>
          </a:p>
          <a:p>
            <a:pPr marL="1073150" indent="0">
              <a:buNone/>
            </a:pPr>
            <a:r>
              <a:rPr lang="ja-JP" altLang="ja-JP" sz="2000" dirty="0">
                <a:latin typeface="HG丸ｺﾞｼｯｸM-PRO" panose="020F0600000000000000" pitchFamily="50" charset="-128"/>
                <a:ea typeface="HG丸ｺﾞｼｯｸM-PRO" panose="020F0600000000000000" pitchFamily="50" charset="-128"/>
              </a:rPr>
              <a:t>・短時間正規雇用医師の活用</a:t>
            </a:r>
          </a:p>
          <a:p>
            <a:pPr marL="1073150" indent="0">
              <a:buNone/>
            </a:pPr>
            <a:r>
              <a:rPr lang="ja-JP" altLang="ja-JP" sz="2000" dirty="0">
                <a:latin typeface="HG丸ｺﾞｼｯｸM-PRO" panose="020F0600000000000000" pitchFamily="50" charset="-128"/>
                <a:ea typeface="HG丸ｺﾞｼｯｸM-PRO" panose="020F0600000000000000" pitchFamily="50" charset="-128"/>
              </a:rPr>
              <a:t>・地域の他の保険医療機関との連携体制</a:t>
            </a:r>
          </a:p>
          <a:p>
            <a:pPr marL="1073150" indent="0">
              <a:buNone/>
            </a:pPr>
            <a:r>
              <a:rPr lang="ja-JP" altLang="ja-JP" sz="2000" dirty="0">
                <a:latin typeface="HG丸ｺﾞｼｯｸM-PRO" panose="020F0600000000000000" pitchFamily="50" charset="-128"/>
                <a:ea typeface="HG丸ｺﾞｼｯｸM-PRO" panose="020F0600000000000000" pitchFamily="50" charset="-128"/>
              </a:rPr>
              <a:t>・外来縮小の取組</a:t>
            </a:r>
            <a:r>
              <a:rPr lang="en-US" altLang="ja-JP"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等</a:t>
            </a:r>
          </a:p>
          <a:p>
            <a:pPr marL="0" indent="0">
              <a:spcBef>
                <a:spcPts val="1200"/>
              </a:spcBef>
              <a:buNone/>
            </a:pPr>
            <a:endParaRPr lang="ja-JP" altLang="ja-JP" sz="24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215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96695765"/>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323528" y="764705"/>
            <a:ext cx="8496944" cy="5904656"/>
          </a:xfrm>
          <a:prstGeom prst="snip2DiagRect">
            <a:avLst>
              <a:gd name="adj1" fmla="val 0"/>
              <a:gd name="adj2" fmla="val 778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1520" y="260648"/>
            <a:ext cx="8640960" cy="648072"/>
          </a:xfrm>
          <a:prstGeom prst="roundRect">
            <a:avLst>
              <a:gd name="adj" fmla="val 1608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395536" y="332656"/>
            <a:ext cx="8424936" cy="6408712"/>
          </a:xfrm>
        </p:spPr>
        <p:txBody>
          <a:bodyPr>
            <a:normAutofit/>
          </a:bodyPr>
          <a:lstStyle/>
          <a:p>
            <a:pPr marL="265113" indent="-265113">
              <a:buNone/>
            </a:pPr>
            <a:r>
              <a:rPr lang="ja-JP" altLang="en-US" sz="2400" dirty="0" smtClean="0">
                <a:latin typeface="HG丸ｺﾞｼｯｸM-PRO" panose="020F0600000000000000" pitchFamily="50" charset="-128"/>
                <a:ea typeface="HG丸ｺﾞｼｯｸM-PRO" panose="020F0600000000000000" pitchFamily="50" charset="-128"/>
              </a:rPr>
              <a:t>◆</a:t>
            </a:r>
            <a:r>
              <a:rPr lang="en-US" altLang="ja-JP" sz="2400" dirty="0" smtClean="0">
                <a:solidFill>
                  <a:srgbClr val="0000FF"/>
                </a:solidFill>
                <a:latin typeface="HG丸ｺﾞｼｯｸM-PRO" panose="020F0600000000000000" pitchFamily="50" charset="-128"/>
                <a:ea typeface="HG丸ｺﾞｼｯｸM-PRO" panose="020F0600000000000000" pitchFamily="50" charset="-128"/>
              </a:rPr>
              <a:t>6</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歳未満の乳幼児加算が新設</a:t>
            </a:r>
            <a:r>
              <a:rPr lang="ja-JP" altLang="en-US" sz="2400" dirty="0" smtClean="0">
                <a:latin typeface="HG丸ｺﾞｼｯｸM-PRO" panose="020F0600000000000000" pitchFamily="50" charset="-128"/>
                <a:ea typeface="HG丸ｺﾞｼｯｸM-PRO" panose="020F0600000000000000" pitchFamily="50" charset="-128"/>
              </a:rPr>
              <a:t>された処置</a:t>
            </a:r>
            <a:endParaRPr lang="en-US" altLang="ja-JP" sz="1400" dirty="0" smtClean="0">
              <a:latin typeface="HG丸ｺﾞｼｯｸM-PRO" panose="020F0600000000000000" pitchFamily="50" charset="-128"/>
              <a:ea typeface="HG丸ｺﾞｼｯｸM-PRO" panose="020F0600000000000000" pitchFamily="50" charset="-128"/>
            </a:endParaRPr>
          </a:p>
          <a:p>
            <a:pPr marL="265113" indent="-265113">
              <a:buNone/>
            </a:pP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265113">
              <a:buNone/>
            </a:pP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216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333332535"/>
              </p:ext>
            </p:extLst>
          </p:nvPr>
        </p:nvGraphicFramePr>
        <p:xfrm>
          <a:off x="251520" y="1052736"/>
          <a:ext cx="8640960" cy="5688632"/>
        </p:xfrm>
        <a:graphic>
          <a:graphicData uri="http://schemas.openxmlformats.org/drawingml/2006/table">
            <a:tbl>
              <a:tblPr firstRow="1" bandRow="1">
                <a:tableStyleId>{00A15C55-8517-42AA-B614-E9B94910E393}</a:tableStyleId>
              </a:tblPr>
              <a:tblGrid>
                <a:gridCol w="8640960"/>
              </a:tblGrid>
              <a:tr h="373025">
                <a:tc>
                  <a:txBody>
                    <a:bodyPr/>
                    <a:lstStyle/>
                    <a:p>
                      <a:pPr algn="ctr"/>
                      <a:r>
                        <a:rPr kumimoji="1" lang="ja-JP" altLang="en-US" sz="1800" b="0" u="none" dirty="0" smtClean="0">
                          <a:latin typeface="HG丸ｺﾞｼｯｸM-PRO" panose="020F0600000000000000" pitchFamily="50" charset="-128"/>
                          <a:ea typeface="HG丸ｺﾞｼｯｸM-PRO" panose="020F0600000000000000" pitchFamily="50" charset="-128"/>
                        </a:rPr>
                        <a:t>処　　置　　名</a:t>
                      </a:r>
                      <a:endParaRPr kumimoji="1" lang="ja-JP" altLang="en-US" sz="1800" b="0" u="none" dirty="0">
                        <a:latin typeface="HG丸ｺﾞｼｯｸM-PRO" panose="020F0600000000000000" pitchFamily="50" charset="-128"/>
                        <a:ea typeface="HG丸ｺﾞｼｯｸM-PRO" panose="020F0600000000000000"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25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Ｊ</a:t>
                      </a:r>
                      <a:r>
                        <a:rPr kumimoji="1" lang="en-US" altLang="ja-JP"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000</a:t>
                      </a:r>
                      <a:r>
                        <a:rPr kumimoji="1" lang="ja-JP" altLang="en-US"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創傷処置</a:t>
                      </a:r>
                      <a:endParaRPr kumimoji="1" lang="en-US" altLang="ja-JP"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５　６，０００平方センチメートル以上</a:t>
                      </a:r>
                      <a:endParaRPr kumimoji="1" lang="en-US" altLang="ja-JP"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a:t>
                      </a:r>
                      <a:r>
                        <a:rPr kumimoji="1" lang="ja-JP" altLang="en-US" sz="18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注３　５については、６才未満の乳幼児の場合は、５０点を加算する。</a:t>
                      </a:r>
                      <a:endParaRPr kumimoji="1" lang="ja-JP" altLang="en-US" sz="1800" b="0" u="none" kern="1200" dirty="0">
                        <a:solidFill>
                          <a:srgbClr val="FF0000"/>
                        </a:solidFill>
                        <a:latin typeface="HG丸ｺﾞｼｯｸM-PRO" panose="020F0600000000000000" pitchFamily="50" charset="-128"/>
                        <a:ea typeface="HG丸ｺﾞｼｯｸM-PRO" panose="020F0600000000000000" pitchFamily="50" charset="-128"/>
                        <a:cs typeface="+mn-cs"/>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23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Ｊ</a:t>
                      </a:r>
                      <a:r>
                        <a:rPr kumimoji="1" lang="en-US" altLang="ja-JP"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001</a:t>
                      </a:r>
                      <a:r>
                        <a:rPr kumimoji="1" lang="ja-JP" altLang="en-US"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熱傷処置</a:t>
                      </a:r>
                      <a:endParaRPr kumimoji="1" lang="en-US" altLang="ja-JP"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４　３，０００平方センチメートル以上６，０００平方センチメートル未満</a:t>
                      </a:r>
                      <a:endParaRPr kumimoji="1" lang="en-US" altLang="ja-JP"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５　６，０００平方センチメートル以上　</a:t>
                      </a:r>
                      <a:endParaRPr kumimoji="1" lang="en-US" altLang="ja-JP"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a:t>
                      </a:r>
                      <a:r>
                        <a:rPr kumimoji="1" lang="ja-JP" altLang="en-US" sz="1800" b="0" u="none" kern="1200" dirty="0" smtClean="0">
                          <a:solidFill>
                            <a:srgbClr val="0070C0"/>
                          </a:solidFill>
                          <a:latin typeface="HG丸ｺﾞｼｯｸM-PRO" panose="020F0600000000000000" pitchFamily="50" charset="-128"/>
                          <a:ea typeface="HG丸ｺﾞｼｯｸM-PRO" panose="020F0600000000000000" pitchFamily="50" charset="-128"/>
                          <a:cs typeface="+mn-cs"/>
                        </a:rPr>
                        <a:t>　</a:t>
                      </a:r>
                      <a:r>
                        <a:rPr kumimoji="1" lang="ja-JP" altLang="en-US" sz="18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注４　</a:t>
                      </a:r>
                      <a:r>
                        <a:rPr kumimoji="1" lang="en-US" altLang="ja-JP" sz="18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4</a:t>
                      </a:r>
                      <a:r>
                        <a:rPr kumimoji="1" lang="ja-JP" altLang="en-US" sz="18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及び５については、６才未満の乳幼児の場合は、５０点を加算する。</a:t>
                      </a:r>
                      <a:endParaRPr kumimoji="1" lang="ja-JP" altLang="en-US" sz="1800" b="0" u="none" kern="1200" dirty="0">
                        <a:solidFill>
                          <a:srgbClr val="FF0000"/>
                        </a:solidFill>
                        <a:latin typeface="HG丸ｺﾞｼｯｸM-PRO" panose="020F0600000000000000" pitchFamily="50" charset="-128"/>
                        <a:ea typeface="HG丸ｺﾞｼｯｸM-PRO" panose="020F0600000000000000" pitchFamily="50" charset="-128"/>
                        <a:cs typeface="+mn-cs"/>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2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Ｊ</a:t>
                      </a:r>
                      <a:r>
                        <a:rPr kumimoji="1" lang="en-US" altLang="ja-JP"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017-2</a:t>
                      </a:r>
                      <a:r>
                        <a:rPr kumimoji="1" lang="ja-JP" altLang="en-US"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リンパ管腫局所注入</a:t>
                      </a:r>
                      <a:endParaRPr kumimoji="1" lang="en-US" altLang="ja-JP"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a:t>
                      </a:r>
                      <a:r>
                        <a:rPr kumimoji="1" lang="ja-JP" altLang="en-US" sz="18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注　６才未満の乳幼児の場合は、５０点を加算する</a:t>
                      </a:r>
                      <a:endParaRPr kumimoji="1" lang="ja-JP" altLang="en-US" sz="1800" b="0" u="none" kern="1200" dirty="0">
                        <a:solidFill>
                          <a:srgbClr val="FF0000"/>
                        </a:solidFill>
                        <a:latin typeface="HG丸ｺﾞｼｯｸM-PRO" panose="020F0600000000000000" pitchFamily="50" charset="-128"/>
                        <a:ea typeface="HG丸ｺﾞｼｯｸM-PRO" panose="020F0600000000000000" pitchFamily="50" charset="-128"/>
                        <a:cs typeface="+mn-cs"/>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23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Ｊ</a:t>
                      </a:r>
                      <a:r>
                        <a:rPr kumimoji="1" lang="en-US" altLang="ja-JP"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042</a:t>
                      </a:r>
                      <a:r>
                        <a:rPr kumimoji="1" lang="ja-JP" altLang="en-US"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腹膜灌流（１日につき）</a:t>
                      </a:r>
                      <a:endParaRPr kumimoji="1" lang="en-US" altLang="ja-JP"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p>
                      <a:pPr marL="893763" marR="0" indent="-893763" algn="l" defTabSz="914400" rtl="0" eaLnBrk="1" fontAlgn="auto" latinLnBrk="0" hangingPunct="1">
                        <a:lnSpc>
                          <a:spcPct val="100000"/>
                        </a:lnSpc>
                        <a:spcBef>
                          <a:spcPts val="0"/>
                        </a:spcBef>
                        <a:spcAft>
                          <a:spcPts val="0"/>
                        </a:spcAft>
                        <a:buClrTx/>
                        <a:buSzTx/>
                        <a:buFontTx/>
                        <a:buNone/>
                        <a:tabLst/>
                        <a:defRPr/>
                      </a:pPr>
                      <a:r>
                        <a:rPr kumimoji="1" lang="ja-JP" altLang="en-US" sz="1800" b="0" u="none" kern="1200" dirty="0" smtClean="0">
                          <a:solidFill>
                            <a:srgbClr val="0070C0"/>
                          </a:solidFill>
                          <a:latin typeface="HG丸ｺﾞｼｯｸM-PRO" panose="020F0600000000000000" pitchFamily="50" charset="-128"/>
                          <a:ea typeface="HG丸ｺﾞｼｯｸM-PRO" panose="020F0600000000000000" pitchFamily="50" charset="-128"/>
                          <a:cs typeface="+mn-cs"/>
                        </a:rPr>
                        <a:t>　　</a:t>
                      </a:r>
                      <a:r>
                        <a:rPr kumimoji="1" lang="ja-JP" altLang="en-US" sz="18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注２　６歳未満の乳幼児の場合は、導入期の１４日の間又は１５日目以降</a:t>
                      </a:r>
                      <a:r>
                        <a:rPr kumimoji="1" lang="en-US" altLang="ja-JP" sz="18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
                      </a:r>
                      <a:br>
                        <a:rPr kumimoji="1" lang="en-US" altLang="ja-JP" sz="18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br>
                      <a:r>
                        <a:rPr kumimoji="1" lang="ja-JP" altLang="en-US" sz="18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３０日目までの間に限り、注１の規定にかかわらず、それぞれ１日につき１</a:t>
                      </a:r>
                      <a:r>
                        <a:rPr kumimoji="1" lang="en-US" altLang="ja-JP" sz="18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a:t>
                      </a:r>
                      <a:r>
                        <a:rPr kumimoji="1" lang="ja-JP" altLang="en-US" sz="18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０００点又は５００点を加算する。</a:t>
                      </a:r>
                      <a:endParaRPr kumimoji="1" lang="ja-JP" altLang="en-US" sz="1800" b="0" u="none" kern="1200" dirty="0">
                        <a:solidFill>
                          <a:srgbClr val="FF0000"/>
                        </a:solidFill>
                        <a:latin typeface="HG丸ｺﾞｼｯｸM-PRO" panose="020F0600000000000000" pitchFamily="50" charset="-128"/>
                        <a:ea typeface="HG丸ｺﾞｼｯｸM-PRO" panose="020F0600000000000000" pitchFamily="50" charset="-128"/>
                        <a:cs typeface="+mn-cs"/>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2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Ｊ</a:t>
                      </a:r>
                      <a:r>
                        <a:rPr kumimoji="1" lang="en-US" altLang="ja-JP"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043-3</a:t>
                      </a:r>
                      <a:r>
                        <a:rPr kumimoji="1" lang="ja-JP" altLang="en-US"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ストーマ処置</a:t>
                      </a:r>
                      <a:endParaRPr kumimoji="1" lang="en-US" altLang="ja-JP"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a:t>
                      </a:r>
                      <a:r>
                        <a:rPr kumimoji="1" lang="ja-JP" altLang="en-US" sz="18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注３　６才未満の乳幼児の場合は、５０点を加算する。</a:t>
                      </a:r>
                      <a:endParaRPr kumimoji="1" lang="ja-JP" altLang="en-US" sz="1800" b="0" u="none"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2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Ｊ</a:t>
                      </a:r>
                      <a:r>
                        <a:rPr kumimoji="1" lang="en-US" altLang="ja-JP"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044</a:t>
                      </a:r>
                      <a:r>
                        <a:rPr kumimoji="1" lang="ja-JP" altLang="en-US"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救命のための気管内挿管</a:t>
                      </a:r>
                      <a:endParaRPr kumimoji="1" lang="en-US" altLang="ja-JP"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a:t>
                      </a:r>
                      <a:r>
                        <a:rPr kumimoji="1" lang="ja-JP" altLang="en-US" sz="18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注　６才未満の乳幼児の場合は、５０点を加算する。</a:t>
                      </a:r>
                      <a:endParaRPr kumimoji="1" lang="ja-JP" altLang="en-US" sz="1800" b="0" u="none" kern="1200" dirty="0">
                        <a:solidFill>
                          <a:srgbClr val="FF0000"/>
                        </a:solidFill>
                        <a:latin typeface="HG丸ｺﾞｼｯｸM-PRO" panose="020F0600000000000000" pitchFamily="50" charset="-128"/>
                        <a:ea typeface="HG丸ｺﾞｼｯｸM-PRO" panose="020F0600000000000000" pitchFamily="50" charset="-128"/>
                        <a:cs typeface="+mn-cs"/>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39679315"/>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251520" y="764705"/>
            <a:ext cx="8640960" cy="5616623"/>
          </a:xfrm>
          <a:prstGeom prst="snip2DiagRect">
            <a:avLst>
              <a:gd name="adj1" fmla="val 0"/>
              <a:gd name="adj2" fmla="val 1012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1520" y="404664"/>
            <a:ext cx="8640960" cy="720080"/>
          </a:xfrm>
          <a:prstGeom prst="roundRect">
            <a:avLst>
              <a:gd name="adj" fmla="val 1608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395536" y="476672"/>
            <a:ext cx="8424936" cy="6264696"/>
          </a:xfrm>
        </p:spPr>
        <p:txBody>
          <a:bodyPr>
            <a:normAutofit/>
          </a:bodyPr>
          <a:lstStyle/>
          <a:p>
            <a:pPr marL="265113" indent="-265113">
              <a:buNone/>
            </a:pPr>
            <a:r>
              <a:rPr lang="ja-JP" altLang="en-US" sz="2400" dirty="0" smtClean="0">
                <a:latin typeface="HG丸ｺﾞｼｯｸM-PRO" panose="020F0600000000000000" pitchFamily="50" charset="-128"/>
                <a:ea typeface="HG丸ｺﾞｼｯｸM-PRO" panose="020F0600000000000000" pitchFamily="50" charset="-128"/>
              </a:rPr>
              <a:t>◆</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点数の見直し</a:t>
            </a:r>
            <a:r>
              <a:rPr lang="ja-JP" altLang="en-US" sz="2400" dirty="0" smtClean="0">
                <a:latin typeface="HG丸ｺﾞｼｯｸM-PRO" panose="020F0600000000000000" pitchFamily="50" charset="-128"/>
                <a:ea typeface="HG丸ｺﾞｼｯｸM-PRO" panose="020F0600000000000000" pitchFamily="50" charset="-128"/>
              </a:rPr>
              <a:t>が行われた処置</a:t>
            </a:r>
            <a:endParaRPr lang="en-US" altLang="ja-JP" sz="1400" dirty="0" smtClean="0">
              <a:latin typeface="HG丸ｺﾞｼｯｸM-PRO" panose="020F0600000000000000" pitchFamily="50" charset="-128"/>
              <a:ea typeface="HG丸ｺﾞｼｯｸM-PRO" panose="020F0600000000000000" pitchFamily="50" charset="-128"/>
            </a:endParaRPr>
          </a:p>
          <a:p>
            <a:pPr marL="265113" indent="-265113">
              <a:buNone/>
            </a:pP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265113">
              <a:buNone/>
            </a:pP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217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952812839"/>
              </p:ext>
            </p:extLst>
          </p:nvPr>
        </p:nvGraphicFramePr>
        <p:xfrm>
          <a:off x="395536" y="1412776"/>
          <a:ext cx="8352928" cy="4800534"/>
        </p:xfrm>
        <a:graphic>
          <a:graphicData uri="http://schemas.openxmlformats.org/drawingml/2006/table">
            <a:tbl>
              <a:tblPr firstRow="1" bandRow="1">
                <a:tableStyleId>{00A15C55-8517-42AA-B614-E9B94910E393}</a:tableStyleId>
              </a:tblPr>
              <a:tblGrid>
                <a:gridCol w="8352928"/>
              </a:tblGrid>
              <a:tr h="480053">
                <a:tc>
                  <a:txBody>
                    <a:bodyPr/>
                    <a:lstStyle/>
                    <a:p>
                      <a:pPr algn="ctr"/>
                      <a:r>
                        <a:rPr kumimoji="1" lang="ja-JP" altLang="en-US" sz="2200" b="0" u="none" dirty="0" smtClean="0">
                          <a:latin typeface="HG丸ｺﾞｼｯｸM-PRO" panose="020F0600000000000000" pitchFamily="50" charset="-128"/>
                          <a:ea typeface="HG丸ｺﾞｼｯｸM-PRO" panose="020F0600000000000000" pitchFamily="50" charset="-128"/>
                        </a:rPr>
                        <a:t>処　　置　　名</a:t>
                      </a:r>
                      <a:endParaRPr kumimoji="1" lang="ja-JP" altLang="en-US" sz="2200" b="0" u="none" dirty="0">
                        <a:latin typeface="HG丸ｺﾞｼｯｸM-PRO" panose="020F0600000000000000" pitchFamily="50" charset="-128"/>
                        <a:ea typeface="HG丸ｺﾞｼｯｸM-PRO" panose="020F0600000000000000"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067">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22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Ｊ</a:t>
                      </a:r>
                      <a:r>
                        <a:rPr kumimoji="1" lang="en-US" altLang="ja-JP" sz="22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007</a:t>
                      </a:r>
                      <a:r>
                        <a:rPr kumimoji="1" lang="ja-JP" altLang="en-US" sz="22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頸椎、胸椎又は腰椎穿刺　　</a:t>
                      </a:r>
                      <a:r>
                        <a:rPr kumimoji="1" lang="ja-JP" altLang="en-US"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１５０点　→　２２０点</a:t>
                      </a:r>
                      <a:endParaRPr kumimoji="1" lang="ja-JP" altLang="en-US" sz="2200" b="0" u="none" kern="1200" dirty="0">
                        <a:solidFill>
                          <a:srgbClr val="FF0000"/>
                        </a:solidFill>
                        <a:latin typeface="HG丸ｺﾞｼｯｸM-PRO" panose="020F0600000000000000" pitchFamily="50" charset="-128"/>
                        <a:ea typeface="HG丸ｺﾞｼｯｸM-PRO" panose="020F0600000000000000" pitchFamily="50" charset="-128"/>
                        <a:cs typeface="+mn-cs"/>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0414">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22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Ｊ</a:t>
                      </a:r>
                      <a:r>
                        <a:rPr kumimoji="1" lang="en-US" altLang="ja-JP" sz="22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038</a:t>
                      </a:r>
                      <a:r>
                        <a:rPr kumimoji="1" lang="ja-JP" altLang="en-US" sz="22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人工腎臓</a:t>
                      </a:r>
                      <a:endParaRPr kumimoji="1" lang="en-US" altLang="ja-JP" sz="220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22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１　慢性維持透析を行った場合</a:t>
                      </a:r>
                      <a:endParaRPr kumimoji="1" lang="en-US" altLang="ja-JP" sz="220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22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イ　４時間未満の場合　　　</a:t>
                      </a:r>
                      <a:r>
                        <a:rPr kumimoji="1" lang="ja-JP" altLang="en-US"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２</a:t>
                      </a:r>
                      <a:r>
                        <a:rPr kumimoji="1" lang="en-US" altLang="ja-JP"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a:t>
                      </a:r>
                      <a:r>
                        <a:rPr kumimoji="1" lang="ja-JP" altLang="en-US"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０４０点　→　２</a:t>
                      </a:r>
                      <a:r>
                        <a:rPr kumimoji="1" lang="en-US" altLang="ja-JP"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a:t>
                      </a:r>
                      <a:r>
                        <a:rPr kumimoji="1" lang="ja-JP" altLang="en-US"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０３０点</a:t>
                      </a:r>
                      <a:endParaRPr kumimoji="1" lang="en-US" altLang="ja-JP"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22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ロ　４時間以上５時間未満の場合</a:t>
                      </a:r>
                      <a:endParaRPr kumimoji="1" lang="en-US" altLang="ja-JP" sz="220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22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a:t>
                      </a:r>
                      <a:r>
                        <a:rPr kumimoji="1" lang="ja-JP" altLang="en-US"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２</a:t>
                      </a:r>
                      <a:r>
                        <a:rPr kumimoji="1" lang="en-US" altLang="ja-JP"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a:t>
                      </a:r>
                      <a:r>
                        <a:rPr kumimoji="1" lang="ja-JP" altLang="en-US"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２０５点　→　２</a:t>
                      </a:r>
                      <a:r>
                        <a:rPr kumimoji="1" lang="en-US" altLang="ja-JP"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a:t>
                      </a:r>
                      <a:r>
                        <a:rPr kumimoji="1" lang="ja-JP" altLang="en-US"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１９５点</a:t>
                      </a:r>
                      <a:endParaRPr kumimoji="1" lang="en-US" altLang="ja-JP"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22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ハ　５時間以上　　　　　　</a:t>
                      </a:r>
                      <a:r>
                        <a:rPr kumimoji="1" lang="ja-JP" altLang="en-US"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２</a:t>
                      </a:r>
                      <a:r>
                        <a:rPr kumimoji="1" lang="en-US" altLang="ja-JP"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a:t>
                      </a:r>
                      <a:r>
                        <a:rPr kumimoji="1" lang="ja-JP" altLang="en-US"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３４０点　→　２</a:t>
                      </a:r>
                      <a:r>
                        <a:rPr kumimoji="1" lang="en-US" altLang="ja-JP"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a:t>
                      </a:r>
                      <a:r>
                        <a:rPr kumimoji="1" lang="ja-JP" altLang="en-US"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３３０点</a:t>
                      </a:r>
                      <a:endParaRPr kumimoji="1" lang="en-US" altLang="ja-JP"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22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２　慢性維持透析濾過（複雑なもの）を行った場合</a:t>
                      </a:r>
                      <a:endParaRPr kumimoji="1" lang="en-US" altLang="ja-JP" sz="220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22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　　　　　　　　　　　　　　　</a:t>
                      </a:r>
                      <a:r>
                        <a:rPr kumimoji="1" lang="ja-JP" altLang="en-US"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２</a:t>
                      </a:r>
                      <a:r>
                        <a:rPr kumimoji="1" lang="en-US" altLang="ja-JP"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a:t>
                      </a:r>
                      <a:r>
                        <a:rPr kumimoji="1" lang="ja-JP" altLang="en-US"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２５５点　→　２</a:t>
                      </a:r>
                      <a:r>
                        <a:rPr kumimoji="1" lang="en-US" altLang="ja-JP"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a:t>
                      </a:r>
                      <a:r>
                        <a:rPr kumimoji="1" lang="ja-JP" altLang="en-US"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２４５点</a:t>
                      </a:r>
                      <a:endParaRPr kumimoji="1" lang="en-US" altLang="ja-JP"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00491"/>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251520" y="764704"/>
            <a:ext cx="8640960" cy="5976663"/>
          </a:xfrm>
          <a:prstGeom prst="snip2DiagRect">
            <a:avLst>
              <a:gd name="adj1" fmla="val 0"/>
              <a:gd name="adj2" fmla="val 1012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1520" y="260648"/>
            <a:ext cx="8640960" cy="648072"/>
          </a:xfrm>
          <a:prstGeom prst="roundRect">
            <a:avLst>
              <a:gd name="adj" fmla="val 1608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395536" y="332656"/>
            <a:ext cx="8424936" cy="6408712"/>
          </a:xfrm>
        </p:spPr>
        <p:txBody>
          <a:bodyPr>
            <a:normAutofit/>
          </a:bodyPr>
          <a:lstStyle/>
          <a:p>
            <a:pPr marL="265113" indent="-265113">
              <a:buNone/>
            </a:pPr>
            <a:r>
              <a:rPr lang="ja-JP" altLang="en-US" sz="2400" dirty="0" smtClean="0">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新設された処置</a:t>
            </a:r>
            <a:endParaRPr lang="en-US" altLang="ja-JP" sz="14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buNone/>
            </a:pP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265113">
              <a:buNone/>
            </a:pPr>
            <a:endParaRPr lang="en-US" altLang="ja-JP" sz="2000" dirty="0" smtClean="0">
              <a:latin typeface="HG丸ｺﾞｼｯｸM-PRO" panose="020F0600000000000000" pitchFamily="50" charset="-128"/>
              <a:ea typeface="HG丸ｺﾞｼｯｸM-PRO" panose="020F06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109022966"/>
              </p:ext>
            </p:extLst>
          </p:nvPr>
        </p:nvGraphicFramePr>
        <p:xfrm>
          <a:off x="395536" y="1052736"/>
          <a:ext cx="8352928" cy="5573047"/>
        </p:xfrm>
        <a:graphic>
          <a:graphicData uri="http://schemas.openxmlformats.org/drawingml/2006/table">
            <a:tbl>
              <a:tblPr firstRow="1" bandRow="1">
                <a:tableStyleId>{00A15C55-8517-42AA-B614-E9B94910E393}</a:tableStyleId>
              </a:tblPr>
              <a:tblGrid>
                <a:gridCol w="8352928"/>
              </a:tblGrid>
              <a:tr h="427485">
                <a:tc>
                  <a:txBody>
                    <a:bodyPr/>
                    <a:lstStyle/>
                    <a:p>
                      <a:pPr algn="ctr"/>
                      <a:r>
                        <a:rPr kumimoji="1" lang="ja-JP" altLang="en-US" sz="2200" b="0" u="none" dirty="0" smtClean="0">
                          <a:latin typeface="HG丸ｺﾞｼｯｸM-PRO" panose="020F0600000000000000" pitchFamily="50" charset="-128"/>
                          <a:ea typeface="HG丸ｺﾞｼｯｸM-PRO" panose="020F0600000000000000" pitchFamily="50" charset="-128"/>
                        </a:rPr>
                        <a:t>処　　置　　名</a:t>
                      </a:r>
                      <a:endParaRPr kumimoji="1" lang="ja-JP" altLang="en-US" sz="2200" b="0" u="none" dirty="0">
                        <a:latin typeface="HG丸ｺﾞｼｯｸM-PRO" panose="020F0600000000000000" pitchFamily="50" charset="-128"/>
                        <a:ea typeface="HG丸ｺﾞｼｯｸM-PRO" panose="020F0600000000000000"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9331">
                <a:tc>
                  <a:txBody>
                    <a:bodyPr/>
                    <a:lstStyle/>
                    <a:p>
                      <a:pPr marL="265113" indent="-265113">
                        <a:spcBef>
                          <a:spcPts val="600"/>
                        </a:spcBef>
                        <a:buNone/>
                      </a:pPr>
                      <a:r>
                        <a:rPr kumimoji="1" lang="ja-JP" altLang="en-US" sz="2200" dirty="0" smtClean="0">
                          <a:solidFill>
                            <a:srgbClr val="FF0000"/>
                          </a:solidFill>
                          <a:latin typeface="HG丸ｺﾞｼｯｸM-PRO" panose="020F0600000000000000" pitchFamily="50" charset="-128"/>
                          <a:ea typeface="HG丸ｺﾞｼｯｸM-PRO" panose="020F0600000000000000" pitchFamily="50" charset="-128"/>
                        </a:rPr>
                        <a:t>Ｊ</a:t>
                      </a:r>
                      <a:r>
                        <a:rPr kumimoji="1" lang="en-US" altLang="ja-JP" sz="2200" dirty="0" smtClean="0">
                          <a:solidFill>
                            <a:srgbClr val="FF0000"/>
                          </a:solidFill>
                          <a:latin typeface="HG丸ｺﾞｼｯｸM-PRO" panose="020F0600000000000000" pitchFamily="50" charset="-128"/>
                          <a:ea typeface="HG丸ｺﾞｼｯｸM-PRO" panose="020F0600000000000000" pitchFamily="50" charset="-128"/>
                        </a:rPr>
                        <a:t>003-2</a:t>
                      </a:r>
                      <a:r>
                        <a:rPr kumimoji="1" lang="ja-JP" altLang="en-US" sz="22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局所陰圧</a:t>
                      </a:r>
                      <a:r>
                        <a:rPr kumimoji="1" lang="ja-JP" altLang="en-US" sz="2200" dirty="0" smtClean="0">
                          <a:solidFill>
                            <a:srgbClr val="FF0000"/>
                          </a:solidFill>
                          <a:latin typeface="HG丸ｺﾞｼｯｸM-PRO" panose="020F0600000000000000" pitchFamily="50" charset="-128"/>
                          <a:ea typeface="HG丸ｺﾞｼｯｸM-PRO" panose="020F0600000000000000" pitchFamily="50" charset="-128"/>
                        </a:rPr>
                        <a:t>閉鎖処置（入院外）</a:t>
                      </a:r>
                      <a:r>
                        <a:rPr kumimoji="1" lang="ja-JP" altLang="en-US" sz="2200" dirty="0" smtClean="0">
                          <a:solidFill>
                            <a:schemeClr val="tx1"/>
                          </a:solidFill>
                          <a:latin typeface="HG丸ｺﾞｼｯｸM-PRO" panose="020F0600000000000000" pitchFamily="50" charset="-128"/>
                          <a:ea typeface="HG丸ｺﾞｼｯｸM-PRO" panose="020F0600000000000000" pitchFamily="50" charset="-128"/>
                        </a:rPr>
                        <a:t>（１日につき）</a:t>
                      </a:r>
                      <a:endParaRPr kumimoji="1"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kumimoji="1" lang="ja-JP" altLang="en-US" sz="2200" dirty="0" smtClean="0">
                          <a:solidFill>
                            <a:schemeClr val="tx1"/>
                          </a:solidFill>
                          <a:latin typeface="HG丸ｺﾞｼｯｸM-PRO" panose="020F0600000000000000" pitchFamily="50" charset="-128"/>
                          <a:ea typeface="HG丸ｺﾞｼｯｸM-PRO" panose="020F0600000000000000" pitchFamily="50" charset="-128"/>
                        </a:rPr>
                        <a:t>　　　１　１００</a:t>
                      </a:r>
                      <a:r>
                        <a:rPr kumimoji="1" lang="en-US" altLang="ja-JP" sz="2200" dirty="0" smtClean="0">
                          <a:solidFill>
                            <a:schemeClr val="tx1"/>
                          </a:solidFill>
                          <a:latin typeface="HG丸ｺﾞｼｯｸM-PRO" panose="020F0600000000000000" pitchFamily="50" charset="-128"/>
                          <a:ea typeface="HG丸ｺﾞｼｯｸM-PRO" panose="020F0600000000000000" pitchFamily="50" charset="-128"/>
                        </a:rPr>
                        <a:t>c</a:t>
                      </a:r>
                      <a:r>
                        <a:rPr kumimoji="1" lang="ja-JP" altLang="en-US" sz="2200" dirty="0" smtClean="0">
                          <a:solidFill>
                            <a:schemeClr val="tx1"/>
                          </a:solidFill>
                          <a:latin typeface="HG丸ｺﾞｼｯｸM-PRO" panose="020F0600000000000000" pitchFamily="50" charset="-128"/>
                          <a:ea typeface="HG丸ｺﾞｼｯｸM-PRO" panose="020F0600000000000000" pitchFamily="50" charset="-128"/>
                        </a:rPr>
                        <a:t>㎡未満　　　　　　　　　　</a:t>
                      </a:r>
                      <a:r>
                        <a:rPr kumimoji="1" lang="ja-JP" altLang="en-US" sz="2200" dirty="0" smtClean="0">
                          <a:solidFill>
                            <a:srgbClr val="FF0000"/>
                          </a:solidFill>
                          <a:latin typeface="HG丸ｺﾞｼｯｸM-PRO" panose="020F0600000000000000" pitchFamily="50" charset="-128"/>
                          <a:ea typeface="HG丸ｺﾞｼｯｸM-PRO" panose="020F0600000000000000" pitchFamily="50" charset="-128"/>
                        </a:rPr>
                        <a:t>２４０点</a:t>
                      </a:r>
                      <a:endParaRPr kumimoji="1"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２　１００</a:t>
                      </a:r>
                      <a:r>
                        <a:rPr lang="en-US" altLang="ja-JP" sz="2200" dirty="0" smtClean="0">
                          <a:solidFill>
                            <a:schemeClr val="tx1"/>
                          </a:solidFill>
                          <a:latin typeface="HG丸ｺﾞｼｯｸM-PRO" panose="020F0600000000000000" pitchFamily="50" charset="-128"/>
                          <a:ea typeface="HG丸ｺﾞｼｯｸM-PRO" panose="020F0600000000000000" pitchFamily="50" charset="-128"/>
                        </a:rPr>
                        <a:t>c</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㎡以上２００</a:t>
                      </a:r>
                      <a:r>
                        <a:rPr lang="en-US" altLang="ja-JP" sz="2200" dirty="0" smtClean="0">
                          <a:solidFill>
                            <a:schemeClr val="tx1"/>
                          </a:solidFill>
                          <a:latin typeface="HG丸ｺﾞｼｯｸM-PRO" panose="020F0600000000000000" pitchFamily="50" charset="-128"/>
                          <a:ea typeface="HG丸ｺﾞｼｯｸM-PRO" panose="020F0600000000000000" pitchFamily="50" charset="-128"/>
                        </a:rPr>
                        <a:t>c</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㎡未満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２７０点</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kumimoji="1" lang="ja-JP" altLang="en-US" sz="2200" dirty="0" smtClean="0">
                          <a:solidFill>
                            <a:schemeClr val="tx1"/>
                          </a:solidFill>
                          <a:latin typeface="HG丸ｺﾞｼｯｸM-PRO" panose="020F0600000000000000" pitchFamily="50" charset="-128"/>
                          <a:ea typeface="HG丸ｺﾞｼｯｸM-PRO" panose="020F0600000000000000" pitchFamily="50" charset="-128"/>
                        </a:rPr>
                        <a:t>　　　３　２００</a:t>
                      </a:r>
                      <a:r>
                        <a:rPr kumimoji="1" lang="en-US" altLang="ja-JP" sz="2200" dirty="0" smtClean="0">
                          <a:solidFill>
                            <a:schemeClr val="tx1"/>
                          </a:solidFill>
                          <a:latin typeface="HG丸ｺﾞｼｯｸM-PRO" panose="020F0600000000000000" pitchFamily="50" charset="-128"/>
                          <a:ea typeface="HG丸ｺﾞｼｯｸM-PRO" panose="020F0600000000000000" pitchFamily="50" charset="-128"/>
                        </a:rPr>
                        <a:t>c</a:t>
                      </a:r>
                      <a:r>
                        <a:rPr kumimoji="1" lang="ja-JP" altLang="en-US" sz="2200" dirty="0" smtClean="0">
                          <a:solidFill>
                            <a:schemeClr val="tx1"/>
                          </a:solidFill>
                          <a:latin typeface="HG丸ｺﾞｼｯｸM-PRO" panose="020F0600000000000000" pitchFamily="50" charset="-128"/>
                          <a:ea typeface="HG丸ｺﾞｼｯｸM-PRO" panose="020F0600000000000000" pitchFamily="50" charset="-128"/>
                        </a:rPr>
                        <a:t>㎡以上　　　　　　　　　　</a:t>
                      </a:r>
                      <a:r>
                        <a:rPr kumimoji="1" lang="ja-JP" altLang="en-US" sz="2200" dirty="0" smtClean="0">
                          <a:solidFill>
                            <a:srgbClr val="FF0000"/>
                          </a:solidFill>
                          <a:latin typeface="HG丸ｺﾞｼｯｸM-PRO" panose="020F0600000000000000" pitchFamily="50" charset="-128"/>
                          <a:ea typeface="HG丸ｺﾞｼｯｸM-PRO" panose="020F0600000000000000" pitchFamily="50" charset="-128"/>
                        </a:rPr>
                        <a:t>３３０点</a:t>
                      </a:r>
                      <a:endParaRPr kumimoji="1"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1073150" indent="-276225">
                        <a:spcBef>
                          <a:spcPts val="6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注　初回の貼付に限り、１にあっては１</a:t>
                      </a:r>
                      <a:r>
                        <a:rPr lang="en-US" altLang="ja-JP" sz="2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６９０点を、２にあっては２</a:t>
                      </a:r>
                      <a:r>
                        <a:rPr lang="en-US" altLang="ja-JP" sz="2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６５０点を、３にあっては３</a:t>
                      </a:r>
                      <a:r>
                        <a:rPr lang="en-US" altLang="ja-JP" sz="2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３００点を、それぞれ所定点数に加算する。</a:t>
                      </a:r>
                      <a:endParaRPr kumimoji="1" lang="ja-JP" altLang="en-US" sz="2200" b="0" u="none"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J034-2</a:t>
                      </a:r>
                      <a:r>
                        <a:rPr kumimoji="1" lang="ja-JP" altLang="en-US"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　</a:t>
                      </a:r>
                      <a:r>
                        <a:rPr kumimoji="1" lang="en-US" altLang="ja-JP"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ED</a:t>
                      </a:r>
                      <a:r>
                        <a:rPr kumimoji="1" lang="ja-JP" altLang="en-US"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チューブ挿入術　　　　　　　　１８０点</a:t>
                      </a:r>
                      <a:endParaRPr kumimoji="1" lang="ja-JP" altLang="en-US" sz="2200" b="0" u="none" kern="1200" dirty="0">
                        <a:solidFill>
                          <a:srgbClr val="FF0000"/>
                        </a:solidFill>
                        <a:latin typeface="HG丸ｺﾞｼｯｸM-PRO" panose="020F0600000000000000" pitchFamily="50" charset="-128"/>
                        <a:ea typeface="HG丸ｺﾞｼｯｸM-PRO" panose="020F0600000000000000" pitchFamily="50" charset="-128"/>
                        <a:cs typeface="+mn-cs"/>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7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J047-2</a:t>
                      </a:r>
                      <a:r>
                        <a:rPr kumimoji="1" lang="ja-JP" altLang="en-US"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　心腔内除細動　　　　　　 　　　３</a:t>
                      </a:r>
                      <a:r>
                        <a:rPr kumimoji="1" lang="en-US" altLang="ja-JP"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a:t>
                      </a:r>
                      <a:r>
                        <a:rPr kumimoji="1" lang="ja-JP" altLang="en-US"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５００点</a:t>
                      </a:r>
                      <a:endParaRPr kumimoji="1" lang="ja-JP" altLang="en-US" sz="2200" b="0" u="none" kern="1200" dirty="0">
                        <a:solidFill>
                          <a:srgbClr val="FF0000"/>
                        </a:solidFill>
                        <a:latin typeface="HG丸ｺﾞｼｯｸM-PRO" panose="020F0600000000000000" pitchFamily="50" charset="-128"/>
                        <a:ea typeface="HG丸ｺﾞｼｯｸM-PRO" panose="020F0600000000000000" pitchFamily="50" charset="-128"/>
                        <a:cs typeface="+mn-cs"/>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2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J070-4</a:t>
                      </a:r>
                      <a:r>
                        <a:rPr kumimoji="1" lang="ja-JP" altLang="en-US"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rPr>
                        <a:t>　磁気による膀胱等刺激法　　　　　  　７０点</a:t>
                      </a:r>
                      <a:endParaRPr kumimoji="1" lang="en-US" altLang="ja-JP" sz="2200" b="0" u="none" kern="1200" dirty="0" smtClean="0">
                        <a:solidFill>
                          <a:srgbClr val="FF0000"/>
                        </a:solidFill>
                        <a:latin typeface="HG丸ｺﾞｼｯｸM-PRO" panose="020F0600000000000000" pitchFamily="50" charset="-128"/>
                        <a:ea typeface="HG丸ｺﾞｼｯｸM-PRO" panose="020F0600000000000000" pitchFamily="50" charset="-128"/>
                        <a:cs typeface="+mn-cs"/>
                      </a:endParaRPr>
                    </a:p>
                    <a:p>
                      <a:pPr marL="1073150" marR="0" indent="-265113" algn="l" defTabSz="914400" rtl="0" eaLnBrk="1" fontAlgn="auto" latinLnBrk="0" hangingPunct="1">
                        <a:lnSpc>
                          <a:spcPct val="100000"/>
                        </a:lnSpc>
                        <a:spcBef>
                          <a:spcPts val="600"/>
                        </a:spcBef>
                        <a:spcAft>
                          <a:spcPts val="0"/>
                        </a:spcAft>
                        <a:buClrTx/>
                        <a:buSzTx/>
                        <a:buFontTx/>
                        <a:buNone/>
                        <a:tabLst/>
                        <a:defRPr/>
                      </a:pPr>
                      <a:r>
                        <a:rPr kumimoji="1" lang="ja-JP" altLang="en-US" sz="2200" b="0" u="none" kern="1200" dirty="0" smtClean="0">
                          <a:solidFill>
                            <a:schemeClr val="tx1"/>
                          </a:solidFill>
                          <a:latin typeface="HG丸ｺﾞｼｯｸM-PRO" panose="020F0600000000000000" pitchFamily="50" charset="-128"/>
                          <a:ea typeface="HG丸ｺﾞｼｯｸM-PRO" panose="020F0600000000000000" pitchFamily="50" charset="-128"/>
                          <a:cs typeface="+mn-cs"/>
                        </a:rPr>
                        <a:t>注　別に厚生労働大臣が定める施設基準に適合しているものとして地方厚生局長等に届け出た保険医療機関において行われる場合に限り算定する。</a:t>
                      </a:r>
                      <a:endParaRPr kumimoji="1" lang="ja-JP" altLang="en-US" sz="2200" b="0" u="none"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218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76076396"/>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7504" y="1340768"/>
            <a:ext cx="8208912" cy="18002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 name="タイトル 1"/>
          <p:cNvSpPr>
            <a:spLocks noGrp="1"/>
          </p:cNvSpPr>
          <p:nvPr>
            <p:ph type="title"/>
          </p:nvPr>
        </p:nvSpPr>
        <p:spPr>
          <a:xfrm>
            <a:off x="457200" y="1412776"/>
            <a:ext cx="7643192" cy="1575048"/>
          </a:xfrm>
          <a:prstGeom prst="flowChartAlternateProcess">
            <a:avLst/>
          </a:prstGeom>
          <a:noFill/>
          <a:ln w="28575">
            <a:noFill/>
          </a:ln>
          <a:effectLst>
            <a:outerShdw blurRad="50800" dist="38100" algn="l" rotWithShape="0">
              <a:prstClr val="black">
                <a:alpha val="40000"/>
              </a:prstClr>
            </a:outerShdw>
          </a:effectLst>
        </p:spPr>
        <p:txBody>
          <a:bodyPr>
            <a:normAutofit/>
          </a:bodyPr>
          <a:lstStyle/>
          <a:p>
            <a:pPr algn="l"/>
            <a:r>
              <a:rPr kumimoji="1" lang="en-US" altLang="ja-JP" sz="3200" dirty="0" smtClean="0">
                <a:solidFill>
                  <a:srgbClr val="002060"/>
                </a:solidFill>
                <a:latin typeface="+mj-ea"/>
              </a:rPr>
              <a:t>【</a:t>
            </a:r>
            <a:r>
              <a:rPr kumimoji="1" lang="ja-JP" altLang="en-US" sz="3200" dirty="0" smtClean="0">
                <a:solidFill>
                  <a:srgbClr val="002060"/>
                </a:solidFill>
                <a:latin typeface="+mj-ea"/>
              </a:rPr>
              <a:t>第２章　</a:t>
            </a:r>
            <a:r>
              <a:rPr lang="ja-JP" altLang="en-US" sz="3200" dirty="0" smtClean="0">
                <a:solidFill>
                  <a:srgbClr val="002060"/>
                </a:solidFill>
                <a:latin typeface="+mj-ea"/>
              </a:rPr>
              <a:t>特掲</a:t>
            </a:r>
            <a:r>
              <a:rPr lang="ja-JP" altLang="en-US" sz="3200" dirty="0">
                <a:solidFill>
                  <a:srgbClr val="002060"/>
                </a:solidFill>
                <a:latin typeface="+mj-ea"/>
              </a:rPr>
              <a:t>診療料</a:t>
            </a:r>
            <a:r>
              <a:rPr kumimoji="1" lang="en-US" altLang="ja-JP" sz="3200" dirty="0" smtClean="0">
                <a:solidFill>
                  <a:srgbClr val="002060"/>
                </a:solidFill>
                <a:latin typeface="+mj-ea"/>
              </a:rPr>
              <a:t>】</a:t>
            </a:r>
            <a:br>
              <a:rPr kumimoji="1" lang="en-US" altLang="ja-JP" sz="3200" dirty="0" smtClean="0">
                <a:solidFill>
                  <a:srgbClr val="002060"/>
                </a:solidFill>
                <a:latin typeface="+mj-ea"/>
              </a:rPr>
            </a:br>
            <a:r>
              <a:rPr kumimoji="1" lang="ja-JP" altLang="en-US" sz="4800" u="sng" dirty="0" smtClean="0">
                <a:solidFill>
                  <a:srgbClr val="002060"/>
                </a:solidFill>
                <a:latin typeface="+mj-ea"/>
              </a:rPr>
              <a:t>第１０部　手　　術</a:t>
            </a:r>
            <a:endParaRPr kumimoji="1" lang="ja-JP" altLang="en-US" sz="4800" u="sng" dirty="0">
              <a:solidFill>
                <a:srgbClr val="002060"/>
              </a:solidFill>
              <a:latin typeface="+mj-ea"/>
            </a:endParaRPr>
          </a:p>
        </p:txBody>
      </p:sp>
      <p:sp>
        <p:nvSpPr>
          <p:cNvPr id="7" name="スライド番号プレースホルダー 3"/>
          <p:cNvSpPr>
            <a:spLocks noGrp="1"/>
          </p:cNvSpPr>
          <p:nvPr>
            <p:ph type="sldNum" sz="quarter" idx="12"/>
          </p:nvPr>
        </p:nvSpPr>
        <p:spPr>
          <a:xfrm>
            <a:off x="6876256" y="647076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219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59671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対角する 2 つの角を切り取った四角形 4"/>
          <p:cNvSpPr/>
          <p:nvPr/>
        </p:nvSpPr>
        <p:spPr>
          <a:xfrm>
            <a:off x="323206" y="548680"/>
            <a:ext cx="8497266" cy="6192688"/>
          </a:xfrm>
          <a:prstGeom prst="snip2DiagRect">
            <a:avLst>
              <a:gd name="adj1" fmla="val 0"/>
              <a:gd name="adj2" fmla="val 533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323206" y="188640"/>
            <a:ext cx="8497266" cy="504056"/>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206" y="1916832"/>
            <a:ext cx="8497266" cy="1152128"/>
          </a:xfrm>
          <a:prstGeom prst="roundRect">
            <a:avLst>
              <a:gd name="adj" fmla="val 2363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260648"/>
            <a:ext cx="8352928" cy="6480720"/>
          </a:xfrm>
        </p:spPr>
        <p:txBody>
          <a:bodyPr>
            <a:normAutofit/>
          </a:bodyPr>
          <a:lstStyle/>
          <a:p>
            <a:pPr marL="266700" indent="-266700">
              <a:buNone/>
            </a:pP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◆急性期病棟におけるリハビリテーション専門職の配置に対する評価</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447675" indent="-180975">
              <a:spcBef>
                <a:spcPts val="1200"/>
              </a:spcBef>
              <a:spcAft>
                <a:spcPts val="600"/>
              </a:spcAft>
              <a:buNone/>
            </a:pPr>
            <a:r>
              <a:rPr lang="en-US" altLang="ja-JP" sz="1800" dirty="0" smtClean="0">
                <a:latin typeface="HG丸ｺﾞｼｯｸM-PRO" panose="020F0600000000000000" pitchFamily="50" charset="-128"/>
                <a:ea typeface="HG丸ｺﾞｼｯｸM-PRO" panose="020F0600000000000000" pitchFamily="50" charset="-128"/>
              </a:rPr>
              <a:t>※</a:t>
            </a:r>
            <a:r>
              <a:rPr lang="en-US" altLang="ja-JP" sz="1800" u="heavy" dirty="0" smtClean="0">
                <a:uFill>
                  <a:solidFill>
                    <a:srgbClr val="FF0000"/>
                  </a:solidFill>
                </a:uFill>
                <a:latin typeface="HG丸ｺﾞｼｯｸM-PRO" panose="020F0600000000000000" pitchFamily="50" charset="-128"/>
                <a:ea typeface="HG丸ｺﾞｼｯｸM-PRO" panose="020F0600000000000000" pitchFamily="50" charset="-128"/>
              </a:rPr>
              <a:t>A100</a:t>
            </a:r>
            <a:r>
              <a:rPr lang="ja-JP" altLang="en-US" sz="1800" u="heavy" dirty="0" smtClean="0">
                <a:uFill>
                  <a:solidFill>
                    <a:srgbClr val="FF0000"/>
                  </a:solidFill>
                </a:uFill>
                <a:latin typeface="HG丸ｺﾞｼｯｸM-PRO" panose="020F0600000000000000" pitchFamily="50" charset="-128"/>
                <a:ea typeface="HG丸ｺﾞｼｯｸM-PRO" panose="020F0600000000000000" pitchFamily="50" charset="-128"/>
              </a:rPr>
              <a:t>一般病棟入院基本料、</a:t>
            </a:r>
            <a:r>
              <a:rPr lang="en-US" altLang="ja-JP" sz="1800" u="heavy" dirty="0" smtClean="0">
                <a:uFill>
                  <a:solidFill>
                    <a:srgbClr val="FF0000"/>
                  </a:solidFill>
                </a:uFill>
                <a:latin typeface="HG丸ｺﾞｼｯｸM-PRO" panose="020F0600000000000000" pitchFamily="50" charset="-128"/>
                <a:ea typeface="HG丸ｺﾞｼｯｸM-PRO" panose="020F0600000000000000" pitchFamily="50" charset="-128"/>
              </a:rPr>
              <a:t>A104</a:t>
            </a:r>
            <a:r>
              <a:rPr lang="ja-JP" altLang="en-US" sz="1800" u="heavy" dirty="0" smtClean="0">
                <a:uFill>
                  <a:solidFill>
                    <a:srgbClr val="FF0000"/>
                  </a:solidFill>
                </a:uFill>
                <a:latin typeface="HG丸ｺﾞｼｯｸM-PRO" panose="020F0600000000000000" pitchFamily="50" charset="-128"/>
                <a:ea typeface="HG丸ｺﾞｼｯｸM-PRO" panose="020F0600000000000000" pitchFamily="50" charset="-128"/>
              </a:rPr>
              <a:t>特定機能病院入院基本料</a:t>
            </a:r>
            <a:r>
              <a:rPr lang="en-US" altLang="ja-JP" sz="1800" u="heavy" dirty="0" smtClean="0">
                <a:uFill>
                  <a:solidFill>
                    <a:srgbClr val="FF0000"/>
                  </a:solidFill>
                </a:uFill>
                <a:latin typeface="HG丸ｺﾞｼｯｸM-PRO" panose="020F0600000000000000" pitchFamily="50" charset="-128"/>
                <a:ea typeface="HG丸ｺﾞｼｯｸM-PRO" panose="020F0600000000000000" pitchFamily="50" charset="-128"/>
              </a:rPr>
              <a:t>(</a:t>
            </a:r>
            <a:r>
              <a:rPr lang="ja-JP" altLang="en-US" sz="1800" u="heavy" dirty="0" smtClean="0">
                <a:uFill>
                  <a:solidFill>
                    <a:srgbClr val="FF0000"/>
                  </a:solidFill>
                </a:uFill>
                <a:latin typeface="HG丸ｺﾞｼｯｸM-PRO" panose="020F0600000000000000" pitchFamily="50" charset="-128"/>
                <a:ea typeface="HG丸ｺﾞｼｯｸM-PRO" panose="020F0600000000000000" pitchFamily="50" charset="-128"/>
              </a:rPr>
              <a:t>一般病棟）又は</a:t>
            </a:r>
            <a:r>
              <a:rPr lang="en-US" altLang="ja-JP" sz="1800" u="heavy" dirty="0" smtClean="0">
                <a:uFill>
                  <a:solidFill>
                    <a:srgbClr val="FF0000"/>
                  </a:solidFill>
                </a:uFill>
                <a:latin typeface="HG丸ｺﾞｼｯｸM-PRO" panose="020F0600000000000000" pitchFamily="50" charset="-128"/>
                <a:ea typeface="HG丸ｺﾞｼｯｸM-PRO" panose="020F0600000000000000" pitchFamily="50" charset="-128"/>
              </a:rPr>
              <a:t>A105</a:t>
            </a:r>
            <a:r>
              <a:rPr lang="ja-JP" altLang="en-US" sz="1800" u="heavy" dirty="0" smtClean="0">
                <a:uFill>
                  <a:solidFill>
                    <a:srgbClr val="FF0000"/>
                  </a:solidFill>
                </a:uFill>
                <a:latin typeface="HG丸ｺﾞｼｯｸM-PRO" panose="020F0600000000000000" pitchFamily="50" charset="-128"/>
                <a:ea typeface="HG丸ｺﾞｼｯｸM-PRO" panose="020F0600000000000000" pitchFamily="50" charset="-128"/>
              </a:rPr>
              <a:t>専門病院入院基本料の７対１、</a:t>
            </a:r>
            <a:r>
              <a:rPr lang="en-US" altLang="ja-JP" sz="1800" u="heavy" dirty="0" smtClean="0">
                <a:uFill>
                  <a:solidFill>
                    <a:srgbClr val="FF0000"/>
                  </a:solidFill>
                </a:uFill>
                <a:latin typeface="HG丸ｺﾞｼｯｸM-PRO" panose="020F0600000000000000" pitchFamily="50" charset="-128"/>
                <a:ea typeface="HG丸ｺﾞｼｯｸM-PRO" panose="020F0600000000000000" pitchFamily="50" charset="-128"/>
              </a:rPr>
              <a:t>10</a:t>
            </a:r>
            <a:r>
              <a:rPr lang="ja-JP" altLang="en-US" sz="1800" u="heavy" dirty="0" smtClean="0">
                <a:uFill>
                  <a:solidFill>
                    <a:srgbClr val="FF0000"/>
                  </a:solidFill>
                </a:uFill>
                <a:latin typeface="HG丸ｺﾞｼｯｸM-PRO" panose="020F0600000000000000" pitchFamily="50" charset="-128"/>
                <a:ea typeface="HG丸ｺﾞｼｯｸM-PRO" panose="020F0600000000000000" pitchFamily="50" charset="-128"/>
              </a:rPr>
              <a:t>対１病棟</a:t>
            </a:r>
            <a:r>
              <a:rPr lang="ja-JP" altLang="en-US" sz="1800" dirty="0" smtClean="0">
                <a:latin typeface="HG丸ｺﾞｼｯｸM-PRO" panose="020F0600000000000000" pitchFamily="50" charset="-128"/>
                <a:ea typeface="HG丸ｺﾞｼｯｸM-PRO" panose="020F0600000000000000" pitchFamily="50" charset="-128"/>
              </a:rPr>
              <a:t>について、</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理学療法士、作業療法士又は言語聴覚士を配置した場合の加算を新設</a:t>
            </a:r>
            <a:r>
              <a:rPr lang="ja-JP" altLang="en-US" sz="1800" dirty="0" smtClean="0">
                <a:latin typeface="HG丸ｺﾞｼｯｸM-PRO" panose="020F0600000000000000" pitchFamily="50" charset="-128"/>
                <a:ea typeface="HG丸ｺﾞｼｯｸM-PRO" panose="020F0600000000000000" pitchFamily="50" charset="-128"/>
              </a:rPr>
              <a:t>する。また、算定にあたって、</a:t>
            </a:r>
            <a: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t>ADL</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に関するアウトカム評価を要件</a:t>
            </a:r>
            <a:r>
              <a:rPr lang="ja-JP" altLang="en-US" sz="1800" dirty="0" smtClean="0">
                <a:latin typeface="HG丸ｺﾞｼｯｸM-PRO" panose="020F0600000000000000" pitchFamily="50" charset="-128"/>
                <a:ea typeface="HG丸ｺﾞｼｯｸM-PRO" panose="020F0600000000000000" pitchFamily="50" charset="-128"/>
              </a:rPr>
              <a:t>とする。</a:t>
            </a:r>
            <a:r>
              <a:rPr lang="ja-JP" altLang="en-US" sz="1200" dirty="0">
                <a:solidFill>
                  <a:srgbClr val="0000FF"/>
                </a:solidFill>
                <a:latin typeface="HG丸ｺﾞｼｯｸM-PRO" panose="020F0600000000000000" pitchFamily="50" charset="-128"/>
                <a:ea typeface="HG丸ｺﾞｼｯｸM-PRO" panose="020F0600000000000000" pitchFamily="50" charset="-128"/>
              </a:rPr>
              <a:t>　</a:t>
            </a:r>
            <a:endParaRPr lang="en-US" altLang="ja-JP" sz="12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276225">
              <a:spcBef>
                <a:spcPts val="0"/>
              </a:spcBef>
              <a:buNone/>
            </a:pP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r>
              <a:rPr kumimoji="1" lang="en-US" altLang="ja-JP" sz="2200" dirty="0" smtClean="0">
                <a:solidFill>
                  <a:srgbClr val="FF0000"/>
                </a:solidFill>
                <a:latin typeface="HG丸ｺﾞｼｯｸM-PRO" panose="020F0600000000000000" pitchFamily="50" charset="-128"/>
                <a:ea typeface="HG丸ｺﾞｼｯｸM-PRO" panose="020F0600000000000000" pitchFamily="50" charset="-128"/>
              </a:rPr>
              <a:t>ADL</a:t>
            </a:r>
            <a:r>
              <a:rPr kumimoji="1" lang="ja-JP" altLang="en-US" sz="2200" dirty="0" smtClean="0">
                <a:solidFill>
                  <a:srgbClr val="FF0000"/>
                </a:solidFill>
                <a:latin typeface="HG丸ｺﾞｼｯｸM-PRO" panose="020F0600000000000000" pitchFamily="50" charset="-128"/>
                <a:ea typeface="HG丸ｺﾞｼｯｸM-PRO" panose="020F0600000000000000" pitchFamily="50" charset="-128"/>
              </a:rPr>
              <a:t>維持向上等体制加算</a:t>
            </a:r>
            <a:endParaRPr kumimoji="1"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542925" indent="-276225" algn="r">
              <a:spcBef>
                <a:spcPts val="0"/>
              </a:spcBef>
              <a:buNone/>
            </a:pPr>
            <a:r>
              <a:rPr kumimoji="1" lang="ja-JP" altLang="en-US"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１日</a:t>
            </a:r>
            <a:r>
              <a:rPr lang="ja-JP" altLang="en-US" sz="2200" dirty="0">
                <a:solidFill>
                  <a:srgbClr val="FF0000"/>
                </a:solidFill>
                <a:latin typeface="HG丸ｺﾞｼｯｸM-PRO" panose="020F0600000000000000" pitchFamily="50" charset="-128"/>
                <a:ea typeface="HG丸ｺﾞｼｯｸM-PRO" panose="020F0600000000000000" pitchFamily="50" charset="-128"/>
              </a:rPr>
              <a:t>につき、１４日を限度</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2200" dirty="0" smtClean="0">
                <a:solidFill>
                  <a:srgbClr val="FF0000"/>
                </a:solidFill>
                <a:latin typeface="HG丸ｺﾞｼｯｸM-PRO" panose="020F0600000000000000" pitchFamily="50" charset="-128"/>
                <a:ea typeface="HG丸ｺﾞｼｯｸM-PRO" panose="020F0600000000000000" pitchFamily="50" charset="-128"/>
              </a:rPr>
              <a:t>２５点（新）</a:t>
            </a:r>
            <a:endParaRPr kumimoji="1"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180975" indent="0">
              <a:spcBef>
                <a:spcPts val="600"/>
              </a:spcBef>
              <a:buNone/>
            </a:pPr>
            <a:r>
              <a:rPr lang="en-US" altLang="ja-JP" sz="1600" dirty="0" smtClean="0">
                <a:latin typeface="HG丸ｺﾞｼｯｸM-PRO" panose="020F0600000000000000" pitchFamily="50" charset="-128"/>
                <a:ea typeface="HG丸ｺﾞｼｯｸM-PRO" panose="020F0600000000000000" pitchFamily="50" charset="-128"/>
              </a:rPr>
              <a:t>※</a:t>
            </a:r>
            <a:r>
              <a:rPr lang="ja-JP" altLang="en-US" sz="1600" dirty="0" smtClean="0">
                <a:latin typeface="HG丸ｺﾞｼｯｸM-PRO" panose="020F0600000000000000" pitchFamily="50" charset="-128"/>
                <a:ea typeface="HG丸ｺﾞｼｯｸM-PRO" panose="020F0600000000000000" pitchFamily="50" charset="-128"/>
              </a:rPr>
              <a:t>当該加算を算定している患者について、</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疾患別リハビリテーション等を算定できない</a:t>
            </a:r>
            <a:r>
              <a:rPr lang="ja-JP" altLang="en-US" sz="1600" dirty="0" smtClean="0">
                <a:latin typeface="HG丸ｺﾞｼｯｸM-PRO" panose="020F0600000000000000" pitchFamily="50" charset="-128"/>
                <a:ea typeface="HG丸ｺﾞｼｯｸM-PRO" panose="020F0600000000000000" pitchFamily="50" charset="-128"/>
              </a:rPr>
              <a:t>。</a:t>
            </a:r>
            <a:endParaRPr lang="en-US" altLang="ja-JP" sz="1600" dirty="0">
              <a:latin typeface="HG丸ｺﾞｼｯｸM-PRO" panose="020F0600000000000000" pitchFamily="50" charset="-128"/>
              <a:ea typeface="HG丸ｺﾞｼｯｸM-PRO" panose="020F0600000000000000" pitchFamily="50" charset="-128"/>
            </a:endParaRPr>
          </a:p>
          <a:p>
            <a:pPr marL="542925" indent="-276225">
              <a:spcBef>
                <a:spcPts val="50"/>
              </a:spcBef>
              <a:buNone/>
            </a:pPr>
            <a:endParaRPr lang="en-US" altLang="ja-JP" sz="8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r>
              <a:rPr kumimoji="1" lang="ja-JP" altLang="en-US" sz="1600" dirty="0" smtClean="0">
                <a:latin typeface="HG丸ｺﾞｼｯｸM-PRO" panose="020F0600000000000000" pitchFamily="50" charset="-128"/>
                <a:ea typeface="HG丸ｺﾞｼｯｸM-PRO" panose="020F0600000000000000" pitchFamily="50" charset="-128"/>
              </a:rPr>
              <a:t>［施設基準］</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447675" indent="-180975">
              <a:spcBef>
                <a:spcPts val="50"/>
              </a:spcBef>
              <a:buNone/>
            </a:pPr>
            <a:r>
              <a:rPr lang="ja-JP" altLang="en-US" sz="1600" dirty="0" smtClean="0">
                <a:latin typeface="HG丸ｺﾞｼｯｸM-PRO" panose="020F0600000000000000" pitchFamily="50" charset="-128"/>
                <a:ea typeface="HG丸ｺﾞｼｯｸM-PRO" panose="020F0600000000000000" pitchFamily="50" charset="-128"/>
              </a:rPr>
              <a:t>①　当該病棟に</a:t>
            </a:r>
            <a:r>
              <a:rPr lang="ja-JP" altLang="en-US" sz="1600" u="sng" dirty="0" smtClean="0">
                <a:solidFill>
                  <a:srgbClr val="0000FF"/>
                </a:solidFill>
                <a:latin typeface="HG丸ｺﾞｼｯｸM-PRO" panose="020F0600000000000000" pitchFamily="50" charset="-128"/>
                <a:ea typeface="HG丸ｺﾞｼｯｸM-PRO" panose="020F0600000000000000" pitchFamily="50" charset="-128"/>
              </a:rPr>
              <a:t>専従の理学療法士、作業療法士又は言語聴覚士を１名以上</a:t>
            </a:r>
            <a:r>
              <a:rPr lang="ja-JP" altLang="en-US" sz="1600" dirty="0" smtClean="0">
                <a:latin typeface="HG丸ｺﾞｼｯｸM-PRO" panose="020F0600000000000000" pitchFamily="50" charset="-128"/>
                <a:ea typeface="HG丸ｺﾞｼｯｸM-PRO" panose="020F0600000000000000" pitchFamily="50" charset="-128"/>
              </a:rPr>
              <a:t>の常勤配置を行うこと</a:t>
            </a:r>
            <a:endParaRPr lang="en-US" altLang="ja-JP" sz="1600" dirty="0" smtClean="0">
              <a:latin typeface="HG丸ｺﾞｼｯｸM-PRO" panose="020F0600000000000000" pitchFamily="50" charset="-128"/>
              <a:ea typeface="HG丸ｺﾞｼｯｸM-PRO" panose="020F0600000000000000" pitchFamily="50" charset="-128"/>
            </a:endParaRPr>
          </a:p>
          <a:p>
            <a:pPr marL="447675" indent="-180975">
              <a:spcBef>
                <a:spcPts val="50"/>
              </a:spcBef>
              <a:buNone/>
            </a:pPr>
            <a:r>
              <a:rPr kumimoji="1" lang="ja-JP" altLang="en-US" sz="1600" dirty="0" smtClean="0">
                <a:latin typeface="HG丸ｺﾞｼｯｸM-PRO" panose="020F0600000000000000" pitchFamily="50" charset="-128"/>
                <a:ea typeface="HG丸ｺﾞｼｯｸM-PRO" panose="020F0600000000000000" pitchFamily="50" charset="-128"/>
              </a:rPr>
              <a:t>②　当該保険医療機関において、リハビリテーション医療に関する３年以上の臨床経験及びリハビリテーション医療に係る研修を終了した</a:t>
            </a:r>
            <a:r>
              <a:rPr kumimoji="1" lang="ja-JP" altLang="en-US" sz="1600" u="sng" dirty="0" smtClean="0">
                <a:solidFill>
                  <a:srgbClr val="0000FF"/>
                </a:solidFill>
                <a:latin typeface="HG丸ｺﾞｼｯｸM-PRO" panose="020F0600000000000000" pitchFamily="50" charset="-128"/>
                <a:ea typeface="HG丸ｺﾞｼｯｸM-PRO" panose="020F0600000000000000" pitchFamily="50" charset="-128"/>
              </a:rPr>
              <a:t>常勤医師が１名以上</a:t>
            </a:r>
            <a:r>
              <a:rPr kumimoji="1" lang="ja-JP" altLang="en-US" sz="1600" dirty="0" smtClean="0">
                <a:latin typeface="HG丸ｺﾞｼｯｸM-PRO" panose="020F0600000000000000" pitchFamily="50" charset="-128"/>
                <a:ea typeface="HG丸ｺﾞｼｯｸM-PRO" panose="020F0600000000000000" pitchFamily="50" charset="-128"/>
              </a:rPr>
              <a:t>勤務していること</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447675" indent="-180975">
              <a:spcBef>
                <a:spcPts val="50"/>
              </a:spcBef>
              <a:buNone/>
            </a:pPr>
            <a:r>
              <a:rPr lang="ja-JP" altLang="en-US" sz="1600" dirty="0" smtClean="0">
                <a:latin typeface="HG丸ｺﾞｼｯｸM-PRO" panose="020F0600000000000000" pitchFamily="50" charset="-128"/>
                <a:ea typeface="HG丸ｺﾞｼｯｸM-PRO" panose="020F0600000000000000" pitchFamily="50" charset="-128"/>
              </a:rPr>
              <a:t>③　当該病棟の</a:t>
            </a:r>
            <a:r>
              <a:rPr lang="ja-JP" altLang="en-US" sz="1600" u="heavy" dirty="0" smtClean="0">
                <a:uFill>
                  <a:solidFill>
                    <a:srgbClr val="0000FF"/>
                  </a:solidFill>
                </a:uFill>
                <a:latin typeface="HG丸ｺﾞｼｯｸM-PRO" panose="020F0600000000000000" pitchFamily="50" charset="-128"/>
                <a:ea typeface="HG丸ｺﾞｼｯｸM-PRO" panose="020F0600000000000000" pitchFamily="50" charset="-128"/>
              </a:rPr>
              <a:t>直近１年間の新規入院患者のうち</a:t>
            </a:r>
            <a:r>
              <a:rPr lang="ja-JP" altLang="en-US" sz="1600" dirty="0" smtClean="0">
                <a:latin typeface="HG丸ｺﾞｼｯｸM-PRO" panose="020F0600000000000000" pitchFamily="50" charset="-128"/>
                <a:ea typeface="HG丸ｺﾞｼｯｸM-PRO" panose="020F0600000000000000" pitchFamily="50" charset="-128"/>
              </a:rPr>
              <a:t>、</a:t>
            </a:r>
            <a:r>
              <a:rPr lang="ja-JP" altLang="en-US" sz="1600" u="sng" dirty="0" smtClean="0">
                <a:solidFill>
                  <a:srgbClr val="0000FF"/>
                </a:solidFill>
                <a:latin typeface="HG丸ｺﾞｼｯｸM-PRO" panose="020F0600000000000000" pitchFamily="50" charset="-128"/>
                <a:ea typeface="HG丸ｺﾞｼｯｸM-PRO" panose="020F0600000000000000" pitchFamily="50" charset="-128"/>
              </a:rPr>
              <a:t>６５歳以上の患者が８割以上</a:t>
            </a:r>
            <a:r>
              <a:rPr lang="ja-JP" altLang="en-US" sz="1600" dirty="0" smtClean="0">
                <a:latin typeface="HG丸ｺﾞｼｯｸM-PRO" panose="020F0600000000000000" pitchFamily="50" charset="-128"/>
                <a:ea typeface="HG丸ｺﾞｼｯｸM-PRO" panose="020F0600000000000000" pitchFamily="50" charset="-128"/>
              </a:rPr>
              <a:t>、又は</a:t>
            </a:r>
            <a:r>
              <a:rPr lang="ja-JP" altLang="en-US" sz="1600" u="sng" dirty="0" smtClean="0">
                <a:solidFill>
                  <a:srgbClr val="0000FF"/>
                </a:solidFill>
                <a:latin typeface="HG丸ｺﾞｼｯｸM-PRO" panose="020F0600000000000000" pitchFamily="50" charset="-128"/>
                <a:ea typeface="HG丸ｺﾞｼｯｸM-PRO" panose="020F0600000000000000" pitchFamily="50" charset="-128"/>
              </a:rPr>
              <a:t>循環器系の疾患、新生物、消化器系、運動器系又は呼吸器系の疾患の患者が６割以上</a:t>
            </a:r>
            <a:r>
              <a:rPr lang="ja-JP" altLang="en-US" sz="1600" dirty="0" smtClean="0">
                <a:latin typeface="HG丸ｺﾞｼｯｸM-PRO" panose="020F0600000000000000" pitchFamily="50" charset="-128"/>
                <a:ea typeface="HG丸ｺﾞｼｯｸM-PRO" panose="020F0600000000000000" pitchFamily="50" charset="-128"/>
              </a:rPr>
              <a:t>であること</a:t>
            </a:r>
            <a:endParaRPr lang="en-US" altLang="ja-JP" sz="1600" dirty="0" smtClean="0">
              <a:latin typeface="HG丸ｺﾞｼｯｸM-PRO" panose="020F0600000000000000" pitchFamily="50" charset="-128"/>
              <a:ea typeface="HG丸ｺﾞｼｯｸM-PRO" panose="020F0600000000000000" pitchFamily="50" charset="-128"/>
            </a:endParaRPr>
          </a:p>
          <a:p>
            <a:pPr marL="447675" indent="-180975">
              <a:spcBef>
                <a:spcPts val="50"/>
              </a:spcBef>
              <a:buNone/>
            </a:pPr>
            <a:r>
              <a:rPr kumimoji="1" lang="ja-JP" altLang="en-US" sz="1600" dirty="0" smtClean="0">
                <a:latin typeface="HG丸ｺﾞｼｯｸM-PRO" panose="020F0600000000000000" pitchFamily="50" charset="-128"/>
                <a:ea typeface="HG丸ｺﾞｼｯｸM-PRO" panose="020F0600000000000000" pitchFamily="50" charset="-128"/>
              </a:rPr>
              <a:t>④　アウトカム評価として、以下のいずれも満たすこと</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714375" indent="-447675">
              <a:spcBef>
                <a:spcPts val="50"/>
              </a:spcBef>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ア）直近１年間において、当該病棟を退院した患者のうち、</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入院時よりも退院時に</a:t>
            </a:r>
            <a:r>
              <a:rPr lang="en-US" altLang="ja-JP" sz="1600" u="sng" dirty="0" smtClean="0">
                <a:solidFill>
                  <a:srgbClr val="0000FF"/>
                </a:solidFill>
                <a:latin typeface="HG丸ｺﾞｼｯｸM-PRO" panose="020F0600000000000000" pitchFamily="50" charset="-128"/>
                <a:ea typeface="HG丸ｺﾞｼｯｸM-PRO" panose="020F0600000000000000" pitchFamily="50" charset="-128"/>
              </a:rPr>
              <a:t>ADL</a:t>
            </a:r>
            <a:r>
              <a:rPr lang="ja-JP" altLang="en-US" sz="1600" u="sng" dirty="0" err="1" smtClean="0">
                <a:solidFill>
                  <a:srgbClr val="0000FF"/>
                </a:solidFill>
                <a:latin typeface="HG丸ｺﾞｼｯｸM-PRO" panose="020F0600000000000000" pitchFamily="50" charset="-128"/>
                <a:ea typeface="HG丸ｺﾞｼｯｸM-PRO" panose="020F0600000000000000" pitchFamily="50" charset="-128"/>
              </a:rPr>
              <a:t>の低</a:t>
            </a:r>
            <a:r>
              <a:rPr lang="ja-JP" altLang="en-US" sz="1600" u="sng" dirty="0" smtClean="0">
                <a:solidFill>
                  <a:srgbClr val="0000FF"/>
                </a:solidFill>
                <a:latin typeface="HG丸ｺﾞｼｯｸM-PRO" panose="020F0600000000000000" pitchFamily="50" charset="-128"/>
                <a:ea typeface="HG丸ｺﾞｼｯｸM-PRO" panose="020F0600000000000000" pitchFamily="50" charset="-128"/>
              </a:rPr>
              <a:t>下した者の割合が３％未満</a:t>
            </a:r>
            <a:r>
              <a:rPr lang="ja-JP" altLang="en-US" sz="1600" dirty="0" smtClean="0">
                <a:latin typeface="HG丸ｺﾞｼｯｸM-PRO" panose="020F0600000000000000" pitchFamily="50" charset="-128"/>
                <a:ea typeface="HG丸ｺﾞｼｯｸM-PRO" panose="020F0600000000000000" pitchFamily="50" charset="-128"/>
              </a:rPr>
              <a:t>であること</a:t>
            </a:r>
            <a:endParaRPr lang="en-US" altLang="ja-JP" sz="1600" dirty="0" smtClean="0">
              <a:latin typeface="HG丸ｺﾞｼｯｸM-PRO" panose="020F0600000000000000" pitchFamily="50" charset="-128"/>
              <a:ea typeface="HG丸ｺﾞｼｯｸM-PRO" panose="020F0600000000000000" pitchFamily="50" charset="-128"/>
            </a:endParaRPr>
          </a:p>
          <a:p>
            <a:pPr marL="714375" indent="-447675">
              <a:spcBef>
                <a:spcPts val="50"/>
              </a:spcBef>
              <a:buNone/>
            </a:pPr>
            <a:r>
              <a:rPr kumimoji="1"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smtClean="0">
                <a:latin typeface="HG丸ｺﾞｼｯｸM-PRO" panose="020F0600000000000000" pitchFamily="50" charset="-128"/>
                <a:ea typeface="HG丸ｺﾞｼｯｸM-PRO" panose="020F0600000000000000" pitchFamily="50" charset="-128"/>
              </a:rPr>
              <a:t>イ）当該病棟の入院患者のうち、</a:t>
            </a:r>
            <a:r>
              <a:rPr kumimoji="1" lang="ja-JP" altLang="en-US" sz="1600" u="sng" dirty="0" smtClean="0">
                <a:solidFill>
                  <a:srgbClr val="0000FF"/>
                </a:solidFill>
                <a:latin typeface="HG丸ｺﾞｼｯｸM-PRO" panose="020F0600000000000000" pitchFamily="50" charset="-128"/>
                <a:ea typeface="HG丸ｺﾞｼｯｸM-PRO" panose="020F0600000000000000" pitchFamily="50" charset="-128"/>
              </a:rPr>
              <a:t>院内で発生した褥瘡</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を保有している</a:t>
            </a:r>
            <a:r>
              <a:rPr kumimoji="1" lang="ja-JP" altLang="en-US" sz="1600" u="sng" dirty="0" smtClean="0">
                <a:solidFill>
                  <a:srgbClr val="0000FF"/>
                </a:solidFill>
                <a:latin typeface="HG丸ｺﾞｼｯｸM-PRO" panose="020F0600000000000000" pitchFamily="50" charset="-128"/>
                <a:ea typeface="HG丸ｺﾞｼｯｸM-PRO" panose="020F0600000000000000" pitchFamily="50" charset="-128"/>
              </a:rPr>
              <a:t>入院患者の割合が１</a:t>
            </a:r>
            <a:r>
              <a:rPr kumimoji="1" lang="en-US" altLang="ja-JP" sz="1600" u="sng"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600" u="sng" dirty="0" smtClean="0">
                <a:solidFill>
                  <a:srgbClr val="0000FF"/>
                </a:solidFill>
                <a:latin typeface="HG丸ｺﾞｼｯｸM-PRO" panose="020F0600000000000000" pitchFamily="50" charset="-128"/>
                <a:ea typeface="HG丸ｺﾞｼｯｸM-PRO" panose="020F0600000000000000" pitchFamily="50" charset="-128"/>
              </a:rPr>
              <a:t>５％</a:t>
            </a:r>
            <a:r>
              <a:rPr lang="ja-JP" altLang="en-US" sz="1600" u="sng" dirty="0">
                <a:solidFill>
                  <a:srgbClr val="0000FF"/>
                </a:solidFill>
                <a:latin typeface="HG丸ｺﾞｼｯｸM-PRO" panose="020F0600000000000000" pitchFamily="50" charset="-128"/>
                <a:ea typeface="HG丸ｺﾞｼｯｸM-PRO" panose="020F0600000000000000" pitchFamily="50" charset="-128"/>
              </a:rPr>
              <a:t>未満</a:t>
            </a:r>
            <a:r>
              <a:rPr lang="ja-JP" altLang="en-US" sz="1600" dirty="0">
                <a:latin typeface="HG丸ｺﾞｼｯｸM-PRO" panose="020F0600000000000000" pitchFamily="50" charset="-128"/>
                <a:ea typeface="HG丸ｺﾞｼｯｸM-PRO" panose="020F0600000000000000" pitchFamily="50" charset="-128"/>
              </a:rPr>
              <a:t>であること</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05019206"/>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548680"/>
            <a:ext cx="8568952" cy="6192688"/>
          </a:xfrm>
          <a:prstGeom prst="snip2DiagRect">
            <a:avLst>
              <a:gd name="adj1" fmla="val 0"/>
              <a:gd name="adj2" fmla="val 717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16632"/>
            <a:ext cx="8568952" cy="432048"/>
          </a:xfrm>
          <a:prstGeom prst="roundRect">
            <a:avLst>
              <a:gd name="adj" fmla="val 222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116632"/>
            <a:ext cx="8280920" cy="6741368"/>
          </a:xfrm>
        </p:spPr>
        <p:txBody>
          <a:bodyPr>
            <a:normAutofit/>
          </a:bodyPr>
          <a:lstStyle/>
          <a:p>
            <a:pPr marL="265113" indent="-265113">
              <a:spcBef>
                <a:spcPts val="600"/>
              </a:spcBef>
              <a:spcAft>
                <a:spcPts val="600"/>
              </a:spcAft>
              <a:buNone/>
            </a:pP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200" dirty="0">
                <a:solidFill>
                  <a:srgbClr val="0000FF"/>
                </a:solidFill>
                <a:latin typeface="HG丸ｺﾞｼｯｸM-PRO" panose="020F0600000000000000" pitchFamily="50" charset="-128"/>
                <a:ea typeface="HG丸ｺﾞｼｯｸM-PRO" panose="020F0600000000000000" pitchFamily="50" charset="-128"/>
              </a:rPr>
              <a:t>手術</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の休日・時間外・深夜の見直し</a:t>
            </a:r>
            <a:endParaRPr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220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457389818"/>
              </p:ext>
            </p:extLst>
          </p:nvPr>
        </p:nvGraphicFramePr>
        <p:xfrm>
          <a:off x="179512" y="670768"/>
          <a:ext cx="8766974" cy="5826760"/>
        </p:xfrm>
        <a:graphic>
          <a:graphicData uri="http://schemas.openxmlformats.org/drawingml/2006/table">
            <a:tbl>
              <a:tblPr firstRow="1" bandRow="1">
                <a:tableStyleId>{C4B1156A-380E-4F78-BDF5-A606A8083BF9}</a:tableStyleId>
              </a:tblPr>
              <a:tblGrid>
                <a:gridCol w="4383487"/>
                <a:gridCol w="4383487"/>
              </a:tblGrid>
              <a:tr h="370840">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現　　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改　定　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ja-JP" altLang="en-US" sz="1600" b="0" dirty="0" smtClean="0">
                          <a:latin typeface="HG丸ｺﾞｼｯｸM-PRO" panose="020F0600000000000000" pitchFamily="50" charset="-128"/>
                          <a:ea typeface="HG丸ｺﾞｼｯｸM-PRO" panose="020F0600000000000000" pitchFamily="50" charset="-128"/>
                        </a:rPr>
                        <a:t>［通則］</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265113" indent="-265113"/>
                      <a:r>
                        <a:rPr kumimoji="1" lang="en-US" altLang="ja-JP" sz="1600" b="0" dirty="0" smtClean="0">
                          <a:latin typeface="HG丸ｺﾞｼｯｸM-PRO" panose="020F0600000000000000" pitchFamily="50" charset="-128"/>
                          <a:ea typeface="HG丸ｺﾞｼｯｸM-PRO" panose="020F0600000000000000" pitchFamily="50" charset="-128"/>
                        </a:rPr>
                        <a:t>12</a:t>
                      </a:r>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入院中の患者以外の患者</a:t>
                      </a:r>
                      <a:r>
                        <a:rPr kumimoji="1" lang="ja-JP" altLang="en-US" sz="1600" b="0" dirty="0" smtClean="0">
                          <a:latin typeface="HG丸ｺﾞｼｯｸM-PRO" panose="020F0600000000000000" pitchFamily="50" charset="-128"/>
                          <a:ea typeface="HG丸ｺﾞｼｯｸM-PRO" panose="020F0600000000000000" pitchFamily="50" charset="-128"/>
                        </a:rPr>
                        <a:t>に対し、緊急のために、</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休日</a:t>
                      </a:r>
                      <a:r>
                        <a:rPr kumimoji="1" lang="ja-JP" altLang="en-US" sz="1600" b="0" dirty="0" smtClean="0">
                          <a:latin typeface="HG丸ｺﾞｼｯｸM-PRO" panose="020F0600000000000000" pitchFamily="50" charset="-128"/>
                          <a:ea typeface="HG丸ｺﾞｼｯｸM-PRO" panose="020F0600000000000000" pitchFamily="50" charset="-128"/>
                        </a:rPr>
                        <a:t>に手術を行った場合又はその開始時間が保険医療機関の表示する</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診療時間以外の時間</a:t>
                      </a:r>
                      <a:r>
                        <a:rPr kumimoji="1" lang="ja-JP" altLang="en-US" sz="1600" b="0" dirty="0" smtClean="0">
                          <a:latin typeface="HG丸ｺﾞｼｯｸM-PRO" panose="020F0600000000000000" pitchFamily="50" charset="-128"/>
                          <a:ea typeface="HG丸ｺﾞｼｯｸM-PRO" panose="020F0600000000000000" pitchFamily="50" charset="-128"/>
                        </a:rPr>
                        <a:t>若しくは</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深夜</a:t>
                      </a:r>
                      <a:r>
                        <a:rPr kumimoji="1" lang="ja-JP" altLang="en-US" sz="1600" b="0" dirty="0" smtClean="0">
                          <a:latin typeface="HG丸ｺﾞｼｯｸM-PRO" panose="020F0600000000000000" pitchFamily="50" charset="-128"/>
                          <a:ea typeface="HG丸ｺﾞｼｯｸM-PRO" panose="020F0600000000000000" pitchFamily="50" charset="-128"/>
                        </a:rPr>
                        <a:t>である手術を行った場合の手術料は、それぞれ</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所定点数の</a:t>
                      </a: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80/100</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又は</a:t>
                      </a: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40/100</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若しくは</a:t>
                      </a: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80/100</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に相当する点数</a:t>
                      </a:r>
                      <a:r>
                        <a:rPr kumimoji="1" lang="ja-JP" altLang="en-US" sz="1600" b="0" dirty="0" smtClean="0">
                          <a:latin typeface="HG丸ｺﾞｼｯｸM-PRO" panose="020F0600000000000000" pitchFamily="50" charset="-128"/>
                          <a:ea typeface="HG丸ｺﾞｼｯｸM-PRO" panose="020F0600000000000000" pitchFamily="50" charset="-128"/>
                        </a:rPr>
                        <a:t>を加算した点数により算定し、</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入院中の患者</a:t>
                      </a:r>
                      <a:r>
                        <a:rPr kumimoji="1" lang="ja-JP" altLang="en-US" sz="1600" b="0" dirty="0" smtClean="0">
                          <a:latin typeface="HG丸ｺﾞｼｯｸM-PRO" panose="020F0600000000000000" pitchFamily="50" charset="-128"/>
                          <a:ea typeface="HG丸ｺﾞｼｯｸM-PRO" panose="020F0600000000000000" pitchFamily="50" charset="-128"/>
                        </a:rPr>
                        <a:t>に対し、緊急のために、</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休日</a:t>
                      </a:r>
                      <a:r>
                        <a:rPr kumimoji="1" lang="ja-JP" altLang="en-US" sz="1600" b="0" dirty="0" smtClean="0">
                          <a:latin typeface="HG丸ｺﾞｼｯｸM-PRO" panose="020F0600000000000000" pitchFamily="50" charset="-128"/>
                          <a:ea typeface="HG丸ｺﾞｼｯｸM-PRO" panose="020F0600000000000000" pitchFamily="50" charset="-128"/>
                        </a:rPr>
                        <a:t>に手術を行った場合又はその開始時間が</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深夜</a:t>
                      </a:r>
                      <a:r>
                        <a:rPr kumimoji="1" lang="ja-JP" altLang="en-US" sz="1600" b="0" dirty="0" smtClean="0">
                          <a:latin typeface="HG丸ｺﾞｼｯｸM-PRO" panose="020F0600000000000000" pitchFamily="50" charset="-128"/>
                          <a:ea typeface="HG丸ｺﾞｼｯｸM-PRO" panose="020F0600000000000000" pitchFamily="50" charset="-128"/>
                        </a:rPr>
                        <a:t>である手術を行った場合はそれぞれ</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所定点数の</a:t>
                      </a: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80/100</a:t>
                      </a:r>
                      <a:r>
                        <a:rPr kumimoji="1" lang="ja-JP" altLang="en-US" sz="1600" b="0" dirty="0" smtClean="0">
                          <a:latin typeface="HG丸ｺﾞｼｯｸM-PRO" panose="020F0600000000000000" pitchFamily="50" charset="-128"/>
                          <a:ea typeface="HG丸ｺﾞｼｯｸM-PRO" panose="020F0600000000000000" pitchFamily="50" charset="-128"/>
                        </a:rPr>
                        <a:t>に相当する点数を加算した点数により算定する。ただし、Ａ</a:t>
                      </a:r>
                      <a:r>
                        <a:rPr kumimoji="1" lang="en-US" altLang="ja-JP" sz="1600" b="0" dirty="0" smtClean="0">
                          <a:latin typeface="HG丸ｺﾞｼｯｸM-PRO" panose="020F0600000000000000" pitchFamily="50" charset="-128"/>
                          <a:ea typeface="HG丸ｺﾞｼｯｸM-PRO" panose="020F0600000000000000" pitchFamily="50" charset="-128"/>
                        </a:rPr>
                        <a:t>000</a:t>
                      </a:r>
                      <a:r>
                        <a:rPr kumimoji="1" lang="ja-JP" altLang="en-US" sz="1600" b="0" dirty="0" smtClean="0">
                          <a:latin typeface="HG丸ｺﾞｼｯｸM-PRO" panose="020F0600000000000000" pitchFamily="50" charset="-128"/>
                          <a:ea typeface="HG丸ｺﾞｼｯｸM-PRO" panose="020F0600000000000000" pitchFamily="50" charset="-128"/>
                        </a:rPr>
                        <a:t>初診料の注</a:t>
                      </a:r>
                      <a:r>
                        <a:rPr kumimoji="1" lang="en-US" altLang="ja-JP" sz="1600" b="0" dirty="0" smtClean="0">
                          <a:latin typeface="HG丸ｺﾞｼｯｸM-PRO" panose="020F0600000000000000" pitchFamily="50" charset="-128"/>
                          <a:ea typeface="HG丸ｺﾞｼｯｸM-PRO" panose="020F0600000000000000" pitchFamily="50" charset="-128"/>
                        </a:rPr>
                        <a:t>5</a:t>
                      </a:r>
                      <a:r>
                        <a:rPr kumimoji="1" lang="ja-JP" altLang="en-US" sz="1600" b="0" dirty="0" smtClean="0">
                          <a:latin typeface="HG丸ｺﾞｼｯｸM-PRO" panose="020F0600000000000000" pitchFamily="50" charset="-128"/>
                          <a:ea typeface="HG丸ｺﾞｼｯｸM-PRO" panose="020F0600000000000000" pitchFamily="50" charset="-128"/>
                        </a:rPr>
                        <a:t>のただし書に規定する保険医療機関（時間外特例医療機関）にあっては、その開始時間が同注５のただし書に規定する時間である手術を行った場合は、所定点数の</a:t>
                      </a:r>
                      <a:r>
                        <a:rPr kumimoji="1" lang="en-US" altLang="ja-JP" sz="1600" b="0" dirty="0" smtClean="0">
                          <a:latin typeface="HG丸ｺﾞｼｯｸM-PRO" panose="020F0600000000000000" pitchFamily="50" charset="-128"/>
                          <a:ea typeface="HG丸ｺﾞｼｯｸM-PRO" panose="020F0600000000000000" pitchFamily="50" charset="-128"/>
                        </a:rPr>
                        <a:t>40/100</a:t>
                      </a:r>
                      <a:r>
                        <a:rPr kumimoji="1" lang="ja-JP" altLang="en-US" sz="1600" b="0" dirty="0" smtClean="0">
                          <a:latin typeface="HG丸ｺﾞｼｯｸM-PRO" panose="020F0600000000000000" pitchFamily="50" charset="-128"/>
                          <a:ea typeface="HG丸ｺﾞｼｯｸM-PRO" panose="020F0600000000000000" pitchFamily="50" charset="-128"/>
                        </a:rPr>
                        <a:t>に相当する点数を加算する。</a:t>
                      </a:r>
                      <a:endParaRPr kumimoji="1" lang="en-US" altLang="ja-JP" sz="1600" b="0" dirty="0" smtClean="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dirty="0" smtClean="0">
                          <a:latin typeface="HG丸ｺﾞｼｯｸM-PRO" panose="020F0600000000000000" pitchFamily="50" charset="-128"/>
                          <a:ea typeface="HG丸ｺﾞｼｯｸM-PRO" panose="020F0600000000000000" pitchFamily="50" charset="-128"/>
                        </a:rPr>
                        <a:t>［通則］</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265113" indent="-265113"/>
                      <a:r>
                        <a:rPr kumimoji="1" lang="en-US" altLang="ja-JP" sz="1600" b="0" dirty="0" smtClean="0">
                          <a:latin typeface="HG丸ｺﾞｼｯｸM-PRO" panose="020F0600000000000000" pitchFamily="50" charset="-128"/>
                          <a:ea typeface="HG丸ｺﾞｼｯｸM-PRO" panose="020F0600000000000000" pitchFamily="50" charset="-128"/>
                        </a:rPr>
                        <a:t>12</a:t>
                      </a:r>
                      <a:r>
                        <a:rPr kumimoji="1" lang="ja-JP" altLang="en-US" sz="1600" b="0" dirty="0" smtClean="0">
                          <a:latin typeface="HG丸ｺﾞｼｯｸM-PRO" panose="020F0600000000000000" pitchFamily="50" charset="-128"/>
                          <a:ea typeface="HG丸ｺﾞｼｯｸM-PRO" panose="020F0600000000000000" pitchFamily="50" charset="-128"/>
                        </a:rPr>
                        <a:t>　緊急のために休日に手術を行った場合又はその開始時間が保険医療機関の表示する診療時間以外の時間若しくは深夜である手術を行った場合において、当該手術の費用は、次に掲げる点数を、それぞれ所定点数に加算した点数により算定する。</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446088" indent="-180975"/>
                      <a:r>
                        <a:rPr kumimoji="1" lang="ja-JP" altLang="en-US" sz="1600" b="0" dirty="0" smtClean="0">
                          <a:latin typeface="HG丸ｺﾞｼｯｸM-PRO" panose="020F0600000000000000" pitchFamily="50" charset="-128"/>
                          <a:ea typeface="HG丸ｺﾞｼｯｸM-PRO" panose="020F0600000000000000" pitchFamily="50" charset="-128"/>
                        </a:rPr>
                        <a:t>イ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施設基準の届出を行った保険医療機関</a:t>
                      </a:r>
                      <a:r>
                        <a:rPr kumimoji="1" lang="ja-JP" altLang="en-US" sz="1600" b="0" dirty="0" smtClean="0">
                          <a:latin typeface="HG丸ｺﾞｼｯｸM-PRO" panose="020F0600000000000000" pitchFamily="50" charset="-128"/>
                          <a:ea typeface="HG丸ｺﾞｼｯｸM-PRO" panose="020F0600000000000000" pitchFamily="50" charset="-128"/>
                        </a:rPr>
                        <a:t>で行われる場合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180975" indent="180975"/>
                      <a:r>
                        <a:rPr kumimoji="1" lang="en-US" altLang="ja-JP" sz="1600" b="0" dirty="0" smtClean="0">
                          <a:latin typeface="HG丸ｺﾞｼｯｸM-PRO" panose="020F0600000000000000" pitchFamily="50" charset="-128"/>
                          <a:ea typeface="HG丸ｺﾞｼｯｸM-PRO" panose="020F0600000000000000" pitchFamily="50" charset="-128"/>
                        </a:rPr>
                        <a:t>(1)</a:t>
                      </a:r>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休日加算１</a:t>
                      </a:r>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所定点数の</a:t>
                      </a:r>
                      <a:r>
                        <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rPr>
                        <a:t>160/100</a:t>
                      </a:r>
                    </a:p>
                    <a:p>
                      <a:pPr marL="2062163" indent="-1700213"/>
                      <a:r>
                        <a:rPr kumimoji="1" lang="en-US" altLang="ja-JP" sz="1600" b="0" dirty="0" smtClean="0">
                          <a:latin typeface="HG丸ｺﾞｼｯｸM-PRO" panose="020F0600000000000000" pitchFamily="50" charset="-128"/>
                          <a:ea typeface="HG丸ｺﾞｼｯｸM-PRO" panose="020F0600000000000000" pitchFamily="50" charset="-128"/>
                        </a:rPr>
                        <a:t>(2)</a:t>
                      </a:r>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時間外加算１（外来患者に限る）</a:t>
                      </a:r>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所定点数の  </a:t>
                      </a:r>
                      <a:r>
                        <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rPr>
                        <a:t>80/100</a:t>
                      </a:r>
                    </a:p>
                    <a:p>
                      <a:pPr marL="361950" indent="0"/>
                      <a:r>
                        <a:rPr kumimoji="1" lang="en-US" altLang="ja-JP" sz="1600" b="0" dirty="0" smtClean="0">
                          <a:latin typeface="HG丸ｺﾞｼｯｸM-PRO" panose="020F0600000000000000" pitchFamily="50" charset="-128"/>
                          <a:ea typeface="HG丸ｺﾞｼｯｸM-PRO" panose="020F0600000000000000" pitchFamily="50" charset="-128"/>
                        </a:rPr>
                        <a:t>(3)</a:t>
                      </a:r>
                      <a:r>
                        <a:rPr kumimoji="1" lang="en-US" altLang="ja-JP" sz="1600" b="0" baseline="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深夜加算１</a:t>
                      </a:r>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  所定点数の</a:t>
                      </a:r>
                      <a:r>
                        <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rPr>
                        <a:t>160/100</a:t>
                      </a:r>
                    </a:p>
                    <a:p>
                      <a:pPr marL="361950" indent="-180975"/>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en-US" altLang="ja-JP" sz="1600" b="0" dirty="0" smtClean="0">
                          <a:latin typeface="HG丸ｺﾞｼｯｸM-PRO" panose="020F0600000000000000" pitchFamily="50" charset="-128"/>
                          <a:ea typeface="HG丸ｺﾞｼｯｸM-PRO" panose="020F0600000000000000" pitchFamily="50" charset="-128"/>
                        </a:rPr>
                        <a:t>(4) </a:t>
                      </a:r>
                      <a:r>
                        <a:rPr kumimoji="1" lang="ja-JP" altLang="en-US" sz="1600" b="0" dirty="0" smtClean="0">
                          <a:latin typeface="HG丸ｺﾞｼｯｸM-PRO" panose="020F0600000000000000" pitchFamily="50" charset="-128"/>
                          <a:ea typeface="HG丸ｺﾞｼｯｸM-PRO" panose="020F0600000000000000" pitchFamily="50" charset="-128"/>
                        </a:rPr>
                        <a:t>時間外特例医療機関</a:t>
                      </a:r>
                      <a:r>
                        <a:rPr kumimoji="1" lang="ja-JP" altLang="en-US" sz="1400" b="0" dirty="0" smtClean="0">
                          <a:latin typeface="HG丸ｺﾞｼｯｸM-PRO" panose="020F0600000000000000" pitchFamily="50" charset="-128"/>
                          <a:ea typeface="HG丸ｺﾞｼｯｸM-PRO" panose="020F0600000000000000" pitchFamily="50" charset="-128"/>
                        </a:rPr>
                        <a:t>（外来患者に限る）</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ja-JP" altLang="en-US" sz="1600" b="0" baseline="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所定点数の  </a:t>
                      </a:r>
                      <a:r>
                        <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rPr>
                        <a:t>80/100</a:t>
                      </a:r>
                    </a:p>
                    <a:p>
                      <a:pPr marL="446088" indent="-180975"/>
                      <a:r>
                        <a:rPr kumimoji="1" lang="ja-JP" altLang="en-US" sz="1600" b="0" dirty="0" smtClean="0">
                          <a:latin typeface="HG丸ｺﾞｼｯｸM-PRO" panose="020F0600000000000000" pitchFamily="50" charset="-128"/>
                          <a:ea typeface="HG丸ｺﾞｼｯｸM-PRO" panose="020F0600000000000000" pitchFamily="50" charset="-128"/>
                        </a:rPr>
                        <a:t>ロ　イ以外の保険医療機関で行われる場合</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180975" indent="180975"/>
                      <a:r>
                        <a:rPr kumimoji="1" lang="en-US" altLang="ja-JP" sz="1600" b="0" dirty="0" smtClean="0">
                          <a:latin typeface="HG丸ｺﾞｼｯｸM-PRO" panose="020F0600000000000000" pitchFamily="50" charset="-128"/>
                          <a:ea typeface="HG丸ｺﾞｼｯｸM-PRO" panose="020F0600000000000000" pitchFamily="50" charset="-128"/>
                        </a:rPr>
                        <a:t>(1)</a:t>
                      </a:r>
                      <a:r>
                        <a:rPr kumimoji="1" lang="ja-JP" altLang="en-US" sz="1600" b="0" dirty="0" smtClean="0">
                          <a:latin typeface="HG丸ｺﾞｼｯｸM-PRO" panose="020F0600000000000000" pitchFamily="50" charset="-128"/>
                          <a:ea typeface="HG丸ｺﾞｼｯｸM-PRO" panose="020F0600000000000000" pitchFamily="50" charset="-128"/>
                        </a:rPr>
                        <a:t> 休日加算２　  所定点数の  </a:t>
                      </a:r>
                      <a:r>
                        <a:rPr kumimoji="1" lang="en-US" altLang="ja-JP" sz="1600" b="0" dirty="0" smtClean="0">
                          <a:latin typeface="HG丸ｺﾞｼｯｸM-PRO" panose="020F0600000000000000" pitchFamily="50" charset="-128"/>
                          <a:ea typeface="HG丸ｺﾞｼｯｸM-PRO" panose="020F0600000000000000" pitchFamily="50" charset="-128"/>
                        </a:rPr>
                        <a:t>80/100</a:t>
                      </a:r>
                    </a:p>
                    <a:p>
                      <a:pPr marL="2062163" indent="-1700213"/>
                      <a:r>
                        <a:rPr kumimoji="1" lang="en-US" altLang="ja-JP" sz="1600" b="0" dirty="0" smtClean="0">
                          <a:latin typeface="HG丸ｺﾞｼｯｸM-PRO" panose="020F0600000000000000" pitchFamily="50" charset="-128"/>
                          <a:ea typeface="HG丸ｺﾞｼｯｸM-PRO" panose="020F0600000000000000" pitchFamily="50" charset="-128"/>
                        </a:rPr>
                        <a:t>(2)</a:t>
                      </a:r>
                      <a:r>
                        <a:rPr kumimoji="1" lang="ja-JP" altLang="en-US" sz="1600" b="0" dirty="0" smtClean="0">
                          <a:latin typeface="HG丸ｺﾞｼｯｸM-PRO" panose="020F0600000000000000" pitchFamily="50" charset="-128"/>
                          <a:ea typeface="HG丸ｺﾞｼｯｸM-PRO" panose="020F0600000000000000" pitchFamily="50" charset="-128"/>
                        </a:rPr>
                        <a:t> 時間外加算２（外来患者に限る）</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2062163" indent="-1700213"/>
                      <a:r>
                        <a:rPr kumimoji="1" lang="ja-JP" altLang="en-US" sz="1600" b="0" dirty="0" smtClean="0">
                          <a:latin typeface="HG丸ｺﾞｼｯｸM-PRO" panose="020F0600000000000000" pitchFamily="50" charset="-128"/>
                          <a:ea typeface="HG丸ｺﾞｼｯｸM-PRO" panose="020F0600000000000000" pitchFamily="50" charset="-128"/>
                        </a:rPr>
                        <a:t>　　　　　　　　  所定点数の  </a:t>
                      </a:r>
                      <a:r>
                        <a:rPr kumimoji="1" lang="en-US" altLang="ja-JP" sz="1600" b="0" dirty="0" smtClean="0">
                          <a:latin typeface="HG丸ｺﾞｼｯｸM-PRO" panose="020F0600000000000000" pitchFamily="50" charset="-128"/>
                          <a:ea typeface="HG丸ｺﾞｼｯｸM-PRO" panose="020F0600000000000000" pitchFamily="50" charset="-128"/>
                        </a:rPr>
                        <a:t>40/100</a:t>
                      </a:r>
                    </a:p>
                    <a:p>
                      <a:pPr marL="361950" indent="0"/>
                      <a:r>
                        <a:rPr kumimoji="1" lang="en-US" altLang="ja-JP" sz="1600" b="0" dirty="0" smtClean="0">
                          <a:latin typeface="HG丸ｺﾞｼｯｸM-PRO" panose="020F0600000000000000" pitchFamily="50" charset="-128"/>
                          <a:ea typeface="HG丸ｺﾞｼｯｸM-PRO" panose="020F0600000000000000" pitchFamily="50" charset="-128"/>
                        </a:rPr>
                        <a:t>(3)</a:t>
                      </a:r>
                      <a:r>
                        <a:rPr kumimoji="1" lang="en-US" altLang="ja-JP" sz="1600" b="0" baseline="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latin typeface="HG丸ｺﾞｼｯｸM-PRO" panose="020F0600000000000000" pitchFamily="50" charset="-128"/>
                          <a:ea typeface="HG丸ｺﾞｼｯｸM-PRO" panose="020F0600000000000000" pitchFamily="50" charset="-128"/>
                        </a:rPr>
                        <a:t>深夜加算２　  所定点数の</a:t>
                      </a:r>
                      <a:r>
                        <a:rPr kumimoji="1" lang="en-US" altLang="ja-JP" sz="1600" b="0" baseline="0" dirty="0" smtClean="0">
                          <a:latin typeface="HG丸ｺﾞｼｯｸM-PRO" panose="020F0600000000000000" pitchFamily="50" charset="-128"/>
                          <a:ea typeface="HG丸ｺﾞｼｯｸM-PRO" panose="020F0600000000000000" pitchFamily="50" charset="-128"/>
                        </a:rPr>
                        <a:t>  8</a:t>
                      </a:r>
                      <a:r>
                        <a:rPr kumimoji="1" lang="en-US" altLang="ja-JP" sz="1600" b="0" dirty="0" smtClean="0">
                          <a:latin typeface="HG丸ｺﾞｼｯｸM-PRO" panose="020F0600000000000000" pitchFamily="50" charset="-128"/>
                          <a:ea typeface="HG丸ｺﾞｼｯｸM-PRO" panose="020F0600000000000000" pitchFamily="50" charset="-128"/>
                        </a:rPr>
                        <a:t>0/100</a:t>
                      </a:r>
                    </a:p>
                    <a:p>
                      <a:pPr marL="361950" indent="-180975"/>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en-US" altLang="ja-JP" sz="1600" b="0" dirty="0" smtClean="0">
                          <a:latin typeface="HG丸ｺﾞｼｯｸM-PRO" panose="020F0600000000000000" pitchFamily="50" charset="-128"/>
                          <a:ea typeface="HG丸ｺﾞｼｯｸM-PRO" panose="020F0600000000000000" pitchFamily="50" charset="-128"/>
                        </a:rPr>
                        <a:t>(4) </a:t>
                      </a:r>
                      <a:r>
                        <a:rPr kumimoji="1" lang="ja-JP" altLang="en-US" sz="1600" b="0" dirty="0" smtClean="0">
                          <a:latin typeface="HG丸ｺﾞｼｯｸM-PRO" panose="020F0600000000000000" pitchFamily="50" charset="-128"/>
                          <a:ea typeface="HG丸ｺﾞｼｯｸM-PRO" panose="020F0600000000000000" pitchFamily="50" charset="-128"/>
                        </a:rPr>
                        <a:t>時間外特例医療機関</a:t>
                      </a:r>
                      <a:r>
                        <a:rPr kumimoji="1" lang="ja-JP" altLang="en-US" sz="1400" b="0" dirty="0" smtClean="0">
                          <a:latin typeface="HG丸ｺﾞｼｯｸM-PRO" panose="020F0600000000000000" pitchFamily="50" charset="-128"/>
                          <a:ea typeface="HG丸ｺﾞｼｯｸM-PRO" panose="020F0600000000000000" pitchFamily="50" charset="-128"/>
                        </a:rPr>
                        <a:t>（外来患者に限る）</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ja-JP" altLang="en-US" sz="1600" b="0" baseline="0" dirty="0" smtClean="0">
                          <a:latin typeface="HG丸ｺﾞｼｯｸM-PRO" panose="020F0600000000000000" pitchFamily="50" charset="-128"/>
                          <a:ea typeface="HG丸ｺﾞｼｯｸM-PRO" panose="020F0600000000000000" pitchFamily="50" charset="-128"/>
                        </a:rPr>
                        <a:t> </a:t>
                      </a:r>
                      <a:r>
                        <a:rPr kumimoji="1" lang="ja-JP" altLang="en-US" sz="1600" b="0" dirty="0" smtClean="0">
                          <a:latin typeface="HG丸ｺﾞｼｯｸM-PRO" panose="020F0600000000000000" pitchFamily="50" charset="-128"/>
                          <a:ea typeface="HG丸ｺﾞｼｯｸM-PRO" panose="020F0600000000000000" pitchFamily="50" charset="-128"/>
                        </a:rPr>
                        <a:t>所定点数の  </a:t>
                      </a:r>
                      <a:r>
                        <a:rPr kumimoji="1" lang="en-US" altLang="ja-JP" sz="1600" b="0" dirty="0" smtClean="0">
                          <a:latin typeface="HG丸ｺﾞｼｯｸM-PRO" panose="020F0600000000000000" pitchFamily="50" charset="-128"/>
                          <a:ea typeface="HG丸ｺﾞｼｯｸM-PRO" panose="020F0600000000000000" pitchFamily="50" charset="-128"/>
                        </a:rPr>
                        <a:t>80/100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69390532"/>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476672"/>
            <a:ext cx="8568952" cy="6048672"/>
          </a:xfrm>
          <a:prstGeom prst="snip2DiagRect">
            <a:avLst>
              <a:gd name="adj1" fmla="val 0"/>
              <a:gd name="adj2" fmla="val 717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16632"/>
            <a:ext cx="8568952" cy="504056"/>
          </a:xfrm>
          <a:prstGeom prst="roundRect">
            <a:avLst>
              <a:gd name="adj" fmla="val 222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188640"/>
            <a:ext cx="8280920" cy="6669360"/>
          </a:xfrm>
        </p:spPr>
        <p:txBody>
          <a:bodyPr>
            <a:normAutofit/>
          </a:bodyPr>
          <a:lstStyle/>
          <a:p>
            <a:pPr marL="265113" indent="-265113">
              <a:spcBef>
                <a:spcPts val="600"/>
              </a:spcBef>
              <a:spcAft>
                <a:spcPts val="600"/>
              </a:spcAft>
              <a:buNone/>
            </a:pPr>
            <a:r>
              <a:rPr lang="ja-JP" altLang="en-US" sz="2000" dirty="0" smtClean="0">
                <a:latin typeface="HG丸ｺﾞｼｯｸM-PRO" panose="020F0600000000000000" pitchFamily="50" charset="-128"/>
                <a:ea typeface="HG丸ｺﾞｼｯｸM-PRO" panose="020F0600000000000000" pitchFamily="50" charset="-128"/>
              </a:rPr>
              <a:t>通則</a:t>
            </a:r>
            <a:r>
              <a:rPr lang="en-US" altLang="ja-JP" sz="2000" dirty="0" smtClean="0">
                <a:latin typeface="HG丸ｺﾞｼｯｸM-PRO" panose="020F0600000000000000" pitchFamily="50" charset="-128"/>
                <a:ea typeface="HG丸ｺﾞｼｯｸM-PRO" panose="020F0600000000000000" pitchFamily="50" charset="-128"/>
              </a:rPr>
              <a:t>5</a:t>
            </a:r>
            <a:r>
              <a:rPr lang="ja-JP" altLang="en-US" sz="2000" dirty="0" smtClean="0">
                <a:latin typeface="HG丸ｺﾞｼｯｸM-PRO" panose="020F0600000000000000" pitchFamily="50" charset="-128"/>
                <a:ea typeface="HG丸ｺﾞｼｯｸM-PRO" panose="020F0600000000000000" pitchFamily="50" charset="-128"/>
              </a:rPr>
              <a:t>　休日加算１・時間外加算１（外来患者に限る）・深夜加算１</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spcBef>
                <a:spcPts val="1200"/>
              </a:spcBef>
              <a:buNone/>
            </a:pPr>
            <a:r>
              <a:rPr lang="ja-JP" altLang="en-US" sz="2400" dirty="0" smtClean="0">
                <a:latin typeface="HG丸ｺﾞｼｯｸM-PRO" panose="020F0600000000000000" pitchFamily="50" charset="-128"/>
                <a:ea typeface="HG丸ｺﾞｼｯｸM-PRO" panose="020F0600000000000000" pitchFamily="50" charset="-128"/>
              </a:rPr>
              <a:t>［</a:t>
            </a:r>
            <a:r>
              <a:rPr lang="ja-JP" altLang="ja-JP" sz="2400" dirty="0" smtClean="0">
                <a:latin typeface="HG丸ｺﾞｼｯｸM-PRO" panose="020F0600000000000000" pitchFamily="50" charset="-128"/>
                <a:ea typeface="HG丸ｺﾞｼｯｸM-PRO" panose="020F0600000000000000" pitchFamily="50" charset="-128"/>
              </a:rPr>
              <a:t>算定要件</a:t>
            </a:r>
            <a:r>
              <a:rPr lang="ja-JP" altLang="en-US" sz="2400" dirty="0" smtClean="0">
                <a:latin typeface="HG丸ｺﾞｼｯｸM-PRO" panose="020F0600000000000000" pitchFamily="50" charset="-128"/>
                <a:ea typeface="HG丸ｺﾞｼｯｸM-PRO" panose="020F0600000000000000" pitchFamily="50" charset="-128"/>
              </a:rPr>
              <a:t>］</a:t>
            </a:r>
            <a:endParaRPr lang="ja-JP" altLang="ja-JP" sz="2400" dirty="0">
              <a:latin typeface="HG丸ｺﾞｼｯｸM-PRO" panose="020F0600000000000000" pitchFamily="50" charset="-128"/>
              <a:ea typeface="HG丸ｺﾞｼｯｸM-PRO" panose="020F0600000000000000" pitchFamily="50" charset="-128"/>
            </a:endParaRPr>
          </a:p>
          <a:p>
            <a:pPr marL="542925" indent="-265113">
              <a:buNone/>
            </a:pPr>
            <a:r>
              <a:rPr lang="ja-JP" altLang="ja-JP" sz="2400" dirty="0">
                <a:latin typeface="HG丸ｺﾞｼｯｸM-PRO" panose="020F0600000000000000" pitchFamily="50" charset="-128"/>
                <a:ea typeface="HG丸ｺﾞｼｯｸM-PRO" panose="020F0600000000000000" pitchFamily="50" charset="-128"/>
              </a:rPr>
              <a:t>①　</a:t>
            </a:r>
            <a:r>
              <a:rPr lang="ja-JP" altLang="en-US" sz="2400" dirty="0">
                <a:latin typeface="HG丸ｺﾞｼｯｸM-PRO" panose="020F0600000000000000" pitchFamily="50" charset="-128"/>
                <a:ea typeface="HG丸ｺﾞｼｯｸM-PRO" panose="020F0600000000000000" pitchFamily="50" charset="-128"/>
              </a:rPr>
              <a:t>手術</a:t>
            </a:r>
            <a:r>
              <a:rPr lang="ja-JP" altLang="en-US" sz="2400" dirty="0" smtClean="0">
                <a:latin typeface="HG丸ｺﾞｼｯｸM-PRO" panose="020F0600000000000000" pitchFamily="50" charset="-128"/>
                <a:ea typeface="HG丸ｺﾞｼｯｸM-PRO" panose="020F0600000000000000" pitchFamily="50" charset="-128"/>
              </a:rPr>
              <a:t>が</a:t>
            </a:r>
            <a:r>
              <a:rPr lang="ja-JP" altLang="ja-JP" sz="2400" dirty="0" smtClean="0">
                <a:latin typeface="HG丸ｺﾞｼｯｸM-PRO" panose="020F0600000000000000" pitchFamily="50" charset="-128"/>
                <a:ea typeface="HG丸ｺﾞｼｯｸM-PRO" panose="020F0600000000000000" pitchFamily="50" charset="-128"/>
              </a:rPr>
              <a:t>保険</a:t>
            </a:r>
            <a:r>
              <a:rPr lang="ja-JP" altLang="ja-JP" sz="2400" dirty="0">
                <a:latin typeface="HG丸ｺﾞｼｯｸM-PRO" panose="020F0600000000000000" pitchFamily="50" charset="-128"/>
                <a:ea typeface="HG丸ｺﾞｼｯｸM-PRO" panose="020F0600000000000000" pitchFamily="50" charset="-128"/>
              </a:rPr>
              <a:t>医療機関又は保険医の</a:t>
            </a:r>
            <a:r>
              <a:rPr lang="ja-JP" altLang="ja-JP" sz="2400" dirty="0">
                <a:solidFill>
                  <a:srgbClr val="0000FF"/>
                </a:solidFill>
                <a:latin typeface="HG丸ｺﾞｼｯｸM-PRO" panose="020F0600000000000000" pitchFamily="50" charset="-128"/>
                <a:ea typeface="HG丸ｺﾞｼｯｸM-PRO" panose="020F0600000000000000" pitchFamily="50" charset="-128"/>
              </a:rPr>
              <a:t>都合により休日、時間外、深夜に行われた場合には算定できない</a:t>
            </a:r>
            <a:r>
              <a:rPr lang="ja-JP" altLang="ja-JP" sz="2400" dirty="0">
                <a:latin typeface="HG丸ｺﾞｼｯｸM-PRO" panose="020F0600000000000000" pitchFamily="50" charset="-128"/>
                <a:ea typeface="HG丸ｺﾞｼｯｸM-PRO" panose="020F0600000000000000" pitchFamily="50" charset="-128"/>
              </a:rPr>
              <a:t>。</a:t>
            </a:r>
          </a:p>
          <a:p>
            <a:pPr marL="542925" indent="-265113">
              <a:buNone/>
            </a:pPr>
            <a:r>
              <a:rPr lang="ja-JP" altLang="ja-JP" sz="2400" dirty="0">
                <a:latin typeface="HG丸ｺﾞｼｯｸM-PRO" panose="020F0600000000000000" pitchFamily="50" charset="-128"/>
                <a:ea typeface="HG丸ｺﾞｼｯｸM-PRO" panose="020F0600000000000000" pitchFamily="50" charset="-128"/>
              </a:rPr>
              <a:t>②　</a:t>
            </a:r>
            <a:r>
              <a:rPr lang="ja-JP" altLang="ja-JP" sz="2400" dirty="0">
                <a:solidFill>
                  <a:srgbClr val="0000FF"/>
                </a:solidFill>
                <a:latin typeface="HG丸ｺﾞｼｯｸM-PRO" panose="020F0600000000000000" pitchFamily="50" charset="-128"/>
                <a:ea typeface="HG丸ｺﾞｼｯｸM-PRO" panose="020F0600000000000000" pitchFamily="50" charset="-128"/>
              </a:rPr>
              <a:t>入院中の患者以外の患者</a:t>
            </a:r>
            <a:r>
              <a:rPr lang="ja-JP" altLang="ja-JP" sz="2400" dirty="0">
                <a:latin typeface="HG丸ｺﾞｼｯｸM-PRO" panose="020F0600000000000000" pitchFamily="50" charset="-128"/>
                <a:ea typeface="HG丸ｺﾞｼｯｸM-PRO" panose="020F0600000000000000" pitchFamily="50" charset="-128"/>
              </a:rPr>
              <a:t>に対しては、以下のいずれかの場合に算定できる。</a:t>
            </a:r>
          </a:p>
          <a:p>
            <a:pPr marL="989013" indent="-265113">
              <a:buNone/>
            </a:pPr>
            <a:r>
              <a:rPr lang="ja-JP" altLang="ja-JP" sz="2400" dirty="0" smtClean="0">
                <a:latin typeface="HG丸ｺﾞｼｯｸM-PRO" panose="020F0600000000000000" pitchFamily="50" charset="-128"/>
                <a:ea typeface="HG丸ｺﾞｼｯｸM-PRO" panose="020F0600000000000000" pitchFamily="50" charset="-128"/>
              </a:rPr>
              <a:t>ア</a:t>
            </a: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smtClean="0">
                <a:latin typeface="HG丸ｺﾞｼｯｸM-PRO" panose="020F0600000000000000" pitchFamily="50" charset="-128"/>
                <a:ea typeface="HG丸ｺﾞｼｯｸM-PRO" panose="020F0600000000000000" pitchFamily="50" charset="-128"/>
              </a:rPr>
              <a:t>休日</a:t>
            </a:r>
            <a:r>
              <a:rPr lang="ja-JP" altLang="ja-JP" sz="2400" dirty="0">
                <a:latin typeface="HG丸ｺﾞｼｯｸM-PRO" panose="020F0600000000000000" pitchFamily="50" charset="-128"/>
                <a:ea typeface="HG丸ｺﾞｼｯｸM-PRO" panose="020F0600000000000000" pitchFamily="50" charset="-128"/>
              </a:rPr>
              <a:t>加算、時間外加算、深夜加算の算定できる</a:t>
            </a:r>
            <a:r>
              <a:rPr lang="ja-JP" altLang="ja-JP" sz="2400" dirty="0">
                <a:solidFill>
                  <a:srgbClr val="0000FF"/>
                </a:solidFill>
                <a:latin typeface="HG丸ｺﾞｼｯｸM-PRO" panose="020F0600000000000000" pitchFamily="50" charset="-128"/>
                <a:ea typeface="HG丸ｺﾞｼｯｸM-PRO" panose="020F0600000000000000" pitchFamily="50" charset="-128"/>
              </a:rPr>
              <a:t>初診又は再診に引き続いて</a:t>
            </a:r>
            <a:r>
              <a:rPr lang="ja-JP" altLang="ja-JP" sz="2400" dirty="0" smtClean="0">
                <a:solidFill>
                  <a:srgbClr val="0000FF"/>
                </a:solidFill>
                <a:latin typeface="HG丸ｺﾞｼｯｸM-PRO" panose="020F0600000000000000" pitchFamily="50" charset="-128"/>
                <a:ea typeface="HG丸ｺﾞｼｯｸM-PRO" panose="020F0600000000000000" pitchFamily="50" charset="-128"/>
              </a:rPr>
              <a:t>行われた緊急</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手術</a:t>
            </a:r>
            <a:r>
              <a:rPr lang="ja-JP" altLang="ja-JP" sz="2400" dirty="0" smtClean="0">
                <a:latin typeface="HG丸ｺﾞｼｯｸM-PRO" panose="020F0600000000000000" pitchFamily="50" charset="-128"/>
                <a:ea typeface="HG丸ｺﾞｼｯｸM-PRO" panose="020F0600000000000000" pitchFamily="50" charset="-128"/>
              </a:rPr>
              <a:t>の</a:t>
            </a:r>
            <a:r>
              <a:rPr lang="ja-JP" altLang="ja-JP" sz="2400" dirty="0">
                <a:latin typeface="HG丸ｺﾞｼｯｸM-PRO" panose="020F0600000000000000" pitchFamily="50" charset="-128"/>
                <a:ea typeface="HG丸ｺﾞｼｯｸM-PRO" panose="020F0600000000000000" pitchFamily="50" charset="-128"/>
              </a:rPr>
              <a:t>場合</a:t>
            </a:r>
          </a:p>
          <a:p>
            <a:pPr marL="989013" indent="-265113">
              <a:buNone/>
            </a:pPr>
            <a:r>
              <a:rPr lang="ja-JP" altLang="ja-JP" sz="2400" dirty="0" smtClean="0">
                <a:latin typeface="HG丸ｺﾞｼｯｸM-PRO" panose="020F0600000000000000" pitchFamily="50" charset="-128"/>
                <a:ea typeface="HG丸ｺﾞｼｯｸM-PRO" panose="020F0600000000000000" pitchFamily="50" charset="-128"/>
              </a:rPr>
              <a:t>イ</a:t>
            </a: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smtClean="0">
                <a:solidFill>
                  <a:srgbClr val="0000FF"/>
                </a:solidFill>
                <a:latin typeface="HG丸ｺﾞｼｯｸM-PRO" panose="020F0600000000000000" pitchFamily="50" charset="-128"/>
                <a:ea typeface="HG丸ｺﾞｼｯｸM-PRO" panose="020F0600000000000000" pitchFamily="50" charset="-128"/>
              </a:rPr>
              <a:t>初診</a:t>
            </a:r>
            <a:r>
              <a:rPr lang="ja-JP" altLang="ja-JP" sz="2400" dirty="0">
                <a:solidFill>
                  <a:srgbClr val="0000FF"/>
                </a:solidFill>
                <a:latin typeface="HG丸ｺﾞｼｯｸM-PRO" panose="020F0600000000000000" pitchFamily="50" charset="-128"/>
                <a:ea typeface="HG丸ｺﾞｼｯｸM-PRO" panose="020F0600000000000000" pitchFamily="50" charset="-128"/>
              </a:rPr>
              <a:t>又は再診から８時間以内</a:t>
            </a:r>
            <a:r>
              <a:rPr lang="ja-JP" altLang="ja-JP" sz="2400" dirty="0" smtClean="0">
                <a:solidFill>
                  <a:srgbClr val="0000FF"/>
                </a:solidFill>
                <a:latin typeface="HG丸ｺﾞｼｯｸM-PRO" panose="020F0600000000000000" pitchFamily="50" charset="-128"/>
                <a:ea typeface="HG丸ｺﾞｼｯｸM-PRO" panose="020F0600000000000000" pitchFamily="50" charset="-128"/>
              </a:rPr>
              <a:t>に緊急</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手術</a:t>
            </a:r>
            <a:r>
              <a:rPr lang="ja-JP" altLang="ja-JP" sz="2400" dirty="0" smtClean="0">
                <a:latin typeface="HG丸ｺﾞｼｯｸM-PRO" panose="020F0600000000000000" pitchFamily="50" charset="-128"/>
                <a:ea typeface="HG丸ｺﾞｼｯｸM-PRO" panose="020F0600000000000000" pitchFamily="50" charset="-128"/>
              </a:rPr>
              <a:t>を</a:t>
            </a:r>
            <a:r>
              <a:rPr lang="ja-JP" altLang="ja-JP" sz="2400" dirty="0">
                <a:latin typeface="HG丸ｺﾞｼｯｸM-PRO" panose="020F0600000000000000" pitchFamily="50" charset="-128"/>
                <a:ea typeface="HG丸ｺﾞｼｯｸM-PRO" panose="020F0600000000000000" pitchFamily="50" charset="-128"/>
              </a:rPr>
              <a:t>行う場合であって、</a:t>
            </a:r>
            <a:r>
              <a:rPr lang="ja-JP" altLang="ja-JP" sz="2400" dirty="0">
                <a:solidFill>
                  <a:srgbClr val="0000FF"/>
                </a:solidFill>
                <a:latin typeface="HG丸ｺﾞｼｯｸM-PRO" panose="020F0600000000000000" pitchFamily="50" charset="-128"/>
                <a:ea typeface="HG丸ｺﾞｼｯｸM-PRO" panose="020F0600000000000000" pitchFamily="50" charset="-128"/>
              </a:rPr>
              <a:t>その開始</a:t>
            </a:r>
            <a:r>
              <a:rPr lang="ja-JP" altLang="ja-JP" sz="2400" dirty="0" smtClean="0">
                <a:solidFill>
                  <a:srgbClr val="0000FF"/>
                </a:solidFill>
                <a:latin typeface="HG丸ｺﾞｼｯｸM-PRO" panose="020F0600000000000000" pitchFamily="50" charset="-128"/>
                <a:ea typeface="HG丸ｺﾞｼｯｸM-PRO" panose="020F0600000000000000" pitchFamily="50" charset="-128"/>
              </a:rPr>
              <a:t>時間</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（執刀した時間）</a:t>
            </a:r>
            <a:r>
              <a:rPr lang="ja-JP" altLang="ja-JP" sz="2400" dirty="0" smtClean="0">
                <a:latin typeface="HG丸ｺﾞｼｯｸM-PRO" panose="020F0600000000000000" pitchFamily="50" charset="-128"/>
                <a:ea typeface="HG丸ｺﾞｼｯｸM-PRO" panose="020F0600000000000000" pitchFamily="50" charset="-128"/>
              </a:rPr>
              <a:t>が</a:t>
            </a:r>
            <a:r>
              <a:rPr lang="ja-JP" altLang="ja-JP" sz="2400" dirty="0">
                <a:latin typeface="HG丸ｺﾞｼｯｸM-PRO" panose="020F0600000000000000" pitchFamily="50" charset="-128"/>
                <a:ea typeface="HG丸ｺﾞｼｯｸM-PRO" panose="020F0600000000000000" pitchFamily="50" charset="-128"/>
              </a:rPr>
              <a:t>、休日、時間外（医療機関が表示する診療時間外をいう。）又は深夜であるもの</a:t>
            </a:r>
          </a:p>
          <a:p>
            <a:pPr marL="542925" indent="-265113">
              <a:buNone/>
            </a:pPr>
            <a:r>
              <a:rPr lang="ja-JP" altLang="ja-JP" sz="2400" dirty="0">
                <a:latin typeface="HG丸ｺﾞｼｯｸM-PRO" panose="020F0600000000000000" pitchFamily="50" charset="-128"/>
                <a:ea typeface="HG丸ｺﾞｼｯｸM-PRO" panose="020F0600000000000000" pitchFamily="50" charset="-128"/>
              </a:rPr>
              <a:t>③　</a:t>
            </a:r>
            <a:r>
              <a:rPr lang="ja-JP" altLang="ja-JP" sz="2400" dirty="0">
                <a:solidFill>
                  <a:srgbClr val="0000FF"/>
                </a:solidFill>
                <a:latin typeface="HG丸ｺﾞｼｯｸM-PRO" panose="020F0600000000000000" pitchFamily="50" charset="-128"/>
                <a:ea typeface="HG丸ｺﾞｼｯｸM-PRO" panose="020F0600000000000000" pitchFamily="50" charset="-128"/>
              </a:rPr>
              <a:t>入院中の患者</a:t>
            </a:r>
            <a:r>
              <a:rPr lang="ja-JP" altLang="ja-JP" sz="2400" dirty="0">
                <a:latin typeface="HG丸ｺﾞｼｯｸM-PRO" panose="020F0600000000000000" pitchFamily="50" charset="-128"/>
                <a:ea typeface="HG丸ｺﾞｼｯｸM-PRO" panose="020F0600000000000000" pitchFamily="50" charset="-128"/>
              </a:rPr>
              <a:t>に対しては、</a:t>
            </a:r>
            <a:r>
              <a:rPr lang="ja-JP" altLang="ja-JP" sz="2400" dirty="0">
                <a:solidFill>
                  <a:srgbClr val="0000FF"/>
                </a:solidFill>
                <a:latin typeface="HG丸ｺﾞｼｯｸM-PRO" panose="020F0600000000000000" pitchFamily="50" charset="-128"/>
                <a:ea typeface="HG丸ｺﾞｼｯｸM-PRO" panose="020F0600000000000000" pitchFamily="50" charset="-128"/>
              </a:rPr>
              <a:t>症状の急変</a:t>
            </a:r>
            <a:r>
              <a:rPr lang="ja-JP" altLang="ja-JP" sz="2400" dirty="0">
                <a:latin typeface="HG丸ｺﾞｼｯｸM-PRO" panose="020F0600000000000000" pitchFamily="50" charset="-128"/>
                <a:ea typeface="HG丸ｺﾞｼｯｸM-PRO" panose="020F0600000000000000" pitchFamily="50" charset="-128"/>
              </a:rPr>
              <a:t>により</a:t>
            </a:r>
            <a:r>
              <a:rPr lang="ja-JP" altLang="ja-JP" sz="2400" dirty="0" smtClean="0">
                <a:latin typeface="HG丸ｺﾞｼｯｸM-PRO" panose="020F0600000000000000" pitchFamily="50" charset="-128"/>
                <a:ea typeface="HG丸ｺﾞｼｯｸM-PRO" panose="020F0600000000000000" pitchFamily="50" charset="-128"/>
              </a:rPr>
              <a:t>、緊急</a:t>
            </a:r>
            <a:r>
              <a:rPr lang="ja-JP" altLang="en-US" sz="2400" dirty="0" smtClean="0">
                <a:latin typeface="HG丸ｺﾞｼｯｸM-PRO" panose="020F0600000000000000" pitchFamily="50" charset="-128"/>
                <a:ea typeface="HG丸ｺﾞｼｯｸM-PRO" panose="020F0600000000000000" pitchFamily="50" charset="-128"/>
              </a:rPr>
              <a:t>手術</a:t>
            </a:r>
            <a:r>
              <a:rPr lang="ja-JP" altLang="ja-JP" sz="2400" dirty="0" smtClean="0">
                <a:latin typeface="HG丸ｺﾞｼｯｸM-PRO" panose="020F0600000000000000" pitchFamily="50" charset="-128"/>
                <a:ea typeface="HG丸ｺﾞｼｯｸM-PRO" panose="020F0600000000000000" pitchFamily="50" charset="-128"/>
              </a:rPr>
              <a:t>を</a:t>
            </a:r>
            <a:r>
              <a:rPr lang="ja-JP" altLang="ja-JP" sz="2400" dirty="0">
                <a:latin typeface="HG丸ｺﾞｼｯｸM-PRO" panose="020F0600000000000000" pitchFamily="50" charset="-128"/>
                <a:ea typeface="HG丸ｺﾞｼｯｸM-PRO" panose="020F0600000000000000" pitchFamily="50" charset="-128"/>
              </a:rPr>
              <a:t>行った場合に算定でき、</a:t>
            </a:r>
            <a:r>
              <a:rPr lang="ja-JP" altLang="ja-JP" sz="2400" dirty="0">
                <a:solidFill>
                  <a:srgbClr val="0000FF"/>
                </a:solidFill>
                <a:latin typeface="HG丸ｺﾞｼｯｸM-PRO" panose="020F0600000000000000" pitchFamily="50" charset="-128"/>
                <a:ea typeface="HG丸ｺﾞｼｯｸM-PRO" panose="020F0600000000000000" pitchFamily="50" charset="-128"/>
              </a:rPr>
              <a:t>休日加算又は深夜加算のみ</a:t>
            </a:r>
            <a:r>
              <a:rPr lang="ja-JP" altLang="ja-JP" sz="2400" dirty="0">
                <a:latin typeface="HG丸ｺﾞｼｯｸM-PRO" panose="020F0600000000000000" pitchFamily="50" charset="-128"/>
                <a:ea typeface="HG丸ｺﾞｼｯｸM-PRO" panose="020F0600000000000000" pitchFamily="50" charset="-128"/>
              </a:rPr>
              <a:t>算定できる</a:t>
            </a:r>
            <a:r>
              <a:rPr lang="ja-JP" altLang="ja-JP" sz="2400" dirty="0" smtClean="0">
                <a:latin typeface="HG丸ｺﾞｼｯｸM-PRO" panose="020F0600000000000000" pitchFamily="50" charset="-128"/>
                <a:ea typeface="HG丸ｺﾞｼｯｸM-PRO" panose="020F0600000000000000" pitchFamily="50" charset="-128"/>
              </a:rPr>
              <a:t>。</a:t>
            </a:r>
            <a:endParaRPr lang="ja-JP" altLang="ja-JP" sz="24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221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39475176"/>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368660"/>
            <a:ext cx="8568952" cy="6300700"/>
          </a:xfrm>
          <a:prstGeom prst="snip2DiagRect">
            <a:avLst>
              <a:gd name="adj1" fmla="val 0"/>
              <a:gd name="adj2" fmla="val 717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16632"/>
            <a:ext cx="8568952" cy="504056"/>
          </a:xfrm>
          <a:prstGeom prst="roundRect">
            <a:avLst>
              <a:gd name="adj" fmla="val 222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188640"/>
            <a:ext cx="8280920" cy="6669360"/>
          </a:xfrm>
        </p:spPr>
        <p:txBody>
          <a:bodyPr>
            <a:normAutofit fontScale="92500" lnSpcReduction="10000"/>
          </a:bodyPr>
          <a:lstStyle/>
          <a:p>
            <a:pPr marL="265113" indent="-265113">
              <a:spcBef>
                <a:spcPts val="600"/>
              </a:spcBef>
              <a:spcAft>
                <a:spcPts val="600"/>
              </a:spcAft>
              <a:buNone/>
            </a:pPr>
            <a:r>
              <a:rPr lang="ja-JP" altLang="en-US" sz="2000" dirty="0" smtClean="0">
                <a:latin typeface="HG丸ｺﾞｼｯｸM-PRO" panose="020F0600000000000000" pitchFamily="50" charset="-128"/>
                <a:ea typeface="HG丸ｺﾞｼｯｸM-PRO" panose="020F0600000000000000" pitchFamily="50" charset="-128"/>
              </a:rPr>
              <a:t>通則</a:t>
            </a:r>
            <a:r>
              <a:rPr lang="en-US" altLang="ja-JP" sz="2000" dirty="0" smtClean="0">
                <a:latin typeface="HG丸ｺﾞｼｯｸM-PRO" panose="020F0600000000000000" pitchFamily="50" charset="-128"/>
                <a:ea typeface="HG丸ｺﾞｼｯｸM-PRO" panose="020F0600000000000000" pitchFamily="50" charset="-128"/>
              </a:rPr>
              <a:t>5</a:t>
            </a:r>
            <a:r>
              <a:rPr lang="ja-JP" altLang="en-US" sz="2000" dirty="0" smtClean="0">
                <a:latin typeface="HG丸ｺﾞｼｯｸM-PRO" panose="020F0600000000000000" pitchFamily="50" charset="-128"/>
                <a:ea typeface="HG丸ｺﾞｼｯｸM-PRO" panose="020F0600000000000000" pitchFamily="50" charset="-128"/>
              </a:rPr>
              <a:t>　休日加算１・時間外加算１（外来患者に限る）・深夜加算１</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spcBef>
                <a:spcPts val="1800"/>
              </a:spcBef>
              <a:buNone/>
            </a:pPr>
            <a:r>
              <a:rPr lang="ja-JP" altLang="en-US" sz="2200" dirty="0" smtClean="0">
                <a:latin typeface="HG丸ｺﾞｼｯｸM-PRO" panose="020F0600000000000000" pitchFamily="50" charset="-128"/>
                <a:ea typeface="HG丸ｺﾞｼｯｸM-PRO" panose="020F0600000000000000" pitchFamily="50" charset="-128"/>
              </a:rPr>
              <a:t>［施設基準］</a:t>
            </a:r>
            <a:endParaRPr lang="en-US" altLang="ja-JP" sz="2200" dirty="0" smtClean="0">
              <a:latin typeface="HG丸ｺﾞｼｯｸM-PRO" panose="020F0600000000000000" pitchFamily="50" charset="-128"/>
              <a:ea typeface="HG丸ｺﾞｼｯｸM-PRO" panose="020F0600000000000000" pitchFamily="50" charset="-128"/>
            </a:endParaRPr>
          </a:p>
          <a:p>
            <a:pPr marL="542925" indent="-277813">
              <a:buNone/>
            </a:pPr>
            <a:r>
              <a:rPr lang="ja-JP" altLang="ja-JP" sz="2200" dirty="0">
                <a:latin typeface="HG丸ｺﾞｼｯｸM-PRO" panose="020F0600000000000000" pitchFamily="50" charset="-128"/>
                <a:ea typeface="HG丸ｺﾞｼｯｸM-PRO" panose="020F0600000000000000" pitchFamily="50" charset="-128"/>
              </a:rPr>
              <a:t>①　術者、第一助手について、</a:t>
            </a:r>
            <a:r>
              <a:rPr lang="ja-JP" altLang="ja-JP" sz="2200" dirty="0">
                <a:solidFill>
                  <a:srgbClr val="0000FF"/>
                </a:solidFill>
                <a:latin typeface="HG丸ｺﾞｼｯｸM-PRO" panose="020F0600000000000000" pitchFamily="50" charset="-128"/>
                <a:ea typeface="HG丸ｺﾞｼｯｸM-PRO" panose="020F0600000000000000" pitchFamily="50" charset="-128"/>
              </a:rPr>
              <a:t>予定手術前の当直</a:t>
            </a:r>
            <a:r>
              <a:rPr lang="ja-JP" altLang="ja-JP" sz="2200" dirty="0">
                <a:latin typeface="HG丸ｺﾞｼｯｸM-PRO" panose="020F0600000000000000" pitchFamily="50" charset="-128"/>
                <a:ea typeface="HG丸ｺﾞｼｯｸM-PRO" panose="020F0600000000000000" pitchFamily="50" charset="-128"/>
              </a:rPr>
              <a:t>（緊急呼び出し当番を含む。）の</a:t>
            </a:r>
            <a:r>
              <a:rPr lang="ja-JP" altLang="ja-JP" sz="2200" dirty="0">
                <a:solidFill>
                  <a:srgbClr val="0000FF"/>
                </a:solidFill>
                <a:latin typeface="HG丸ｺﾞｼｯｸM-PRO" panose="020F0600000000000000" pitchFamily="50" charset="-128"/>
                <a:ea typeface="HG丸ｺﾞｼｯｸM-PRO" panose="020F0600000000000000" pitchFamily="50" charset="-128"/>
              </a:rPr>
              <a:t>免除を実施</a:t>
            </a:r>
            <a:r>
              <a:rPr lang="ja-JP" altLang="ja-JP" sz="2200" dirty="0">
                <a:latin typeface="HG丸ｺﾞｼｯｸM-PRO" panose="020F0600000000000000" pitchFamily="50" charset="-128"/>
                <a:ea typeface="HG丸ｺﾞｼｯｸM-PRO" panose="020F0600000000000000" pitchFamily="50" charset="-128"/>
              </a:rPr>
              <a:t>していること。（ただし、</a:t>
            </a:r>
            <a:r>
              <a:rPr lang="ja-JP" altLang="ja-JP" sz="2200" dirty="0">
                <a:solidFill>
                  <a:srgbClr val="0000FF"/>
                </a:solidFill>
                <a:latin typeface="HG丸ｺﾞｼｯｸM-PRO" panose="020F0600000000000000" pitchFamily="50" charset="-128"/>
                <a:ea typeface="HG丸ｺﾞｼｯｸM-PRO" panose="020F0600000000000000" pitchFamily="50" charset="-128"/>
              </a:rPr>
              <a:t>年</a:t>
            </a:r>
            <a:r>
              <a:rPr lang="en-US" altLang="ja-JP" sz="2200" dirty="0">
                <a:solidFill>
                  <a:srgbClr val="0000FF"/>
                </a:solidFill>
                <a:latin typeface="HG丸ｺﾞｼｯｸM-PRO" panose="020F0600000000000000" pitchFamily="50" charset="-128"/>
                <a:ea typeface="HG丸ｺﾞｼｯｸM-PRO" panose="020F0600000000000000" pitchFamily="50" charset="-128"/>
              </a:rPr>
              <a:t>12</a:t>
            </a:r>
            <a:r>
              <a:rPr lang="ja-JP" altLang="ja-JP" sz="2200" dirty="0">
                <a:solidFill>
                  <a:srgbClr val="0000FF"/>
                </a:solidFill>
                <a:latin typeface="HG丸ｺﾞｼｯｸM-PRO" panose="020F0600000000000000" pitchFamily="50" charset="-128"/>
                <a:ea typeface="HG丸ｺﾞｼｯｸM-PRO" panose="020F0600000000000000" pitchFamily="50" charset="-128"/>
              </a:rPr>
              <a:t>回に限り実施していない日があってもよい</a:t>
            </a:r>
            <a:r>
              <a:rPr lang="ja-JP" altLang="ja-JP" sz="2200" dirty="0">
                <a:latin typeface="HG丸ｺﾞｼｯｸM-PRO" panose="020F0600000000000000" pitchFamily="50" charset="-128"/>
                <a:ea typeface="HG丸ｺﾞｼｯｸM-PRO" panose="020F0600000000000000" pitchFamily="50" charset="-128"/>
              </a:rPr>
              <a:t>。）</a:t>
            </a:r>
          </a:p>
          <a:p>
            <a:pPr marL="542925" indent="-277813">
              <a:buNone/>
            </a:pPr>
            <a:r>
              <a:rPr lang="ja-JP" altLang="ja-JP" sz="2200" dirty="0">
                <a:latin typeface="HG丸ｺﾞｼｯｸM-PRO" panose="020F0600000000000000" pitchFamily="50" charset="-128"/>
                <a:ea typeface="HG丸ｺﾞｼｯｸM-PRO" panose="020F0600000000000000" pitchFamily="50" charset="-128"/>
              </a:rPr>
              <a:t>②　</a:t>
            </a:r>
            <a:r>
              <a:rPr lang="ja-JP" altLang="ja-JP" sz="2200" dirty="0">
                <a:solidFill>
                  <a:srgbClr val="0000FF"/>
                </a:solidFill>
                <a:latin typeface="HG丸ｺﾞｼｯｸM-PRO" panose="020F0600000000000000" pitchFamily="50" charset="-128"/>
                <a:ea typeface="HG丸ｺﾞｼｯｸM-PRO" panose="020F0600000000000000" pitchFamily="50" charset="-128"/>
              </a:rPr>
              <a:t>交代勤務制の実施</a:t>
            </a:r>
            <a:r>
              <a:rPr lang="ja-JP" altLang="ja-JP" sz="2200" dirty="0">
                <a:latin typeface="HG丸ｺﾞｼｯｸM-PRO" panose="020F0600000000000000" pitchFamily="50" charset="-128"/>
                <a:ea typeface="HG丸ｺﾞｼｯｸM-PRO" panose="020F0600000000000000" pitchFamily="50" charset="-128"/>
              </a:rPr>
              <a:t>または時間外・休日・深夜の手術・処置の実施に係る医師の</a:t>
            </a:r>
            <a:r>
              <a:rPr lang="ja-JP" altLang="ja-JP" sz="2200" dirty="0">
                <a:solidFill>
                  <a:srgbClr val="0000FF"/>
                </a:solidFill>
                <a:latin typeface="HG丸ｺﾞｼｯｸM-PRO" panose="020F0600000000000000" pitchFamily="50" charset="-128"/>
                <a:ea typeface="HG丸ｺﾞｼｯｸM-PRO" panose="020F0600000000000000" pitchFamily="50" charset="-128"/>
              </a:rPr>
              <a:t>手当支給を実施</a:t>
            </a:r>
            <a:r>
              <a:rPr lang="ja-JP" altLang="ja-JP" sz="2200" dirty="0">
                <a:latin typeface="HG丸ｺﾞｼｯｸM-PRO" panose="020F0600000000000000" pitchFamily="50" charset="-128"/>
                <a:ea typeface="HG丸ｺﾞｼｯｸM-PRO" panose="020F0600000000000000" pitchFamily="50" charset="-128"/>
              </a:rPr>
              <a:t>していること。（</a:t>
            </a:r>
            <a:r>
              <a:rPr lang="ja-JP" altLang="ja-JP" sz="2200" dirty="0">
                <a:solidFill>
                  <a:srgbClr val="0000FF"/>
                </a:solidFill>
                <a:latin typeface="HG丸ｺﾞｼｯｸM-PRO" panose="020F0600000000000000" pitchFamily="50" charset="-128"/>
                <a:ea typeface="HG丸ｺﾞｼｯｸM-PRO" panose="020F0600000000000000" pitchFamily="50" charset="-128"/>
              </a:rPr>
              <a:t>チーム制</a:t>
            </a:r>
            <a:r>
              <a:rPr lang="ja-JP" altLang="ja-JP" sz="2200" dirty="0">
                <a:latin typeface="HG丸ｺﾞｼｯｸM-PRO" panose="020F0600000000000000" pitchFamily="50" charset="-128"/>
                <a:ea typeface="HG丸ｺﾞｼｯｸM-PRO" panose="020F0600000000000000" pitchFamily="50" charset="-128"/>
              </a:rPr>
              <a:t>（数名のチームにつき、１人の緊急呼び出し当番を置き、休日・時間外・深夜の対応を一元化しており、緊急呼び出し当番の翌日は休日としていることをいう。）の場合も</a:t>
            </a:r>
            <a:r>
              <a:rPr lang="ja-JP" altLang="ja-JP" sz="2200" dirty="0">
                <a:solidFill>
                  <a:srgbClr val="0000FF"/>
                </a:solidFill>
                <a:latin typeface="HG丸ｺﾞｼｯｸM-PRO" panose="020F0600000000000000" pitchFamily="50" charset="-128"/>
                <a:ea typeface="HG丸ｺﾞｼｯｸM-PRO" panose="020F0600000000000000" pitchFamily="50" charset="-128"/>
              </a:rPr>
              <a:t>交代勤務制を実施していると見なす</a:t>
            </a:r>
            <a:r>
              <a:rPr lang="ja-JP" altLang="ja-JP" sz="2200" dirty="0">
                <a:latin typeface="HG丸ｺﾞｼｯｸM-PRO" panose="020F0600000000000000" pitchFamily="50" charset="-128"/>
                <a:ea typeface="HG丸ｺﾞｼｯｸM-PRO" panose="020F0600000000000000" pitchFamily="50" charset="-128"/>
              </a:rPr>
              <a:t>。）</a:t>
            </a:r>
          </a:p>
          <a:p>
            <a:pPr marL="542925" indent="-277813">
              <a:buNone/>
            </a:pPr>
            <a:r>
              <a:rPr lang="ja-JP" altLang="ja-JP" sz="2200" dirty="0">
                <a:latin typeface="HG丸ｺﾞｼｯｸM-PRO" panose="020F0600000000000000" pitchFamily="50" charset="-128"/>
                <a:ea typeface="HG丸ｺﾞｼｯｸM-PRO" panose="020F0600000000000000" pitchFamily="50" charset="-128"/>
              </a:rPr>
              <a:t>③　採血、静脈注射及び留置針によるルート確保について、</a:t>
            </a:r>
            <a:r>
              <a:rPr lang="ja-JP" altLang="ja-JP" sz="2200" dirty="0">
                <a:solidFill>
                  <a:srgbClr val="0000FF"/>
                </a:solidFill>
                <a:latin typeface="HG丸ｺﾞｼｯｸM-PRO" panose="020F0600000000000000" pitchFamily="50" charset="-128"/>
                <a:ea typeface="HG丸ｺﾞｼｯｸM-PRO" panose="020F0600000000000000" pitchFamily="50" charset="-128"/>
              </a:rPr>
              <a:t>原則として医師以外が実施</a:t>
            </a:r>
            <a:r>
              <a:rPr lang="ja-JP" altLang="ja-JP" sz="2200" dirty="0">
                <a:latin typeface="HG丸ｺﾞｼｯｸM-PRO" panose="020F0600000000000000" pitchFamily="50" charset="-128"/>
                <a:ea typeface="HG丸ｺﾞｼｯｸM-PRO" panose="020F0600000000000000" pitchFamily="50" charset="-128"/>
              </a:rPr>
              <a:t>していること。</a:t>
            </a:r>
          </a:p>
          <a:p>
            <a:pPr marL="542925" indent="-277813">
              <a:buNone/>
            </a:pPr>
            <a:r>
              <a:rPr lang="ja-JP" altLang="ja-JP" sz="2200" dirty="0">
                <a:latin typeface="HG丸ｺﾞｼｯｸM-PRO" panose="020F0600000000000000" pitchFamily="50" charset="-128"/>
                <a:ea typeface="HG丸ｺﾞｼｯｸM-PRO" panose="020F0600000000000000" pitchFamily="50" charset="-128"/>
              </a:rPr>
              <a:t>④　下記の</a:t>
            </a:r>
            <a:r>
              <a:rPr lang="ja-JP" altLang="ja-JP" sz="2200" dirty="0">
                <a:solidFill>
                  <a:srgbClr val="FF0000"/>
                </a:solidFill>
                <a:latin typeface="HG丸ｺﾞｼｯｸM-PRO" panose="020F0600000000000000" pitchFamily="50" charset="-128"/>
                <a:ea typeface="HG丸ｺﾞｼｯｸM-PRO" panose="020F0600000000000000" pitchFamily="50" charset="-128"/>
              </a:rPr>
              <a:t>ア～ウのいずれかに該当</a:t>
            </a:r>
            <a:r>
              <a:rPr lang="ja-JP" altLang="ja-JP" sz="2200" dirty="0">
                <a:latin typeface="HG丸ｺﾞｼｯｸM-PRO" panose="020F0600000000000000" pitchFamily="50" charset="-128"/>
                <a:ea typeface="HG丸ｺﾞｼｯｸM-PRO" panose="020F0600000000000000" pitchFamily="50" charset="-128"/>
              </a:rPr>
              <a:t>すること。</a:t>
            </a:r>
          </a:p>
          <a:p>
            <a:pPr marL="808038" indent="-265113">
              <a:buNone/>
            </a:pPr>
            <a:r>
              <a:rPr lang="ja-JP" altLang="ja-JP" sz="2200" dirty="0" smtClean="0">
                <a:latin typeface="HG丸ｺﾞｼｯｸM-PRO" panose="020F0600000000000000" pitchFamily="50" charset="-128"/>
                <a:ea typeface="HG丸ｺﾞｼｯｸM-PRO" panose="020F0600000000000000" pitchFamily="50" charset="-128"/>
              </a:rPr>
              <a:t>ア</a:t>
            </a:r>
            <a:r>
              <a:rPr lang="ja-JP" altLang="en-US" sz="2200" dirty="0" smtClean="0">
                <a:latin typeface="HG丸ｺﾞｼｯｸM-PRO" panose="020F0600000000000000" pitchFamily="50" charset="-128"/>
                <a:ea typeface="HG丸ｺﾞｼｯｸM-PRO" panose="020F0600000000000000" pitchFamily="50" charset="-128"/>
              </a:rPr>
              <a:t>　</a:t>
            </a:r>
            <a:r>
              <a:rPr lang="ja-JP" altLang="ja-JP" sz="2200" dirty="0" smtClean="0">
                <a:latin typeface="HG丸ｺﾞｼｯｸM-PRO" panose="020F0600000000000000" pitchFamily="50" charset="-128"/>
                <a:ea typeface="HG丸ｺﾞｼｯｸM-PRO" panose="020F0600000000000000" pitchFamily="50" charset="-128"/>
              </a:rPr>
              <a:t>年間</a:t>
            </a:r>
            <a:r>
              <a:rPr lang="ja-JP" altLang="ja-JP" sz="2200" dirty="0">
                <a:latin typeface="HG丸ｺﾞｼｯｸM-PRO" panose="020F0600000000000000" pitchFamily="50" charset="-128"/>
                <a:ea typeface="HG丸ｺﾞｼｯｸM-PRO" panose="020F0600000000000000" pitchFamily="50" charset="-128"/>
              </a:rPr>
              <a:t>の</a:t>
            </a:r>
            <a:r>
              <a:rPr lang="ja-JP" altLang="ja-JP" sz="2200" dirty="0">
                <a:solidFill>
                  <a:srgbClr val="0000FF"/>
                </a:solidFill>
                <a:latin typeface="HG丸ｺﾞｼｯｸM-PRO" panose="020F0600000000000000" pitchFamily="50" charset="-128"/>
                <a:ea typeface="HG丸ｺﾞｼｯｸM-PRO" panose="020F0600000000000000" pitchFamily="50" charset="-128"/>
              </a:rPr>
              <a:t>緊急入院患者数が</a:t>
            </a:r>
            <a:r>
              <a:rPr lang="en-US" altLang="ja-JP" sz="2200" dirty="0">
                <a:solidFill>
                  <a:srgbClr val="0000FF"/>
                </a:solidFill>
                <a:latin typeface="HG丸ｺﾞｼｯｸM-PRO" panose="020F0600000000000000" pitchFamily="50" charset="-128"/>
                <a:ea typeface="HG丸ｺﾞｼｯｸM-PRO" panose="020F0600000000000000" pitchFamily="50" charset="-128"/>
              </a:rPr>
              <a:t>200</a:t>
            </a:r>
            <a:r>
              <a:rPr lang="ja-JP" altLang="ja-JP" sz="2200" dirty="0">
                <a:solidFill>
                  <a:srgbClr val="0000FF"/>
                </a:solidFill>
                <a:latin typeface="HG丸ｺﾞｼｯｸM-PRO" panose="020F0600000000000000" pitchFamily="50" charset="-128"/>
                <a:ea typeface="HG丸ｺﾞｼｯｸM-PRO" panose="020F0600000000000000" pitchFamily="50" charset="-128"/>
              </a:rPr>
              <a:t>名以上</a:t>
            </a:r>
            <a:r>
              <a:rPr lang="ja-JP" altLang="ja-JP" sz="2200" dirty="0">
                <a:latin typeface="HG丸ｺﾞｼｯｸM-PRO" panose="020F0600000000000000" pitchFamily="50" charset="-128"/>
                <a:ea typeface="HG丸ｺﾞｼｯｸM-PRO" panose="020F0600000000000000" pitchFamily="50" charset="-128"/>
              </a:rPr>
              <a:t>である</a:t>
            </a:r>
          </a:p>
          <a:p>
            <a:pPr marL="808038" indent="-265113">
              <a:buNone/>
            </a:pPr>
            <a:r>
              <a:rPr lang="ja-JP" altLang="ja-JP" sz="2200" dirty="0" smtClean="0">
                <a:latin typeface="HG丸ｺﾞｼｯｸM-PRO" panose="020F0600000000000000" pitchFamily="50" charset="-128"/>
                <a:ea typeface="HG丸ｺﾞｼｯｸM-PRO" panose="020F0600000000000000" pitchFamily="50" charset="-128"/>
              </a:rPr>
              <a:t>イ</a:t>
            </a:r>
            <a:r>
              <a:rPr lang="ja-JP" altLang="en-US" sz="2200" dirty="0" smtClean="0">
                <a:latin typeface="HG丸ｺﾞｼｯｸM-PRO" panose="020F0600000000000000" pitchFamily="50" charset="-128"/>
                <a:ea typeface="HG丸ｺﾞｼｯｸM-PRO" panose="020F0600000000000000" pitchFamily="50" charset="-128"/>
              </a:rPr>
              <a:t>　</a:t>
            </a:r>
            <a:r>
              <a:rPr lang="ja-JP" altLang="ja-JP" sz="2200" dirty="0" smtClean="0">
                <a:solidFill>
                  <a:srgbClr val="0000FF"/>
                </a:solidFill>
                <a:latin typeface="HG丸ｺﾞｼｯｸM-PRO" panose="020F0600000000000000" pitchFamily="50" charset="-128"/>
                <a:ea typeface="HG丸ｺﾞｼｯｸM-PRO" panose="020F0600000000000000" pitchFamily="50" charset="-128"/>
              </a:rPr>
              <a:t>全身</a:t>
            </a:r>
            <a:r>
              <a:rPr lang="ja-JP" altLang="ja-JP" sz="2200" dirty="0">
                <a:solidFill>
                  <a:srgbClr val="0000FF"/>
                </a:solidFill>
                <a:latin typeface="HG丸ｺﾞｼｯｸM-PRO" panose="020F0600000000000000" pitchFamily="50" charset="-128"/>
                <a:ea typeface="HG丸ｺﾞｼｯｸM-PRO" panose="020F0600000000000000" pitchFamily="50" charset="-128"/>
              </a:rPr>
              <a:t>麻酔</a:t>
            </a:r>
            <a:r>
              <a:rPr lang="ja-JP" altLang="ja-JP" sz="2200" dirty="0">
                <a:latin typeface="HG丸ｺﾞｼｯｸM-PRO" panose="020F0600000000000000" pitchFamily="50" charset="-128"/>
                <a:ea typeface="HG丸ｺﾞｼｯｸM-PRO" panose="020F0600000000000000" pitchFamily="50" charset="-128"/>
              </a:rPr>
              <a:t>（手術を実施した場合に限る）の患者数が</a:t>
            </a:r>
            <a:r>
              <a:rPr lang="ja-JP" altLang="ja-JP" sz="2200" dirty="0">
                <a:solidFill>
                  <a:srgbClr val="0000FF"/>
                </a:solidFill>
                <a:latin typeface="HG丸ｺﾞｼｯｸM-PRO" panose="020F0600000000000000" pitchFamily="50" charset="-128"/>
                <a:ea typeface="HG丸ｺﾞｼｯｸM-PRO" panose="020F0600000000000000" pitchFamily="50" charset="-128"/>
              </a:rPr>
              <a:t>年</a:t>
            </a:r>
            <a:r>
              <a:rPr lang="en-US" altLang="ja-JP" sz="2200" dirty="0">
                <a:solidFill>
                  <a:srgbClr val="0000FF"/>
                </a:solidFill>
                <a:latin typeface="HG丸ｺﾞｼｯｸM-PRO" panose="020F0600000000000000" pitchFamily="50" charset="-128"/>
                <a:ea typeface="HG丸ｺﾞｼｯｸM-PRO" panose="020F0600000000000000" pitchFamily="50" charset="-128"/>
              </a:rPr>
              <a:t>800</a:t>
            </a:r>
            <a:r>
              <a:rPr lang="ja-JP" altLang="ja-JP" sz="2200" dirty="0">
                <a:solidFill>
                  <a:srgbClr val="0000FF"/>
                </a:solidFill>
                <a:latin typeface="HG丸ｺﾞｼｯｸM-PRO" panose="020F0600000000000000" pitchFamily="50" charset="-128"/>
                <a:ea typeface="HG丸ｺﾞｼｯｸM-PRO" panose="020F0600000000000000" pitchFamily="50" charset="-128"/>
              </a:rPr>
              <a:t>件以上</a:t>
            </a:r>
            <a:r>
              <a:rPr lang="ja-JP" altLang="ja-JP" sz="2200" dirty="0">
                <a:latin typeface="HG丸ｺﾞｼｯｸM-PRO" panose="020F0600000000000000" pitchFamily="50" charset="-128"/>
                <a:ea typeface="HG丸ｺﾞｼｯｸM-PRO" panose="020F0600000000000000" pitchFamily="50" charset="-128"/>
              </a:rPr>
              <a:t>である</a:t>
            </a:r>
          </a:p>
          <a:p>
            <a:pPr marL="808038" indent="-265113">
              <a:buNone/>
            </a:pPr>
            <a:r>
              <a:rPr lang="ja-JP" altLang="ja-JP" sz="2200" dirty="0" smtClean="0">
                <a:latin typeface="HG丸ｺﾞｼｯｸM-PRO" panose="020F0600000000000000" pitchFamily="50" charset="-128"/>
                <a:ea typeface="HG丸ｺﾞｼｯｸM-PRO" panose="020F0600000000000000" pitchFamily="50" charset="-128"/>
              </a:rPr>
              <a:t>ウ</a:t>
            </a:r>
            <a:r>
              <a:rPr lang="ja-JP" altLang="en-US" sz="2200" dirty="0" smtClean="0">
                <a:latin typeface="HG丸ｺﾞｼｯｸM-PRO" panose="020F0600000000000000" pitchFamily="50" charset="-128"/>
                <a:ea typeface="HG丸ｺﾞｼｯｸM-PRO" panose="020F0600000000000000" pitchFamily="50" charset="-128"/>
              </a:rPr>
              <a:t>　</a:t>
            </a:r>
            <a:r>
              <a:rPr lang="ja-JP" altLang="ja-JP" sz="2200" dirty="0" smtClean="0">
                <a:solidFill>
                  <a:srgbClr val="0000FF"/>
                </a:solidFill>
                <a:latin typeface="HG丸ｺﾞｼｯｸM-PRO" panose="020F0600000000000000" pitchFamily="50" charset="-128"/>
                <a:ea typeface="HG丸ｺﾞｼｯｸM-PRO" panose="020F0600000000000000" pitchFamily="50" charset="-128"/>
              </a:rPr>
              <a:t>第三次</a:t>
            </a:r>
            <a:r>
              <a:rPr lang="ja-JP" altLang="ja-JP" sz="2200" dirty="0">
                <a:solidFill>
                  <a:srgbClr val="0000FF"/>
                </a:solidFill>
                <a:latin typeface="HG丸ｺﾞｼｯｸM-PRO" panose="020F0600000000000000" pitchFamily="50" charset="-128"/>
                <a:ea typeface="HG丸ｺﾞｼｯｸM-PRO" panose="020F0600000000000000" pitchFamily="50" charset="-128"/>
              </a:rPr>
              <a:t>救急医療機関、小児救急医療拠点病院、総合周産期母子医療センター、災害医療拠点病院、へき地医療拠点病院又は地域医療支援病院</a:t>
            </a:r>
            <a:r>
              <a:rPr lang="ja-JP" altLang="ja-JP" sz="2200" dirty="0">
                <a:latin typeface="HG丸ｺﾞｼｯｸM-PRO" panose="020F0600000000000000" pitchFamily="50" charset="-128"/>
                <a:ea typeface="HG丸ｺﾞｼｯｸM-PRO" panose="020F0600000000000000" pitchFamily="50" charset="-128"/>
              </a:rPr>
              <a:t>で</a:t>
            </a:r>
            <a:r>
              <a:rPr lang="ja-JP" altLang="ja-JP" sz="2200" dirty="0" smtClean="0">
                <a:latin typeface="HG丸ｺﾞｼｯｸM-PRO" panose="020F0600000000000000" pitchFamily="50" charset="-128"/>
                <a:ea typeface="HG丸ｺﾞｼｯｸM-PRO" panose="020F0600000000000000" pitchFamily="50" charset="-128"/>
              </a:rPr>
              <a:t>ある</a:t>
            </a:r>
            <a:endParaRPr lang="ja-JP" altLang="ja-JP" sz="22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222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36757077"/>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548680"/>
            <a:ext cx="8568952" cy="5328592"/>
          </a:xfrm>
          <a:prstGeom prst="snip2DiagRect">
            <a:avLst>
              <a:gd name="adj1" fmla="val 0"/>
              <a:gd name="adj2" fmla="val 717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16632"/>
            <a:ext cx="8568952" cy="504056"/>
          </a:xfrm>
          <a:prstGeom prst="roundRect">
            <a:avLst>
              <a:gd name="adj" fmla="val 222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188640"/>
            <a:ext cx="8280920" cy="6669360"/>
          </a:xfrm>
        </p:spPr>
        <p:txBody>
          <a:bodyPr>
            <a:normAutofit/>
          </a:bodyPr>
          <a:lstStyle/>
          <a:p>
            <a:pPr marL="265113" indent="-265113">
              <a:spcBef>
                <a:spcPts val="600"/>
              </a:spcBef>
              <a:spcAft>
                <a:spcPts val="600"/>
              </a:spcAft>
              <a:buNone/>
            </a:pPr>
            <a:r>
              <a:rPr lang="ja-JP" altLang="en-US" sz="2000" dirty="0" smtClean="0">
                <a:latin typeface="HG丸ｺﾞｼｯｸM-PRO" panose="020F0600000000000000" pitchFamily="50" charset="-128"/>
                <a:ea typeface="HG丸ｺﾞｼｯｸM-PRO" panose="020F0600000000000000" pitchFamily="50" charset="-128"/>
              </a:rPr>
              <a:t>通則</a:t>
            </a:r>
            <a:r>
              <a:rPr lang="en-US" altLang="ja-JP" sz="2000" dirty="0" smtClean="0">
                <a:latin typeface="HG丸ｺﾞｼｯｸM-PRO" panose="020F0600000000000000" pitchFamily="50" charset="-128"/>
                <a:ea typeface="HG丸ｺﾞｼｯｸM-PRO" panose="020F0600000000000000" pitchFamily="50" charset="-128"/>
              </a:rPr>
              <a:t>5</a:t>
            </a:r>
            <a:r>
              <a:rPr lang="ja-JP" altLang="en-US" sz="2000" dirty="0" smtClean="0">
                <a:latin typeface="HG丸ｺﾞｼｯｸM-PRO" panose="020F0600000000000000" pitchFamily="50" charset="-128"/>
                <a:ea typeface="HG丸ｺﾞｼｯｸM-PRO" panose="020F0600000000000000" pitchFamily="50" charset="-128"/>
              </a:rPr>
              <a:t>　休日加算１・時間外加算１（外来患者に限る）・深夜加算１</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spcBef>
                <a:spcPts val="1200"/>
              </a:spcBef>
              <a:buNone/>
            </a:pPr>
            <a:r>
              <a:rPr lang="ja-JP" altLang="en-US" sz="2000" dirty="0" smtClean="0">
                <a:latin typeface="HG丸ｺﾞｼｯｸM-PRO" panose="020F0600000000000000" pitchFamily="50" charset="-128"/>
                <a:ea typeface="HG丸ｺﾞｼｯｸM-PRO" panose="020F0600000000000000" pitchFamily="50" charset="-128"/>
              </a:rPr>
              <a:t>［施設基準］</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277813">
              <a:buNone/>
            </a:pPr>
            <a:r>
              <a:rPr lang="ja-JP" altLang="ja-JP" sz="2000" dirty="0" smtClean="0">
                <a:latin typeface="HG丸ｺﾞｼｯｸM-PRO" panose="020F0600000000000000" pitchFamily="50" charset="-128"/>
                <a:ea typeface="HG丸ｺﾞｼｯｸM-PRO" panose="020F0600000000000000" pitchFamily="50" charset="-128"/>
              </a:rPr>
              <a:t>⑤</a:t>
            </a:r>
            <a:r>
              <a:rPr lang="ja-JP" altLang="ja-JP" sz="2000" dirty="0">
                <a:latin typeface="HG丸ｺﾞｼｯｸM-PRO" panose="020F0600000000000000" pitchFamily="50" charset="-128"/>
                <a:ea typeface="HG丸ｺﾞｼｯｸM-PRO" panose="020F0600000000000000" pitchFamily="50" charset="-128"/>
              </a:rPr>
              <a:t>　下記の</a:t>
            </a:r>
            <a:r>
              <a:rPr lang="ja-JP" altLang="ja-JP" sz="2000" dirty="0">
                <a:solidFill>
                  <a:srgbClr val="FF0000"/>
                </a:solidFill>
                <a:latin typeface="HG丸ｺﾞｼｯｸM-PRO" panose="020F0600000000000000" pitchFamily="50" charset="-128"/>
                <a:ea typeface="HG丸ｺﾞｼｯｸM-PRO" panose="020F0600000000000000" pitchFamily="50" charset="-128"/>
              </a:rPr>
              <a:t>ア及びイの勤務医負担軽減策を実施</a:t>
            </a:r>
            <a:r>
              <a:rPr lang="ja-JP" altLang="ja-JP" sz="2000" dirty="0">
                <a:latin typeface="HG丸ｺﾞｼｯｸM-PRO" panose="020F0600000000000000" pitchFamily="50" charset="-128"/>
                <a:ea typeface="HG丸ｺﾞｼｯｸM-PRO" panose="020F0600000000000000" pitchFamily="50" charset="-128"/>
              </a:rPr>
              <a:t>していること。</a:t>
            </a:r>
          </a:p>
          <a:p>
            <a:pPr marL="808038" indent="-265113">
              <a:buNone/>
            </a:pPr>
            <a:r>
              <a:rPr lang="ja-JP" altLang="ja-JP" sz="2000" dirty="0" smtClean="0">
                <a:latin typeface="HG丸ｺﾞｼｯｸM-PRO" panose="020F0600000000000000" pitchFamily="50" charset="-128"/>
                <a:ea typeface="HG丸ｺﾞｼｯｸM-PRO" panose="020F0600000000000000" pitchFamily="50" charset="-128"/>
              </a:rPr>
              <a:t>ア</a:t>
            </a:r>
            <a:r>
              <a:rPr lang="ja-JP" altLang="en-US" sz="2000" dirty="0" smtClean="0">
                <a:latin typeface="HG丸ｺﾞｼｯｸM-PRO" panose="020F0600000000000000" pitchFamily="50" charset="-128"/>
                <a:ea typeface="HG丸ｺﾞｼｯｸM-PRO" panose="020F0600000000000000" pitchFamily="50" charset="-128"/>
              </a:rPr>
              <a:t>　</a:t>
            </a:r>
            <a:r>
              <a:rPr lang="ja-JP" altLang="ja-JP" sz="2000" dirty="0" smtClean="0">
                <a:latin typeface="HG丸ｺﾞｼｯｸM-PRO" panose="020F0600000000000000" pitchFamily="50" charset="-128"/>
                <a:ea typeface="HG丸ｺﾞｼｯｸM-PRO" panose="020F0600000000000000" pitchFamily="50" charset="-128"/>
              </a:rPr>
              <a:t>当該</a:t>
            </a:r>
            <a:r>
              <a:rPr lang="ja-JP" altLang="ja-JP" sz="2000" dirty="0">
                <a:latin typeface="HG丸ｺﾞｼｯｸM-PRO" panose="020F0600000000000000" pitchFamily="50" charset="-128"/>
                <a:ea typeface="HG丸ｺﾞｼｯｸM-PRO" panose="020F0600000000000000" pitchFamily="50" charset="-128"/>
              </a:rPr>
              <a:t>保険医療機関内に</a:t>
            </a:r>
            <a:r>
              <a:rPr lang="ja-JP" altLang="ja-JP" sz="2000" dirty="0">
                <a:solidFill>
                  <a:srgbClr val="0000FF"/>
                </a:solidFill>
                <a:latin typeface="HG丸ｺﾞｼｯｸM-PRO" panose="020F0600000000000000" pitchFamily="50" charset="-128"/>
                <a:ea typeface="HG丸ｺﾞｼｯｸM-PRO" panose="020F0600000000000000" pitchFamily="50" charset="-128"/>
              </a:rPr>
              <a:t>病院勤務医負担軽減等のための責任者を配置</a:t>
            </a:r>
            <a:r>
              <a:rPr lang="ja-JP" altLang="ja-JP" sz="2000" dirty="0">
                <a:latin typeface="HG丸ｺﾞｼｯｸM-PRO" panose="020F0600000000000000" pitchFamily="50" charset="-128"/>
                <a:ea typeface="HG丸ｺﾞｼｯｸM-PRO" panose="020F0600000000000000" pitchFamily="50" charset="-128"/>
              </a:rPr>
              <a:t>していること</a:t>
            </a:r>
          </a:p>
          <a:p>
            <a:pPr marL="808038" indent="-265113">
              <a:buNone/>
            </a:pPr>
            <a:r>
              <a:rPr lang="ja-JP" altLang="ja-JP" sz="2000" dirty="0" smtClean="0">
                <a:latin typeface="HG丸ｺﾞｼｯｸM-PRO" panose="020F0600000000000000" pitchFamily="50" charset="-128"/>
                <a:ea typeface="HG丸ｺﾞｼｯｸM-PRO" panose="020F0600000000000000" pitchFamily="50" charset="-128"/>
              </a:rPr>
              <a:t>イ</a:t>
            </a:r>
            <a:r>
              <a:rPr lang="ja-JP" altLang="en-US" sz="2000" dirty="0" smtClean="0">
                <a:latin typeface="HG丸ｺﾞｼｯｸM-PRO" panose="020F0600000000000000" pitchFamily="50" charset="-128"/>
                <a:ea typeface="HG丸ｺﾞｼｯｸM-PRO" panose="020F0600000000000000" pitchFamily="50" charset="-128"/>
              </a:rPr>
              <a:t>　</a:t>
            </a:r>
            <a:r>
              <a:rPr lang="ja-JP" altLang="ja-JP" sz="2000" dirty="0" smtClean="0">
                <a:latin typeface="HG丸ｺﾞｼｯｸM-PRO" panose="020F0600000000000000" pitchFamily="50" charset="-128"/>
                <a:ea typeface="HG丸ｺﾞｼｯｸM-PRO" panose="020F0600000000000000" pitchFamily="50" charset="-128"/>
              </a:rPr>
              <a:t>当該</a:t>
            </a:r>
            <a:r>
              <a:rPr lang="ja-JP" altLang="ja-JP" sz="2000" dirty="0">
                <a:latin typeface="HG丸ｺﾞｼｯｸM-PRO" panose="020F0600000000000000" pitchFamily="50" charset="-128"/>
                <a:ea typeface="HG丸ｺﾞｼｯｸM-PRO" panose="020F0600000000000000" pitchFamily="50" charset="-128"/>
              </a:rPr>
              <a:t>保険医療機関内に多職種からなる</a:t>
            </a:r>
            <a:r>
              <a:rPr lang="ja-JP" altLang="ja-JP" sz="2000" dirty="0">
                <a:solidFill>
                  <a:srgbClr val="0000FF"/>
                </a:solidFill>
                <a:latin typeface="HG丸ｺﾞｼｯｸM-PRO" panose="020F0600000000000000" pitchFamily="50" charset="-128"/>
                <a:ea typeface="HG丸ｺﾞｼｯｸM-PRO" panose="020F0600000000000000" pitchFamily="50" charset="-128"/>
              </a:rPr>
              <a:t>役割分担推進のための委員会等を設置</a:t>
            </a:r>
            <a:r>
              <a:rPr lang="ja-JP" altLang="ja-JP" sz="2000" dirty="0">
                <a:latin typeface="HG丸ｺﾞｼｯｸM-PRO" panose="020F0600000000000000" pitchFamily="50" charset="-128"/>
                <a:ea typeface="HG丸ｺﾞｼｯｸM-PRO" panose="020F0600000000000000" pitchFamily="50" charset="-128"/>
              </a:rPr>
              <a:t>し、</a:t>
            </a:r>
            <a:r>
              <a:rPr lang="ja-JP" altLang="ja-JP" sz="2000" dirty="0">
                <a:solidFill>
                  <a:srgbClr val="0000FF"/>
                </a:solidFill>
                <a:latin typeface="HG丸ｺﾞｼｯｸM-PRO" panose="020F0600000000000000" pitchFamily="50" charset="-128"/>
                <a:ea typeface="HG丸ｺﾞｼｯｸM-PRO" panose="020F0600000000000000" pitchFamily="50" charset="-128"/>
              </a:rPr>
              <a:t>改善計画を作成</a:t>
            </a:r>
            <a:r>
              <a:rPr lang="ja-JP" altLang="ja-JP" sz="2000" dirty="0">
                <a:latin typeface="HG丸ｺﾞｼｯｸM-PRO" panose="020F0600000000000000" pitchFamily="50" charset="-128"/>
                <a:ea typeface="HG丸ｺﾞｼｯｸM-PRO" panose="020F0600000000000000" pitchFamily="50" charset="-128"/>
              </a:rPr>
              <a:t>すること。</a:t>
            </a:r>
          </a:p>
          <a:p>
            <a:pPr marL="808038" indent="0">
              <a:buNone/>
            </a:pPr>
            <a:r>
              <a:rPr lang="ja-JP" altLang="ja-JP" sz="2000" dirty="0">
                <a:latin typeface="HG丸ｺﾞｼｯｸM-PRO" panose="020F0600000000000000" pitchFamily="50" charset="-128"/>
                <a:ea typeface="HG丸ｺﾞｼｯｸM-PRO" panose="020F0600000000000000" pitchFamily="50" charset="-128"/>
              </a:rPr>
              <a:t>（</a:t>
            </a:r>
            <a:r>
              <a:rPr lang="ja-JP" altLang="ja-JP" sz="2000" dirty="0">
                <a:solidFill>
                  <a:srgbClr val="FF0000"/>
                </a:solidFill>
                <a:latin typeface="HG丸ｺﾞｼｯｸM-PRO" panose="020F0600000000000000" pitchFamily="50" charset="-128"/>
                <a:ea typeface="HG丸ｺﾞｼｯｸM-PRO" panose="020F0600000000000000" pitchFamily="50" charset="-128"/>
              </a:rPr>
              <a:t>計画に含まれる内容</a:t>
            </a:r>
            <a:r>
              <a:rPr lang="ja-JP" altLang="ja-JP" sz="2000" dirty="0">
                <a:latin typeface="HG丸ｺﾞｼｯｸM-PRO" panose="020F0600000000000000" pitchFamily="50" charset="-128"/>
                <a:ea typeface="HG丸ｺﾞｼｯｸM-PRO" panose="020F0600000000000000" pitchFamily="50" charset="-128"/>
              </a:rPr>
              <a:t>）</a:t>
            </a:r>
          </a:p>
          <a:p>
            <a:pPr marL="1073150" indent="0">
              <a:buNone/>
            </a:pPr>
            <a:r>
              <a:rPr lang="ja-JP" altLang="ja-JP" sz="2000" dirty="0">
                <a:latin typeface="HG丸ｺﾞｼｯｸM-PRO" panose="020F0600000000000000" pitchFamily="50" charset="-128"/>
                <a:ea typeface="HG丸ｺﾞｼｯｸM-PRO" panose="020F0600000000000000" pitchFamily="50" charset="-128"/>
              </a:rPr>
              <a:t>・役割分担の具体的内容</a:t>
            </a:r>
          </a:p>
          <a:p>
            <a:pPr marL="808038" indent="0">
              <a:buNone/>
            </a:pPr>
            <a:r>
              <a:rPr lang="ja-JP" altLang="ja-JP" sz="2000" dirty="0">
                <a:latin typeface="HG丸ｺﾞｼｯｸM-PRO" panose="020F0600000000000000" pitchFamily="50" charset="-128"/>
                <a:ea typeface="HG丸ｺﾞｼｯｸM-PRO" panose="020F0600000000000000" pitchFamily="50" charset="-128"/>
              </a:rPr>
              <a:t>（計画に含まれることが</a:t>
            </a:r>
            <a:r>
              <a:rPr lang="ja-JP" altLang="ja-JP" sz="2000" dirty="0">
                <a:solidFill>
                  <a:srgbClr val="FF0000"/>
                </a:solidFill>
                <a:latin typeface="HG丸ｺﾞｼｯｸM-PRO" panose="020F0600000000000000" pitchFamily="50" charset="-128"/>
                <a:ea typeface="HG丸ｺﾞｼｯｸM-PRO" panose="020F0600000000000000" pitchFamily="50" charset="-128"/>
              </a:rPr>
              <a:t>望ましい</a:t>
            </a:r>
            <a:r>
              <a:rPr lang="ja-JP" altLang="ja-JP" sz="2000" dirty="0">
                <a:latin typeface="HG丸ｺﾞｼｯｸM-PRO" panose="020F0600000000000000" pitchFamily="50" charset="-128"/>
                <a:ea typeface="HG丸ｺﾞｼｯｸM-PRO" panose="020F0600000000000000" pitchFamily="50" charset="-128"/>
              </a:rPr>
              <a:t>内容）</a:t>
            </a:r>
          </a:p>
          <a:p>
            <a:pPr marL="1073150" indent="0">
              <a:buNone/>
            </a:pPr>
            <a:r>
              <a:rPr lang="ja-JP" altLang="ja-JP" sz="2000" dirty="0">
                <a:latin typeface="HG丸ｺﾞｼｯｸM-PRO" panose="020F0600000000000000" pitchFamily="50" charset="-128"/>
                <a:ea typeface="HG丸ｺﾞｼｯｸM-PRO" panose="020F0600000000000000" pitchFamily="50" charset="-128"/>
              </a:rPr>
              <a:t>・医師事務作業補助者の配置</a:t>
            </a:r>
          </a:p>
          <a:p>
            <a:pPr marL="1073150" indent="0">
              <a:buNone/>
            </a:pPr>
            <a:r>
              <a:rPr lang="ja-JP" altLang="ja-JP" sz="2000" dirty="0">
                <a:latin typeface="HG丸ｺﾞｼｯｸM-PRO" panose="020F0600000000000000" pitchFamily="50" charset="-128"/>
                <a:ea typeface="HG丸ｺﾞｼｯｸM-PRO" panose="020F0600000000000000" pitchFamily="50" charset="-128"/>
              </a:rPr>
              <a:t>・短時間正規雇用医師の活用</a:t>
            </a:r>
          </a:p>
          <a:p>
            <a:pPr marL="1073150" indent="0">
              <a:buNone/>
            </a:pPr>
            <a:r>
              <a:rPr lang="ja-JP" altLang="ja-JP" sz="2000" dirty="0">
                <a:latin typeface="HG丸ｺﾞｼｯｸM-PRO" panose="020F0600000000000000" pitchFamily="50" charset="-128"/>
                <a:ea typeface="HG丸ｺﾞｼｯｸM-PRO" panose="020F0600000000000000" pitchFamily="50" charset="-128"/>
              </a:rPr>
              <a:t>・地域の他の保険医療機関との連携体制</a:t>
            </a:r>
          </a:p>
          <a:p>
            <a:pPr marL="1073150" indent="0">
              <a:buNone/>
            </a:pPr>
            <a:r>
              <a:rPr lang="ja-JP" altLang="ja-JP" sz="2000" dirty="0">
                <a:latin typeface="HG丸ｺﾞｼｯｸM-PRO" panose="020F0600000000000000" pitchFamily="50" charset="-128"/>
                <a:ea typeface="HG丸ｺﾞｼｯｸM-PRO" panose="020F0600000000000000" pitchFamily="50" charset="-128"/>
              </a:rPr>
              <a:t>・外来縮小の取組</a:t>
            </a:r>
            <a:r>
              <a:rPr lang="en-US" altLang="ja-JP"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等</a:t>
            </a:r>
          </a:p>
          <a:p>
            <a:pPr marL="0" indent="0">
              <a:spcBef>
                <a:spcPts val="1200"/>
              </a:spcBef>
              <a:buNone/>
            </a:pPr>
            <a:endParaRPr lang="ja-JP" altLang="ja-JP" sz="24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223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69384106"/>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対角する 2 つの角を切り取った四角形 12"/>
          <p:cNvSpPr/>
          <p:nvPr/>
        </p:nvSpPr>
        <p:spPr>
          <a:xfrm>
            <a:off x="107640" y="332656"/>
            <a:ext cx="8856985" cy="6408712"/>
          </a:xfrm>
          <a:prstGeom prst="snip2DiagRect">
            <a:avLst>
              <a:gd name="adj1" fmla="val 0"/>
              <a:gd name="adj2" fmla="val 768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角丸四角形 8"/>
          <p:cNvSpPr/>
          <p:nvPr/>
        </p:nvSpPr>
        <p:spPr>
          <a:xfrm>
            <a:off x="107504" y="116632"/>
            <a:ext cx="5616624" cy="43204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107504" y="116632"/>
            <a:ext cx="5314275" cy="400110"/>
          </a:xfrm>
          <a:prstGeom prst="rect">
            <a:avLst/>
          </a:prstGeom>
          <a:noFill/>
        </p:spPr>
        <p:txBody>
          <a:bodyPr wrap="none" rtlCol="0">
            <a:spAutoFit/>
          </a:bodyPr>
          <a:lstStyle/>
          <a:p>
            <a:r>
              <a:rPr lang="ja-JP" altLang="en-US" sz="2000" dirty="0">
                <a:solidFill>
                  <a:prstClr val="black"/>
                </a:solidFill>
                <a:latin typeface="HG丸ｺﾞｼｯｸM-PRO" panose="020F0600000000000000" pitchFamily="50" charset="-128"/>
                <a:ea typeface="HG丸ｺﾞｼｯｸM-PRO" panose="020F0600000000000000" pitchFamily="50" charset="-128"/>
              </a:rPr>
              <a:t>「複数手術に係る費用の特例等」の対象拡大</a:t>
            </a:r>
          </a:p>
        </p:txBody>
      </p:sp>
      <p:sp>
        <p:nvSpPr>
          <p:cNvPr id="18" name="Rectangle 37"/>
          <p:cNvSpPr>
            <a:spLocks noChangeArrowheads="1"/>
          </p:cNvSpPr>
          <p:nvPr/>
        </p:nvSpPr>
        <p:spPr bwMode="auto">
          <a:xfrm>
            <a:off x="52116" y="620688"/>
            <a:ext cx="9039774" cy="5904656"/>
          </a:xfrm>
          <a:prstGeom prst="rect">
            <a:avLst/>
          </a:prstGeom>
          <a:noFill/>
          <a:ln w="9525">
            <a:noFill/>
            <a:miter lim="800000"/>
            <a:headEnd/>
            <a:tailEnd/>
          </a:ln>
        </p:spPr>
        <p:txBody>
          <a:bodyPr tIns="108000"/>
          <a:lstStyle/>
          <a:p>
            <a:pPr marL="446088" indent="-446088">
              <a:spcBef>
                <a:spcPct val="20000"/>
              </a:spcBef>
              <a:defRPr/>
            </a:pPr>
            <a:r>
              <a:rPr lang="en-US" altLang="ja-JP" sz="16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600" dirty="0">
                <a:solidFill>
                  <a:prstClr val="black"/>
                </a:solidFill>
                <a:latin typeface="HG丸ｺﾞｼｯｸM-PRO" panose="020F0600000000000000" pitchFamily="50" charset="-128"/>
                <a:ea typeface="HG丸ｺﾞｼｯｸM-PRO" panose="020F0600000000000000" pitchFamily="50" charset="-128"/>
              </a:rPr>
              <a:t>同一手術野又は同一病巣であっても、主たる手術の点数に従たる手術（１つに限る）の点数（５０</a:t>
            </a: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a:solidFill>
                  <a:prstClr val="black"/>
                </a:solidFill>
                <a:latin typeface="HG丸ｺﾞｼｯｸM-PRO" panose="020F0600000000000000" pitchFamily="50" charset="-128"/>
                <a:ea typeface="HG丸ｺﾞｼｯｸM-PRO" panose="020F0600000000000000" pitchFamily="50" charset="-128"/>
              </a:rPr>
              <a:t>１００）を加えた点数が算定可能となる手術の組み合わせ」を</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追加</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marL="531813" indent="-354013">
              <a:spcBef>
                <a:spcPct val="20000"/>
              </a:spcBef>
              <a:buFont typeface="Wingdings" pitchFamily="2" charset="2"/>
              <a:buChar char="Ø"/>
              <a:defRPr/>
            </a:pPr>
            <a:endParaRPr lang="en-US" altLang="ja-JP" sz="1600" dirty="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smtClean="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smtClean="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smtClean="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smtClean="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smtClean="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smtClean="0">
              <a:solidFill>
                <a:prstClr val="black"/>
              </a:solidFill>
              <a:latin typeface="ＭＳ Ｐゴシック" pitchFamily="50" charset="-128"/>
            </a:endParaRPr>
          </a:p>
          <a:p>
            <a:pPr marL="531813" indent="-354013">
              <a:spcBef>
                <a:spcPct val="20000"/>
              </a:spcBef>
              <a:buFont typeface="Wingdings" pitchFamily="2" charset="2"/>
              <a:buChar char="Ø"/>
              <a:defRPr/>
            </a:pPr>
            <a:endParaRPr lang="en-US" altLang="ja-JP" sz="1600" dirty="0">
              <a:solidFill>
                <a:prstClr val="black"/>
              </a:solidFill>
              <a:latin typeface="ＭＳ Ｐゴシック" pitchFamily="50" charset="-128"/>
            </a:endParaRPr>
          </a:p>
          <a:p>
            <a:pPr marL="177800">
              <a:spcBef>
                <a:spcPct val="20000"/>
              </a:spcBef>
              <a:defRPr/>
            </a:pPr>
            <a:endParaRPr lang="en-US" altLang="ja-JP" sz="1600" dirty="0">
              <a:solidFill>
                <a:prstClr val="black"/>
              </a:solidFill>
              <a:latin typeface="ＭＳ Ｐゴシック" pitchFamily="50" charset="-128"/>
            </a:endParaRPr>
          </a:p>
          <a:p>
            <a:pPr marL="177800">
              <a:spcBef>
                <a:spcPct val="20000"/>
              </a:spcBef>
              <a:defRPr/>
            </a:pPr>
            <a:endParaRPr lang="en-US" altLang="ja-JP" sz="1600" dirty="0" smtClean="0">
              <a:solidFill>
                <a:prstClr val="black"/>
              </a:solidFill>
            </a:endParaRPr>
          </a:p>
          <a:p>
            <a:pPr marL="180975" indent="-180975">
              <a:spcBef>
                <a:spcPct val="20000"/>
              </a:spcBef>
              <a:defRPr/>
            </a:pPr>
            <a:r>
              <a:rPr lang="en-US" altLang="ja-JP" sz="1600" dirty="0" smtClean="0">
                <a:solidFill>
                  <a:prstClr val="black"/>
                </a:solidFill>
                <a:latin typeface="HG丸ｺﾞｼｯｸM-PRO" panose="020F0600000000000000" pitchFamily="50" charset="-128"/>
                <a:ea typeface="HG丸ｺﾞｼｯｸM-PRO" panose="020F0600000000000000" pitchFamily="50" charset="-128"/>
              </a:rPr>
              <a:t>※</a:t>
            </a:r>
            <a:r>
              <a:rPr lang="ja-JP" altLang="ja-JP" sz="1600" dirty="0" smtClean="0">
                <a:solidFill>
                  <a:prstClr val="black"/>
                </a:solidFill>
                <a:latin typeface="HG丸ｺﾞｼｯｸM-PRO" panose="020F0600000000000000" pitchFamily="50" charset="-128"/>
                <a:ea typeface="HG丸ｺﾞｼｯｸM-PRO" panose="020F0600000000000000" pitchFamily="50" charset="-128"/>
              </a:rPr>
              <a:t>通則</a:t>
            </a:r>
            <a:r>
              <a:rPr lang="en-US" altLang="ja-JP" sz="1600" dirty="0">
                <a:solidFill>
                  <a:prstClr val="black"/>
                </a:solidFill>
                <a:latin typeface="HG丸ｺﾞｼｯｸM-PRO" panose="020F0600000000000000" pitchFamily="50" charset="-128"/>
                <a:ea typeface="HG丸ｺﾞｼｯｸM-PRO" panose="020F0600000000000000" pitchFamily="50" charset="-128"/>
              </a:rPr>
              <a:t>14</a:t>
            </a:r>
            <a:r>
              <a:rPr lang="ja-JP" altLang="ja-JP" sz="1600" dirty="0">
                <a:solidFill>
                  <a:prstClr val="black"/>
                </a:solidFill>
                <a:latin typeface="HG丸ｺﾞｼｯｸM-PRO" panose="020F0600000000000000" pitchFamily="50" charset="-128"/>
                <a:ea typeface="HG丸ｺﾞｼｯｸM-PRO" panose="020F0600000000000000" pitchFamily="50" charset="-128"/>
              </a:rPr>
              <a:t>　留意事項（４）指に係る同一手術野の範囲アの（イ）に「骨切り術（指（手、足））（関節リウマチの患者に対し、関節温存を前提として中足骨短縮骨切り術を行った場合に限る。）」を、（ハ）に「骨折経皮的鋼線刺入固定術」を追加</a:t>
            </a:r>
            <a:r>
              <a:rPr lang="ja-JP" altLang="ja-JP" sz="160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4294408578"/>
              </p:ext>
            </p:extLst>
          </p:nvPr>
        </p:nvGraphicFramePr>
        <p:xfrm>
          <a:off x="215142" y="1484784"/>
          <a:ext cx="4212842" cy="4077609"/>
        </p:xfrm>
        <a:graphic>
          <a:graphicData uri="http://schemas.openxmlformats.org/drawingml/2006/table">
            <a:tbl>
              <a:tblPr firstRow="1" bandRow="1">
                <a:tableStyleId>{8A107856-5554-42FB-B03E-39F5DBC370BA}</a:tableStyleId>
              </a:tblPr>
              <a:tblGrid>
                <a:gridCol w="2088094"/>
                <a:gridCol w="2124748"/>
              </a:tblGrid>
              <a:tr h="334286">
                <a:tc>
                  <a:txBody>
                    <a:bodyPr/>
                    <a:lstStyle/>
                    <a:p>
                      <a:pPr algn="ctr"/>
                      <a:r>
                        <a:rPr kumimoji="1" lang="ja-JP" altLang="en-US" sz="1600" b="0" dirty="0" smtClean="0"/>
                        <a:t>手術名</a:t>
                      </a:r>
                      <a:endParaRPr kumimoji="1" lang="ja-JP" altLang="en-US" sz="1600" b="0" dirty="0">
                        <a:latin typeface="+mn-ea"/>
                        <a:ea typeface="+mn-ea"/>
                      </a:endParaRPr>
                    </a:p>
                  </a:txBody>
                  <a:tcPr anchor="ctr"/>
                </a:tc>
                <a:tc>
                  <a:txBody>
                    <a:bodyPr/>
                    <a:lstStyle/>
                    <a:p>
                      <a:pPr algn="ctr"/>
                      <a:r>
                        <a:rPr kumimoji="1" lang="ja-JP" altLang="en-US" sz="1600" b="0" dirty="0" smtClean="0"/>
                        <a:t>手術名</a:t>
                      </a:r>
                      <a:endParaRPr kumimoji="1" lang="en-US" altLang="ja-JP" sz="1600" b="0" dirty="0" smtClean="0">
                        <a:latin typeface="+mn-ea"/>
                        <a:ea typeface="+mn-ea"/>
                      </a:endParaRPr>
                    </a:p>
                  </a:txBody>
                  <a:tcPr anchor="ctr"/>
                </a:tc>
              </a:tr>
              <a:tr h="233238">
                <a:tc>
                  <a:txBody>
                    <a:bodyPr/>
                    <a:lstStyle/>
                    <a:p>
                      <a:pPr marL="0" algn="l" defTabSz="914400" rtl="0" eaLnBrk="1" fontAlgn="ctr" latinLnBrk="0" hangingPunct="1"/>
                      <a:r>
                        <a:rPr kumimoji="1" lang="zh-TW" altLang="en-US" sz="1200" u="none" strike="noStrike" kern="1200" dirty="0">
                          <a:effectLst/>
                          <a:latin typeface="HG丸ｺﾞｼｯｸM-PRO" panose="020F0600000000000000" pitchFamily="50" charset="-128"/>
                          <a:ea typeface="HG丸ｺﾞｼｯｸM-PRO" panose="020F0600000000000000" pitchFamily="50" charset="-128"/>
                        </a:rPr>
                        <a:t>大動脈瘤切除術</a:t>
                      </a:r>
                      <a:endParaRPr kumimoji="1" lang="zh-TW" altLang="en-US" sz="1200" b="0" i="0" u="none" strike="noStrike" kern="1200" dirty="0">
                        <a:solidFill>
                          <a:srgbClr val="000000"/>
                        </a:solidFill>
                        <a:effectLst/>
                        <a:latin typeface="HG丸ｺﾞｼｯｸM-PRO" panose="020F0600000000000000" pitchFamily="50" charset="-128"/>
                        <a:ea typeface="HG丸ｺﾞｼｯｸM-PRO" panose="020F0600000000000000" pitchFamily="50" charset="-128"/>
                        <a:cs typeface="+mn-cs"/>
                      </a:endParaRPr>
                    </a:p>
                  </a:txBody>
                  <a:tcPr marL="8792" marR="8792" marT="9525" marB="0" anchor="ctr"/>
                </a:tc>
                <a:tc>
                  <a:txBody>
                    <a:bodyPr/>
                    <a:lstStyle/>
                    <a:p>
                      <a:pPr algn="l" fontAlgn="ctr"/>
                      <a:r>
                        <a:rPr lang="ja-JP" altLang="en-US" sz="1200" u="none" strike="noStrike" dirty="0">
                          <a:effectLst/>
                          <a:latin typeface="HG丸ｺﾞｼｯｸM-PRO" panose="020F0600000000000000" pitchFamily="50" charset="-128"/>
                          <a:ea typeface="HG丸ｺﾞｼｯｸM-PRO" panose="020F0600000000000000" pitchFamily="50" charset="-128"/>
                        </a:rPr>
                        <a:t>弁形成術</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r>
              <a:tr h="233238">
                <a:tc>
                  <a:txBody>
                    <a:bodyPr/>
                    <a:lstStyle/>
                    <a:p>
                      <a:pPr algn="l" fontAlgn="ctr"/>
                      <a:r>
                        <a:rPr lang="ja-JP" altLang="en-US" sz="1200" u="none" strike="noStrike" dirty="0">
                          <a:effectLst/>
                          <a:latin typeface="HG丸ｺﾞｼｯｸM-PRO" panose="020F0600000000000000" pitchFamily="50" charset="-128"/>
                          <a:ea typeface="HG丸ｺﾞｼｯｸM-PRO" panose="020F0600000000000000" pitchFamily="50" charset="-128"/>
                        </a:rPr>
                        <a:t>肝切除術</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c>
                  <a:txBody>
                    <a:bodyPr/>
                    <a:lstStyle/>
                    <a:p>
                      <a:pPr algn="l" fontAlgn="ctr"/>
                      <a:r>
                        <a:rPr lang="ja-JP" altLang="en-US" sz="1200" u="none" strike="noStrike" dirty="0">
                          <a:effectLst/>
                          <a:latin typeface="HG丸ｺﾞｼｯｸM-PRO" panose="020F0600000000000000" pitchFamily="50" charset="-128"/>
                          <a:ea typeface="HG丸ｺﾞｼｯｸM-PRO" panose="020F0600000000000000" pitchFamily="50" charset="-128"/>
                        </a:rPr>
                        <a:t>脾摘出術</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r>
              <a:tr h="233238">
                <a:tc>
                  <a:txBody>
                    <a:bodyPr/>
                    <a:lstStyle/>
                    <a:p>
                      <a:pPr algn="l" fontAlgn="ctr"/>
                      <a:r>
                        <a:rPr lang="ja-JP" altLang="en-US" sz="1200" u="none" strike="noStrike" dirty="0">
                          <a:effectLst/>
                          <a:latin typeface="HG丸ｺﾞｼｯｸM-PRO" panose="020F0600000000000000" pitchFamily="50" charset="-128"/>
                          <a:ea typeface="HG丸ｺﾞｼｯｸM-PRO" panose="020F0600000000000000" pitchFamily="50" charset="-128"/>
                        </a:rPr>
                        <a:t>生体部分肝移植</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c>
                  <a:txBody>
                    <a:bodyPr/>
                    <a:lstStyle/>
                    <a:p>
                      <a:pPr algn="l" fontAlgn="ctr"/>
                      <a:r>
                        <a:rPr lang="ja-JP" altLang="en-US" sz="1200" u="none" strike="noStrike" dirty="0">
                          <a:effectLst/>
                          <a:latin typeface="HG丸ｺﾞｼｯｸM-PRO" panose="020F0600000000000000" pitchFamily="50" charset="-128"/>
                          <a:ea typeface="HG丸ｺﾞｼｯｸM-PRO" panose="020F0600000000000000" pitchFamily="50" charset="-128"/>
                        </a:rPr>
                        <a:t>脾摘出術</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r>
              <a:tr h="233238">
                <a:tc>
                  <a:txBody>
                    <a:bodyPr/>
                    <a:lstStyle/>
                    <a:p>
                      <a:pPr algn="l" fontAlgn="ctr"/>
                      <a:r>
                        <a:rPr lang="ja-JP" altLang="en-US" sz="1200" u="none" strike="noStrike" dirty="0">
                          <a:effectLst/>
                          <a:latin typeface="HG丸ｺﾞｼｯｸM-PRO" panose="020F0600000000000000" pitchFamily="50" charset="-128"/>
                          <a:ea typeface="HG丸ｺﾞｼｯｸM-PRO" panose="020F0600000000000000" pitchFamily="50" charset="-128"/>
                        </a:rPr>
                        <a:t>脾摘出術</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c>
                  <a:txBody>
                    <a:bodyPr/>
                    <a:lstStyle/>
                    <a:p>
                      <a:pPr algn="l" fontAlgn="ctr"/>
                      <a:r>
                        <a:rPr lang="ja-JP" altLang="en-US" sz="1200" u="none" strike="noStrike" dirty="0">
                          <a:effectLst/>
                          <a:latin typeface="HG丸ｺﾞｼｯｸM-PRO" panose="020F0600000000000000" pitchFamily="50" charset="-128"/>
                          <a:ea typeface="HG丸ｺﾞｼｯｸM-PRO" panose="020F0600000000000000" pitchFamily="50" charset="-128"/>
                        </a:rPr>
                        <a:t>胆嚢摘出術</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r>
              <a:tr h="233238">
                <a:tc rowSpan="5">
                  <a:txBody>
                    <a:bodyPr/>
                    <a:lstStyle/>
                    <a:p>
                      <a:pPr algn="l" fontAlgn="ctr"/>
                      <a:r>
                        <a:rPr lang="zh-TW" altLang="en-US" sz="1200" u="none" strike="noStrike" dirty="0">
                          <a:effectLst/>
                          <a:latin typeface="HG丸ｺﾞｼｯｸM-PRO" panose="020F0600000000000000" pitchFamily="50" charset="-128"/>
                          <a:ea typeface="HG丸ｺﾞｼｯｸM-PRO" panose="020F0600000000000000" pitchFamily="50" charset="-128"/>
                        </a:rPr>
                        <a:t>腹腔鏡下結腸悪性腫瘍切除術</a:t>
                      </a:r>
                      <a:endPar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c>
                  <a:txBody>
                    <a:bodyPr/>
                    <a:lstStyle/>
                    <a:p>
                      <a:pPr algn="l" fontAlgn="ctr"/>
                      <a:r>
                        <a:rPr lang="zh-TW" altLang="en-US" sz="1200" u="none" strike="noStrike" dirty="0">
                          <a:effectLst/>
                          <a:latin typeface="HG丸ｺﾞｼｯｸM-PRO" panose="020F0600000000000000" pitchFamily="50" charset="-128"/>
                          <a:ea typeface="HG丸ｺﾞｼｯｸM-PRO" panose="020F0600000000000000" pitchFamily="50" charset="-128"/>
                        </a:rPr>
                        <a:t>腹腔鏡下胆嚢摘出術</a:t>
                      </a:r>
                      <a:endPar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r>
              <a:tr h="233238">
                <a:tc vMerge="1">
                  <a:txBody>
                    <a:bodyPr/>
                    <a:lstStyle/>
                    <a:p>
                      <a:endParaRPr kumimoji="1" lang="ja-JP" altLang="en-US"/>
                    </a:p>
                  </a:txBody>
                  <a:tcPr/>
                </a:tc>
                <a:tc>
                  <a:txBody>
                    <a:bodyPr/>
                    <a:lstStyle/>
                    <a:p>
                      <a:pPr algn="l" fontAlgn="ctr"/>
                      <a:r>
                        <a:rPr lang="zh-TW" altLang="en-US" sz="1200" u="none" strike="noStrike" dirty="0">
                          <a:effectLst/>
                          <a:latin typeface="HG丸ｺﾞｼｯｸM-PRO" panose="020F0600000000000000" pitchFamily="50" charset="-128"/>
                          <a:ea typeface="HG丸ｺﾞｼｯｸM-PRO" panose="020F0600000000000000" pitchFamily="50" charset="-128"/>
                        </a:rPr>
                        <a:t>腹腔鏡下脾摘出術</a:t>
                      </a:r>
                      <a:endPar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r>
              <a:tr h="233238">
                <a:tc vMerge="1">
                  <a:txBody>
                    <a:bodyPr/>
                    <a:lstStyle/>
                    <a:p>
                      <a:endParaRPr kumimoji="1" lang="ja-JP" altLang="en-US"/>
                    </a:p>
                  </a:txBody>
                  <a:tcPr/>
                </a:tc>
                <a:tc>
                  <a:txBody>
                    <a:bodyPr/>
                    <a:lstStyle/>
                    <a:p>
                      <a:pPr algn="l" fontAlgn="ctr"/>
                      <a:r>
                        <a:rPr lang="zh-TW" altLang="en-US" sz="1200" u="none" strike="noStrike" dirty="0">
                          <a:effectLst/>
                          <a:latin typeface="HG丸ｺﾞｼｯｸM-PRO" panose="020F0600000000000000" pitchFamily="50" charset="-128"/>
                          <a:ea typeface="HG丸ｺﾞｼｯｸM-PRO" panose="020F0600000000000000" pitchFamily="50" charset="-128"/>
                        </a:rPr>
                        <a:t>腹腔鏡下子宮筋腫摘出（核出）術</a:t>
                      </a:r>
                      <a:endPar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r>
              <a:tr h="233238">
                <a:tc vMerge="1">
                  <a:txBody>
                    <a:bodyPr/>
                    <a:lstStyle/>
                    <a:p>
                      <a:endParaRPr kumimoji="1" lang="ja-JP" altLang="en-US"/>
                    </a:p>
                  </a:txBody>
                  <a:tcPr/>
                </a:tc>
                <a:tc>
                  <a:txBody>
                    <a:bodyPr/>
                    <a:lstStyle/>
                    <a:p>
                      <a:pPr algn="l" fontAlgn="ctr"/>
                      <a:r>
                        <a:rPr lang="zh-TW" altLang="en-US" sz="1200" u="none" strike="noStrike" dirty="0">
                          <a:effectLst/>
                          <a:latin typeface="HG丸ｺﾞｼｯｸM-PRO" panose="020F0600000000000000" pitchFamily="50" charset="-128"/>
                          <a:ea typeface="HG丸ｺﾞｼｯｸM-PRO" panose="020F0600000000000000" pitchFamily="50" charset="-128"/>
                        </a:rPr>
                        <a:t>腹腔鏡下腟式子宮全摘術</a:t>
                      </a:r>
                      <a:endPar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r>
              <a:tr h="343782">
                <a:tc vMerge="1">
                  <a:txBody>
                    <a:bodyPr/>
                    <a:lstStyle/>
                    <a:p>
                      <a:endParaRPr kumimoji="1" lang="ja-JP" altLang="en-US"/>
                    </a:p>
                  </a:txBody>
                  <a:tcPr/>
                </a:tc>
                <a:tc>
                  <a:txBody>
                    <a:bodyPr/>
                    <a:lstStyle/>
                    <a:p>
                      <a:pPr algn="l" fontAlgn="ctr"/>
                      <a:r>
                        <a:rPr lang="ja-JP" altLang="en-US" sz="1200" u="none" strike="noStrike" dirty="0">
                          <a:effectLst/>
                          <a:latin typeface="HG丸ｺﾞｼｯｸM-PRO" panose="020F0600000000000000" pitchFamily="50" charset="-128"/>
                          <a:ea typeface="HG丸ｺﾞｼｯｸM-PRO" panose="020F0600000000000000" pitchFamily="50" charset="-128"/>
                        </a:rPr>
                        <a:t>子宮付属器腫瘍摘出術（両側）</a:t>
                      </a:r>
                      <a:br>
                        <a:rPr lang="ja-JP" altLang="en-US" sz="1200" u="none" strike="noStrike" dirty="0">
                          <a:effectLst/>
                          <a:latin typeface="HG丸ｺﾞｼｯｸM-PRO" panose="020F0600000000000000" pitchFamily="50" charset="-128"/>
                          <a:ea typeface="HG丸ｺﾞｼｯｸM-PRO" panose="020F0600000000000000" pitchFamily="50" charset="-128"/>
                        </a:rPr>
                      </a:br>
                      <a:r>
                        <a:rPr lang="ja-JP" altLang="en-US" sz="1200" u="none" strike="noStrike" dirty="0">
                          <a:effectLst/>
                          <a:latin typeface="HG丸ｺﾞｼｯｸM-PRO" panose="020F0600000000000000" pitchFamily="50" charset="-128"/>
                          <a:ea typeface="HG丸ｺﾞｼｯｸM-PRO" panose="020F0600000000000000" pitchFamily="50" charset="-128"/>
                        </a:rPr>
                        <a:t>　２　腹腔鏡によるもの</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r>
              <a:tr h="172403">
                <a:tc>
                  <a:txBody>
                    <a:bodyPr/>
                    <a:lstStyle/>
                    <a:p>
                      <a:pPr algn="l" fontAlgn="ctr"/>
                      <a:r>
                        <a:rPr lang="zh-TW" altLang="en-US" sz="1200" u="none" strike="noStrike" dirty="0">
                          <a:effectLst/>
                          <a:latin typeface="HG丸ｺﾞｼｯｸM-PRO" panose="020F0600000000000000" pitchFamily="50" charset="-128"/>
                          <a:ea typeface="HG丸ｺﾞｼｯｸM-PRO" panose="020F0600000000000000" pitchFamily="50" charset="-128"/>
                        </a:rPr>
                        <a:t>腸回転異常症手術</a:t>
                      </a:r>
                      <a:endPar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c>
                  <a:txBody>
                    <a:bodyPr/>
                    <a:lstStyle/>
                    <a:p>
                      <a:pPr algn="l" fontAlgn="ctr"/>
                      <a:r>
                        <a:rPr lang="ja-JP" altLang="en-US" sz="1200" u="none" strike="noStrike" dirty="0">
                          <a:effectLst/>
                          <a:latin typeface="HG丸ｺﾞｼｯｸM-PRO" panose="020F0600000000000000" pitchFamily="50" charset="-128"/>
                          <a:ea typeface="HG丸ｺﾞｼｯｸM-PRO" panose="020F0600000000000000" pitchFamily="50" charset="-128"/>
                        </a:rPr>
                        <a:t>腸閉鎖症手術　</a:t>
                      </a:r>
                      <a:endParaRPr lang="en-US" altLang="ja-JP" sz="1200" u="none" strike="noStrike" dirty="0" smtClean="0">
                        <a:effectLst/>
                        <a:latin typeface="HG丸ｺﾞｼｯｸM-PRO" panose="020F0600000000000000" pitchFamily="50" charset="-128"/>
                        <a:ea typeface="HG丸ｺﾞｼｯｸM-PRO" panose="020F0600000000000000"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latin typeface="HG丸ｺﾞｼｯｸM-PRO" panose="020F0600000000000000" pitchFamily="50" charset="-128"/>
                          <a:ea typeface="HG丸ｺﾞｼｯｸM-PRO" panose="020F0600000000000000" pitchFamily="50" charset="-128"/>
                        </a:rPr>
                        <a:t>１　腸管切除を伴わないもの</a:t>
                      </a:r>
                      <a:endParaRPr lang="en-US" altLang="ja-JP" sz="1200" u="none" strike="noStrike" dirty="0" smtClean="0">
                        <a:effectLst/>
                        <a:latin typeface="HG丸ｺﾞｼｯｸM-PRO" panose="020F0600000000000000" pitchFamily="50" charset="-128"/>
                        <a:ea typeface="HG丸ｺﾞｼｯｸM-PRO" panose="020F0600000000000000"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smtClean="0">
                          <a:effectLst/>
                          <a:latin typeface="HG丸ｺﾞｼｯｸM-PRO" panose="020F0600000000000000" pitchFamily="50" charset="-128"/>
                          <a:ea typeface="HG丸ｺﾞｼｯｸM-PRO" panose="020F0600000000000000" pitchFamily="50" charset="-128"/>
                        </a:rPr>
                        <a:t>２　腸管切除を伴うもの</a:t>
                      </a:r>
                      <a:endPar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r>
              <a:tr h="233238">
                <a:tc>
                  <a:txBody>
                    <a:bodyPr/>
                    <a:lstStyle/>
                    <a:p>
                      <a:pPr algn="l" fontAlgn="ctr"/>
                      <a:r>
                        <a:rPr lang="ja-JP" altLang="en-US" sz="1200" u="none" strike="noStrike" dirty="0">
                          <a:effectLst/>
                          <a:latin typeface="HG丸ｺﾞｼｯｸM-PRO" panose="020F0600000000000000" pitchFamily="50" charset="-128"/>
                          <a:ea typeface="HG丸ｺﾞｼｯｸM-PRO" panose="020F0600000000000000" pitchFamily="50" charset="-128"/>
                        </a:rPr>
                        <a:t>直腸切除・切断術</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c>
                  <a:txBody>
                    <a:bodyPr/>
                    <a:lstStyle/>
                    <a:p>
                      <a:pPr algn="l" fontAlgn="ctr"/>
                      <a:r>
                        <a:rPr lang="ja-JP" altLang="en-US" sz="1200" u="none" strike="noStrike" dirty="0">
                          <a:effectLst/>
                          <a:latin typeface="HG丸ｺﾞｼｯｸM-PRO" panose="020F0600000000000000" pitchFamily="50" charset="-128"/>
                          <a:ea typeface="HG丸ｺﾞｼｯｸM-PRO" panose="020F0600000000000000" pitchFamily="50" charset="-128"/>
                        </a:rPr>
                        <a:t>結腸切除術</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r>
              <a:tr h="116619">
                <a:tc rowSpan="2">
                  <a:txBody>
                    <a:bodyPr/>
                    <a:lstStyle/>
                    <a:p>
                      <a:pPr algn="l" fontAlgn="ctr"/>
                      <a:r>
                        <a:rPr lang="ja-JP" altLang="en-US" sz="1200" u="none" strike="noStrike" dirty="0">
                          <a:effectLst/>
                          <a:latin typeface="HG丸ｺﾞｼｯｸM-PRO" panose="020F0600000000000000" pitchFamily="50" charset="-128"/>
                          <a:ea typeface="HG丸ｺﾞｼｯｸM-PRO" panose="020F0600000000000000" pitchFamily="50" charset="-128"/>
                        </a:rPr>
                        <a:t>腹腔鏡下直腸切除・切断術</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c>
                  <a:txBody>
                    <a:bodyPr/>
                    <a:lstStyle/>
                    <a:p>
                      <a:pPr algn="l" fontAlgn="ctr"/>
                      <a:r>
                        <a:rPr lang="zh-TW" altLang="en-US" sz="1200" u="none" strike="noStrike" dirty="0">
                          <a:effectLst/>
                          <a:latin typeface="HG丸ｺﾞｼｯｸM-PRO" panose="020F0600000000000000" pitchFamily="50" charset="-128"/>
                          <a:ea typeface="HG丸ｺﾞｼｯｸM-PRO" panose="020F0600000000000000" pitchFamily="50" charset="-128"/>
                        </a:rPr>
                        <a:t>腹腔鏡下結腸切除術</a:t>
                      </a:r>
                      <a:endPar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r>
              <a:tr h="0">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200" u="none" strike="noStrike" dirty="0" smtClean="0">
                          <a:effectLst/>
                          <a:latin typeface="HG丸ｺﾞｼｯｸM-PRO" panose="020F0600000000000000" pitchFamily="50" charset="-128"/>
                          <a:ea typeface="HG丸ｺﾞｼｯｸM-PRO" panose="020F0600000000000000" pitchFamily="50" charset="-128"/>
                        </a:rPr>
                        <a:t>腹腔鏡下結腸悪性腫瘍切除術</a:t>
                      </a:r>
                      <a:endParaRPr lang="zh-TW"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r>
            </a:tbl>
          </a:graphicData>
        </a:graphic>
      </p:graphicFrame>
      <p:sp>
        <p:nvSpPr>
          <p:cNvPr id="23" name="正方形/長方形 22"/>
          <p:cNvSpPr/>
          <p:nvPr/>
        </p:nvSpPr>
        <p:spPr>
          <a:xfrm>
            <a:off x="4523957" y="4904044"/>
            <a:ext cx="4289044" cy="646331"/>
          </a:xfrm>
          <a:prstGeom prst="rect">
            <a:avLst/>
          </a:prstGeom>
        </p:spPr>
        <p:txBody>
          <a:bodyPr wrap="square">
            <a:spAutoFit/>
          </a:bodyPr>
          <a:lstStyle/>
          <a:p>
            <a:r>
              <a:rPr lang="en-US" altLang="ja-JP" sz="1200" b="1" dirty="0">
                <a:solidFill>
                  <a:prstClr val="black"/>
                </a:solidFill>
              </a:rPr>
              <a:t>※</a:t>
            </a:r>
            <a:r>
              <a:rPr lang="ja-JP" altLang="en-US" sz="1200" b="1" dirty="0">
                <a:solidFill>
                  <a:prstClr val="black"/>
                </a:solidFill>
              </a:rPr>
              <a:t>　「主たる手術」とは、所定点数及び注による加算点数を合算した点数の高い手術。上記の表の左右のどちらが主たる手術となっても差し支え無い。</a:t>
            </a:r>
            <a:endParaRPr lang="en-US" altLang="ja-JP" sz="1200" b="1" dirty="0">
              <a:solidFill>
                <a:prstClr val="black"/>
              </a:solidFill>
            </a:endParaRPr>
          </a:p>
        </p:txBody>
      </p:sp>
      <p:graphicFrame>
        <p:nvGraphicFramePr>
          <p:cNvPr id="24" name="表 23"/>
          <p:cNvGraphicFramePr>
            <a:graphicFrameLocks noGrp="1"/>
          </p:cNvGraphicFramePr>
          <p:nvPr>
            <p:extLst>
              <p:ext uri="{D42A27DB-BD31-4B8C-83A1-F6EECF244321}">
                <p14:modId xmlns:p14="http://schemas.microsoft.com/office/powerpoint/2010/main" val="2406453516"/>
              </p:ext>
            </p:extLst>
          </p:nvPr>
        </p:nvGraphicFramePr>
        <p:xfrm>
          <a:off x="4541850" y="1484784"/>
          <a:ext cx="4461460" cy="3393736"/>
        </p:xfrm>
        <a:graphic>
          <a:graphicData uri="http://schemas.openxmlformats.org/drawingml/2006/table">
            <a:tbl>
              <a:tblPr firstRow="1" bandRow="1">
                <a:tableStyleId>{8A107856-5554-42FB-B03E-39F5DBC370BA}</a:tableStyleId>
              </a:tblPr>
              <a:tblGrid>
                <a:gridCol w="2230730"/>
                <a:gridCol w="2230730"/>
              </a:tblGrid>
              <a:tr h="334286">
                <a:tc>
                  <a:txBody>
                    <a:bodyPr/>
                    <a:lstStyle/>
                    <a:p>
                      <a:pPr algn="ctr"/>
                      <a:r>
                        <a:rPr kumimoji="1" lang="ja-JP" altLang="en-US" sz="1600" b="0" dirty="0" smtClean="0"/>
                        <a:t>手術名</a:t>
                      </a:r>
                      <a:endParaRPr kumimoji="1" lang="ja-JP" altLang="en-US" sz="1600" b="0" dirty="0"/>
                    </a:p>
                  </a:txBody>
                  <a:tcPr anchor="ctr"/>
                </a:tc>
                <a:tc>
                  <a:txBody>
                    <a:bodyPr/>
                    <a:lstStyle/>
                    <a:p>
                      <a:pPr algn="ctr"/>
                      <a:r>
                        <a:rPr kumimoji="1" lang="ja-JP" altLang="en-US" sz="1600" b="0" dirty="0" smtClean="0"/>
                        <a:t>手術名</a:t>
                      </a:r>
                      <a:endParaRPr kumimoji="1" lang="en-US" altLang="ja-JP" sz="1600" b="0" dirty="0" smtClean="0">
                        <a:latin typeface="ＭＳ ゴシック" pitchFamily="49" charset="-128"/>
                        <a:ea typeface="ＭＳ ゴシック" pitchFamily="49" charset="-128"/>
                      </a:endParaRPr>
                    </a:p>
                  </a:txBody>
                  <a:tcPr anchor="ctr"/>
                </a:tc>
              </a:tr>
              <a:tr h="86201">
                <a:tc rowSpan="3">
                  <a:txBody>
                    <a:bodyPr/>
                    <a:lstStyle/>
                    <a:p>
                      <a:pPr algn="l" fontAlgn="ctr"/>
                      <a:r>
                        <a:rPr lang="ja-JP" altLang="en-US" sz="1200" u="none" strike="noStrike" dirty="0">
                          <a:effectLst/>
                          <a:latin typeface="HG丸ｺﾞｼｯｸM-PRO" panose="020F0600000000000000" pitchFamily="50" charset="-128"/>
                          <a:ea typeface="HG丸ｺﾞｼｯｸM-PRO" panose="020F0600000000000000" pitchFamily="50" charset="-128"/>
                        </a:rPr>
                        <a:t>痔核手術（脱肛を含む）</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c>
                  <a:txBody>
                    <a:bodyPr/>
                    <a:lstStyle/>
                    <a:p>
                      <a:pPr algn="l" fontAlgn="ctr"/>
                      <a:r>
                        <a:rPr lang="ja-JP" altLang="en-US" sz="1200" u="none" strike="noStrike" dirty="0">
                          <a:effectLst/>
                          <a:latin typeface="HG丸ｺﾞｼｯｸM-PRO" panose="020F0600000000000000" pitchFamily="50" charset="-128"/>
                          <a:ea typeface="HG丸ｺﾞｼｯｸM-PRO" panose="020F0600000000000000" pitchFamily="50" charset="-128"/>
                        </a:rPr>
                        <a:t>肛門良性腫瘍、肛門ポリープ、肛門尖圭コンジローム切除術</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r>
              <a:tr h="258604">
                <a:tc vMerge="1">
                  <a:txBody>
                    <a:bodyPr/>
                    <a:lstStyle/>
                    <a:p>
                      <a:endParaRPr kumimoji="1" lang="ja-JP" altLang="en-US"/>
                    </a:p>
                  </a:txBody>
                  <a:tcPr/>
                </a:tc>
                <a:tc>
                  <a:txBody>
                    <a:bodyPr/>
                    <a:lstStyle/>
                    <a:p>
                      <a:pPr algn="l" fontAlgn="ctr"/>
                      <a:r>
                        <a:rPr lang="ja-JP" altLang="en-US" sz="1200" u="none" strike="noStrike" dirty="0">
                          <a:effectLst/>
                          <a:latin typeface="HG丸ｺﾞｼｯｸM-PRO" panose="020F0600000000000000" pitchFamily="50" charset="-128"/>
                          <a:ea typeface="HG丸ｺﾞｼｯｸM-PRO" panose="020F0600000000000000" pitchFamily="50" charset="-128"/>
                        </a:rPr>
                        <a:t>肛門拡張術（観血的な</a:t>
                      </a:r>
                      <a:r>
                        <a:rPr lang="ja-JP" altLang="en-US" sz="1200" u="none" strike="noStrike" dirty="0" smtClean="0">
                          <a:effectLst/>
                          <a:latin typeface="HG丸ｺﾞｼｯｸM-PRO" panose="020F0600000000000000" pitchFamily="50" charset="-128"/>
                          <a:ea typeface="HG丸ｺﾞｼｯｸM-PRO" panose="020F0600000000000000" pitchFamily="50" charset="-128"/>
                        </a:rPr>
                        <a:t>もの）</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r>
              <a:tr h="172403">
                <a:tc vMerge="1">
                  <a:txBody>
                    <a:bodyPr/>
                    <a:lstStyle/>
                    <a:p>
                      <a:endParaRPr kumimoji="1" lang="ja-JP" altLang="en-US"/>
                    </a:p>
                  </a:txBody>
                  <a:tcPr/>
                </a:tc>
                <a:tc>
                  <a:txBody>
                    <a:bodyPr/>
                    <a:lstStyle/>
                    <a:p>
                      <a:pPr algn="l" fontAlgn="ctr"/>
                      <a:r>
                        <a:rPr lang="zh-TW" altLang="en-US" sz="1200" u="none" strike="noStrike" dirty="0">
                          <a:effectLst/>
                          <a:latin typeface="HG丸ｺﾞｼｯｸM-PRO" panose="020F0600000000000000" pitchFamily="50" charset="-128"/>
                          <a:ea typeface="HG丸ｺﾞｼｯｸM-PRO" panose="020F0600000000000000" pitchFamily="50" charset="-128"/>
                        </a:rPr>
                        <a:t>肛門形成手術</a:t>
                      </a:r>
                      <a:br>
                        <a:rPr lang="zh-TW" altLang="en-US" sz="1200" u="none" strike="noStrike" dirty="0">
                          <a:effectLst/>
                          <a:latin typeface="HG丸ｺﾞｼｯｸM-PRO" panose="020F0600000000000000" pitchFamily="50" charset="-128"/>
                          <a:ea typeface="HG丸ｺﾞｼｯｸM-PRO" panose="020F0600000000000000" pitchFamily="50" charset="-128"/>
                        </a:rPr>
                      </a:br>
                      <a:r>
                        <a:rPr lang="zh-TW" altLang="en-US" sz="1200" u="none" strike="noStrike" dirty="0">
                          <a:effectLst/>
                          <a:latin typeface="HG丸ｺﾞｼｯｸM-PRO" panose="020F0600000000000000" pitchFamily="50" charset="-128"/>
                          <a:ea typeface="HG丸ｺﾞｼｯｸM-PRO" panose="020F0600000000000000" pitchFamily="50" charset="-128"/>
                        </a:rPr>
                        <a:t>　１　肛門狭窄形成</a:t>
                      </a:r>
                      <a:r>
                        <a:rPr lang="zh-TW" altLang="en-US" sz="1200" u="none" strike="noStrike" dirty="0" smtClean="0">
                          <a:effectLst/>
                          <a:latin typeface="HG丸ｺﾞｼｯｸM-PRO" panose="020F0600000000000000" pitchFamily="50" charset="-128"/>
                          <a:ea typeface="HG丸ｺﾞｼｯｸM-PRO" panose="020F0600000000000000" pitchFamily="50" charset="-128"/>
                        </a:rPr>
                        <a:t>手術</a:t>
                      </a:r>
                      <a:endParaRPr lang="en-US" altLang="zh-TW" sz="1200" u="none" strike="noStrike" dirty="0" smtClean="0">
                        <a:effectLst/>
                        <a:latin typeface="HG丸ｺﾞｼｯｸM-PRO" panose="020F0600000000000000" pitchFamily="50" charset="-128"/>
                        <a:ea typeface="HG丸ｺﾞｼｯｸM-PRO" panose="020F0600000000000000" pitchFamily="50" charset="-128"/>
                      </a:endParaRPr>
                    </a:p>
                    <a:p>
                      <a:pPr algn="l" fontAlgn="ctr"/>
                      <a:r>
                        <a:rPr lang="ja-JP" altLang="en-US" sz="1200" u="none" strike="noStrike" dirty="0" smtClean="0">
                          <a:effectLst/>
                          <a:latin typeface="HG丸ｺﾞｼｯｸM-PRO" panose="020F0600000000000000" pitchFamily="50" charset="-128"/>
                          <a:ea typeface="HG丸ｺﾞｼｯｸM-PRO" panose="020F0600000000000000" pitchFamily="50" charset="-128"/>
                        </a:rPr>
                        <a:t>　</a:t>
                      </a:r>
                      <a:r>
                        <a:rPr lang="zh-TW" altLang="en-US" sz="1200" u="none" strike="noStrike" dirty="0" smtClean="0">
                          <a:effectLst/>
                          <a:latin typeface="HG丸ｺﾞｼｯｸM-PRO" panose="020F0600000000000000" pitchFamily="50" charset="-128"/>
                          <a:ea typeface="HG丸ｺﾞｼｯｸM-PRO" panose="020F0600000000000000" pitchFamily="50" charset="-128"/>
                        </a:rPr>
                        <a:t>２　直腸粘膜脱形成手術</a:t>
                      </a:r>
                      <a:endPar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r>
              <a:tr h="233238">
                <a:tc rowSpan="4">
                  <a:txBody>
                    <a:bodyPr/>
                    <a:lstStyle/>
                    <a:p>
                      <a:pPr algn="l" fontAlgn="ctr"/>
                      <a:r>
                        <a:rPr lang="ja-JP" altLang="en-US" sz="1200" u="none" strike="noStrike" dirty="0">
                          <a:effectLst/>
                          <a:latin typeface="HG丸ｺﾞｼｯｸM-PRO" panose="020F0600000000000000" pitchFamily="50" charset="-128"/>
                          <a:ea typeface="HG丸ｺﾞｼｯｸM-PRO" panose="020F0600000000000000" pitchFamily="50" charset="-128"/>
                        </a:rPr>
                        <a:t>ヘルニア手術</a:t>
                      </a:r>
                      <a:br>
                        <a:rPr lang="ja-JP" altLang="en-US" sz="1200" u="none" strike="noStrike" dirty="0">
                          <a:effectLst/>
                          <a:latin typeface="HG丸ｺﾞｼｯｸM-PRO" panose="020F0600000000000000" pitchFamily="50" charset="-128"/>
                          <a:ea typeface="HG丸ｺﾞｼｯｸM-PRO" panose="020F0600000000000000" pitchFamily="50" charset="-128"/>
                        </a:rPr>
                      </a:br>
                      <a:r>
                        <a:rPr lang="ja-JP" altLang="en-US" sz="1200" u="none" strike="noStrike" dirty="0">
                          <a:effectLst/>
                          <a:latin typeface="HG丸ｺﾞｼｯｸM-PRO" panose="020F0600000000000000" pitchFamily="50" charset="-128"/>
                          <a:ea typeface="HG丸ｺﾞｼｯｸM-PRO" panose="020F0600000000000000" pitchFamily="50" charset="-128"/>
                        </a:rPr>
                        <a:t>　５　臍帯ヘルニア</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c>
                  <a:txBody>
                    <a:bodyPr/>
                    <a:lstStyle/>
                    <a:p>
                      <a:pPr algn="l" fontAlgn="ctr"/>
                      <a:r>
                        <a:rPr lang="zh-TW" altLang="en-US" sz="1200" u="none" strike="noStrike" dirty="0">
                          <a:effectLst/>
                          <a:latin typeface="HG丸ｺﾞｼｯｸM-PRO" panose="020F0600000000000000" pitchFamily="50" charset="-128"/>
                          <a:ea typeface="HG丸ｺﾞｼｯｸM-PRO" panose="020F0600000000000000" pitchFamily="50" charset="-128"/>
                        </a:rPr>
                        <a:t>腸閉鎖症手術</a:t>
                      </a:r>
                      <a:endPar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r>
              <a:tr h="233238">
                <a:tc vMerge="1">
                  <a:txBody>
                    <a:bodyPr/>
                    <a:lstStyle/>
                    <a:p>
                      <a:endParaRPr kumimoji="1" lang="ja-JP" altLang="en-US"/>
                    </a:p>
                  </a:txBody>
                  <a:tcPr/>
                </a:tc>
                <a:tc>
                  <a:txBody>
                    <a:bodyPr/>
                    <a:lstStyle/>
                    <a:p>
                      <a:pPr algn="l" fontAlgn="ctr"/>
                      <a:r>
                        <a:rPr lang="zh-TW" altLang="en-US" sz="1200" u="none" strike="noStrike" dirty="0">
                          <a:effectLst/>
                          <a:latin typeface="HG丸ｺﾞｼｯｸM-PRO" panose="020F0600000000000000" pitchFamily="50" charset="-128"/>
                          <a:ea typeface="HG丸ｺﾞｼｯｸM-PRO" panose="020F0600000000000000" pitchFamily="50" charset="-128"/>
                        </a:rPr>
                        <a:t>臍腸管瘻手術</a:t>
                      </a:r>
                      <a:endPar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r>
              <a:tr h="233238">
                <a:tc vMerge="1">
                  <a:txBody>
                    <a:bodyPr/>
                    <a:lstStyle/>
                    <a:p>
                      <a:endParaRPr kumimoji="1" lang="ja-JP" altLang="en-US"/>
                    </a:p>
                  </a:txBody>
                  <a:tcPr/>
                </a:tc>
                <a:tc>
                  <a:txBody>
                    <a:bodyPr/>
                    <a:lstStyle/>
                    <a:p>
                      <a:pPr algn="l" fontAlgn="ctr"/>
                      <a:r>
                        <a:rPr lang="zh-TW" altLang="en-US" sz="1200" u="none" strike="noStrike" dirty="0">
                          <a:effectLst/>
                          <a:latin typeface="HG丸ｺﾞｼｯｸM-PRO" panose="020F0600000000000000" pitchFamily="50" charset="-128"/>
                          <a:ea typeface="HG丸ｺﾞｼｯｸM-PRO" panose="020F0600000000000000" pitchFamily="50" charset="-128"/>
                        </a:rPr>
                        <a:t>尿膜管摘出術</a:t>
                      </a:r>
                      <a:endPar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r>
              <a:tr h="343782">
                <a:tc vMerge="1">
                  <a:txBody>
                    <a:bodyPr/>
                    <a:lstStyle/>
                    <a:p>
                      <a:endParaRPr kumimoji="1" lang="ja-JP" altLang="en-US"/>
                    </a:p>
                  </a:txBody>
                  <a:tcPr/>
                </a:tc>
                <a:tc>
                  <a:txBody>
                    <a:bodyPr/>
                    <a:lstStyle/>
                    <a:p>
                      <a:pPr algn="l" fontAlgn="ctr"/>
                      <a:r>
                        <a:rPr lang="ja-JP" altLang="en-US" sz="1200" u="none" strike="noStrike" dirty="0">
                          <a:effectLst/>
                          <a:latin typeface="HG丸ｺﾞｼｯｸM-PRO" panose="020F0600000000000000" pitchFamily="50" charset="-128"/>
                          <a:ea typeface="HG丸ｺﾞｼｯｸM-PRO" panose="020F0600000000000000" pitchFamily="50" charset="-128"/>
                        </a:rPr>
                        <a:t>小腸腫瘍、小腸憩室摘出術（メッケル憩室炎手術を含む。）</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r>
              <a:tr h="233238">
                <a:tc>
                  <a:txBody>
                    <a:bodyPr/>
                    <a:lstStyle/>
                    <a:p>
                      <a:pPr algn="l" fontAlgn="ctr"/>
                      <a:r>
                        <a:rPr lang="zh-TW" altLang="en-US" sz="1200" u="none" strike="noStrike" dirty="0">
                          <a:effectLst/>
                          <a:latin typeface="HG丸ｺﾞｼｯｸM-PRO" panose="020F0600000000000000" pitchFamily="50" charset="-128"/>
                          <a:ea typeface="HG丸ｺﾞｼｯｸM-PRO" panose="020F0600000000000000" pitchFamily="50" charset="-128"/>
                        </a:rPr>
                        <a:t>尿道下裂形成術</a:t>
                      </a:r>
                      <a:endPar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c>
                  <a:txBody>
                    <a:bodyPr/>
                    <a:lstStyle/>
                    <a:p>
                      <a:pPr algn="l" fontAlgn="ctr"/>
                      <a:r>
                        <a:rPr lang="zh-TW" altLang="en-US" sz="1200" u="none" strike="noStrike" dirty="0">
                          <a:effectLst/>
                          <a:latin typeface="HG丸ｺﾞｼｯｸM-PRO" panose="020F0600000000000000" pitchFamily="50" charset="-128"/>
                          <a:ea typeface="HG丸ｺﾞｼｯｸM-PRO" panose="020F0600000000000000" pitchFamily="50" charset="-128"/>
                        </a:rPr>
                        <a:t>停留精巣固定術</a:t>
                      </a:r>
                      <a:endPar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r>
              <a:tr h="343782">
                <a:tc>
                  <a:txBody>
                    <a:bodyPr/>
                    <a:lstStyle/>
                    <a:p>
                      <a:pPr algn="l" fontAlgn="ctr"/>
                      <a:r>
                        <a:rPr lang="zh-TW" altLang="en-US" sz="1200" u="none" strike="noStrike" dirty="0">
                          <a:effectLst/>
                          <a:latin typeface="HG丸ｺﾞｼｯｸM-PRO" panose="020F0600000000000000" pitchFamily="50" charset="-128"/>
                          <a:ea typeface="HG丸ｺﾞｼｯｸM-PRO" panose="020F0600000000000000" pitchFamily="50" charset="-128"/>
                        </a:rPr>
                        <a:t>腹腔鏡下子宮内膜症病巣除去術</a:t>
                      </a:r>
                      <a:endPar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c>
                  <a:txBody>
                    <a:bodyPr/>
                    <a:lstStyle/>
                    <a:p>
                      <a:pPr algn="l" fontAlgn="ctr"/>
                      <a:r>
                        <a:rPr lang="ja-JP" altLang="en-US" sz="1200" u="none" strike="noStrike" dirty="0">
                          <a:effectLst/>
                          <a:latin typeface="HG丸ｺﾞｼｯｸM-PRO" panose="020F0600000000000000" pitchFamily="50" charset="-128"/>
                          <a:ea typeface="HG丸ｺﾞｼｯｸM-PRO" panose="020F0600000000000000" pitchFamily="50" charset="-128"/>
                        </a:rPr>
                        <a:t>子宮付属器癒着剥離術（両側）</a:t>
                      </a:r>
                      <a:br>
                        <a:rPr lang="ja-JP" altLang="en-US" sz="1200" u="none" strike="noStrike" dirty="0">
                          <a:effectLst/>
                          <a:latin typeface="HG丸ｺﾞｼｯｸM-PRO" panose="020F0600000000000000" pitchFamily="50" charset="-128"/>
                          <a:ea typeface="HG丸ｺﾞｼｯｸM-PRO" panose="020F0600000000000000" pitchFamily="50" charset="-128"/>
                        </a:rPr>
                      </a:br>
                      <a:r>
                        <a:rPr lang="ja-JP" altLang="en-US" sz="1200" u="none" strike="noStrike" dirty="0">
                          <a:effectLst/>
                          <a:latin typeface="HG丸ｺﾞｼｯｸM-PRO" panose="020F0600000000000000" pitchFamily="50" charset="-128"/>
                          <a:ea typeface="HG丸ｺﾞｼｯｸM-PRO" panose="020F0600000000000000" pitchFamily="50" charset="-128"/>
                        </a:rPr>
                        <a:t>　２　腹腔鏡によるもの</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8792" marR="8792" marT="9525" marB="0" anchor="ctr"/>
                </a:tc>
              </a:tr>
            </a:tbl>
          </a:graphicData>
        </a:graphic>
      </p:graphicFrame>
      <p:sp>
        <p:nvSpPr>
          <p:cNvPr id="10"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224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9938421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476672"/>
            <a:ext cx="8568952" cy="5976664"/>
          </a:xfrm>
          <a:prstGeom prst="snip2DiagRect">
            <a:avLst>
              <a:gd name="adj1" fmla="val 0"/>
              <a:gd name="adj2" fmla="val 717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16632"/>
            <a:ext cx="7452828" cy="720080"/>
          </a:xfrm>
          <a:prstGeom prst="roundRect">
            <a:avLst>
              <a:gd name="adj" fmla="val 222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188640"/>
            <a:ext cx="8280920" cy="6669360"/>
          </a:xfrm>
        </p:spPr>
        <p:txBody>
          <a:bodyPr>
            <a:normAutofit/>
          </a:bodyPr>
          <a:lstStyle/>
          <a:p>
            <a:pPr marL="265113" indent="-265113">
              <a:spcBef>
                <a:spcPts val="600"/>
              </a:spcBef>
              <a:spcAft>
                <a:spcPts val="600"/>
              </a:spcAft>
              <a:buNone/>
            </a:pPr>
            <a:r>
              <a:rPr lang="ja-JP" altLang="en-US" dirty="0" smtClean="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周術期における口腔機能の管理</a:t>
            </a:r>
            <a:r>
              <a:rPr lang="ja-JP" altLang="ja-JP" dirty="0" smtClean="0">
                <a:latin typeface="HG丸ｺﾞｼｯｸM-PRO" panose="020F0600000000000000" pitchFamily="50" charset="-128"/>
                <a:ea typeface="HG丸ｺﾞｼｯｸM-PRO" panose="020F0600000000000000" pitchFamily="50" charset="-128"/>
              </a:rPr>
              <a:t>等</a:t>
            </a: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a:t>
            </a:r>
            <a:endParaRPr lang="en-US" altLang="ja-JP" sz="2000" dirty="0" smtClean="0">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en-US" altLang="ja-JP" sz="2800" dirty="0">
                <a:latin typeface="HG丸ｺﾞｼｯｸM-PRO" panose="020F0600000000000000" pitchFamily="50" charset="-128"/>
                <a:ea typeface="HG丸ｺﾞｼｯｸM-PRO" panose="020F0600000000000000" pitchFamily="50" charset="-128"/>
              </a:rPr>
              <a:t>※</a:t>
            </a:r>
            <a:r>
              <a:rPr lang="ja-JP" altLang="ja-JP" sz="2800" dirty="0" smtClean="0">
                <a:latin typeface="HG丸ｺﾞｼｯｸM-PRO" panose="020F0600000000000000" pitchFamily="50" charset="-128"/>
                <a:ea typeface="HG丸ｺﾞｼｯｸM-PRO" panose="020F0600000000000000" pitchFamily="50" charset="-128"/>
              </a:rPr>
              <a:t>周術期</a:t>
            </a:r>
            <a:r>
              <a:rPr lang="ja-JP" altLang="ja-JP" sz="2800" dirty="0">
                <a:latin typeface="HG丸ｺﾞｼｯｸM-PRO" panose="020F0600000000000000" pitchFamily="50" charset="-128"/>
                <a:ea typeface="HG丸ｺﾞｼｯｸM-PRO" panose="020F0600000000000000" pitchFamily="50" charset="-128"/>
              </a:rPr>
              <a:t>口腔機能管理を実施した患者に対する手術料の加算の新設</a:t>
            </a:r>
            <a:endParaRPr lang="en-US" altLang="ja-JP" sz="28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12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通則１７（新）</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361950" indent="0">
              <a:spcBef>
                <a:spcPts val="600"/>
              </a:spcBef>
              <a:buNone/>
            </a:pPr>
            <a:r>
              <a:rPr lang="ja-JP" altLang="en-US" sz="2800" dirty="0">
                <a:latin typeface="HG丸ｺﾞｼｯｸM-PRO" panose="020F0600000000000000" pitchFamily="50" charset="-128"/>
                <a:ea typeface="HG丸ｺﾞｼｯｸM-PRO" panose="020F0600000000000000" pitchFamily="50" charset="-128"/>
              </a:rPr>
              <a:t>　</a:t>
            </a:r>
            <a:r>
              <a:rPr lang="ja-JP" altLang="ja-JP" sz="2800" u="sng" dirty="0" smtClean="0">
                <a:solidFill>
                  <a:srgbClr val="0000FF"/>
                </a:solidFill>
                <a:latin typeface="HG丸ｺﾞｼｯｸM-PRO" panose="020F0600000000000000" pitchFamily="50" charset="-128"/>
                <a:ea typeface="HG丸ｺﾞｼｯｸM-PRO" panose="020F0600000000000000" pitchFamily="50" charset="-128"/>
              </a:rPr>
              <a:t>歯科</a:t>
            </a:r>
            <a:r>
              <a:rPr lang="ja-JP" altLang="ja-JP" sz="2800" u="sng" dirty="0">
                <a:solidFill>
                  <a:srgbClr val="0000FF"/>
                </a:solidFill>
                <a:latin typeface="HG丸ｺﾞｼｯｸM-PRO" panose="020F0600000000000000" pitchFamily="50" charset="-128"/>
                <a:ea typeface="HG丸ｺﾞｼｯｸM-PRO" panose="020F0600000000000000" pitchFamily="50" charset="-128"/>
              </a:rPr>
              <a:t>医師による周術期口腔機能管理の実施後１月以内</a:t>
            </a:r>
            <a:r>
              <a:rPr lang="ja-JP" altLang="ja-JP" sz="2800" dirty="0">
                <a:latin typeface="HG丸ｺﾞｼｯｸM-PRO" panose="020F0600000000000000" pitchFamily="50" charset="-128"/>
                <a:ea typeface="HG丸ｺﾞｼｯｸM-PRO" panose="020F0600000000000000" pitchFamily="50" charset="-128"/>
              </a:rPr>
              <a:t>に、第６款（顔面・口腔・頸部）、第７款（胸部）及び第９款（腹部）に掲げる悪性腫瘍手術又は第８款（心・脈管（動脈及び静脈は除く。）</a:t>
            </a:r>
            <a:r>
              <a:rPr lang="ja-JP" altLang="ja-JP" sz="2800" dirty="0" smtClean="0">
                <a:latin typeface="HG丸ｺﾞｼｯｸM-PRO" panose="020F0600000000000000" pitchFamily="50" charset="-128"/>
                <a:ea typeface="HG丸ｺﾞｼｯｸM-PRO" panose="020F0600000000000000" pitchFamily="50" charset="-128"/>
              </a:rPr>
              <a:t>）</a:t>
            </a:r>
            <a:r>
              <a:rPr lang="ja-JP" altLang="en-US" sz="2800" dirty="0" smtClean="0">
                <a:latin typeface="HG丸ｺﾞｼｯｸM-PRO" panose="020F0600000000000000" pitchFamily="50" charset="-128"/>
                <a:ea typeface="HG丸ｺﾞｼｯｸM-PRO" panose="020F0600000000000000" pitchFamily="50" charset="-128"/>
              </a:rPr>
              <a:t>に掲げる手術をそれぞれ</a:t>
            </a:r>
            <a:r>
              <a:rPr lang="ja-JP" altLang="ja-JP" sz="2800" u="sng" dirty="0" smtClean="0">
                <a:solidFill>
                  <a:srgbClr val="0000FF"/>
                </a:solidFill>
                <a:latin typeface="HG丸ｺﾞｼｯｸM-PRO" panose="020F0600000000000000" pitchFamily="50" charset="-128"/>
                <a:ea typeface="HG丸ｺﾞｼｯｸM-PRO" panose="020F0600000000000000" pitchFamily="50" charset="-128"/>
              </a:rPr>
              <a:t>全身</a:t>
            </a:r>
            <a:r>
              <a:rPr lang="ja-JP" altLang="ja-JP" sz="2800" u="sng" dirty="0">
                <a:solidFill>
                  <a:srgbClr val="0000FF"/>
                </a:solidFill>
                <a:latin typeface="HG丸ｺﾞｼｯｸM-PRO" panose="020F0600000000000000" pitchFamily="50" charset="-128"/>
                <a:ea typeface="HG丸ｺﾞｼｯｸM-PRO" panose="020F0600000000000000" pitchFamily="50" charset="-128"/>
              </a:rPr>
              <a:t>麻酔下で</a:t>
            </a:r>
            <a:r>
              <a:rPr lang="ja-JP" altLang="ja-JP" sz="2800" dirty="0">
                <a:latin typeface="HG丸ｺﾞｼｯｸM-PRO" panose="020F0600000000000000" pitchFamily="50" charset="-128"/>
                <a:ea typeface="HG丸ｺﾞｼｯｸM-PRO" panose="020F0600000000000000" pitchFamily="50" charset="-128"/>
              </a:rPr>
              <a:t>実施した場合は、</a:t>
            </a:r>
            <a:r>
              <a:rPr lang="ja-JP" altLang="ja-JP" sz="2800" u="sng" dirty="0">
                <a:solidFill>
                  <a:srgbClr val="FF0000"/>
                </a:solidFill>
                <a:latin typeface="HG丸ｺﾞｼｯｸM-PRO" panose="020F0600000000000000" pitchFamily="50" charset="-128"/>
                <a:ea typeface="HG丸ｺﾞｼｯｸM-PRO" panose="020F0600000000000000" pitchFamily="50" charset="-128"/>
              </a:rPr>
              <a:t>周術期口腔機能管理後手術加算</a:t>
            </a:r>
            <a:r>
              <a:rPr lang="ja-JP" altLang="ja-JP" sz="2800" dirty="0">
                <a:latin typeface="HG丸ｺﾞｼｯｸM-PRO" panose="020F0600000000000000" pitchFamily="50" charset="-128"/>
                <a:ea typeface="HG丸ｺﾞｼｯｸM-PRO" panose="020F0600000000000000" pitchFamily="50" charset="-128"/>
              </a:rPr>
              <a:t>として、手術の所定点数に</a:t>
            </a:r>
            <a:r>
              <a:rPr lang="en-US" altLang="ja-JP" sz="2800" u="sng" dirty="0">
                <a:solidFill>
                  <a:srgbClr val="FF0000"/>
                </a:solidFill>
                <a:latin typeface="HG丸ｺﾞｼｯｸM-PRO" panose="020F0600000000000000" pitchFamily="50" charset="-128"/>
                <a:ea typeface="HG丸ｺﾞｼｯｸM-PRO" panose="020F0600000000000000" pitchFamily="50" charset="-128"/>
              </a:rPr>
              <a:t>100</a:t>
            </a:r>
            <a:r>
              <a:rPr lang="ja-JP" altLang="ja-JP" sz="2800" u="sng" dirty="0">
                <a:solidFill>
                  <a:srgbClr val="FF0000"/>
                </a:solidFill>
                <a:latin typeface="HG丸ｺﾞｼｯｸM-PRO" panose="020F0600000000000000" pitchFamily="50" charset="-128"/>
                <a:ea typeface="HG丸ｺﾞｼｯｸM-PRO" panose="020F0600000000000000" pitchFamily="50" charset="-128"/>
              </a:rPr>
              <a:t>点を加算</a:t>
            </a:r>
            <a:r>
              <a:rPr lang="ja-JP" altLang="ja-JP" sz="2800" dirty="0">
                <a:latin typeface="HG丸ｺﾞｼｯｸM-PRO" panose="020F0600000000000000" pitchFamily="50" charset="-128"/>
                <a:ea typeface="HG丸ｺﾞｼｯｸM-PRO" panose="020F0600000000000000" pitchFamily="50" charset="-128"/>
              </a:rPr>
              <a:t>する。</a:t>
            </a:r>
            <a:endParaRPr lang="ja-JP" altLang="ja-JP" sz="28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225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08760775"/>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285548" y="1556792"/>
            <a:ext cx="8606932" cy="5256584"/>
          </a:xfrm>
          <a:prstGeom prst="snip2DiagRect">
            <a:avLst>
              <a:gd name="adj1" fmla="val 0"/>
              <a:gd name="adj2" fmla="val 1303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1813767681"/>
              </p:ext>
            </p:extLst>
          </p:nvPr>
        </p:nvGraphicFramePr>
        <p:xfrm>
          <a:off x="196526" y="2014149"/>
          <a:ext cx="8784976" cy="4701910"/>
        </p:xfrm>
        <a:graphic>
          <a:graphicData uri="http://schemas.openxmlformats.org/drawingml/2006/table">
            <a:tbl>
              <a:tblPr firstRow="1" firstCol="1" bandRow="1">
                <a:tableStyleId>{8A107856-5554-42FB-B03E-39F5DBC370BA}</a:tableStyleId>
              </a:tblPr>
              <a:tblGrid>
                <a:gridCol w="4392488"/>
                <a:gridCol w="4392488"/>
              </a:tblGrid>
              <a:tr h="406347">
                <a:tc>
                  <a:txBody>
                    <a:bodyPr/>
                    <a:lstStyle/>
                    <a:p>
                      <a:pPr algn="ctr">
                        <a:spcBef>
                          <a:spcPts val="0"/>
                        </a:spcBef>
                        <a:spcAft>
                          <a:spcPts val="0"/>
                        </a:spcAft>
                      </a:pPr>
                      <a:r>
                        <a:rPr lang="ja-JP" sz="1600" b="0" kern="100" dirty="0">
                          <a:effectLst/>
                          <a:latin typeface="HG丸ｺﾞｼｯｸM-PRO" panose="020F0600000000000000" pitchFamily="50" charset="-128"/>
                          <a:ea typeface="HG丸ｺﾞｼｯｸM-PRO" panose="020F0600000000000000" pitchFamily="50" charset="-128"/>
                        </a:rPr>
                        <a:t>現　</a:t>
                      </a:r>
                      <a:r>
                        <a:rPr lang="ja-JP" altLang="en-US" sz="1600" b="0" kern="100" dirty="0" smtClean="0">
                          <a:effectLst/>
                          <a:latin typeface="HG丸ｺﾞｼｯｸM-PRO" panose="020F0600000000000000" pitchFamily="50" charset="-128"/>
                          <a:ea typeface="HG丸ｺﾞｼｯｸM-PRO" panose="020F0600000000000000" pitchFamily="50" charset="-128"/>
                        </a:rPr>
                        <a:t>　</a:t>
                      </a:r>
                      <a:r>
                        <a:rPr lang="ja-JP" sz="1600" b="0" kern="100" dirty="0" smtClean="0">
                          <a:effectLst/>
                          <a:latin typeface="HG丸ｺﾞｼｯｸM-PRO" panose="020F0600000000000000" pitchFamily="50" charset="-128"/>
                          <a:ea typeface="HG丸ｺﾞｼｯｸM-PRO" panose="020F0600000000000000" pitchFamily="50" charset="-128"/>
                        </a:rPr>
                        <a:t>行</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ja-JP" sz="1600" b="0" kern="100" dirty="0" smtClean="0">
                          <a:effectLst/>
                          <a:latin typeface="HG丸ｺﾞｼｯｸM-PRO" panose="020F0600000000000000" pitchFamily="50" charset="-128"/>
                          <a:ea typeface="HG丸ｺﾞｼｯｸM-PRO" panose="020F0600000000000000" pitchFamily="50" charset="-128"/>
                        </a:rPr>
                        <a:t>改</a:t>
                      </a:r>
                      <a:r>
                        <a:rPr lang="ja-JP" altLang="en-US" sz="1600" b="0" kern="100" dirty="0" smtClean="0">
                          <a:effectLst/>
                          <a:latin typeface="HG丸ｺﾞｼｯｸM-PRO" panose="020F0600000000000000" pitchFamily="50" charset="-128"/>
                          <a:ea typeface="HG丸ｺﾞｼｯｸM-PRO" panose="020F0600000000000000" pitchFamily="50" charset="-128"/>
                        </a:rPr>
                        <a:t>　</a:t>
                      </a:r>
                      <a:r>
                        <a:rPr lang="ja-JP" sz="1600" b="0" kern="100" dirty="0" smtClean="0">
                          <a:effectLst/>
                          <a:latin typeface="HG丸ｺﾞｼｯｸM-PRO" panose="020F0600000000000000" pitchFamily="50" charset="-128"/>
                          <a:ea typeface="HG丸ｺﾞｼｯｸM-PRO" panose="020F0600000000000000" pitchFamily="50" charset="-128"/>
                        </a:rPr>
                        <a:t>定</a:t>
                      </a:r>
                      <a:r>
                        <a:rPr lang="ja-JP" altLang="en-US" sz="1600" b="0" kern="100" dirty="0" smtClean="0">
                          <a:effectLst/>
                          <a:latin typeface="HG丸ｺﾞｼｯｸM-PRO" panose="020F0600000000000000" pitchFamily="50" charset="-128"/>
                          <a:ea typeface="HG丸ｺﾞｼｯｸM-PRO" panose="020F0600000000000000" pitchFamily="50" charset="-128"/>
                        </a:rPr>
                        <a:t>　後</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733">
                <a:tc gridSpan="2">
                  <a:txBody>
                    <a:bodyPr/>
                    <a:lstStyle/>
                    <a:p>
                      <a:pPr algn="ctr">
                        <a:spcBef>
                          <a:spcPts val="600"/>
                        </a:spcBef>
                      </a:pPr>
                      <a:r>
                        <a:rPr kumimoji="1" lang="en-US" altLang="ja-JP"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K000</a:t>
                      </a:r>
                      <a:r>
                        <a:rPr kumimoji="1" lang="ja-JP" altLang="en-US"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創傷処理</a:t>
                      </a:r>
                      <a:endParaRPr lang="ja-JP" altLang="en-US" sz="1600" b="0" dirty="0">
                        <a:latin typeface="HG丸ｺﾞｼｯｸM-PRO" panose="020F0600000000000000" pitchFamily="50" charset="-128"/>
                        <a:ea typeface="HG丸ｺﾞｼｯｸM-PRO" panose="020F0600000000000000"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0" algn="l">
                        <a:spcBef>
                          <a:spcPts val="600"/>
                        </a:spcBef>
                        <a:spcAft>
                          <a:spcPts val="0"/>
                        </a:spcAft>
                      </a:pP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0895">
                <a:tc>
                  <a:txBody>
                    <a:bodyPr/>
                    <a:lstStyle/>
                    <a:p>
                      <a:pPr marL="0" indent="0">
                        <a:spcBef>
                          <a:spcPts val="600"/>
                        </a:spcBef>
                      </a:pPr>
                      <a:r>
                        <a:rPr lang="ja-JP" altLang="en-US" sz="1600" b="0" dirty="0" smtClean="0">
                          <a:latin typeface="HG丸ｺﾞｼｯｸM-PRO" panose="020F0600000000000000" pitchFamily="50" charset="-128"/>
                          <a:ea typeface="HG丸ｺﾞｼｯｸM-PRO" panose="020F0600000000000000" pitchFamily="50" charset="-128"/>
                        </a:rPr>
                        <a:t>　</a:t>
                      </a:r>
                      <a:r>
                        <a:rPr kumimoji="1" lang="ja-JP" altLang="ja-JP"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創傷処理とは、切・刺・割創又は挫創に対して切除、結紮又は縫合を行う場合の第１回治療のことであり、第２診以後の手術創に対する処置はＪ</a:t>
                      </a:r>
                      <a:r>
                        <a:rPr kumimoji="1" lang="en-US" altLang="ja-JP"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000</a:t>
                      </a:r>
                      <a:r>
                        <a:rPr kumimoji="1" lang="ja-JP" altLang="ja-JP"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創傷処置により算定する。</a:t>
                      </a:r>
                      <a:endParaRPr kumimoji="1" lang="en-US" altLang="ja-JP"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Bef>
                          <a:spcPts val="600"/>
                        </a:spcBef>
                        <a:spcAft>
                          <a:spcPts val="0"/>
                        </a:spcAft>
                      </a:pPr>
                      <a:r>
                        <a:rPr kumimoji="1" lang="ja-JP" altLang="en-US"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創傷処理とは、切・刺・割創又は挫創に対して切除、結紮又は縫合を行う場合の第１回治療のことであり、第２診以後の手術創に対する処置はＪ</a:t>
                      </a:r>
                      <a:r>
                        <a:rPr kumimoji="1" lang="en-US" altLang="ja-JP"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000</a:t>
                      </a:r>
                      <a:r>
                        <a:rPr kumimoji="1" lang="ja-JP" altLang="ja-JP"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創傷処置により算定する。</a:t>
                      </a:r>
                      <a:r>
                        <a:rPr kumimoji="1" lang="ja-JP" altLang="ja-JP" sz="1600" b="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なお、ここで筋肉、臓器に達するものとは、単に創傷の深さを指すものではなく、筋肉、臓器に何らかの処理を行った場合をいう。</a:t>
                      </a:r>
                      <a:endParaRPr kumimoji="1" lang="en-US" altLang="ja-JP" sz="1600" b="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727">
                <a:tc gridSpan="2">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kumimoji="1" lang="en-US" altLang="ja-JP"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K000-2</a:t>
                      </a:r>
                      <a:r>
                        <a:rPr kumimoji="1" lang="ja-JP" altLang="en-US"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小児創傷処理（６歳未満）</a:t>
                      </a:r>
                      <a:endParaRPr lang="ja-JP" altLang="en-US" sz="1600" b="0" dirty="0">
                        <a:latin typeface="HG丸ｺﾞｼｯｸM-PRO" panose="020F0600000000000000" pitchFamily="50" charset="-128"/>
                        <a:ea typeface="HG丸ｺﾞｼｯｸM-PRO" panose="020F0600000000000000"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600"/>
                        </a:spcBef>
                        <a:spcAft>
                          <a:spcPts val="0"/>
                        </a:spcAft>
                        <a:buClrTx/>
                        <a:buSzTx/>
                        <a:buFontTx/>
                        <a:buNone/>
                        <a:tabLst/>
                        <a:defRPr/>
                      </a:pP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2208">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創傷処理とは、切・刺・割創又は挫創に対して切除、結紮又は縫合を行う場合の第１回治療のことであり、第２診以後の手術創に対する処置は</a:t>
                      </a:r>
                      <a:r>
                        <a:rPr kumimoji="1" lang="en-US" altLang="ja-JP"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J000</a:t>
                      </a:r>
                      <a:r>
                        <a:rPr kumimoji="1" lang="ja-JP" altLang="ja-JP"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創傷処置により算定する。</a:t>
                      </a:r>
                      <a:endParaRPr lang="ja-JP" altLang="en-US" sz="1600" b="0" dirty="0" smtClean="0">
                        <a:latin typeface="HG丸ｺﾞｼｯｸM-PRO" panose="020F0600000000000000" pitchFamily="50" charset="-128"/>
                        <a:ea typeface="HG丸ｺﾞｼｯｸM-PRO" panose="020F0600000000000000" pitchFamily="50" charset="-128"/>
                      </a:endParaRPr>
                    </a:p>
                    <a:p>
                      <a:pPr>
                        <a:spcBef>
                          <a:spcPts val="600"/>
                        </a:spcBef>
                      </a:pPr>
                      <a:endParaRPr lang="ja-JP" altLang="en-US" sz="1600" b="0" dirty="0">
                        <a:latin typeface="HG丸ｺﾞｼｯｸM-PRO" panose="020F0600000000000000" pitchFamily="50" charset="-128"/>
                        <a:ea typeface="HG丸ｺﾞｼｯｸM-PRO" panose="020F0600000000000000"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創傷処理とは、切・刺・割創又は挫創に対して切除、結紮又は縫合を行う場合の第１回治療のことであり、第２診以後の手術創に対する処置は</a:t>
                      </a:r>
                      <a:r>
                        <a:rPr kumimoji="1" lang="en-US" altLang="ja-JP"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J000</a:t>
                      </a:r>
                      <a:r>
                        <a:rPr kumimoji="1" lang="ja-JP" altLang="ja-JP" sz="1600" b="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創傷処置により算定する。</a:t>
                      </a:r>
                      <a:r>
                        <a:rPr kumimoji="1" lang="ja-JP" altLang="ja-JP" sz="1600" b="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なお、ここで筋肉、臓器に達するものとは、単に創傷の深さを指すものではなく、筋肉、臓器に何らかの処理を行った場合をいう。</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角丸四角形 6"/>
          <p:cNvSpPr/>
          <p:nvPr/>
        </p:nvSpPr>
        <p:spPr>
          <a:xfrm>
            <a:off x="285548" y="116632"/>
            <a:ext cx="8606932" cy="1800200"/>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 name="コンテンツ プレースホルダー 2"/>
          <p:cNvSpPr>
            <a:spLocks noGrp="1"/>
          </p:cNvSpPr>
          <p:nvPr>
            <p:ph idx="1"/>
          </p:nvPr>
        </p:nvSpPr>
        <p:spPr>
          <a:xfrm>
            <a:off x="467544" y="188640"/>
            <a:ext cx="8352928" cy="6192688"/>
          </a:xfrm>
        </p:spPr>
        <p:txBody>
          <a:bodyPr>
            <a:noAutofit/>
          </a:bodyPr>
          <a:lstStyle/>
          <a:p>
            <a:pPr marL="361950" indent="-361950">
              <a:spcBef>
                <a:spcPts val="600"/>
              </a:spcBef>
              <a:buNone/>
            </a:pP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Ｋ</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000</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創傷処理</a:t>
            </a:r>
            <a:endParaRPr lang="en-US" altLang="ja-JP" sz="2200" dirty="0">
              <a:solidFill>
                <a:srgbClr val="FF0000"/>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K000-2</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小児創傷処理（６歳未満）</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buNone/>
            </a:pPr>
            <a:r>
              <a:rPr lang="en-US" altLang="ja-JP" sz="1800" dirty="0" smtClean="0">
                <a:latin typeface="HG丸ｺﾞｼｯｸM-PRO" panose="020F0600000000000000" pitchFamily="50" charset="-128"/>
                <a:ea typeface="HG丸ｺﾞｼｯｸM-PRO" panose="020F0600000000000000" pitchFamily="50" charset="-128"/>
              </a:rPr>
              <a:t>※</a:t>
            </a:r>
            <a:r>
              <a:rPr lang="ja-JP" altLang="en-US" sz="1800" dirty="0" smtClean="0">
                <a:latin typeface="HG丸ｺﾞｼｯｸM-PRO" panose="020F0600000000000000" pitchFamily="50" charset="-128"/>
                <a:ea typeface="HG丸ｺﾞｼｯｸM-PRO" panose="020F0600000000000000" pitchFamily="50" charset="-128"/>
              </a:rPr>
              <a:t>「筋肉、臓器に達するもの」とは、単に創傷の深さを指すものではなく、</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筋肉、臓器に何らかの処理（筋膜縫合、骨膜縫合等）を行うもの</a:t>
            </a:r>
            <a:r>
              <a:rPr lang="ja-JP" altLang="en-US" sz="1800" dirty="0" smtClean="0">
                <a:latin typeface="HG丸ｺﾞｼｯｸM-PRO" panose="020F0600000000000000" pitchFamily="50" charset="-128"/>
                <a:ea typeface="HG丸ｺﾞｼｯｸM-PRO" panose="020F0600000000000000" pitchFamily="50" charset="-128"/>
              </a:rPr>
              <a:t>を指すことを明確にする。</a:t>
            </a:r>
            <a:endParaRPr lang="en-US" altLang="ja-JP" sz="1800" dirty="0" smtClean="0">
              <a:latin typeface="HG丸ｺﾞｼｯｸM-PRO" panose="020F0600000000000000" pitchFamily="50" charset="-128"/>
              <a:ea typeface="HG丸ｺﾞｼｯｸM-PRO" panose="020F0600000000000000" pitchFamily="50" charset="-128"/>
            </a:endParaRPr>
          </a:p>
        </p:txBody>
      </p:sp>
      <p:sp>
        <p:nvSpPr>
          <p:cNvPr id="9"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226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95860471"/>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323528" y="1916832"/>
            <a:ext cx="8568952" cy="4464496"/>
          </a:xfrm>
          <a:prstGeom prst="snip2DiagRect">
            <a:avLst>
              <a:gd name="adj1" fmla="val 0"/>
              <a:gd name="adj2" fmla="val 1303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285548" y="332656"/>
            <a:ext cx="8606932" cy="1944216"/>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 name="コンテンツ プレースホルダー 2"/>
          <p:cNvSpPr>
            <a:spLocks noGrp="1"/>
          </p:cNvSpPr>
          <p:nvPr>
            <p:ph idx="1"/>
          </p:nvPr>
        </p:nvSpPr>
        <p:spPr>
          <a:xfrm>
            <a:off x="467544" y="476672"/>
            <a:ext cx="8352928" cy="5904656"/>
          </a:xfrm>
        </p:spPr>
        <p:txBody>
          <a:bodyPr>
            <a:noAutofit/>
          </a:bodyPr>
          <a:lstStyle/>
          <a:p>
            <a:pPr marL="361950" indent="-361950">
              <a:spcAft>
                <a:spcPts val="1200"/>
              </a:spcAft>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Ｋ</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939</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画像等手術支援加算</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buNone/>
            </a:pP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画像</a:t>
            </a:r>
            <a:r>
              <a:rPr lang="ja-JP" altLang="en-US" sz="2000" dirty="0">
                <a:latin typeface="HG丸ｺﾞｼｯｸM-PRO" panose="020F0600000000000000" pitchFamily="50" charset="-128"/>
                <a:ea typeface="HG丸ｺﾞｼｯｸM-PRO" panose="020F0600000000000000" pitchFamily="50" charset="-128"/>
              </a:rPr>
              <a:t>等手術支援加算のうちナビゲーションによるものについて、医学的な有用性に基づき、３次元画像と術野の位置関係をリアルタイムに把握するものであることを明確化</a:t>
            </a:r>
            <a:r>
              <a:rPr lang="ja-JP" altLang="en-US" sz="2000" dirty="0" smtClean="0">
                <a:latin typeface="HG丸ｺﾞｼｯｸM-PRO" panose="020F0600000000000000" pitchFamily="50" charset="-128"/>
                <a:ea typeface="HG丸ｺﾞｼｯｸM-PRO" panose="020F0600000000000000" pitchFamily="50" charset="-128"/>
              </a:rPr>
              <a:t>する。</a:t>
            </a:r>
            <a:endParaRPr lang="en-US" altLang="ja-JP" sz="2000" dirty="0" smtClean="0">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285354415"/>
              </p:ext>
            </p:extLst>
          </p:nvPr>
        </p:nvGraphicFramePr>
        <p:xfrm>
          <a:off x="683568" y="2590605"/>
          <a:ext cx="7920880" cy="3358675"/>
        </p:xfrm>
        <a:graphic>
          <a:graphicData uri="http://schemas.openxmlformats.org/drawingml/2006/table">
            <a:tbl>
              <a:tblPr firstRow="1" firstCol="1" bandRow="1">
                <a:tableStyleId>{8A107856-5554-42FB-B03E-39F5DBC370BA}</a:tableStyleId>
              </a:tblPr>
              <a:tblGrid>
                <a:gridCol w="3960440"/>
                <a:gridCol w="3960440"/>
              </a:tblGrid>
              <a:tr h="406347">
                <a:tc>
                  <a:txBody>
                    <a:bodyPr/>
                    <a:lstStyle/>
                    <a:p>
                      <a:pPr algn="ctr">
                        <a:spcBef>
                          <a:spcPts val="600"/>
                        </a:spcBef>
                        <a:spcAft>
                          <a:spcPts val="0"/>
                        </a:spcAft>
                      </a:pPr>
                      <a:r>
                        <a:rPr lang="ja-JP" sz="1800" b="0" kern="100" dirty="0">
                          <a:effectLst/>
                          <a:latin typeface="HG丸ｺﾞｼｯｸM-PRO" panose="020F0600000000000000" pitchFamily="50" charset="-128"/>
                          <a:ea typeface="HG丸ｺﾞｼｯｸM-PRO" panose="020F0600000000000000" pitchFamily="50" charset="-128"/>
                        </a:rPr>
                        <a:t>現　</a:t>
                      </a:r>
                      <a:r>
                        <a:rPr lang="ja-JP" altLang="en-US" sz="1800" b="0" kern="100" dirty="0" smtClean="0">
                          <a:effectLst/>
                          <a:latin typeface="HG丸ｺﾞｼｯｸM-PRO" panose="020F0600000000000000" pitchFamily="50" charset="-128"/>
                          <a:ea typeface="HG丸ｺﾞｼｯｸM-PRO" panose="020F0600000000000000" pitchFamily="50" charset="-128"/>
                        </a:rPr>
                        <a:t>　</a:t>
                      </a:r>
                      <a:r>
                        <a:rPr lang="ja-JP" sz="1800" b="0" kern="100" dirty="0" smtClean="0">
                          <a:effectLst/>
                          <a:latin typeface="HG丸ｺﾞｼｯｸM-PRO" panose="020F0600000000000000" pitchFamily="50" charset="-128"/>
                          <a:ea typeface="HG丸ｺﾞｼｯｸM-PRO" panose="020F0600000000000000" pitchFamily="50" charset="-128"/>
                        </a:rPr>
                        <a:t>行</a:t>
                      </a:r>
                      <a:endParaRPr lang="ja-JP" sz="18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ja-JP" sz="1800" b="0" kern="100" dirty="0" smtClean="0">
                          <a:effectLst/>
                          <a:latin typeface="HG丸ｺﾞｼｯｸM-PRO" panose="020F0600000000000000" pitchFamily="50" charset="-128"/>
                          <a:ea typeface="HG丸ｺﾞｼｯｸM-PRO" panose="020F0600000000000000" pitchFamily="50" charset="-128"/>
                        </a:rPr>
                        <a:t>改</a:t>
                      </a:r>
                      <a:r>
                        <a:rPr lang="ja-JP" altLang="en-US" sz="1800" b="0" kern="100" dirty="0" smtClean="0">
                          <a:effectLst/>
                          <a:latin typeface="HG丸ｺﾞｼｯｸM-PRO" panose="020F0600000000000000" pitchFamily="50" charset="-128"/>
                          <a:ea typeface="HG丸ｺﾞｼｯｸM-PRO" panose="020F0600000000000000" pitchFamily="50" charset="-128"/>
                        </a:rPr>
                        <a:t>　</a:t>
                      </a:r>
                      <a:r>
                        <a:rPr lang="ja-JP" sz="1800" b="0" kern="100" dirty="0" smtClean="0">
                          <a:effectLst/>
                          <a:latin typeface="HG丸ｺﾞｼｯｸM-PRO" panose="020F0600000000000000" pitchFamily="50" charset="-128"/>
                          <a:ea typeface="HG丸ｺﾞｼｯｸM-PRO" panose="020F0600000000000000" pitchFamily="50" charset="-128"/>
                        </a:rPr>
                        <a:t>定</a:t>
                      </a:r>
                      <a:r>
                        <a:rPr lang="ja-JP" altLang="en-US" sz="1800" b="0" kern="100" dirty="0" smtClean="0">
                          <a:effectLst/>
                          <a:latin typeface="HG丸ｺﾞｼｯｸM-PRO" panose="020F0600000000000000" pitchFamily="50" charset="-128"/>
                          <a:ea typeface="HG丸ｺﾞｼｯｸM-PRO" panose="020F0600000000000000" pitchFamily="50" charset="-128"/>
                        </a:rPr>
                        <a:t>　後</a:t>
                      </a:r>
                      <a:endParaRPr lang="ja-JP" sz="18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gridSpan="2">
                  <a:txBody>
                    <a:bodyPr/>
                    <a:lstStyle/>
                    <a:p>
                      <a:pPr marL="23813" marR="0" indent="-23813" algn="ctr" defTabSz="914400" rtl="0" eaLnBrk="1" fontAlgn="auto" latinLnBrk="0" hangingPunct="1">
                        <a:lnSpc>
                          <a:spcPct val="100000"/>
                        </a:lnSpc>
                        <a:spcBef>
                          <a:spcPts val="600"/>
                        </a:spcBef>
                        <a:spcAft>
                          <a:spcPts val="0"/>
                        </a:spcAft>
                        <a:buClrTx/>
                        <a:buSzTx/>
                        <a:buFontTx/>
                        <a:buNone/>
                        <a:tabLst/>
                        <a:defRPr/>
                      </a:pPr>
                      <a:r>
                        <a:rPr lang="ja-JP" altLang="ja-JP" sz="1800" b="0" kern="0" dirty="0" smtClean="0">
                          <a:effectLst/>
                          <a:latin typeface="HG丸ｺﾞｼｯｸM-PRO" panose="020F0600000000000000" pitchFamily="50" charset="-128"/>
                          <a:ea typeface="HG丸ｺﾞｼｯｸM-PRO" panose="020F0600000000000000" pitchFamily="50" charset="-128"/>
                        </a:rPr>
                        <a:t>【画像等手術支援加算】</a:t>
                      </a:r>
                      <a:endParaRPr lang="ja-JP" sz="18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110490" indent="176530" algn="l">
                        <a:spcBef>
                          <a:spcPts val="600"/>
                        </a:spcBef>
                        <a:spcAft>
                          <a:spcPts val="0"/>
                        </a:spcAft>
                      </a:pPr>
                      <a:endParaRPr lang="ja-JP" sz="18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280">
                <a:tc>
                  <a:txBody>
                    <a:bodyPr/>
                    <a:lstStyle/>
                    <a:p>
                      <a:pPr marL="110490" indent="176530" algn="l">
                        <a:spcBef>
                          <a:spcPts val="600"/>
                        </a:spcBef>
                        <a:spcAft>
                          <a:spcPts val="0"/>
                        </a:spcAft>
                      </a:pPr>
                      <a:endParaRPr lang="en-US" altLang="ja-JP" sz="1050" b="0" kern="0" dirty="0" smtClean="0">
                        <a:effectLst/>
                        <a:latin typeface="HG丸ｺﾞｼｯｸM-PRO" panose="020F0600000000000000" pitchFamily="50" charset="-128"/>
                        <a:ea typeface="HG丸ｺﾞｼｯｸM-PRO" panose="020F0600000000000000" pitchFamily="50" charset="-128"/>
                      </a:endParaRPr>
                    </a:p>
                    <a:p>
                      <a:pPr marL="110490" indent="176530" algn="l">
                        <a:spcBef>
                          <a:spcPts val="600"/>
                        </a:spcBef>
                        <a:spcAft>
                          <a:spcPts val="0"/>
                        </a:spcAft>
                      </a:pPr>
                      <a:r>
                        <a:rPr lang="ja-JP" sz="1800" b="0" kern="0" dirty="0" smtClean="0">
                          <a:effectLst/>
                          <a:latin typeface="HG丸ｺﾞｼｯｸM-PRO" panose="020F0600000000000000" pitchFamily="50" charset="-128"/>
                          <a:ea typeface="HG丸ｺﾞｼｯｸM-PRO" panose="020F0600000000000000" pitchFamily="50" charset="-128"/>
                        </a:rPr>
                        <a:t>ナビゲーション</a:t>
                      </a:r>
                      <a:r>
                        <a:rPr lang="ja-JP" sz="1800" b="0" kern="0" dirty="0">
                          <a:effectLst/>
                          <a:latin typeface="HG丸ｺﾞｼｯｸM-PRO" panose="020F0600000000000000" pitchFamily="50" charset="-128"/>
                          <a:ea typeface="HG丸ｺﾞｼｯｸM-PRO" panose="020F0600000000000000" pitchFamily="50" charset="-128"/>
                        </a:rPr>
                        <a:t>によるものとは、手術前又は手術中に得た画像を３次元に構築し、手術の過程において、手術を補助する目的で用いることをいう</a:t>
                      </a:r>
                      <a:r>
                        <a:rPr lang="ja-JP" sz="1800" kern="0" dirty="0">
                          <a:effectLst/>
                          <a:latin typeface="HG丸ｺﾞｼｯｸM-PRO" panose="020F0600000000000000" pitchFamily="50" charset="-128"/>
                          <a:ea typeface="HG丸ｺﾞｼｯｸM-PRO" panose="020F0600000000000000" pitchFamily="50" charset="-128"/>
                        </a:rPr>
                        <a:t>。</a:t>
                      </a:r>
                      <a:endParaRPr lang="ja-JP" sz="18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600"/>
                        </a:spcBef>
                        <a:spcAft>
                          <a:spcPts val="0"/>
                        </a:spcAft>
                      </a:pPr>
                      <a:endParaRPr lang="ja-JP" sz="1050" kern="100" dirty="0">
                        <a:effectLst/>
                        <a:latin typeface="HG丸ｺﾞｼｯｸM-PRO" panose="020F0600000000000000" pitchFamily="50" charset="-128"/>
                        <a:ea typeface="HG丸ｺﾞｼｯｸM-PRO" panose="020F0600000000000000" pitchFamily="50" charset="-128"/>
                      </a:endParaRPr>
                    </a:p>
                    <a:p>
                      <a:pPr marL="110490" indent="176530" algn="l">
                        <a:spcBef>
                          <a:spcPts val="600"/>
                        </a:spcBef>
                        <a:spcAft>
                          <a:spcPts val="0"/>
                        </a:spcAft>
                      </a:pPr>
                      <a:r>
                        <a:rPr lang="ja-JP" sz="1800" kern="0" dirty="0">
                          <a:effectLst/>
                          <a:latin typeface="HG丸ｺﾞｼｯｸM-PRO" panose="020F0600000000000000" pitchFamily="50" charset="-128"/>
                          <a:ea typeface="HG丸ｺﾞｼｯｸM-PRO" panose="020F0600000000000000" pitchFamily="50" charset="-128"/>
                        </a:rPr>
                        <a:t>ナビゲーションによるものとは、手術前又は手術中に得た画像を３次元に構築し、手術の過程において、</a:t>
                      </a:r>
                      <a:r>
                        <a:rPr lang="ja-JP" sz="1800" u="none" kern="0" dirty="0">
                          <a:solidFill>
                            <a:srgbClr val="FF0000"/>
                          </a:solidFill>
                          <a:effectLst/>
                          <a:latin typeface="HG丸ｺﾞｼｯｸM-PRO" panose="020F0600000000000000" pitchFamily="50" charset="-128"/>
                          <a:ea typeface="HG丸ｺﾞｼｯｸM-PRO" panose="020F0600000000000000" pitchFamily="50" charset="-128"/>
                        </a:rPr>
                        <a:t>３次元画像と術野の位置関係をリアルタイムにコンピューター上で処理することで、</a:t>
                      </a:r>
                      <a:r>
                        <a:rPr lang="ja-JP" sz="1800" kern="0" dirty="0">
                          <a:effectLst/>
                          <a:latin typeface="HG丸ｺﾞｼｯｸM-PRO" panose="020F0600000000000000" pitchFamily="50" charset="-128"/>
                          <a:ea typeface="HG丸ｺﾞｼｯｸM-PRO" panose="020F0600000000000000" pitchFamily="50" charset="-128"/>
                        </a:rPr>
                        <a:t>手術を補助する目的で用いることをいう。</a:t>
                      </a:r>
                      <a:endParaRPr lang="ja-JP" sz="18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227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12612095"/>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323528" y="1772816"/>
            <a:ext cx="8568952" cy="4968552"/>
          </a:xfrm>
          <a:prstGeom prst="snip2DiagRect">
            <a:avLst>
              <a:gd name="adj1" fmla="val 0"/>
              <a:gd name="adj2" fmla="val 1368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285548" y="116632"/>
            <a:ext cx="8606932" cy="1944216"/>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 name="コンテンツ プレースホルダー 2"/>
          <p:cNvSpPr>
            <a:spLocks noGrp="1"/>
          </p:cNvSpPr>
          <p:nvPr>
            <p:ph idx="1"/>
          </p:nvPr>
        </p:nvSpPr>
        <p:spPr>
          <a:xfrm>
            <a:off x="467544" y="188640"/>
            <a:ext cx="8352928" cy="3240360"/>
          </a:xfrm>
        </p:spPr>
        <p:txBody>
          <a:bodyPr>
            <a:noAutofit/>
          </a:bodyPr>
          <a:lstStyle/>
          <a:p>
            <a:pPr marL="361950" indent="-361950">
              <a:buNone/>
            </a:pP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Ｋ</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555</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弁置換術</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1339850" indent="0">
              <a:spcBef>
                <a:spcPts val="600"/>
              </a:spcBef>
              <a:spcAft>
                <a:spcPts val="1200"/>
              </a:spcAft>
              <a:buNone/>
            </a:pP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注　心臓弁再置換術加算</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542925" indent="-277813">
              <a:spcAft>
                <a:spcPts val="1200"/>
              </a:spcAft>
              <a:buNone/>
            </a:pP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過去に心臓弁手術を行ったものに対して</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Ｋ</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555</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弁置換術以外の弁置換を伴う術式</a:t>
            </a:r>
            <a:r>
              <a:rPr lang="ja-JP" altLang="en-US" sz="2000" dirty="0" smtClean="0">
                <a:latin typeface="HG丸ｺﾞｼｯｸM-PRO" panose="020F0600000000000000" pitchFamily="50" charset="-128"/>
                <a:ea typeface="HG丸ｺﾞｼｯｸM-PRO" panose="020F0600000000000000" pitchFamily="50" charset="-128"/>
              </a:rPr>
              <a:t>を行った場合にも</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算定できる</a:t>
            </a:r>
            <a:r>
              <a:rPr lang="ja-JP" altLang="en-US" sz="2000" dirty="0" smtClean="0">
                <a:latin typeface="HG丸ｺﾞｼｯｸM-PRO" panose="020F0600000000000000" pitchFamily="50" charset="-128"/>
                <a:ea typeface="HG丸ｺﾞｼｯｸM-PRO" panose="020F0600000000000000" pitchFamily="50" charset="-128"/>
              </a:rPr>
              <a:t>ことを明確化する。</a:t>
            </a:r>
            <a:endParaRPr lang="en-US" altLang="ja-JP" sz="2000" dirty="0" smtClean="0">
              <a:latin typeface="HG丸ｺﾞｼｯｸM-PRO" panose="020F0600000000000000" pitchFamily="50" charset="-128"/>
              <a:ea typeface="HG丸ｺﾞｼｯｸM-PRO" panose="020F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314863901"/>
              </p:ext>
            </p:extLst>
          </p:nvPr>
        </p:nvGraphicFramePr>
        <p:xfrm>
          <a:off x="179509" y="2204865"/>
          <a:ext cx="8784978" cy="4197344"/>
        </p:xfrm>
        <a:graphic>
          <a:graphicData uri="http://schemas.openxmlformats.org/drawingml/2006/table">
            <a:tbl>
              <a:tblPr firstRow="1" firstCol="1" bandRow="1">
                <a:tableStyleId>{8A107856-5554-42FB-B03E-39F5DBC370BA}</a:tableStyleId>
              </a:tblPr>
              <a:tblGrid>
                <a:gridCol w="4392489"/>
                <a:gridCol w="4392489"/>
              </a:tblGrid>
              <a:tr h="432047">
                <a:tc>
                  <a:txBody>
                    <a:bodyPr/>
                    <a:lstStyle/>
                    <a:p>
                      <a:pPr algn="ctr">
                        <a:spcAft>
                          <a:spcPts val="0"/>
                        </a:spcAft>
                      </a:pPr>
                      <a:r>
                        <a:rPr lang="ja-JP" sz="1800" b="0" kern="100" dirty="0">
                          <a:effectLst/>
                          <a:latin typeface="HG丸ｺﾞｼｯｸM-PRO" panose="020F0600000000000000" pitchFamily="50" charset="-128"/>
                          <a:ea typeface="HG丸ｺﾞｼｯｸM-PRO" panose="020F0600000000000000" pitchFamily="50" charset="-128"/>
                        </a:rPr>
                        <a:t>現　</a:t>
                      </a:r>
                      <a:r>
                        <a:rPr lang="ja-JP" altLang="en-US" sz="1800" b="0" kern="100" dirty="0" smtClean="0">
                          <a:effectLst/>
                          <a:latin typeface="HG丸ｺﾞｼｯｸM-PRO" panose="020F0600000000000000" pitchFamily="50" charset="-128"/>
                          <a:ea typeface="HG丸ｺﾞｼｯｸM-PRO" panose="020F0600000000000000" pitchFamily="50" charset="-128"/>
                        </a:rPr>
                        <a:t>　</a:t>
                      </a:r>
                      <a:r>
                        <a:rPr lang="ja-JP" sz="1800" b="0" kern="100" dirty="0" smtClean="0">
                          <a:effectLst/>
                          <a:latin typeface="HG丸ｺﾞｼｯｸM-PRO" panose="020F0600000000000000" pitchFamily="50" charset="-128"/>
                          <a:ea typeface="HG丸ｺﾞｼｯｸM-PRO" panose="020F0600000000000000" pitchFamily="50" charset="-128"/>
                        </a:rPr>
                        <a:t>行</a:t>
                      </a:r>
                      <a:endParaRPr lang="ja-JP" sz="18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800" b="0" kern="100" smtClean="0">
                          <a:effectLst/>
                          <a:latin typeface="HG丸ｺﾞｼｯｸM-PRO" panose="020F0600000000000000" pitchFamily="50" charset="-128"/>
                          <a:ea typeface="HG丸ｺﾞｼｯｸM-PRO" panose="020F0600000000000000" pitchFamily="50" charset="-128"/>
                        </a:rPr>
                        <a:t>改</a:t>
                      </a:r>
                      <a:r>
                        <a:rPr lang="ja-JP" altLang="en-US" sz="1800" b="0" kern="100" smtClean="0">
                          <a:effectLst/>
                          <a:latin typeface="HG丸ｺﾞｼｯｸM-PRO" panose="020F0600000000000000" pitchFamily="50" charset="-128"/>
                          <a:ea typeface="HG丸ｺﾞｼｯｸM-PRO" panose="020F0600000000000000" pitchFamily="50" charset="-128"/>
                        </a:rPr>
                        <a:t>　</a:t>
                      </a:r>
                      <a:r>
                        <a:rPr lang="ja-JP" sz="1800" b="0" kern="100" smtClean="0">
                          <a:effectLst/>
                          <a:latin typeface="HG丸ｺﾞｼｯｸM-PRO" panose="020F0600000000000000" pitchFamily="50" charset="-128"/>
                          <a:ea typeface="HG丸ｺﾞｼｯｸM-PRO" panose="020F0600000000000000" pitchFamily="50" charset="-128"/>
                        </a:rPr>
                        <a:t>定</a:t>
                      </a:r>
                      <a:r>
                        <a:rPr lang="ja-JP" altLang="en-US" sz="1800" b="0" kern="100" smtClean="0">
                          <a:effectLst/>
                          <a:latin typeface="HG丸ｺﾞｼｯｸM-PRO" panose="020F0600000000000000" pitchFamily="50" charset="-128"/>
                          <a:ea typeface="HG丸ｺﾞｼｯｸM-PRO" panose="020F0600000000000000" pitchFamily="50" charset="-128"/>
                        </a:rPr>
                        <a:t>　後</a:t>
                      </a:r>
                      <a:endParaRPr lang="ja-JP" sz="18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160">
                <a:tc gridSpan="2">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ja-JP" altLang="en-US" sz="1800" b="0" kern="0" dirty="0" smtClean="0">
                          <a:effectLst/>
                          <a:latin typeface="HG丸ｺﾞｼｯｸM-PRO" panose="020F0600000000000000" pitchFamily="50" charset="-128"/>
                          <a:ea typeface="HG丸ｺﾞｼｯｸM-PRO" panose="020F0600000000000000" pitchFamily="50" charset="-128"/>
                        </a:rPr>
                        <a:t>Ｋ</a:t>
                      </a:r>
                      <a:r>
                        <a:rPr lang="en-US" altLang="ja-JP" sz="1800" b="0" kern="0" dirty="0" smtClean="0">
                          <a:effectLst/>
                          <a:latin typeface="HG丸ｺﾞｼｯｸM-PRO" panose="020F0600000000000000" pitchFamily="50" charset="-128"/>
                          <a:ea typeface="HG丸ｺﾞｼｯｸM-PRO" panose="020F0600000000000000" pitchFamily="50" charset="-128"/>
                        </a:rPr>
                        <a:t>557-3</a:t>
                      </a:r>
                      <a:r>
                        <a:rPr lang="ja-JP" altLang="en-US" sz="1800" b="0" kern="0" dirty="0" smtClean="0">
                          <a:effectLst/>
                          <a:latin typeface="HG丸ｺﾞｼｯｸM-PRO" panose="020F0600000000000000" pitchFamily="50" charset="-128"/>
                          <a:ea typeface="HG丸ｺﾞｼｯｸM-PRO" panose="020F0600000000000000" pitchFamily="50" charset="-128"/>
                        </a:rPr>
                        <a:t>　</a:t>
                      </a:r>
                      <a:r>
                        <a:rPr lang="ja-JP" altLang="ja-JP" sz="1800" b="0" kern="0" dirty="0" smtClean="0">
                          <a:effectLst/>
                          <a:latin typeface="HG丸ｺﾞｼｯｸM-PRO" panose="020F0600000000000000" pitchFamily="50" charset="-128"/>
                          <a:ea typeface="HG丸ｺﾞｼｯｸM-PRO" panose="020F0600000000000000" pitchFamily="50" charset="-128"/>
                        </a:rPr>
                        <a:t>弁輪拡大術を伴う大動脈弁置換術</a:t>
                      </a:r>
                      <a:endParaRPr lang="ja-JP" sz="18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361950" indent="-190500" algn="l">
                        <a:spcBef>
                          <a:spcPts val="600"/>
                        </a:spcBef>
                        <a:spcAft>
                          <a:spcPts val="0"/>
                        </a:spcAft>
                      </a:pPr>
                      <a:endParaRPr lang="ja-JP" sz="18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03485">
                <a:tc>
                  <a:txBody>
                    <a:bodyPr/>
                    <a:lstStyle/>
                    <a:p>
                      <a:pPr algn="l">
                        <a:spcBef>
                          <a:spcPts val="600"/>
                        </a:spcBef>
                        <a:spcAft>
                          <a:spcPts val="0"/>
                        </a:spcAft>
                      </a:pPr>
                      <a:r>
                        <a:rPr lang="ja-JP" sz="1800" b="0" u="sng" kern="0" dirty="0" smtClean="0">
                          <a:effectLst/>
                          <a:latin typeface="HG丸ｺﾞｼｯｸM-PRO" panose="020F0600000000000000" pitchFamily="50" charset="-128"/>
                          <a:ea typeface="HG丸ｺﾞｼｯｸM-PRO" panose="020F0600000000000000" pitchFamily="50" charset="-128"/>
                        </a:rPr>
                        <a:t>（</a:t>
                      </a:r>
                      <a:r>
                        <a:rPr lang="ja-JP" sz="1800" b="0" u="sng" kern="0" dirty="0">
                          <a:effectLst/>
                          <a:latin typeface="HG丸ｺﾞｼｯｸM-PRO" panose="020F0600000000000000" pitchFamily="50" charset="-128"/>
                          <a:ea typeface="HG丸ｺﾞｼｯｸM-PRO" panose="020F0600000000000000" pitchFamily="50" charset="-128"/>
                        </a:rPr>
                        <a:t>新規</a:t>
                      </a:r>
                      <a:r>
                        <a:rPr lang="ja-JP" sz="1800" b="0" u="sng" kern="0" dirty="0" smtClean="0">
                          <a:effectLst/>
                          <a:latin typeface="HG丸ｺﾞｼｯｸM-PRO" panose="020F0600000000000000" pitchFamily="50" charset="-128"/>
                          <a:ea typeface="HG丸ｺﾞｼｯｸM-PRO" panose="020F0600000000000000" pitchFamily="50" charset="-128"/>
                        </a:rPr>
                        <a:t>）</a:t>
                      </a:r>
                      <a:endParaRPr lang="ja-JP" sz="1800" b="0" kern="100" dirty="0">
                        <a:effectLst/>
                        <a:latin typeface="HG丸ｺﾞｼｯｸM-PRO" panose="020F0600000000000000" pitchFamily="50" charset="-128"/>
                        <a:ea typeface="HG丸ｺﾞｼｯｸM-PRO" panose="020F0600000000000000" pitchFamily="50" charset="-128"/>
                      </a:endParaRPr>
                    </a:p>
                    <a:p>
                      <a:pPr algn="l">
                        <a:spcBef>
                          <a:spcPts val="600"/>
                        </a:spcBef>
                        <a:spcAft>
                          <a:spcPts val="0"/>
                        </a:spcAft>
                      </a:pPr>
                      <a:r>
                        <a:rPr lang="en-US" sz="1800" b="0" kern="0" dirty="0">
                          <a:effectLst/>
                          <a:latin typeface="HG丸ｺﾞｼｯｸM-PRO" panose="020F0600000000000000" pitchFamily="50" charset="-128"/>
                          <a:ea typeface="HG丸ｺﾞｼｯｸM-PRO" panose="020F0600000000000000" pitchFamily="50" charset="-128"/>
                        </a:rPr>
                        <a:t> </a:t>
                      </a:r>
                      <a:endParaRPr lang="ja-JP" sz="18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0" indent="-190500" algn="l">
                        <a:spcBef>
                          <a:spcPts val="600"/>
                        </a:spcBef>
                        <a:spcAft>
                          <a:spcPts val="0"/>
                        </a:spcAft>
                      </a:pPr>
                      <a:r>
                        <a:rPr lang="ja-JP" alt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注　過去に心臓弁手術を行ったものに対し、弁手術を行った場合には、心臓弁再置換術加算として、所定点数にＫ</a:t>
                      </a:r>
                      <a:r>
                        <a:rPr lang="en-US" alt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555</a:t>
                      </a:r>
                      <a:r>
                        <a:rPr lang="ja-JP" alt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弁置換術の所定点数の</a:t>
                      </a:r>
                      <a:r>
                        <a:rPr lang="en-US" alt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100</a:t>
                      </a:r>
                      <a:r>
                        <a:rPr lang="ja-JP" alt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分の</a:t>
                      </a:r>
                      <a:r>
                        <a:rPr lang="en-US" alt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50</a:t>
                      </a:r>
                      <a:r>
                        <a:rPr lang="ja-JP" alt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に相当する点数を加算する。</a:t>
                      </a:r>
                      <a:endParaRPr lang="ja-JP" sz="18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16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0" kern="0" dirty="0" smtClean="0">
                          <a:effectLst/>
                          <a:latin typeface="HG丸ｺﾞｼｯｸM-PRO" panose="020F0600000000000000" pitchFamily="50" charset="-128"/>
                          <a:ea typeface="HG丸ｺﾞｼｯｸM-PRO" panose="020F0600000000000000" pitchFamily="50" charset="-128"/>
                        </a:rPr>
                        <a:t>Ｋ</a:t>
                      </a:r>
                      <a:r>
                        <a:rPr lang="en-US" altLang="ja-JP" sz="1800" b="0" kern="0" dirty="0" smtClean="0">
                          <a:effectLst/>
                          <a:latin typeface="HG丸ｺﾞｼｯｸM-PRO" panose="020F0600000000000000" pitchFamily="50" charset="-128"/>
                          <a:ea typeface="HG丸ｺﾞｼｯｸM-PRO" panose="020F0600000000000000" pitchFamily="50" charset="-128"/>
                        </a:rPr>
                        <a:t>560</a:t>
                      </a:r>
                      <a:r>
                        <a:rPr lang="ja-JP" altLang="en-US" sz="1800" b="0" kern="0" dirty="0" smtClean="0">
                          <a:effectLst/>
                          <a:latin typeface="HG丸ｺﾞｼｯｸM-PRO" panose="020F0600000000000000" pitchFamily="50" charset="-128"/>
                          <a:ea typeface="HG丸ｺﾞｼｯｸM-PRO" panose="020F0600000000000000" pitchFamily="50" charset="-128"/>
                        </a:rPr>
                        <a:t>　</a:t>
                      </a:r>
                      <a:r>
                        <a:rPr lang="ja-JP" altLang="ja-JP" sz="1800" b="0" kern="0" dirty="0" smtClean="0">
                          <a:effectLst/>
                          <a:latin typeface="HG丸ｺﾞｼｯｸM-PRO" panose="020F0600000000000000" pitchFamily="50" charset="-128"/>
                          <a:ea typeface="HG丸ｺﾞｼｯｸM-PRO" panose="020F0600000000000000" pitchFamily="50" charset="-128"/>
                        </a:rPr>
                        <a:t>大動脈瘤切除術（吻合又は移植を含む</a:t>
                      </a:r>
                      <a:r>
                        <a:rPr lang="ja-JP" altLang="en-US" sz="1800" b="0" kern="0" dirty="0" smtClean="0">
                          <a:effectLst/>
                          <a:latin typeface="HG丸ｺﾞｼｯｸM-PRO" panose="020F0600000000000000" pitchFamily="50" charset="-128"/>
                          <a:ea typeface="HG丸ｺﾞｼｯｸM-PRO" panose="020F0600000000000000" pitchFamily="50" charset="-128"/>
                        </a:rPr>
                        <a:t>。</a:t>
                      </a:r>
                      <a:r>
                        <a:rPr lang="ja-JP" altLang="ja-JP" sz="1800" b="0" kern="0" dirty="0" smtClean="0">
                          <a:effectLst/>
                          <a:latin typeface="HG丸ｺﾞｼｯｸM-PRO" panose="020F0600000000000000" pitchFamily="50" charset="-128"/>
                          <a:ea typeface="HG丸ｺﾞｼｯｸM-PRO" panose="020F0600000000000000" pitchFamily="50" charset="-128"/>
                        </a:rPr>
                        <a:t>）</a:t>
                      </a:r>
                      <a:endParaRPr lang="ja-JP"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361950" indent="-190500" algn="l">
                        <a:spcBef>
                          <a:spcPts val="600"/>
                        </a:spcBef>
                        <a:spcAft>
                          <a:spcPts val="0"/>
                        </a:spcAft>
                      </a:pPr>
                      <a:endParaRPr lang="ja-JP" sz="18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3492">
                <a:tc>
                  <a:txBody>
                    <a:bodyPr/>
                    <a:lstStyle/>
                    <a:p>
                      <a:r>
                        <a:rPr lang="ja-JP" altLang="ja-JP" sz="1800" b="0" u="sng" kern="0" dirty="0" smtClean="0">
                          <a:effectLst/>
                          <a:latin typeface="HG丸ｺﾞｼｯｸM-PRO" panose="020F0600000000000000" pitchFamily="50" charset="-128"/>
                          <a:ea typeface="HG丸ｺﾞｼｯｸM-PRO" panose="020F0600000000000000" pitchFamily="50" charset="-128"/>
                        </a:rPr>
                        <a:t>（新規）</a:t>
                      </a:r>
                      <a:endParaRPr lang="ja-JP"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0" indent="-190500" algn="l">
                        <a:spcBef>
                          <a:spcPts val="600"/>
                        </a:spcBef>
                        <a:spcAft>
                          <a:spcPts val="0"/>
                        </a:spcAft>
                      </a:pPr>
                      <a:r>
                        <a:rPr lang="ja-JP" sz="1800" b="0" u="none" kern="0" smtClean="0">
                          <a:solidFill>
                            <a:srgbClr val="FF0000"/>
                          </a:solidFill>
                          <a:effectLst/>
                          <a:latin typeface="HG丸ｺﾞｼｯｸM-PRO" panose="020F0600000000000000" pitchFamily="50" charset="-128"/>
                          <a:ea typeface="HG丸ｺﾞｼｯｸM-PRO" panose="020F0600000000000000" pitchFamily="50" charset="-128"/>
                        </a:rPr>
                        <a:t>注</a:t>
                      </a:r>
                      <a:r>
                        <a:rPr lang="ja-JP" sz="1800" b="0" u="none" kern="0" dirty="0">
                          <a:solidFill>
                            <a:srgbClr val="FF0000"/>
                          </a:solidFill>
                          <a:effectLst/>
                          <a:latin typeface="HG丸ｺﾞｼｯｸM-PRO" panose="020F0600000000000000" pitchFamily="50" charset="-128"/>
                          <a:ea typeface="HG丸ｺﾞｼｯｸM-PRO" panose="020F0600000000000000" pitchFamily="50" charset="-128"/>
                        </a:rPr>
                        <a:t>　過去に心臓弁手術を行ったものに対し、弁手術を行った場合には、心臓弁再置換術加算として、所定点数にＫ</a:t>
                      </a:r>
                      <a:r>
                        <a:rPr lang="en-US" sz="1800" b="0" u="none" kern="0" dirty="0">
                          <a:solidFill>
                            <a:srgbClr val="FF0000"/>
                          </a:solidFill>
                          <a:effectLst/>
                          <a:latin typeface="HG丸ｺﾞｼｯｸM-PRO" panose="020F0600000000000000" pitchFamily="50" charset="-128"/>
                          <a:ea typeface="HG丸ｺﾞｼｯｸM-PRO" panose="020F0600000000000000" pitchFamily="50" charset="-128"/>
                        </a:rPr>
                        <a:t>555</a:t>
                      </a:r>
                      <a:r>
                        <a:rPr lang="ja-JP" sz="1800" b="0" u="none" kern="0" dirty="0">
                          <a:solidFill>
                            <a:srgbClr val="FF0000"/>
                          </a:solidFill>
                          <a:effectLst/>
                          <a:latin typeface="HG丸ｺﾞｼｯｸM-PRO" panose="020F0600000000000000" pitchFamily="50" charset="-128"/>
                          <a:ea typeface="HG丸ｺﾞｼｯｸM-PRO" panose="020F0600000000000000" pitchFamily="50" charset="-128"/>
                        </a:rPr>
                        <a:t>弁置換術の所定点数の</a:t>
                      </a:r>
                      <a:r>
                        <a:rPr lang="en-US" sz="1800" b="0" u="none" kern="0" dirty="0">
                          <a:solidFill>
                            <a:srgbClr val="FF0000"/>
                          </a:solidFill>
                          <a:effectLst/>
                          <a:latin typeface="HG丸ｺﾞｼｯｸM-PRO" panose="020F0600000000000000" pitchFamily="50" charset="-128"/>
                          <a:ea typeface="HG丸ｺﾞｼｯｸM-PRO" panose="020F0600000000000000" pitchFamily="50" charset="-128"/>
                        </a:rPr>
                        <a:t>100</a:t>
                      </a:r>
                      <a:r>
                        <a:rPr lang="ja-JP" sz="1800" b="0" u="none" kern="0" dirty="0">
                          <a:solidFill>
                            <a:srgbClr val="FF0000"/>
                          </a:solidFill>
                          <a:effectLst/>
                          <a:latin typeface="HG丸ｺﾞｼｯｸM-PRO" panose="020F0600000000000000" pitchFamily="50" charset="-128"/>
                          <a:ea typeface="HG丸ｺﾞｼｯｸM-PRO" panose="020F0600000000000000" pitchFamily="50" charset="-128"/>
                        </a:rPr>
                        <a:t>分の</a:t>
                      </a:r>
                      <a:r>
                        <a:rPr lang="en-US" sz="1800" b="0" u="none" kern="0" dirty="0">
                          <a:solidFill>
                            <a:srgbClr val="FF0000"/>
                          </a:solidFill>
                          <a:effectLst/>
                          <a:latin typeface="HG丸ｺﾞｼｯｸM-PRO" panose="020F0600000000000000" pitchFamily="50" charset="-128"/>
                          <a:ea typeface="HG丸ｺﾞｼｯｸM-PRO" panose="020F0600000000000000" pitchFamily="50" charset="-128"/>
                        </a:rPr>
                        <a:t>50</a:t>
                      </a:r>
                      <a:r>
                        <a:rPr lang="ja-JP" sz="1800" b="0" u="none" kern="0" dirty="0">
                          <a:solidFill>
                            <a:srgbClr val="FF0000"/>
                          </a:solidFill>
                          <a:effectLst/>
                          <a:latin typeface="HG丸ｺﾞｼｯｸM-PRO" panose="020F0600000000000000" pitchFamily="50" charset="-128"/>
                          <a:ea typeface="HG丸ｺﾞｼｯｸM-PRO" panose="020F0600000000000000" pitchFamily="50" charset="-128"/>
                        </a:rPr>
                        <a:t>に相当する点数を加算する。</a:t>
                      </a:r>
                      <a:endParaRPr lang="ja-JP" sz="1800" b="0" u="none" kern="100" dirty="0">
                        <a:solidFill>
                          <a:srgbClr val="FF0000"/>
                        </a:solidFill>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228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07510522"/>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323528" y="980728"/>
            <a:ext cx="8568952" cy="5400600"/>
          </a:xfrm>
          <a:prstGeom prst="snip2DiagRect">
            <a:avLst>
              <a:gd name="adj1" fmla="val 0"/>
              <a:gd name="adj2" fmla="val 741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285548" y="116632"/>
            <a:ext cx="8606932" cy="1080120"/>
          </a:xfrm>
          <a:prstGeom prst="roundRect">
            <a:avLst>
              <a:gd name="adj" fmla="val 2163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 name="コンテンツ プレースホルダー 2"/>
          <p:cNvSpPr>
            <a:spLocks noGrp="1"/>
          </p:cNvSpPr>
          <p:nvPr>
            <p:ph idx="1"/>
          </p:nvPr>
        </p:nvSpPr>
        <p:spPr>
          <a:xfrm>
            <a:off x="467544" y="188640"/>
            <a:ext cx="8352928" cy="1872208"/>
          </a:xfrm>
        </p:spPr>
        <p:txBody>
          <a:bodyPr>
            <a:noAutofit/>
          </a:bodyPr>
          <a:lstStyle/>
          <a:p>
            <a:pPr marL="361950" indent="-361950">
              <a:buNone/>
            </a:pP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冠動脈インターベンションの評価の見直し</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542925" indent="-277813">
              <a:spcAft>
                <a:spcPts val="1200"/>
              </a:spcAft>
              <a:buNone/>
            </a:pP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緊急に実施するもの</a:t>
            </a:r>
            <a:r>
              <a:rPr lang="ja-JP" altLang="en-US" sz="2000" dirty="0" smtClean="0">
                <a:latin typeface="HG丸ｺﾞｼｯｸM-PRO" panose="020F0600000000000000" pitchFamily="50" charset="-128"/>
                <a:ea typeface="HG丸ｺﾞｼｯｸM-PRO" panose="020F0600000000000000" pitchFamily="50" charset="-128"/>
              </a:rPr>
              <a:t>と</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待機的に実施するも</a:t>
            </a:r>
            <a:r>
              <a:rPr lang="ja-JP" altLang="en-US" sz="2000" dirty="0" smtClean="0">
                <a:latin typeface="HG丸ｺﾞｼｯｸM-PRO" panose="020F0600000000000000" pitchFamily="50" charset="-128"/>
                <a:ea typeface="HG丸ｺﾞｼｯｸM-PRO" panose="020F0600000000000000" pitchFamily="50" charset="-128"/>
              </a:rPr>
              <a:t>のの評価を見直す。</a:t>
            </a:r>
            <a:endParaRPr lang="en-US" altLang="ja-JP" sz="2000" dirty="0" smtClean="0">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645004476"/>
              </p:ext>
            </p:extLst>
          </p:nvPr>
        </p:nvGraphicFramePr>
        <p:xfrm>
          <a:off x="285548" y="1412777"/>
          <a:ext cx="8678940" cy="5179403"/>
        </p:xfrm>
        <a:graphic>
          <a:graphicData uri="http://schemas.openxmlformats.org/drawingml/2006/table">
            <a:tbl>
              <a:tblPr firstRow="1" firstCol="1" bandRow="1">
                <a:tableStyleId>{8A107856-5554-42FB-B03E-39F5DBC370BA}</a:tableStyleId>
              </a:tblPr>
              <a:tblGrid>
                <a:gridCol w="4339470"/>
                <a:gridCol w="4339470"/>
              </a:tblGrid>
              <a:tr h="360040">
                <a:tc>
                  <a:txBody>
                    <a:bodyPr/>
                    <a:lstStyle/>
                    <a:p>
                      <a:pPr algn="ctr">
                        <a:spcBef>
                          <a:spcPts val="0"/>
                        </a:spcBef>
                        <a:spcAft>
                          <a:spcPts val="0"/>
                        </a:spcAft>
                      </a:pPr>
                      <a:r>
                        <a:rPr lang="ja-JP" sz="1800" b="0" kern="100" dirty="0" smtClean="0">
                          <a:effectLst/>
                          <a:latin typeface="HG丸ｺﾞｼｯｸM-PRO" panose="020F0600000000000000" pitchFamily="50" charset="-128"/>
                          <a:ea typeface="HG丸ｺﾞｼｯｸM-PRO" panose="020F0600000000000000" pitchFamily="50" charset="-128"/>
                        </a:rPr>
                        <a:t>現</a:t>
                      </a:r>
                      <a:r>
                        <a:rPr lang="ja-JP" altLang="en-US" sz="1800" b="0" kern="100" dirty="0" smtClean="0">
                          <a:effectLst/>
                          <a:latin typeface="HG丸ｺﾞｼｯｸM-PRO" panose="020F0600000000000000" pitchFamily="50" charset="-128"/>
                          <a:ea typeface="HG丸ｺﾞｼｯｸM-PRO" panose="020F0600000000000000" pitchFamily="50" charset="-128"/>
                        </a:rPr>
                        <a:t>　</a:t>
                      </a:r>
                      <a:r>
                        <a:rPr lang="ja-JP" sz="1800" b="0" kern="100" dirty="0">
                          <a:effectLst/>
                          <a:latin typeface="HG丸ｺﾞｼｯｸM-PRO" panose="020F0600000000000000" pitchFamily="50" charset="-128"/>
                          <a:ea typeface="HG丸ｺﾞｼｯｸM-PRO" panose="020F0600000000000000" pitchFamily="50" charset="-128"/>
                        </a:rPr>
                        <a:t>　行</a:t>
                      </a:r>
                      <a:endParaRPr lang="ja-JP" sz="18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ja-JP" sz="1800" b="0" kern="100" dirty="0" smtClean="0">
                          <a:effectLst/>
                          <a:latin typeface="HG丸ｺﾞｼｯｸM-PRO" panose="020F0600000000000000" pitchFamily="50" charset="-128"/>
                          <a:ea typeface="HG丸ｺﾞｼｯｸM-PRO" panose="020F0600000000000000" pitchFamily="50" charset="-128"/>
                        </a:rPr>
                        <a:t>改</a:t>
                      </a:r>
                      <a:r>
                        <a:rPr lang="ja-JP" altLang="en-US" sz="1800" b="0" kern="100" dirty="0" smtClean="0">
                          <a:effectLst/>
                          <a:latin typeface="HG丸ｺﾞｼｯｸM-PRO" panose="020F0600000000000000" pitchFamily="50" charset="-128"/>
                          <a:ea typeface="HG丸ｺﾞｼｯｸM-PRO" panose="020F0600000000000000" pitchFamily="50" charset="-128"/>
                        </a:rPr>
                        <a:t>　</a:t>
                      </a:r>
                      <a:r>
                        <a:rPr lang="ja-JP" sz="1800" b="0" kern="100" dirty="0" smtClean="0">
                          <a:effectLst/>
                          <a:latin typeface="HG丸ｺﾞｼｯｸM-PRO" panose="020F0600000000000000" pitchFamily="50" charset="-128"/>
                          <a:ea typeface="HG丸ｺﾞｼｯｸM-PRO" panose="020F0600000000000000" pitchFamily="50" charset="-128"/>
                        </a:rPr>
                        <a:t>定</a:t>
                      </a:r>
                      <a:r>
                        <a:rPr lang="ja-JP" altLang="en-US" sz="1800" b="0" kern="100" dirty="0" smtClean="0">
                          <a:effectLst/>
                          <a:latin typeface="HG丸ｺﾞｼｯｸM-PRO" panose="020F0600000000000000" pitchFamily="50" charset="-128"/>
                          <a:ea typeface="HG丸ｺﾞｼｯｸM-PRO" panose="020F0600000000000000" pitchFamily="50" charset="-128"/>
                        </a:rPr>
                        <a:t>　後</a:t>
                      </a:r>
                      <a:endParaRPr lang="ja-JP" sz="18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19363">
                <a:tc>
                  <a:txBody>
                    <a:bodyPr/>
                    <a:lstStyle/>
                    <a:p>
                      <a:pPr algn="l">
                        <a:spcBef>
                          <a:spcPts val="300"/>
                        </a:spcBef>
                        <a:spcAft>
                          <a:spcPts val="0"/>
                        </a:spcAft>
                      </a:pPr>
                      <a:r>
                        <a:rPr lang="ja-JP" altLang="en-US" sz="1800" b="0" kern="0" dirty="0" smtClean="0">
                          <a:effectLst/>
                          <a:latin typeface="HG丸ｺﾞｼｯｸM-PRO" panose="020F0600000000000000" pitchFamily="50" charset="-128"/>
                          <a:ea typeface="HG丸ｺﾞｼｯｸM-PRO" panose="020F0600000000000000" pitchFamily="50" charset="-128"/>
                        </a:rPr>
                        <a:t>Ｋ</a:t>
                      </a:r>
                      <a:r>
                        <a:rPr lang="en-US" altLang="ja-JP" sz="1800" b="0" kern="0" dirty="0" smtClean="0">
                          <a:effectLst/>
                          <a:latin typeface="HG丸ｺﾞｼｯｸM-PRO" panose="020F0600000000000000" pitchFamily="50" charset="-128"/>
                          <a:ea typeface="HG丸ｺﾞｼｯｸM-PRO" panose="020F0600000000000000" pitchFamily="50" charset="-128"/>
                        </a:rPr>
                        <a:t>546</a:t>
                      </a:r>
                      <a:r>
                        <a:rPr lang="ja-JP" altLang="en-US" sz="1800" b="0" kern="0" dirty="0" smtClean="0">
                          <a:effectLst/>
                          <a:latin typeface="HG丸ｺﾞｼｯｸM-PRO" panose="020F0600000000000000" pitchFamily="50" charset="-128"/>
                          <a:ea typeface="HG丸ｺﾞｼｯｸM-PRO" panose="020F0600000000000000" pitchFamily="50" charset="-128"/>
                        </a:rPr>
                        <a:t>　</a:t>
                      </a:r>
                      <a:r>
                        <a:rPr lang="ja-JP" sz="1800" b="0" kern="0" dirty="0" smtClean="0">
                          <a:effectLst/>
                          <a:latin typeface="HG丸ｺﾞｼｯｸM-PRO" panose="020F0600000000000000" pitchFamily="50" charset="-128"/>
                          <a:ea typeface="HG丸ｺﾞｼｯｸM-PRO" panose="020F0600000000000000" pitchFamily="50" charset="-128"/>
                        </a:rPr>
                        <a:t>経皮的</a:t>
                      </a:r>
                      <a:r>
                        <a:rPr lang="ja-JP" sz="1800" b="0" kern="0" dirty="0">
                          <a:effectLst/>
                          <a:latin typeface="HG丸ｺﾞｼｯｸM-PRO" panose="020F0600000000000000" pitchFamily="50" charset="-128"/>
                          <a:ea typeface="HG丸ｺﾞｼｯｸM-PRO" panose="020F0600000000000000" pitchFamily="50" charset="-128"/>
                        </a:rPr>
                        <a:t>冠動脈</a:t>
                      </a:r>
                      <a:r>
                        <a:rPr lang="ja-JP" sz="1800" b="0" kern="0" dirty="0" smtClean="0">
                          <a:effectLst/>
                          <a:latin typeface="HG丸ｺﾞｼｯｸM-PRO" panose="020F0600000000000000" pitchFamily="50" charset="-128"/>
                          <a:ea typeface="HG丸ｺﾞｼｯｸM-PRO" panose="020F0600000000000000" pitchFamily="50" charset="-128"/>
                        </a:rPr>
                        <a:t>形成術</a:t>
                      </a:r>
                      <a:r>
                        <a:rPr lang="ja-JP" sz="1800" b="0" kern="0" dirty="0">
                          <a:effectLst/>
                          <a:latin typeface="HG丸ｺﾞｼｯｸM-PRO" panose="020F0600000000000000" pitchFamily="50" charset="-128"/>
                          <a:ea typeface="HG丸ｺﾞｼｯｸM-PRO" panose="020F0600000000000000" pitchFamily="50" charset="-128"/>
                        </a:rPr>
                        <a:t>　</a:t>
                      </a:r>
                      <a:endParaRPr lang="en-US" altLang="ja-JP" sz="1800" b="0" kern="0" dirty="0" smtClean="0">
                        <a:effectLst/>
                        <a:latin typeface="HG丸ｺﾞｼｯｸM-PRO" panose="020F0600000000000000" pitchFamily="50" charset="-128"/>
                        <a:ea typeface="HG丸ｺﾞｼｯｸM-PRO" panose="020F0600000000000000" pitchFamily="50" charset="-128"/>
                      </a:endParaRPr>
                    </a:p>
                    <a:p>
                      <a:pPr algn="r">
                        <a:spcBef>
                          <a:spcPts val="300"/>
                        </a:spcBef>
                        <a:spcAft>
                          <a:spcPts val="0"/>
                        </a:spcAft>
                      </a:pPr>
                      <a:r>
                        <a:rPr lang="ja-JP" altLang="en-US" sz="1800" b="0" kern="0" dirty="0" smtClean="0">
                          <a:effectLst/>
                          <a:latin typeface="HG丸ｺﾞｼｯｸM-PRO" panose="020F0600000000000000" pitchFamily="50" charset="-128"/>
                          <a:ea typeface="HG丸ｺﾞｼｯｸM-PRO" panose="020F0600000000000000" pitchFamily="50" charset="-128"/>
                        </a:rPr>
                        <a:t>２２</a:t>
                      </a:r>
                      <a:r>
                        <a:rPr lang="en-US" sz="1800" b="0" kern="0" dirty="0" smtClean="0">
                          <a:effectLst/>
                          <a:latin typeface="HG丸ｺﾞｼｯｸM-PRO" panose="020F0600000000000000" pitchFamily="50" charset="-128"/>
                          <a:ea typeface="HG丸ｺﾞｼｯｸM-PRO" panose="020F0600000000000000" pitchFamily="50" charset="-128"/>
                        </a:rPr>
                        <a:t>,</a:t>
                      </a:r>
                      <a:r>
                        <a:rPr lang="ja-JP" altLang="en-US" sz="1800" b="0" kern="0" dirty="0" smtClean="0">
                          <a:effectLst/>
                          <a:latin typeface="HG丸ｺﾞｼｯｸM-PRO" panose="020F0600000000000000" pitchFamily="50" charset="-128"/>
                          <a:ea typeface="HG丸ｺﾞｼｯｸM-PRO" panose="020F0600000000000000" pitchFamily="50" charset="-128"/>
                        </a:rPr>
                        <a:t>０００</a:t>
                      </a:r>
                      <a:r>
                        <a:rPr lang="ja-JP" sz="1800" b="0" kern="0" dirty="0" smtClean="0">
                          <a:effectLst/>
                          <a:latin typeface="HG丸ｺﾞｼｯｸM-PRO" panose="020F0600000000000000" pitchFamily="50" charset="-128"/>
                          <a:ea typeface="HG丸ｺﾞｼｯｸM-PRO" panose="020F0600000000000000" pitchFamily="50" charset="-128"/>
                        </a:rPr>
                        <a:t>点</a:t>
                      </a:r>
                      <a:endParaRPr lang="ja-JP" sz="1800" b="0" kern="100" dirty="0">
                        <a:effectLst/>
                        <a:latin typeface="HG丸ｺﾞｼｯｸM-PRO" panose="020F0600000000000000" pitchFamily="50" charset="-128"/>
                        <a:ea typeface="HG丸ｺﾞｼｯｸM-PRO" panose="020F0600000000000000" pitchFamily="50" charset="-128"/>
                      </a:endParaRPr>
                    </a:p>
                    <a:p>
                      <a:pPr marL="330200" indent="-152400" algn="l">
                        <a:spcBef>
                          <a:spcPts val="300"/>
                        </a:spcBef>
                        <a:spcAft>
                          <a:spcPts val="0"/>
                        </a:spcAft>
                        <a:tabLst>
                          <a:tab pos="1797050" algn="l"/>
                        </a:tabLst>
                      </a:pPr>
                      <a:r>
                        <a:rPr lang="en-US" sz="1800" b="0" kern="0" dirty="0">
                          <a:effectLst/>
                          <a:latin typeface="HG丸ｺﾞｼｯｸM-PRO" panose="020F0600000000000000" pitchFamily="50" charset="-128"/>
                          <a:ea typeface="HG丸ｺﾞｼｯｸM-PRO" panose="020F0600000000000000" pitchFamily="50" charset="-128"/>
                        </a:rPr>
                        <a:t> </a:t>
                      </a:r>
                      <a:endParaRPr lang="ja-JP" sz="1800" b="0" kern="100" dirty="0">
                        <a:effectLst/>
                        <a:latin typeface="HG丸ｺﾞｼｯｸM-PRO" panose="020F0600000000000000" pitchFamily="50" charset="-128"/>
                        <a:ea typeface="HG丸ｺﾞｼｯｸM-PRO" panose="020F0600000000000000" pitchFamily="50" charset="-128"/>
                      </a:endParaRPr>
                    </a:p>
                    <a:p>
                      <a:pPr algn="l">
                        <a:spcBef>
                          <a:spcPts val="300"/>
                        </a:spcBef>
                        <a:spcAft>
                          <a:spcPts val="0"/>
                        </a:spcAft>
                      </a:pPr>
                      <a:r>
                        <a:rPr lang="en-US" sz="1800" b="0" kern="0" dirty="0">
                          <a:effectLst/>
                          <a:latin typeface="HG丸ｺﾞｼｯｸM-PRO" panose="020F0600000000000000" pitchFamily="50" charset="-128"/>
                          <a:ea typeface="HG丸ｺﾞｼｯｸM-PRO" panose="020F0600000000000000" pitchFamily="50" charset="-128"/>
                        </a:rPr>
                        <a:t> </a:t>
                      </a:r>
                      <a:endParaRPr lang="ja-JP" sz="1800" b="0" kern="100" dirty="0">
                        <a:effectLst/>
                        <a:latin typeface="HG丸ｺﾞｼｯｸM-PRO" panose="020F0600000000000000" pitchFamily="50" charset="-128"/>
                        <a:ea typeface="HG丸ｺﾞｼｯｸM-PRO" panose="020F0600000000000000" pitchFamily="50" charset="-128"/>
                      </a:endParaRPr>
                    </a:p>
                    <a:p>
                      <a:pPr algn="l">
                        <a:spcBef>
                          <a:spcPts val="300"/>
                        </a:spcBef>
                        <a:spcAft>
                          <a:spcPts val="0"/>
                        </a:spcAft>
                      </a:pPr>
                      <a:r>
                        <a:rPr lang="en-US" sz="1800" b="0" kern="0" dirty="0">
                          <a:effectLst/>
                          <a:latin typeface="HG丸ｺﾞｼｯｸM-PRO" panose="020F0600000000000000" pitchFamily="50" charset="-128"/>
                          <a:ea typeface="HG丸ｺﾞｼｯｸM-PRO" panose="020F0600000000000000" pitchFamily="50" charset="-128"/>
                        </a:rPr>
                        <a:t> </a:t>
                      </a:r>
                      <a:endParaRPr lang="ja-JP" sz="1800" b="0" kern="100" dirty="0">
                        <a:effectLst/>
                        <a:latin typeface="HG丸ｺﾞｼｯｸM-PRO" panose="020F0600000000000000" pitchFamily="50" charset="-128"/>
                        <a:ea typeface="HG丸ｺﾞｼｯｸM-PRO" panose="020F0600000000000000" pitchFamily="50" charset="-128"/>
                      </a:endParaRPr>
                    </a:p>
                    <a:p>
                      <a:pPr algn="l">
                        <a:spcBef>
                          <a:spcPts val="300"/>
                        </a:spcBef>
                        <a:spcAft>
                          <a:spcPts val="0"/>
                        </a:spcAft>
                      </a:pPr>
                      <a:r>
                        <a:rPr lang="en-US" sz="1800" b="0" kern="0" dirty="0">
                          <a:effectLst/>
                          <a:latin typeface="HG丸ｺﾞｼｯｸM-PRO" panose="020F0600000000000000" pitchFamily="50" charset="-128"/>
                          <a:ea typeface="HG丸ｺﾞｼｯｸM-PRO" panose="020F0600000000000000" pitchFamily="50" charset="-128"/>
                        </a:rPr>
                        <a:t> </a:t>
                      </a:r>
                      <a:endParaRPr lang="ja-JP" sz="1800" b="0" kern="100" dirty="0">
                        <a:effectLst/>
                        <a:latin typeface="HG丸ｺﾞｼｯｸM-PRO" panose="020F0600000000000000" pitchFamily="50" charset="-128"/>
                        <a:ea typeface="HG丸ｺﾞｼｯｸM-PRO" panose="020F0600000000000000" pitchFamily="50" charset="-128"/>
                      </a:endParaRPr>
                    </a:p>
                    <a:p>
                      <a:pPr algn="l">
                        <a:spcBef>
                          <a:spcPts val="300"/>
                        </a:spcBef>
                        <a:spcAft>
                          <a:spcPts val="0"/>
                        </a:spcAft>
                      </a:pPr>
                      <a:r>
                        <a:rPr lang="en-US" sz="1800" b="0" kern="0" dirty="0">
                          <a:effectLst/>
                          <a:latin typeface="HG丸ｺﾞｼｯｸM-PRO" panose="020F0600000000000000" pitchFamily="50" charset="-128"/>
                          <a:ea typeface="HG丸ｺﾞｼｯｸM-PRO" panose="020F0600000000000000" pitchFamily="50" charset="-128"/>
                        </a:rPr>
                        <a:t> </a:t>
                      </a:r>
                      <a:endParaRPr lang="ja-JP" sz="1800" b="0" kern="100" dirty="0">
                        <a:effectLst/>
                        <a:latin typeface="HG丸ｺﾞｼｯｸM-PRO" panose="020F0600000000000000" pitchFamily="50" charset="-128"/>
                        <a:ea typeface="HG丸ｺﾞｼｯｸM-PRO" panose="020F0600000000000000" pitchFamily="50" charset="-128"/>
                      </a:endParaRPr>
                    </a:p>
                    <a:p>
                      <a:pPr algn="l">
                        <a:spcBef>
                          <a:spcPts val="300"/>
                        </a:spcBef>
                        <a:spcAft>
                          <a:spcPts val="0"/>
                        </a:spcAft>
                      </a:pPr>
                      <a:r>
                        <a:rPr lang="en-US" sz="1800" b="0" kern="0" dirty="0">
                          <a:effectLst/>
                          <a:latin typeface="HG丸ｺﾞｼｯｸM-PRO" panose="020F0600000000000000" pitchFamily="50" charset="-128"/>
                          <a:ea typeface="HG丸ｺﾞｼｯｸM-PRO" panose="020F0600000000000000" pitchFamily="50" charset="-128"/>
                        </a:rPr>
                        <a:t> </a:t>
                      </a:r>
                      <a:endParaRPr lang="en-US" sz="1800" b="0" kern="0" dirty="0" smtClean="0">
                        <a:effectLst/>
                        <a:latin typeface="HG丸ｺﾞｼｯｸM-PRO" panose="020F0600000000000000" pitchFamily="50" charset="-128"/>
                        <a:ea typeface="HG丸ｺﾞｼｯｸM-PRO" panose="020F0600000000000000" pitchFamily="50" charset="-128"/>
                      </a:endParaRPr>
                    </a:p>
                    <a:p>
                      <a:pPr algn="l">
                        <a:spcBef>
                          <a:spcPts val="300"/>
                        </a:spcBef>
                        <a:spcAft>
                          <a:spcPts val="0"/>
                        </a:spcAft>
                      </a:pPr>
                      <a:r>
                        <a:rPr lang="ja-JP" altLang="en-US" sz="1800" b="0" kern="0" dirty="0" smtClean="0">
                          <a:effectLst/>
                          <a:latin typeface="HG丸ｺﾞｼｯｸM-PRO" panose="020F0600000000000000" pitchFamily="50" charset="-128"/>
                          <a:ea typeface="HG丸ｺﾞｼｯｸM-PRO" panose="020F0600000000000000" pitchFamily="50" charset="-128"/>
                        </a:rPr>
                        <a:t>Ｋ</a:t>
                      </a:r>
                      <a:r>
                        <a:rPr lang="en-US" altLang="ja-JP" sz="1800" b="0" kern="0" dirty="0" smtClean="0">
                          <a:effectLst/>
                          <a:latin typeface="HG丸ｺﾞｼｯｸM-PRO" panose="020F0600000000000000" pitchFamily="50" charset="-128"/>
                          <a:ea typeface="HG丸ｺﾞｼｯｸM-PRO" panose="020F0600000000000000" pitchFamily="50" charset="-128"/>
                        </a:rPr>
                        <a:t>549</a:t>
                      </a:r>
                      <a:r>
                        <a:rPr lang="ja-JP" altLang="en-US" sz="1800" b="0" kern="0" dirty="0" smtClean="0">
                          <a:effectLst/>
                          <a:latin typeface="HG丸ｺﾞｼｯｸM-PRO" panose="020F0600000000000000" pitchFamily="50" charset="-128"/>
                          <a:ea typeface="HG丸ｺﾞｼｯｸM-PRO" panose="020F0600000000000000" pitchFamily="50" charset="-128"/>
                        </a:rPr>
                        <a:t>　</a:t>
                      </a:r>
                      <a:r>
                        <a:rPr lang="ja-JP" sz="1800" b="0" kern="0" dirty="0" smtClean="0">
                          <a:effectLst/>
                          <a:latin typeface="HG丸ｺﾞｼｯｸM-PRO" panose="020F0600000000000000" pitchFamily="50" charset="-128"/>
                          <a:ea typeface="HG丸ｺﾞｼｯｸM-PRO" panose="020F0600000000000000" pitchFamily="50" charset="-128"/>
                        </a:rPr>
                        <a:t>経皮的</a:t>
                      </a:r>
                      <a:r>
                        <a:rPr lang="ja-JP" sz="1800" b="0" kern="0" dirty="0">
                          <a:effectLst/>
                          <a:latin typeface="HG丸ｺﾞｼｯｸM-PRO" panose="020F0600000000000000" pitchFamily="50" charset="-128"/>
                          <a:ea typeface="HG丸ｺﾞｼｯｸM-PRO" panose="020F0600000000000000" pitchFamily="50" charset="-128"/>
                        </a:rPr>
                        <a:t>冠動脈ステント</a:t>
                      </a:r>
                      <a:r>
                        <a:rPr lang="ja-JP" sz="1800" b="0" kern="0" dirty="0" smtClean="0">
                          <a:effectLst/>
                          <a:latin typeface="HG丸ｺﾞｼｯｸM-PRO" panose="020F0600000000000000" pitchFamily="50" charset="-128"/>
                          <a:ea typeface="HG丸ｺﾞｼｯｸM-PRO" panose="020F0600000000000000" pitchFamily="50" charset="-128"/>
                        </a:rPr>
                        <a:t>留置術</a:t>
                      </a:r>
                      <a:endParaRPr lang="ja-JP" sz="1800" b="0" kern="100" dirty="0">
                        <a:effectLst/>
                        <a:latin typeface="HG丸ｺﾞｼｯｸM-PRO" panose="020F0600000000000000" pitchFamily="50" charset="-128"/>
                        <a:ea typeface="HG丸ｺﾞｼｯｸM-PRO" panose="020F0600000000000000" pitchFamily="50" charset="-128"/>
                      </a:endParaRPr>
                    </a:p>
                    <a:p>
                      <a:pPr marL="330200" indent="-152400" algn="r">
                        <a:spcBef>
                          <a:spcPts val="300"/>
                        </a:spcBef>
                        <a:spcAft>
                          <a:spcPts val="0"/>
                        </a:spcAft>
                      </a:pPr>
                      <a:r>
                        <a:rPr lang="ja-JP" altLang="en-US" sz="1800" b="0" kern="0" dirty="0" smtClean="0">
                          <a:effectLst/>
                          <a:latin typeface="HG丸ｺﾞｼｯｸM-PRO" panose="020F0600000000000000" pitchFamily="50" charset="-128"/>
                          <a:ea typeface="HG丸ｺﾞｼｯｸM-PRO" panose="020F0600000000000000" pitchFamily="50" charset="-128"/>
                        </a:rPr>
                        <a:t>２４</a:t>
                      </a:r>
                      <a:r>
                        <a:rPr lang="en-US" sz="1800" b="0" kern="0" dirty="0" smtClean="0">
                          <a:effectLst/>
                          <a:latin typeface="HG丸ｺﾞｼｯｸM-PRO" panose="020F0600000000000000" pitchFamily="50" charset="-128"/>
                          <a:ea typeface="HG丸ｺﾞｼｯｸM-PRO" panose="020F0600000000000000" pitchFamily="50" charset="-128"/>
                        </a:rPr>
                        <a:t>,</a:t>
                      </a:r>
                      <a:r>
                        <a:rPr lang="ja-JP" altLang="en-US" sz="1800" b="0" kern="0" dirty="0" smtClean="0">
                          <a:effectLst/>
                          <a:latin typeface="HG丸ｺﾞｼｯｸM-PRO" panose="020F0600000000000000" pitchFamily="50" charset="-128"/>
                          <a:ea typeface="HG丸ｺﾞｼｯｸM-PRO" panose="020F0600000000000000" pitchFamily="50" charset="-128"/>
                        </a:rPr>
                        <a:t>３８０</a:t>
                      </a:r>
                      <a:r>
                        <a:rPr lang="ja-JP" sz="1800" b="0" kern="0" dirty="0" smtClean="0">
                          <a:effectLst/>
                          <a:latin typeface="HG丸ｺﾞｼｯｸM-PRO" panose="020F0600000000000000" pitchFamily="50" charset="-128"/>
                          <a:ea typeface="HG丸ｺﾞｼｯｸM-PRO" panose="020F0600000000000000" pitchFamily="50" charset="-128"/>
                        </a:rPr>
                        <a:t>点</a:t>
                      </a:r>
                      <a:endParaRPr lang="ja-JP" sz="18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300"/>
                        </a:spcBef>
                        <a:spcAft>
                          <a:spcPts val="0"/>
                        </a:spcAft>
                      </a:pPr>
                      <a:r>
                        <a:rPr lang="ja-JP" altLang="en-US" sz="1800" b="0" kern="0" dirty="0">
                          <a:effectLst/>
                          <a:latin typeface="HG丸ｺﾞｼｯｸM-PRO" panose="020F0600000000000000" pitchFamily="50" charset="-128"/>
                          <a:ea typeface="HG丸ｺﾞｼｯｸM-PRO" panose="020F0600000000000000" pitchFamily="50" charset="-128"/>
                        </a:rPr>
                        <a:t>Ｋ</a:t>
                      </a:r>
                      <a:r>
                        <a:rPr lang="en-US" altLang="ja-JP" sz="1800" b="0" kern="0" dirty="0" smtClean="0">
                          <a:effectLst/>
                          <a:latin typeface="HG丸ｺﾞｼｯｸM-PRO" panose="020F0600000000000000" pitchFamily="50" charset="-128"/>
                          <a:ea typeface="HG丸ｺﾞｼｯｸM-PRO" panose="020F0600000000000000" pitchFamily="50" charset="-128"/>
                        </a:rPr>
                        <a:t>546</a:t>
                      </a:r>
                      <a:r>
                        <a:rPr lang="ja-JP" altLang="en-US" sz="1800" b="0" kern="0" dirty="0" smtClean="0">
                          <a:effectLst/>
                          <a:latin typeface="HG丸ｺﾞｼｯｸM-PRO" panose="020F0600000000000000" pitchFamily="50" charset="-128"/>
                          <a:ea typeface="HG丸ｺﾞｼｯｸM-PRO" panose="020F0600000000000000" pitchFamily="50" charset="-128"/>
                        </a:rPr>
                        <a:t>　</a:t>
                      </a:r>
                      <a:r>
                        <a:rPr lang="ja-JP" sz="1800" b="0" kern="0" dirty="0" smtClean="0">
                          <a:effectLst/>
                          <a:latin typeface="HG丸ｺﾞｼｯｸM-PRO" panose="020F0600000000000000" pitchFamily="50" charset="-128"/>
                          <a:ea typeface="HG丸ｺﾞｼｯｸM-PRO" panose="020F0600000000000000" pitchFamily="50" charset="-128"/>
                        </a:rPr>
                        <a:t>経皮的</a:t>
                      </a:r>
                      <a:r>
                        <a:rPr lang="ja-JP" sz="1800" b="0" kern="0" dirty="0">
                          <a:effectLst/>
                          <a:latin typeface="HG丸ｺﾞｼｯｸM-PRO" panose="020F0600000000000000" pitchFamily="50" charset="-128"/>
                          <a:ea typeface="HG丸ｺﾞｼｯｸM-PRO" panose="020F0600000000000000" pitchFamily="50" charset="-128"/>
                        </a:rPr>
                        <a:t>冠動脈</a:t>
                      </a:r>
                      <a:r>
                        <a:rPr lang="ja-JP" sz="1800" b="0" kern="0" dirty="0" smtClean="0">
                          <a:effectLst/>
                          <a:latin typeface="HG丸ｺﾞｼｯｸM-PRO" panose="020F0600000000000000" pitchFamily="50" charset="-128"/>
                          <a:ea typeface="HG丸ｺﾞｼｯｸM-PRO" panose="020F0600000000000000" pitchFamily="50" charset="-128"/>
                        </a:rPr>
                        <a:t>形成術</a:t>
                      </a:r>
                      <a:endParaRPr lang="ja-JP" sz="1800" b="0" kern="100" dirty="0">
                        <a:effectLst/>
                        <a:latin typeface="HG丸ｺﾞｼｯｸM-PRO" panose="020F0600000000000000" pitchFamily="50" charset="-128"/>
                        <a:ea typeface="HG丸ｺﾞｼｯｸM-PRO" panose="020F0600000000000000" pitchFamily="50" charset="-128"/>
                      </a:endParaRPr>
                    </a:p>
                    <a:p>
                      <a:pPr algn="l">
                        <a:spcBef>
                          <a:spcPts val="300"/>
                        </a:spcBef>
                        <a:spcAft>
                          <a:spcPts val="0"/>
                        </a:spcAft>
                      </a:pPr>
                      <a:r>
                        <a:rPr lang="ja-JP" altLang="en-US" sz="1800" b="0" u="none" kern="0" dirty="0" smtClean="0">
                          <a:effectLst/>
                          <a:latin typeface="HG丸ｺﾞｼｯｸM-PRO" panose="020F0600000000000000" pitchFamily="50" charset="-128"/>
                          <a:ea typeface="HG丸ｺﾞｼｯｸM-PRO" panose="020F0600000000000000" pitchFamily="50" charset="-128"/>
                        </a:rPr>
                        <a:t>　</a:t>
                      </a:r>
                      <a:r>
                        <a:rPr 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１</a:t>
                      </a:r>
                      <a:r>
                        <a:rPr lang="ja-JP" sz="1800" b="0" u="none" kern="0" dirty="0">
                          <a:solidFill>
                            <a:srgbClr val="FF0000"/>
                          </a:solidFill>
                          <a:effectLst/>
                          <a:latin typeface="HG丸ｺﾞｼｯｸM-PRO" panose="020F0600000000000000" pitchFamily="50" charset="-128"/>
                          <a:ea typeface="HG丸ｺﾞｼｯｸM-PRO" panose="020F0600000000000000" pitchFamily="50" charset="-128"/>
                        </a:rPr>
                        <a:t>　急性心筋梗塞に対するもの</a:t>
                      </a:r>
                      <a:endParaRPr lang="ja-JP" sz="1800" b="0" u="none" kern="100" dirty="0">
                        <a:solidFill>
                          <a:srgbClr val="FF0000"/>
                        </a:solidFill>
                        <a:effectLst/>
                        <a:latin typeface="HG丸ｺﾞｼｯｸM-PRO" panose="020F0600000000000000" pitchFamily="50" charset="-128"/>
                        <a:ea typeface="HG丸ｺﾞｼｯｸM-PRO" panose="020F0600000000000000" pitchFamily="50" charset="-128"/>
                      </a:endParaRPr>
                    </a:p>
                    <a:p>
                      <a:pPr marL="330200" indent="-152400" algn="r" latinLnBrk="1">
                        <a:spcBef>
                          <a:spcPts val="300"/>
                        </a:spcBef>
                        <a:spcAft>
                          <a:spcPts val="0"/>
                        </a:spcAft>
                      </a:pPr>
                      <a:r>
                        <a:rPr lang="ja-JP" sz="1800" b="0" u="none" kern="0" dirty="0">
                          <a:solidFill>
                            <a:srgbClr val="FF0000"/>
                          </a:solidFill>
                          <a:effectLst/>
                          <a:latin typeface="HG丸ｺﾞｼｯｸM-PRO" panose="020F0600000000000000" pitchFamily="50" charset="-128"/>
                          <a:ea typeface="HG丸ｺﾞｼｯｸM-PRO" panose="020F0600000000000000" pitchFamily="50" charset="-128"/>
                        </a:rPr>
                        <a:t>　</a:t>
                      </a: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３２</a:t>
                      </a:r>
                      <a:r>
                        <a:rPr 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a:t>
                      </a: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０００</a:t>
                      </a:r>
                      <a:r>
                        <a:rPr 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点</a:t>
                      </a: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a:t>
                      </a:r>
                      <a:r>
                        <a:rPr 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新</a:t>
                      </a: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a:t>
                      </a:r>
                      <a:endParaRPr lang="ja-JP" sz="1800" b="0" u="none" kern="100" dirty="0">
                        <a:solidFill>
                          <a:srgbClr val="FF0000"/>
                        </a:solidFill>
                        <a:effectLst/>
                        <a:latin typeface="HG丸ｺﾞｼｯｸM-PRO" panose="020F0600000000000000" pitchFamily="50" charset="-128"/>
                        <a:ea typeface="HG丸ｺﾞｼｯｸM-PRO" panose="020F0600000000000000" pitchFamily="50" charset="-128"/>
                      </a:endParaRPr>
                    </a:p>
                    <a:p>
                      <a:pPr algn="l">
                        <a:spcBef>
                          <a:spcPts val="300"/>
                        </a:spcBef>
                        <a:spcAft>
                          <a:spcPts val="0"/>
                        </a:spcAft>
                      </a:pP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　</a:t>
                      </a:r>
                      <a:r>
                        <a:rPr 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２</a:t>
                      </a:r>
                      <a:r>
                        <a:rPr lang="ja-JP" sz="1800" b="0" u="none" kern="0" dirty="0">
                          <a:solidFill>
                            <a:srgbClr val="FF0000"/>
                          </a:solidFill>
                          <a:effectLst/>
                          <a:latin typeface="HG丸ｺﾞｼｯｸM-PRO" panose="020F0600000000000000" pitchFamily="50" charset="-128"/>
                          <a:ea typeface="HG丸ｺﾞｼｯｸM-PRO" panose="020F0600000000000000" pitchFamily="50" charset="-128"/>
                        </a:rPr>
                        <a:t>　不安定狭心症に対するもの</a:t>
                      </a:r>
                      <a:endParaRPr lang="ja-JP" sz="1800" b="0" u="none" kern="100" dirty="0">
                        <a:solidFill>
                          <a:srgbClr val="FF0000"/>
                        </a:solidFill>
                        <a:effectLst/>
                        <a:latin typeface="HG丸ｺﾞｼｯｸM-PRO" panose="020F0600000000000000" pitchFamily="50" charset="-128"/>
                        <a:ea typeface="HG丸ｺﾞｼｯｸM-PRO" panose="020F0600000000000000" pitchFamily="50" charset="-128"/>
                      </a:endParaRPr>
                    </a:p>
                    <a:p>
                      <a:pPr marL="330200" indent="-152400" algn="r" latinLnBrk="1">
                        <a:spcBef>
                          <a:spcPts val="300"/>
                        </a:spcBef>
                        <a:spcAft>
                          <a:spcPts val="0"/>
                        </a:spcAft>
                      </a:pP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２２</a:t>
                      </a:r>
                      <a:r>
                        <a:rPr 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a:t>
                      </a: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０００</a:t>
                      </a:r>
                      <a:r>
                        <a:rPr 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点</a:t>
                      </a: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a:t>
                      </a:r>
                      <a:r>
                        <a:rPr 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新</a:t>
                      </a: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a:t>
                      </a:r>
                      <a:endParaRPr lang="ja-JP" sz="1800" b="0" u="none" kern="100" dirty="0">
                        <a:solidFill>
                          <a:srgbClr val="FF0000"/>
                        </a:solidFill>
                        <a:effectLst/>
                        <a:latin typeface="HG丸ｺﾞｼｯｸM-PRO" panose="020F0600000000000000" pitchFamily="50" charset="-128"/>
                        <a:ea typeface="HG丸ｺﾞｼｯｸM-PRO" panose="020F0600000000000000" pitchFamily="50" charset="-128"/>
                      </a:endParaRPr>
                    </a:p>
                    <a:p>
                      <a:pPr algn="l">
                        <a:spcBef>
                          <a:spcPts val="300"/>
                        </a:spcBef>
                        <a:spcAft>
                          <a:spcPts val="0"/>
                        </a:spcAft>
                      </a:pP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　</a:t>
                      </a:r>
                      <a:r>
                        <a:rPr 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３</a:t>
                      </a:r>
                      <a:r>
                        <a:rPr lang="ja-JP" sz="1800" b="0" u="none" kern="0" dirty="0">
                          <a:solidFill>
                            <a:srgbClr val="FF0000"/>
                          </a:solidFill>
                          <a:effectLst/>
                          <a:latin typeface="HG丸ｺﾞｼｯｸM-PRO" panose="020F0600000000000000" pitchFamily="50" charset="-128"/>
                          <a:ea typeface="HG丸ｺﾞｼｯｸM-PRO" panose="020F0600000000000000" pitchFamily="50" charset="-128"/>
                        </a:rPr>
                        <a:t>　１、２以外の</a:t>
                      </a:r>
                      <a:r>
                        <a:rPr 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もの</a:t>
                      </a:r>
                      <a:endParaRPr lang="en-US" alt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endParaRPr>
                    </a:p>
                    <a:p>
                      <a:pPr algn="r">
                        <a:spcBef>
                          <a:spcPts val="300"/>
                        </a:spcBef>
                        <a:spcAft>
                          <a:spcPts val="0"/>
                        </a:spcAft>
                      </a:pP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　　　　　１９</a:t>
                      </a:r>
                      <a:r>
                        <a:rPr 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a:t>
                      </a: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３００</a:t>
                      </a:r>
                      <a:r>
                        <a:rPr 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点</a:t>
                      </a: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a:t>
                      </a:r>
                      <a:r>
                        <a:rPr 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新</a:t>
                      </a: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a:t>
                      </a:r>
                      <a:endParaRPr lang="ja-JP" sz="1800" b="0" u="none" kern="100" dirty="0">
                        <a:solidFill>
                          <a:srgbClr val="FF0000"/>
                        </a:solidFill>
                        <a:effectLst/>
                        <a:latin typeface="HG丸ｺﾞｼｯｸM-PRO" panose="020F0600000000000000" pitchFamily="50" charset="-128"/>
                        <a:ea typeface="HG丸ｺﾞｼｯｸM-PRO" panose="020F0600000000000000" pitchFamily="50" charset="-128"/>
                      </a:endParaRPr>
                    </a:p>
                    <a:p>
                      <a:pPr algn="l">
                        <a:spcBef>
                          <a:spcPts val="300"/>
                        </a:spcBef>
                        <a:spcAft>
                          <a:spcPts val="0"/>
                        </a:spcAft>
                      </a:pPr>
                      <a:endParaRPr lang="ja-JP" sz="1800" b="0" u="none" kern="100" dirty="0">
                        <a:effectLst/>
                        <a:latin typeface="HG丸ｺﾞｼｯｸM-PRO" panose="020F0600000000000000" pitchFamily="50" charset="-128"/>
                        <a:ea typeface="HG丸ｺﾞｼｯｸM-PRO" panose="020F0600000000000000" pitchFamily="50" charset="-128"/>
                      </a:endParaRPr>
                    </a:p>
                    <a:p>
                      <a:pPr algn="l">
                        <a:spcBef>
                          <a:spcPts val="300"/>
                        </a:spcBef>
                        <a:spcAft>
                          <a:spcPts val="0"/>
                        </a:spcAft>
                      </a:pPr>
                      <a:r>
                        <a:rPr lang="ja-JP" altLang="en-US" sz="1800" b="0" u="none" kern="0" dirty="0" smtClean="0">
                          <a:effectLst/>
                          <a:latin typeface="HG丸ｺﾞｼｯｸM-PRO" panose="020F0600000000000000" pitchFamily="50" charset="-128"/>
                          <a:ea typeface="HG丸ｺﾞｼｯｸM-PRO" panose="020F0600000000000000" pitchFamily="50" charset="-128"/>
                        </a:rPr>
                        <a:t>Ｋ</a:t>
                      </a:r>
                      <a:r>
                        <a:rPr lang="en-US" altLang="ja-JP" sz="1800" b="0" u="none" kern="0" dirty="0" smtClean="0">
                          <a:effectLst/>
                          <a:latin typeface="HG丸ｺﾞｼｯｸM-PRO" panose="020F0600000000000000" pitchFamily="50" charset="-128"/>
                          <a:ea typeface="HG丸ｺﾞｼｯｸM-PRO" panose="020F0600000000000000" pitchFamily="50" charset="-128"/>
                        </a:rPr>
                        <a:t>549</a:t>
                      </a:r>
                      <a:r>
                        <a:rPr lang="ja-JP" altLang="en-US" sz="1800" b="0" u="none" kern="0" dirty="0" smtClean="0">
                          <a:effectLst/>
                          <a:latin typeface="HG丸ｺﾞｼｯｸM-PRO" panose="020F0600000000000000" pitchFamily="50" charset="-128"/>
                          <a:ea typeface="HG丸ｺﾞｼｯｸM-PRO" panose="020F0600000000000000" pitchFamily="50" charset="-128"/>
                        </a:rPr>
                        <a:t>　</a:t>
                      </a:r>
                      <a:r>
                        <a:rPr lang="ja-JP" sz="1800" b="0" u="none" kern="0" dirty="0" smtClean="0">
                          <a:effectLst/>
                          <a:latin typeface="HG丸ｺﾞｼｯｸM-PRO" panose="020F0600000000000000" pitchFamily="50" charset="-128"/>
                          <a:ea typeface="HG丸ｺﾞｼｯｸM-PRO" panose="020F0600000000000000" pitchFamily="50" charset="-128"/>
                        </a:rPr>
                        <a:t>経皮的</a:t>
                      </a:r>
                      <a:r>
                        <a:rPr lang="ja-JP" sz="1800" b="0" u="none" kern="0" dirty="0">
                          <a:effectLst/>
                          <a:latin typeface="HG丸ｺﾞｼｯｸM-PRO" panose="020F0600000000000000" pitchFamily="50" charset="-128"/>
                          <a:ea typeface="HG丸ｺﾞｼｯｸM-PRO" panose="020F0600000000000000" pitchFamily="50" charset="-128"/>
                        </a:rPr>
                        <a:t>冠動脈ステント</a:t>
                      </a:r>
                      <a:r>
                        <a:rPr lang="ja-JP" sz="1800" b="0" u="none" kern="0" dirty="0" smtClean="0">
                          <a:effectLst/>
                          <a:latin typeface="HG丸ｺﾞｼｯｸM-PRO" panose="020F0600000000000000" pitchFamily="50" charset="-128"/>
                          <a:ea typeface="HG丸ｺﾞｼｯｸM-PRO" panose="020F0600000000000000" pitchFamily="50" charset="-128"/>
                        </a:rPr>
                        <a:t>留置術</a:t>
                      </a:r>
                      <a:endParaRPr lang="ja-JP" sz="1800" b="0" u="none" kern="100" dirty="0">
                        <a:effectLst/>
                        <a:latin typeface="HG丸ｺﾞｼｯｸM-PRO" panose="020F0600000000000000" pitchFamily="50" charset="-128"/>
                        <a:ea typeface="HG丸ｺﾞｼｯｸM-PRO" panose="020F0600000000000000" pitchFamily="50" charset="-128"/>
                      </a:endParaRPr>
                    </a:p>
                    <a:p>
                      <a:pPr algn="l">
                        <a:spcBef>
                          <a:spcPts val="300"/>
                        </a:spcBef>
                        <a:spcAft>
                          <a:spcPts val="0"/>
                        </a:spcAft>
                      </a:pPr>
                      <a:r>
                        <a:rPr lang="ja-JP" altLang="en-US" sz="1800" b="0" u="none" kern="0" dirty="0" smtClean="0">
                          <a:effectLst/>
                          <a:latin typeface="HG丸ｺﾞｼｯｸM-PRO" panose="020F0600000000000000" pitchFamily="50" charset="-128"/>
                          <a:ea typeface="HG丸ｺﾞｼｯｸM-PRO" panose="020F0600000000000000" pitchFamily="50" charset="-128"/>
                        </a:rPr>
                        <a:t>　</a:t>
                      </a:r>
                      <a:r>
                        <a:rPr 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１</a:t>
                      </a:r>
                      <a:r>
                        <a:rPr lang="ja-JP" sz="1800" b="0" u="none" kern="0" dirty="0">
                          <a:solidFill>
                            <a:srgbClr val="FF0000"/>
                          </a:solidFill>
                          <a:effectLst/>
                          <a:latin typeface="HG丸ｺﾞｼｯｸM-PRO" panose="020F0600000000000000" pitchFamily="50" charset="-128"/>
                          <a:ea typeface="HG丸ｺﾞｼｯｸM-PRO" panose="020F0600000000000000" pitchFamily="50" charset="-128"/>
                        </a:rPr>
                        <a:t>　急性心筋梗塞に対するもの</a:t>
                      </a:r>
                      <a:endParaRPr lang="ja-JP" sz="1800" b="0" u="none" kern="100" dirty="0">
                        <a:solidFill>
                          <a:srgbClr val="FF0000"/>
                        </a:solidFill>
                        <a:effectLst/>
                        <a:latin typeface="HG丸ｺﾞｼｯｸM-PRO" panose="020F0600000000000000" pitchFamily="50" charset="-128"/>
                        <a:ea typeface="HG丸ｺﾞｼｯｸM-PRO" panose="020F0600000000000000" pitchFamily="50" charset="-128"/>
                      </a:endParaRPr>
                    </a:p>
                    <a:p>
                      <a:pPr marL="330200" indent="-152400" algn="r" latinLnBrk="1">
                        <a:spcBef>
                          <a:spcPts val="300"/>
                        </a:spcBef>
                        <a:spcAft>
                          <a:spcPts val="0"/>
                        </a:spcAft>
                      </a:pPr>
                      <a:r>
                        <a:rPr lang="ja-JP" sz="1800" b="0" u="none" kern="0" dirty="0">
                          <a:solidFill>
                            <a:srgbClr val="FF0000"/>
                          </a:solidFill>
                          <a:effectLst/>
                          <a:latin typeface="HG丸ｺﾞｼｯｸM-PRO" panose="020F0600000000000000" pitchFamily="50" charset="-128"/>
                          <a:ea typeface="HG丸ｺﾞｼｯｸM-PRO" panose="020F0600000000000000" pitchFamily="50" charset="-128"/>
                        </a:rPr>
                        <a:t>　</a:t>
                      </a: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３４</a:t>
                      </a:r>
                      <a:r>
                        <a:rPr 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a:t>
                      </a: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３８０</a:t>
                      </a:r>
                      <a:r>
                        <a:rPr 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点</a:t>
                      </a: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a:t>
                      </a:r>
                      <a:r>
                        <a:rPr 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新</a:t>
                      </a: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a:t>
                      </a:r>
                      <a:endParaRPr lang="ja-JP" sz="1800" b="0" u="none" kern="100" dirty="0">
                        <a:solidFill>
                          <a:srgbClr val="FF0000"/>
                        </a:solidFill>
                        <a:effectLst/>
                        <a:latin typeface="HG丸ｺﾞｼｯｸM-PRO" panose="020F0600000000000000" pitchFamily="50" charset="-128"/>
                        <a:ea typeface="HG丸ｺﾞｼｯｸM-PRO" panose="020F0600000000000000" pitchFamily="50" charset="-128"/>
                      </a:endParaRPr>
                    </a:p>
                    <a:p>
                      <a:pPr algn="l">
                        <a:spcBef>
                          <a:spcPts val="300"/>
                        </a:spcBef>
                        <a:spcAft>
                          <a:spcPts val="0"/>
                        </a:spcAft>
                      </a:pP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　</a:t>
                      </a:r>
                      <a:r>
                        <a:rPr 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２</a:t>
                      </a:r>
                      <a:r>
                        <a:rPr lang="ja-JP" sz="1800" b="0" u="none" kern="0" dirty="0">
                          <a:solidFill>
                            <a:srgbClr val="FF0000"/>
                          </a:solidFill>
                          <a:effectLst/>
                          <a:latin typeface="HG丸ｺﾞｼｯｸM-PRO" panose="020F0600000000000000" pitchFamily="50" charset="-128"/>
                          <a:ea typeface="HG丸ｺﾞｼｯｸM-PRO" panose="020F0600000000000000" pitchFamily="50" charset="-128"/>
                        </a:rPr>
                        <a:t>　不安定狭心症に対するもの</a:t>
                      </a:r>
                      <a:endParaRPr lang="ja-JP" sz="1800" b="0" u="none" kern="100" dirty="0">
                        <a:solidFill>
                          <a:srgbClr val="FF0000"/>
                        </a:solidFill>
                        <a:effectLst/>
                        <a:latin typeface="HG丸ｺﾞｼｯｸM-PRO" panose="020F0600000000000000" pitchFamily="50" charset="-128"/>
                        <a:ea typeface="HG丸ｺﾞｼｯｸM-PRO" panose="020F0600000000000000" pitchFamily="50" charset="-128"/>
                      </a:endParaRPr>
                    </a:p>
                    <a:p>
                      <a:pPr marL="330200" indent="-152400" algn="r" latinLnBrk="1">
                        <a:spcBef>
                          <a:spcPts val="300"/>
                        </a:spcBef>
                        <a:spcAft>
                          <a:spcPts val="0"/>
                        </a:spcAft>
                      </a:pP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２４</a:t>
                      </a:r>
                      <a:r>
                        <a:rPr 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a:t>
                      </a: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３８０</a:t>
                      </a:r>
                      <a:r>
                        <a:rPr 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点</a:t>
                      </a: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a:t>
                      </a:r>
                      <a:r>
                        <a:rPr 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新</a:t>
                      </a: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a:t>
                      </a:r>
                      <a:endParaRPr lang="ja-JP" sz="1800" b="0" u="none" kern="100" dirty="0">
                        <a:solidFill>
                          <a:srgbClr val="FF0000"/>
                        </a:solidFill>
                        <a:effectLst/>
                        <a:latin typeface="HG丸ｺﾞｼｯｸM-PRO" panose="020F0600000000000000" pitchFamily="50" charset="-128"/>
                        <a:ea typeface="HG丸ｺﾞｼｯｸM-PRO" panose="020F0600000000000000" pitchFamily="50" charset="-128"/>
                      </a:endParaRPr>
                    </a:p>
                    <a:p>
                      <a:pPr algn="l">
                        <a:spcBef>
                          <a:spcPts val="300"/>
                        </a:spcBef>
                        <a:spcAft>
                          <a:spcPts val="0"/>
                        </a:spcAft>
                      </a:pP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　</a:t>
                      </a:r>
                      <a:r>
                        <a:rPr 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３</a:t>
                      </a:r>
                      <a:r>
                        <a:rPr lang="ja-JP" sz="1800" b="0" u="none" kern="0" dirty="0">
                          <a:solidFill>
                            <a:srgbClr val="FF0000"/>
                          </a:solidFill>
                          <a:effectLst/>
                          <a:latin typeface="HG丸ｺﾞｼｯｸM-PRO" panose="020F0600000000000000" pitchFamily="50" charset="-128"/>
                          <a:ea typeface="HG丸ｺﾞｼｯｸM-PRO" panose="020F0600000000000000" pitchFamily="50" charset="-128"/>
                        </a:rPr>
                        <a:t>　１、２以外の</a:t>
                      </a:r>
                      <a:r>
                        <a:rPr 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もの</a:t>
                      </a:r>
                      <a:endParaRPr lang="en-US" alt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endParaRPr>
                    </a:p>
                    <a:p>
                      <a:pPr algn="r">
                        <a:spcBef>
                          <a:spcPts val="300"/>
                        </a:spcBef>
                        <a:spcAft>
                          <a:spcPts val="0"/>
                        </a:spcAft>
                      </a:pP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　２１</a:t>
                      </a:r>
                      <a:r>
                        <a:rPr 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a:t>
                      </a: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６８０</a:t>
                      </a:r>
                      <a:r>
                        <a:rPr 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点</a:t>
                      </a: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a:t>
                      </a:r>
                      <a:r>
                        <a:rPr lang="ja-JP"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新</a:t>
                      </a:r>
                      <a:r>
                        <a:rPr lang="ja-JP" altLang="en-US" sz="1800" b="0" u="none" kern="0" dirty="0" smtClean="0">
                          <a:solidFill>
                            <a:srgbClr val="FF0000"/>
                          </a:solidFill>
                          <a:effectLst/>
                          <a:latin typeface="HG丸ｺﾞｼｯｸM-PRO" panose="020F0600000000000000" pitchFamily="50" charset="-128"/>
                          <a:ea typeface="HG丸ｺﾞｼｯｸM-PRO" panose="020F0600000000000000" pitchFamily="50" charset="-128"/>
                        </a:rPr>
                        <a:t>）</a:t>
                      </a:r>
                      <a:endParaRPr lang="ja-JP" sz="1800" b="0" u="none" kern="100" dirty="0">
                        <a:solidFill>
                          <a:srgbClr val="FF0000"/>
                        </a:solidFill>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229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40083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09092" y="188640"/>
            <a:ext cx="8568952" cy="576064"/>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260648"/>
            <a:ext cx="8424936" cy="6552728"/>
          </a:xfrm>
        </p:spPr>
        <p:txBody>
          <a:bodyPr>
            <a:normAutofit/>
          </a:bodyPr>
          <a:lstStyle/>
          <a:p>
            <a:pPr marL="0" indent="0">
              <a:spcAft>
                <a:spcPts val="1200"/>
              </a:spcAft>
              <a:buNone/>
            </a:pP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Ａ</a:t>
            </a:r>
            <a:r>
              <a:rPr kumimoji="1" lang="en-US" altLang="ja-JP" sz="2400" dirty="0" smtClean="0">
                <a:solidFill>
                  <a:srgbClr val="0000FF"/>
                </a:solidFill>
                <a:latin typeface="HG丸ｺﾞｼｯｸM-PRO" panose="020F0600000000000000" pitchFamily="50" charset="-128"/>
                <a:ea typeface="HG丸ｺﾞｼｯｸM-PRO" panose="020F0600000000000000" pitchFamily="50" charset="-128"/>
              </a:rPr>
              <a:t>101</a:t>
            </a: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　療養病棟入院基本料（１日につき）</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u="heavy"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lang="en-US" altLang="ja-JP" sz="2400" u="heavy"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u="heavy"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lang="en-US" altLang="ja-JP" sz="2400" u="heavy"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u="heavy"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lang="en-US" altLang="ja-JP" sz="2400" u="heavy"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u="heavy"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lang="en-US" altLang="ja-JP" sz="1600" u="heavy"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u="heavy"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lang="en-US" altLang="ja-JP" sz="2000" u="heavy"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000" u="heavy"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r>
              <a:rPr lang="ja-JP" altLang="en-US" sz="1400" dirty="0" smtClean="0">
                <a:uFill>
                  <a:solidFill>
                    <a:srgbClr val="0000FF"/>
                  </a:solidFill>
                </a:uFill>
                <a:latin typeface="HG丸ｺﾞｼｯｸM-PRO" panose="020F0600000000000000" pitchFamily="50" charset="-128"/>
                <a:ea typeface="HG丸ｺﾞｼｯｸM-PRO" panose="020F0600000000000000" pitchFamily="50" charset="-128"/>
              </a:rPr>
              <a:t>注２　特別入院基本料　　　</a:t>
            </a:r>
            <a:r>
              <a:rPr lang="ja-JP" altLang="en-US" sz="1400" b="1"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５６３点　→　５７６点（</a:t>
            </a:r>
            <a:r>
              <a:rPr lang="en-US" altLang="ja-JP" sz="1400" b="1"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+13</a:t>
            </a:r>
            <a:r>
              <a:rPr lang="ja-JP" altLang="en-US" sz="1400" b="1"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a:t>
            </a:r>
            <a:endParaRPr lang="en-US" altLang="ja-JP" sz="1400" b="1"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r>
              <a:rPr kumimoji="1" lang="ja-JP" altLang="en-US" sz="1400" dirty="0" smtClean="0">
                <a:uFill>
                  <a:solidFill>
                    <a:srgbClr val="0000FF"/>
                  </a:solidFill>
                </a:uFill>
                <a:latin typeface="HG丸ｺﾞｼｯｸM-PRO" panose="020F0600000000000000" pitchFamily="50" charset="-128"/>
                <a:ea typeface="HG丸ｺﾞｼｯｸM-PRO" panose="020F0600000000000000" pitchFamily="50" charset="-128"/>
              </a:rPr>
              <a:t>　　　　（生活療養）　　　</a:t>
            </a:r>
            <a:r>
              <a:rPr kumimoji="1" lang="ja-JP" altLang="en-US" sz="1400"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５４９点　→　５６２点（</a:t>
            </a:r>
            <a:r>
              <a:rPr kumimoji="1" lang="en-US" altLang="ja-JP" sz="1400"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+13</a:t>
            </a:r>
            <a:r>
              <a:rPr kumimoji="1" lang="ja-JP" altLang="en-US" sz="1400"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a:t>
            </a:r>
            <a:endParaRPr kumimoji="1" lang="en-US" altLang="ja-JP" sz="1400"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endParaRPr>
          </a:p>
          <a:p>
            <a:pPr marL="542925" indent="0">
              <a:spcBef>
                <a:spcPts val="1200"/>
              </a:spcBef>
              <a:buNone/>
            </a:pPr>
            <a:r>
              <a:rPr kumimoji="1" lang="en-US" altLang="ja-JP" sz="18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kumimoji="1" lang="ja-JP" altLang="en-US" sz="1800" u="sng" dirty="0" smtClean="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endParaRPr kumimoji="1" lang="ja-JP" altLang="en-US" sz="1800" u="sng" dirty="0">
              <a:uFill>
                <a:solidFill>
                  <a:srgbClr val="0000FF"/>
                </a:solidFill>
              </a:u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084612088"/>
              </p:ext>
            </p:extLst>
          </p:nvPr>
        </p:nvGraphicFramePr>
        <p:xfrm>
          <a:off x="338666" y="836712"/>
          <a:ext cx="8539378" cy="4968240"/>
        </p:xfrm>
        <a:graphic>
          <a:graphicData uri="http://schemas.openxmlformats.org/drawingml/2006/table">
            <a:tbl>
              <a:tblPr firstRow="1" bandRow="1">
                <a:tableStyleId>{C4B1156A-380E-4F78-BDF5-A606A8083BF9}</a:tableStyleId>
              </a:tblPr>
              <a:tblGrid>
                <a:gridCol w="1641598"/>
                <a:gridCol w="3448800"/>
                <a:gridCol w="3448980"/>
              </a:tblGrid>
              <a:tr h="290304">
                <a:tc>
                  <a:txBody>
                    <a:bodyPr/>
                    <a:lstStyle/>
                    <a:p>
                      <a:endParaRPr kumimoji="1" lang="ja-JP" altLang="en-US" sz="14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latin typeface="HG丸ｺﾞｼｯｸM-PRO" panose="020F0600000000000000" pitchFamily="50" charset="-128"/>
                          <a:ea typeface="HG丸ｺﾞｼｯｸM-PRO" panose="020F0600000000000000" pitchFamily="50" charset="-128"/>
                        </a:rPr>
                        <a:t>１　療養病棟入院基本料１</a:t>
                      </a:r>
                      <a:endParaRPr kumimoji="1" lang="ja-JP"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latin typeface="HG丸ｺﾞｼｯｸM-PRO" panose="020F0600000000000000" pitchFamily="50" charset="-128"/>
                          <a:ea typeface="HG丸ｺﾞｼｯｸM-PRO" panose="020F0600000000000000" pitchFamily="50" charset="-128"/>
                        </a:rPr>
                        <a:t>２　療養病棟入院基本料２</a:t>
                      </a:r>
                      <a:endParaRPr kumimoji="1" lang="en-US" altLang="ja-JP" sz="1400" b="1" dirty="0" smtClean="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053">
                <a:tc>
                  <a:txBody>
                    <a:bodyPr/>
                    <a:lstStyle/>
                    <a:p>
                      <a:pPr algn="l"/>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イ　入院基本料Ａ</a:t>
                      </a:r>
                      <a:endParaRPr kumimoji="1" lang="en-US" altLang="ja-JP" sz="1400" b="1" dirty="0" smtClean="0">
                        <a:solidFill>
                          <a:schemeClr val="tx1"/>
                        </a:solidFill>
                        <a:latin typeface="ＭＳ ゴシック" panose="020B0609070205080204" pitchFamily="49" charset="-128"/>
                        <a:ea typeface="ＭＳ ゴシック" panose="020B0609070205080204" pitchFamily="49" charset="-128"/>
                      </a:endParaRPr>
                    </a:p>
                    <a:p>
                      <a:pPr algn="r"/>
                      <a:r>
                        <a:rPr kumimoji="1" lang="ja-JP" altLang="en-US" sz="1400" b="0" dirty="0" smtClean="0">
                          <a:solidFill>
                            <a:schemeClr val="tx1"/>
                          </a:solidFill>
                          <a:latin typeface="ＭＳ ゴシック" panose="020B0609070205080204" pitchFamily="49" charset="-128"/>
                          <a:ea typeface="ＭＳ ゴシック" panose="020B0609070205080204" pitchFamily="49" charset="-128"/>
                        </a:rPr>
                        <a:t>　（生活療養）</a:t>
                      </a:r>
                      <a:endParaRPr lang="en-US" altLang="ja-JP" sz="1400" b="0" dirty="0" smtClean="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b="1"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1400" b="1"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smtClean="0">
                          <a:solidFill>
                            <a:srgbClr val="FF0000"/>
                          </a:solidFill>
                          <a:latin typeface="HG丸ｺﾞｼｯｸM-PRO" panose="020F0600000000000000" pitchFamily="50" charset="-128"/>
                          <a:ea typeface="HG丸ｺﾞｼｯｸM-PRO" panose="020F0600000000000000" pitchFamily="50" charset="-128"/>
                        </a:rPr>
                        <a:t>７６９点　→　１</a:t>
                      </a:r>
                      <a:r>
                        <a:rPr kumimoji="1" lang="en-US" altLang="ja-JP" sz="1400" b="1"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smtClean="0">
                          <a:solidFill>
                            <a:srgbClr val="FF0000"/>
                          </a:solidFill>
                          <a:latin typeface="HG丸ｺﾞｼｯｸM-PRO" panose="020F0600000000000000" pitchFamily="50" charset="-128"/>
                          <a:ea typeface="HG丸ｺﾞｼｯｸM-PRO" panose="020F0600000000000000" pitchFamily="50" charset="-128"/>
                        </a:rPr>
                        <a:t>８１０点（</a:t>
                      </a:r>
                      <a:r>
                        <a:rPr kumimoji="1" lang="en-US" altLang="ja-JP" sz="1400" b="1" smtClean="0">
                          <a:solidFill>
                            <a:srgbClr val="FF0000"/>
                          </a:solidFill>
                          <a:latin typeface="HG丸ｺﾞｼｯｸM-PRO" panose="020F0600000000000000" pitchFamily="50" charset="-128"/>
                          <a:ea typeface="HG丸ｺﾞｼｯｸM-PRO" panose="020F0600000000000000" pitchFamily="50" charset="-128"/>
                        </a:rPr>
                        <a:t>+41</a:t>
                      </a:r>
                      <a:r>
                        <a:rPr kumimoji="1" lang="ja-JP" altLang="en-US" sz="1400" b="1"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1400" b="1" smtClean="0">
                        <a:solidFill>
                          <a:srgbClr val="FF0000"/>
                        </a:solidFill>
                        <a:latin typeface="HG丸ｺﾞｼｯｸM-PRO" panose="020F0600000000000000" pitchFamily="50" charset="-128"/>
                        <a:ea typeface="HG丸ｺﾞｼｯｸM-PRO" panose="020F0600000000000000" pitchFamily="50" charset="-128"/>
                      </a:endParaRPr>
                    </a:p>
                    <a:p>
                      <a:pPr algn="r"/>
                      <a:r>
                        <a:rPr kumimoji="1" lang="ja-JP" altLang="en-US" sz="1400" b="0" smtClean="0">
                          <a:solidFill>
                            <a:srgbClr val="0000FF"/>
                          </a:solidFill>
                          <a:latin typeface="HG丸ｺﾞｼｯｸM-PRO" panose="020F0600000000000000" pitchFamily="50" charset="-128"/>
                          <a:ea typeface="HG丸ｺﾞｼｯｸM-PRO" panose="020F0600000000000000" pitchFamily="50" charset="-128"/>
                        </a:rPr>
                        <a:t>１</a:t>
                      </a:r>
                      <a:r>
                        <a:rPr kumimoji="1" lang="en-US" altLang="ja-JP" sz="1400" b="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smtClean="0">
                          <a:solidFill>
                            <a:srgbClr val="0000FF"/>
                          </a:solidFill>
                          <a:latin typeface="HG丸ｺﾞｼｯｸM-PRO" panose="020F0600000000000000" pitchFamily="50" charset="-128"/>
                          <a:ea typeface="HG丸ｺﾞｼｯｸM-PRO" panose="020F0600000000000000" pitchFamily="50" charset="-128"/>
                        </a:rPr>
                        <a:t>７５５点　→　１</a:t>
                      </a:r>
                      <a:r>
                        <a:rPr kumimoji="1" lang="en-US" altLang="ja-JP" sz="1400" b="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smtClean="0">
                          <a:solidFill>
                            <a:srgbClr val="0000FF"/>
                          </a:solidFill>
                          <a:latin typeface="HG丸ｺﾞｼｯｸM-PRO" panose="020F0600000000000000" pitchFamily="50" charset="-128"/>
                          <a:ea typeface="HG丸ｺﾞｼｯｸM-PRO" panose="020F0600000000000000" pitchFamily="50" charset="-128"/>
                        </a:rPr>
                        <a:t>７９５点（</a:t>
                      </a:r>
                      <a:r>
                        <a:rPr kumimoji="1" lang="en-US" altLang="ja-JP" sz="1400" b="0" smtClean="0">
                          <a:solidFill>
                            <a:srgbClr val="0000FF"/>
                          </a:solidFill>
                          <a:latin typeface="HG丸ｺﾞｼｯｸM-PRO" panose="020F0600000000000000" pitchFamily="50" charset="-128"/>
                          <a:ea typeface="HG丸ｺﾞｼｯｸM-PRO" panose="020F0600000000000000" pitchFamily="50" charset="-128"/>
                        </a:rPr>
                        <a:t>+40</a:t>
                      </a:r>
                      <a:r>
                        <a:rPr kumimoji="1" lang="ja-JP" altLang="en-US" sz="1400" b="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７０６点　→　１</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７４５点（</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+39</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endParaRPr>
                    </a:p>
                    <a:p>
                      <a:pPr algn="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１</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６９２点　→　１</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７３１点（</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+39</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053">
                <a:tc>
                  <a:txBody>
                    <a:bodyPr/>
                    <a:lstStyle/>
                    <a:p>
                      <a:pPr algn="l"/>
                      <a:r>
                        <a:rPr lang="ja-JP" altLang="en-US" sz="1400" b="1" dirty="0" smtClean="0">
                          <a:solidFill>
                            <a:schemeClr val="tx1"/>
                          </a:solidFill>
                          <a:latin typeface="ＭＳ ゴシック" panose="020B0609070205080204" pitchFamily="49" charset="-128"/>
                          <a:ea typeface="ＭＳ ゴシック" panose="020B0609070205080204" pitchFamily="49" charset="-128"/>
                        </a:rPr>
                        <a:t>ロ　入院基本料Ｂ</a:t>
                      </a:r>
                      <a:endParaRPr lang="en-US" altLang="ja-JP" sz="1400" b="1" dirty="0" smtClean="0">
                        <a:solidFill>
                          <a:schemeClr val="tx1"/>
                        </a:solidFill>
                        <a:latin typeface="ＭＳ ゴシック" panose="020B0609070205080204" pitchFamily="49" charset="-128"/>
                        <a:ea typeface="ＭＳ ゴシック" panose="020B0609070205080204" pitchFamily="49" charset="-128"/>
                      </a:endParaRPr>
                    </a:p>
                    <a:p>
                      <a:pPr algn="r"/>
                      <a:r>
                        <a:rPr lang="ja-JP" altLang="en-US" sz="1400" b="0" dirty="0" smtClean="0">
                          <a:solidFill>
                            <a:schemeClr val="tx1"/>
                          </a:solidFill>
                          <a:latin typeface="ＭＳ ゴシック" panose="020B0609070205080204" pitchFamily="49" charset="-128"/>
                          <a:ea typeface="ＭＳ ゴシック" panose="020B0609070205080204" pitchFamily="49" charset="-128"/>
                        </a:rPr>
                        <a:t>（生活療養）</a:t>
                      </a:r>
                      <a:endParaRPr lang="en-US" altLang="ja-JP" sz="1400" b="0" dirty="0" smtClean="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７１６点　→　１</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７５５点（</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+39</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endParaRPr>
                    </a:p>
                    <a:p>
                      <a:pPr algn="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１</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７０２点　→　１</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７４１点（</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+39</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６５３点　→　１</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６９１点（</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+38</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endParaRPr>
                    </a:p>
                    <a:p>
                      <a:pPr algn="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１</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６３９点　→　１</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６７７点（</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+38</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053">
                <a:tc>
                  <a:txBody>
                    <a:bodyPr/>
                    <a:lstStyle/>
                    <a:p>
                      <a:pPr algn="l"/>
                      <a:r>
                        <a:rPr lang="ja-JP" altLang="en-US" sz="1400" b="1" dirty="0" smtClean="0">
                          <a:solidFill>
                            <a:schemeClr val="tx1"/>
                          </a:solidFill>
                          <a:latin typeface="ＭＳ ゴシック" panose="020B0609070205080204" pitchFamily="49" charset="-128"/>
                          <a:ea typeface="ＭＳ ゴシック" panose="020B0609070205080204" pitchFamily="49" charset="-128"/>
                        </a:rPr>
                        <a:t>ハ　入院基本料Ｃ</a:t>
                      </a:r>
                      <a:endParaRPr lang="en-US" altLang="ja-JP" sz="1400" b="1" dirty="0" smtClean="0">
                        <a:solidFill>
                          <a:schemeClr val="tx1"/>
                        </a:solidFill>
                        <a:latin typeface="ＭＳ ゴシック" panose="020B0609070205080204" pitchFamily="49" charset="-128"/>
                        <a:ea typeface="ＭＳ ゴシック" panose="020B0609070205080204" pitchFamily="49" charset="-128"/>
                      </a:endParaRPr>
                    </a:p>
                    <a:p>
                      <a:pPr algn="r"/>
                      <a:r>
                        <a:rPr lang="ja-JP" altLang="en-US" sz="1400" b="0" dirty="0" smtClean="0">
                          <a:solidFill>
                            <a:schemeClr val="tx1"/>
                          </a:solidFill>
                          <a:latin typeface="ＭＳ ゴシック" panose="020B0609070205080204" pitchFamily="49" charset="-128"/>
                          <a:ea typeface="ＭＳ ゴシック" panose="020B0609070205080204" pitchFamily="49" charset="-128"/>
                        </a:rPr>
                        <a:t>（生活療養）</a:t>
                      </a:r>
                      <a:endParaRPr lang="en-US" altLang="ja-JP" sz="1400" b="0" dirty="0" smtClean="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４３５点　→　１</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４６８点（</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+33</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endParaRPr>
                    </a:p>
                    <a:p>
                      <a:pPr algn="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１</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４２１点　→　１</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４５４点（</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+33</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３７２点　→　１</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４０３点（</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+31</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endParaRPr>
                    </a:p>
                    <a:p>
                      <a:pPr algn="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１</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３５８点　→　１</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３８９点（</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+31</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053">
                <a:tc>
                  <a:txBody>
                    <a:bodyPr/>
                    <a:lstStyle/>
                    <a:p>
                      <a:pPr algn="l"/>
                      <a:r>
                        <a:rPr lang="ja-JP" altLang="en-US" sz="1400" b="1" dirty="0" smtClean="0">
                          <a:solidFill>
                            <a:schemeClr val="tx1"/>
                          </a:solidFill>
                          <a:latin typeface="ＭＳ ゴシック" panose="020B0609070205080204" pitchFamily="49" charset="-128"/>
                          <a:ea typeface="ＭＳ ゴシック" panose="020B0609070205080204" pitchFamily="49" charset="-128"/>
                        </a:rPr>
                        <a:t>ニ　入院基本料Ｄ</a:t>
                      </a:r>
                      <a:endParaRPr lang="en-US" altLang="ja-JP" sz="1400" b="1" dirty="0" smtClean="0">
                        <a:solidFill>
                          <a:schemeClr val="tx1"/>
                        </a:solidFill>
                        <a:latin typeface="ＭＳ ゴシック" panose="020B0609070205080204" pitchFamily="49" charset="-128"/>
                        <a:ea typeface="ＭＳ ゴシック" panose="020B0609070205080204" pitchFamily="49" charset="-128"/>
                      </a:endParaRPr>
                    </a:p>
                    <a:p>
                      <a:pPr algn="r"/>
                      <a:r>
                        <a:rPr lang="ja-JP" altLang="en-US" sz="1400" b="0" dirty="0" smtClean="0">
                          <a:solidFill>
                            <a:schemeClr val="tx1"/>
                          </a:solidFill>
                          <a:latin typeface="ＭＳ ゴシック" panose="020B0609070205080204" pitchFamily="49" charset="-128"/>
                          <a:ea typeface="ＭＳ ゴシック" panose="020B0609070205080204" pitchFamily="49" charset="-128"/>
                        </a:rPr>
                        <a:t>（生活療養）</a:t>
                      </a:r>
                      <a:endParaRPr lang="en-US" altLang="ja-JP" sz="1400" b="0" dirty="0" smtClean="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３８０点　→　１</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４１２点（</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+32</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endParaRPr>
                    </a:p>
                    <a:p>
                      <a:pPr algn="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１</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３６６点　→　１</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３９７点（</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+31</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３１７点　→　１</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３４７点（</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+30</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endParaRPr>
                    </a:p>
                    <a:p>
                      <a:pPr algn="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１</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３０３点　→　１</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３３３点（</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+30</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053">
                <a:tc>
                  <a:txBody>
                    <a:bodyPr/>
                    <a:lstStyle/>
                    <a:p>
                      <a:pPr algn="l"/>
                      <a:r>
                        <a:rPr lang="ja-JP" altLang="en-US" sz="1400" b="1" dirty="0" smtClean="0">
                          <a:solidFill>
                            <a:schemeClr val="tx1"/>
                          </a:solidFill>
                          <a:latin typeface="ＭＳ ゴシック" panose="020B0609070205080204" pitchFamily="49" charset="-128"/>
                          <a:ea typeface="ＭＳ ゴシック" panose="020B0609070205080204" pitchFamily="49" charset="-128"/>
                        </a:rPr>
                        <a:t>ホ　入院基本料Ｅ</a:t>
                      </a:r>
                      <a:endParaRPr lang="en-US" altLang="ja-JP" sz="1400" b="1" dirty="0" smtClean="0">
                        <a:solidFill>
                          <a:schemeClr val="tx1"/>
                        </a:solidFill>
                        <a:latin typeface="ＭＳ ゴシック" panose="020B0609070205080204" pitchFamily="49" charset="-128"/>
                        <a:ea typeface="ＭＳ ゴシック" panose="020B0609070205080204" pitchFamily="49" charset="-128"/>
                      </a:endParaRPr>
                    </a:p>
                    <a:p>
                      <a:pPr algn="r"/>
                      <a:r>
                        <a:rPr lang="ja-JP" altLang="en-US" sz="1400" b="0" dirty="0" smtClean="0">
                          <a:solidFill>
                            <a:schemeClr val="tx1"/>
                          </a:solidFill>
                          <a:latin typeface="ＭＳ ゴシック" panose="020B0609070205080204" pitchFamily="49" charset="-128"/>
                          <a:ea typeface="ＭＳ ゴシック" panose="020B0609070205080204" pitchFamily="49" charset="-128"/>
                        </a:rPr>
                        <a:t>（生活療養）</a:t>
                      </a:r>
                      <a:endParaRPr lang="en-US" altLang="ja-JP" sz="1400" b="0" dirty="0" smtClean="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３５３点　→　１</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３８４点（</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+31</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endParaRPr>
                    </a:p>
                    <a:p>
                      <a:pPr algn="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１</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３３９点　→　１</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３７０点（</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+31</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２９０点　→　１</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３２０点（</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+30</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endParaRPr>
                    </a:p>
                    <a:p>
                      <a:pPr algn="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１</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２７６点　→　１</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３０５点（</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+29</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053">
                <a:tc>
                  <a:txBody>
                    <a:bodyPr/>
                    <a:lstStyle/>
                    <a:p>
                      <a:pPr algn="l"/>
                      <a:r>
                        <a:rPr lang="ja-JP" altLang="en-US" sz="1400" b="1" dirty="0" err="1" smtClean="0">
                          <a:solidFill>
                            <a:schemeClr val="tx1"/>
                          </a:solidFill>
                          <a:latin typeface="ＭＳ ゴシック" panose="020B0609070205080204" pitchFamily="49" charset="-128"/>
                          <a:ea typeface="ＭＳ ゴシック" panose="020B0609070205080204" pitchFamily="49" charset="-128"/>
                        </a:rPr>
                        <a:t>ヘ</a:t>
                      </a:r>
                      <a:r>
                        <a:rPr lang="ja-JP" altLang="en-US" sz="1400" b="1" dirty="0" smtClean="0">
                          <a:solidFill>
                            <a:schemeClr val="tx1"/>
                          </a:solidFill>
                          <a:latin typeface="ＭＳ ゴシック" panose="020B0609070205080204" pitchFamily="49" charset="-128"/>
                          <a:ea typeface="ＭＳ ゴシック" panose="020B0609070205080204" pitchFamily="49" charset="-128"/>
                        </a:rPr>
                        <a:t>　入院基本料Ｆ</a:t>
                      </a:r>
                      <a:endParaRPr lang="en-US" altLang="ja-JP" sz="1400" b="1" dirty="0" smtClean="0">
                        <a:solidFill>
                          <a:schemeClr val="tx1"/>
                        </a:solidFill>
                        <a:latin typeface="ＭＳ ゴシック" panose="020B0609070205080204" pitchFamily="49" charset="-128"/>
                        <a:ea typeface="ＭＳ ゴシック" panose="020B0609070205080204" pitchFamily="49" charset="-128"/>
                      </a:endParaRPr>
                    </a:p>
                    <a:p>
                      <a:pPr algn="r"/>
                      <a:r>
                        <a:rPr lang="ja-JP" altLang="en-US" sz="1400" b="0" dirty="0" smtClean="0">
                          <a:solidFill>
                            <a:schemeClr val="tx1"/>
                          </a:solidFill>
                          <a:latin typeface="ＭＳ ゴシック" panose="020B0609070205080204" pitchFamily="49" charset="-128"/>
                          <a:ea typeface="ＭＳ ゴシック" panose="020B0609070205080204" pitchFamily="49" charset="-128"/>
                        </a:rPr>
                        <a:t>（生活療養）　</a:t>
                      </a:r>
                      <a:endParaRPr lang="en-US" altLang="ja-JP" sz="1400" b="0" dirty="0" smtClean="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２０２点　→　１</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２３０点（</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+28</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endParaRPr>
                    </a:p>
                    <a:p>
                      <a:pPr algn="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１</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１８８点　→　１</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２１５点（</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+27</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１３９点　→　１</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１６５点（</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+26</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endParaRPr>
                    </a:p>
                    <a:p>
                      <a:pPr algn="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１</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１２５点　→　１</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１５１点（</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+26</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053">
                <a:tc>
                  <a:txBody>
                    <a:bodyPr/>
                    <a:lstStyle/>
                    <a:p>
                      <a:pPr algn="l"/>
                      <a:r>
                        <a:rPr lang="ja-JP" altLang="en-US" sz="1400" b="1" dirty="0" smtClean="0">
                          <a:solidFill>
                            <a:schemeClr val="tx1"/>
                          </a:solidFill>
                          <a:latin typeface="ＭＳ ゴシック" panose="020B0609070205080204" pitchFamily="49" charset="-128"/>
                          <a:ea typeface="ＭＳ ゴシック" panose="020B0609070205080204" pitchFamily="49" charset="-128"/>
                        </a:rPr>
                        <a:t>ト　入院基本料Ｇ</a:t>
                      </a:r>
                      <a:endParaRPr lang="en-US" altLang="ja-JP" sz="1400" b="1" dirty="0" smtClean="0">
                        <a:solidFill>
                          <a:schemeClr val="tx1"/>
                        </a:solidFill>
                        <a:latin typeface="ＭＳ ゴシック" panose="020B0609070205080204" pitchFamily="49" charset="-128"/>
                        <a:ea typeface="ＭＳ ゴシック" panose="020B0609070205080204" pitchFamily="49" charset="-128"/>
                      </a:endParaRPr>
                    </a:p>
                    <a:p>
                      <a:pPr algn="r"/>
                      <a:r>
                        <a:rPr lang="ja-JP" altLang="en-US" sz="1400" b="0" dirty="0" smtClean="0">
                          <a:solidFill>
                            <a:schemeClr val="tx1"/>
                          </a:solidFill>
                          <a:latin typeface="ＭＳ ゴシック" panose="020B0609070205080204" pitchFamily="49" charset="-128"/>
                          <a:ea typeface="ＭＳ ゴシック" panose="020B0609070205080204" pitchFamily="49" charset="-128"/>
                        </a:rPr>
                        <a:t>（生活療養）</a:t>
                      </a:r>
                      <a:endParaRPr lang="en-US" altLang="ja-JP" sz="1400" b="0" dirty="0" smtClean="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９４５点　→　　９６７点（</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+22</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endParaRPr>
                    </a:p>
                    <a:p>
                      <a:pPr algn="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９３１点　→　　９５２点（</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+21</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８８２点　→　　９０２点（</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+20</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endParaRPr>
                    </a:p>
                    <a:p>
                      <a:pPr algn="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８６８点　→　　８８８点（</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+20</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053">
                <a:tc>
                  <a:txBody>
                    <a:bodyPr/>
                    <a:lstStyle/>
                    <a:p>
                      <a:pPr algn="l"/>
                      <a:r>
                        <a:rPr lang="ja-JP" altLang="en-US" sz="1400" b="1" dirty="0" smtClean="0">
                          <a:solidFill>
                            <a:schemeClr val="tx1"/>
                          </a:solidFill>
                          <a:latin typeface="ＭＳ ゴシック" panose="020B0609070205080204" pitchFamily="49" charset="-128"/>
                          <a:ea typeface="ＭＳ ゴシック" panose="020B0609070205080204" pitchFamily="49" charset="-128"/>
                        </a:rPr>
                        <a:t>チ　入院基本料Ｈ</a:t>
                      </a:r>
                      <a:endParaRPr lang="en-US" altLang="ja-JP" sz="1400" b="1" dirty="0" smtClean="0">
                        <a:solidFill>
                          <a:schemeClr val="tx1"/>
                        </a:solidFill>
                        <a:latin typeface="ＭＳ ゴシック" panose="020B0609070205080204" pitchFamily="49" charset="-128"/>
                        <a:ea typeface="ＭＳ ゴシック" panose="020B0609070205080204" pitchFamily="49" charset="-128"/>
                      </a:endParaRPr>
                    </a:p>
                    <a:p>
                      <a:pPr algn="r"/>
                      <a:r>
                        <a:rPr lang="ja-JP" altLang="en-US" sz="1400" b="0" dirty="0" smtClean="0">
                          <a:solidFill>
                            <a:schemeClr val="tx1"/>
                          </a:solidFill>
                          <a:latin typeface="ＭＳ ゴシック" panose="020B0609070205080204" pitchFamily="49" charset="-128"/>
                          <a:ea typeface="ＭＳ ゴシック" panose="020B0609070205080204" pitchFamily="49" charset="-128"/>
                        </a:rPr>
                        <a:t>（生活療養）</a:t>
                      </a:r>
                      <a:endParaRPr lang="en-US" altLang="ja-JP" sz="1400" b="0" dirty="0" smtClean="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８９８点　→　　９１９点（</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+21</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endParaRPr>
                    </a:p>
                    <a:p>
                      <a:pPr algn="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８８４点　→　　９０４点（</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+20</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８３５点　→　　８５４点（</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+19</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endParaRPr>
                    </a:p>
                    <a:p>
                      <a:pPr algn="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８２１点　→　　８４０点（</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+19</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7053">
                <a:tc>
                  <a:txBody>
                    <a:bodyPr/>
                    <a:lstStyle/>
                    <a:p>
                      <a:pPr algn="l"/>
                      <a:r>
                        <a:rPr lang="ja-JP" altLang="en-US" sz="1400" b="1" dirty="0" smtClean="0">
                          <a:solidFill>
                            <a:schemeClr val="tx1"/>
                          </a:solidFill>
                          <a:latin typeface="ＭＳ ゴシック" panose="020B0609070205080204" pitchFamily="49" charset="-128"/>
                          <a:ea typeface="ＭＳ ゴシック" panose="020B0609070205080204" pitchFamily="49" charset="-128"/>
                        </a:rPr>
                        <a:t>リ　入院基本料Ｉ</a:t>
                      </a:r>
                      <a:endParaRPr lang="en-US" altLang="ja-JP" sz="1400" b="1" dirty="0" smtClean="0">
                        <a:solidFill>
                          <a:schemeClr val="tx1"/>
                        </a:solidFill>
                        <a:latin typeface="ＭＳ ゴシック" panose="020B0609070205080204" pitchFamily="49" charset="-128"/>
                        <a:ea typeface="ＭＳ ゴシック" panose="020B0609070205080204" pitchFamily="49" charset="-128"/>
                      </a:endParaRPr>
                    </a:p>
                    <a:p>
                      <a:pPr algn="r"/>
                      <a:r>
                        <a:rPr lang="ja-JP" altLang="en-US" sz="1400" b="0" dirty="0" smtClean="0">
                          <a:solidFill>
                            <a:schemeClr val="tx1"/>
                          </a:solidFill>
                          <a:latin typeface="ＭＳ ゴシック" panose="020B0609070205080204" pitchFamily="49" charset="-128"/>
                          <a:ea typeface="ＭＳ ゴシック" panose="020B0609070205080204" pitchFamily="49" charset="-128"/>
                        </a:rPr>
                        <a:t>（生活療養）</a:t>
                      </a:r>
                      <a:endParaRPr lang="en-US" altLang="ja-JP" sz="1400" b="0" dirty="0" smtClean="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７９６点　→　　８１４点（</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+18</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endParaRPr>
                    </a:p>
                    <a:p>
                      <a:pPr algn="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７８２点　→　　８００点（</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+18</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７３３点　→　　７５０点（</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+17</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endParaRPr>
                    </a:p>
                    <a:p>
                      <a:pPr algn="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７１９点　→　　７３５点（</a:t>
                      </a:r>
                      <a:r>
                        <a:rPr kumimoji="1" lang="en-US" altLang="ja-JP" sz="1400" b="0" dirty="0" smtClean="0">
                          <a:solidFill>
                            <a:srgbClr val="0000FF"/>
                          </a:solidFill>
                          <a:latin typeface="HG丸ｺﾞｼｯｸM-PRO" panose="020F0600000000000000" pitchFamily="50" charset="-128"/>
                          <a:ea typeface="HG丸ｺﾞｼｯｸM-PRO" panose="020F0600000000000000" pitchFamily="50" charset="-128"/>
                        </a:rPr>
                        <a:t>+16</a:t>
                      </a:r>
                      <a:r>
                        <a:rPr kumimoji="1" lang="ja-JP" altLang="en-US" sz="14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29496955"/>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323528" y="368660"/>
            <a:ext cx="8568952" cy="6372708"/>
          </a:xfrm>
          <a:prstGeom prst="snip2DiagRect">
            <a:avLst>
              <a:gd name="adj1" fmla="val 0"/>
              <a:gd name="adj2" fmla="val 766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323528" y="116632"/>
            <a:ext cx="4284476" cy="504056"/>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 name="コンテンツ プレースホルダー 2"/>
          <p:cNvSpPr>
            <a:spLocks noGrp="1"/>
          </p:cNvSpPr>
          <p:nvPr>
            <p:ph idx="1"/>
          </p:nvPr>
        </p:nvSpPr>
        <p:spPr>
          <a:xfrm>
            <a:off x="467544" y="116632"/>
            <a:ext cx="8352928" cy="6624736"/>
          </a:xfrm>
        </p:spPr>
        <p:txBody>
          <a:bodyPr>
            <a:noAutofit/>
          </a:bodyPr>
          <a:lstStyle/>
          <a:p>
            <a:pPr marL="361950" indent="-361950">
              <a:spcAft>
                <a:spcPts val="1200"/>
              </a:spcAft>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◆医療技術の評価、再評価</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buNone/>
            </a:pPr>
            <a:r>
              <a:rPr kumimoji="1" lang="en-US" altLang="ja-JP" sz="1800" dirty="0" smtClean="0">
                <a:latin typeface="HG丸ｺﾞｼｯｸM-PRO" panose="020F0600000000000000" pitchFamily="50" charset="-128"/>
                <a:ea typeface="HG丸ｺﾞｼｯｸM-PRO" panose="020F0600000000000000" pitchFamily="50" charset="-128"/>
              </a:rPr>
              <a:t>※</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医療技術評価分科会</a:t>
            </a:r>
            <a:r>
              <a:rPr kumimoji="1" lang="ja-JP" altLang="en-US" sz="1800" dirty="0" smtClean="0">
                <a:latin typeface="HG丸ｺﾞｼｯｸM-PRO" panose="020F0600000000000000" pitchFamily="50" charset="-128"/>
                <a:ea typeface="HG丸ｺﾞｼｯｸM-PRO" panose="020F0600000000000000" pitchFamily="50" charset="-128"/>
              </a:rPr>
              <a:t>における検討結果等を踏まえ、</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既収載技術の再評価（廃止を含む）</a:t>
            </a:r>
            <a:r>
              <a:rPr kumimoji="1" lang="ja-JP" altLang="en-US" sz="1800" dirty="0" smtClean="0">
                <a:latin typeface="HG丸ｺﾞｼｯｸM-PRO" panose="020F0600000000000000" pitchFamily="50" charset="-128"/>
                <a:ea typeface="HG丸ｺﾞｼｯｸM-PRO" panose="020F0600000000000000" pitchFamily="50" charset="-128"/>
              </a:rPr>
              <a:t>、</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新規技術の保険導入</a:t>
            </a:r>
            <a:r>
              <a:rPr kumimoji="1" lang="ja-JP" altLang="en-US" sz="1800" dirty="0" smtClean="0">
                <a:latin typeface="HG丸ｺﾞｼｯｸM-PRO" panose="020F0600000000000000" pitchFamily="50" charset="-128"/>
                <a:ea typeface="HG丸ｺﾞｼｯｸM-PRO" panose="020F0600000000000000" pitchFamily="50" charset="-128"/>
              </a:rPr>
              <a:t>を行う。</a:t>
            </a:r>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265113" indent="-265113" fontAlgn="auto">
              <a:spcBef>
                <a:spcPts val="0"/>
              </a:spcBef>
              <a:spcAft>
                <a:spcPts val="0"/>
              </a:spcAft>
              <a:buNone/>
              <a:defRPr/>
            </a:pPr>
            <a:endParaRPr kumimoji="0"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265113" indent="-265113" fontAlgn="auto">
              <a:spcBef>
                <a:spcPts val="0"/>
              </a:spcBef>
              <a:spcAft>
                <a:spcPts val="0"/>
              </a:spcAft>
              <a:buNone/>
              <a:defRPr/>
            </a:pPr>
            <a:r>
              <a:rPr kumimoji="0" lang="ja-JP" altLang="en-US" sz="2000" dirty="0" smtClean="0">
                <a:solidFill>
                  <a:srgbClr val="0000FF"/>
                </a:solidFill>
                <a:latin typeface="HG丸ｺﾞｼｯｸM-PRO" panose="020F0600000000000000" pitchFamily="50" charset="-128"/>
                <a:ea typeface="HG丸ｺﾞｼｯｸM-PRO" panose="020F0600000000000000" pitchFamily="50" charset="-128"/>
              </a:rPr>
              <a:t>［評価・再評価を行う技術の例］</a:t>
            </a:r>
            <a:endParaRPr kumimoji="0"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265113" fontAlgn="auto">
              <a:spcBef>
                <a:spcPts val="0"/>
              </a:spcBef>
              <a:spcAft>
                <a:spcPts val="0"/>
              </a:spcAft>
              <a:buNone/>
              <a:defRPr/>
            </a:pPr>
            <a:r>
              <a:rPr kumimoji="0" lang="ja-JP" altLang="en-US" sz="2000" dirty="0" smtClean="0">
                <a:latin typeface="HG丸ｺﾞｼｯｸM-PRO" panose="020F0600000000000000" pitchFamily="50" charset="-128"/>
                <a:ea typeface="HG丸ｺﾞｼｯｸM-PRO" panose="020F0600000000000000" pitchFamily="50" charset="-128"/>
              </a:rPr>
              <a:t>① </a:t>
            </a:r>
            <a:r>
              <a:rPr kumimoji="0" lang="ja-JP" altLang="en-US" sz="2000" dirty="0">
                <a:latin typeface="HG丸ｺﾞｼｯｸM-PRO" panose="020F0600000000000000" pitchFamily="50" charset="-128"/>
                <a:ea typeface="HG丸ｺﾞｼｯｸM-PRO" panose="020F0600000000000000" pitchFamily="50" charset="-128"/>
              </a:rPr>
              <a:t>網膜</a:t>
            </a:r>
            <a:r>
              <a:rPr kumimoji="0" lang="ja-JP" altLang="en-US" sz="2000" dirty="0" smtClean="0">
                <a:latin typeface="HG丸ｺﾞｼｯｸM-PRO" panose="020F0600000000000000" pitchFamily="50" charset="-128"/>
                <a:ea typeface="HG丸ｺﾞｼｯｸM-PRO" panose="020F0600000000000000" pitchFamily="50" charset="-128"/>
              </a:rPr>
              <a:t>再建術</a:t>
            </a:r>
            <a:endParaRPr kumimoji="0" lang="ja-JP" altLang="en-US" sz="2000" dirty="0">
              <a:latin typeface="HG丸ｺﾞｼｯｸM-PRO" panose="020F0600000000000000" pitchFamily="50" charset="-128"/>
              <a:ea typeface="HG丸ｺﾞｼｯｸM-PRO" panose="020F0600000000000000" pitchFamily="50" charset="-128"/>
            </a:endParaRPr>
          </a:p>
          <a:p>
            <a:pPr marL="542925" indent="-265113" fontAlgn="auto">
              <a:spcBef>
                <a:spcPts val="0"/>
              </a:spcBef>
              <a:spcAft>
                <a:spcPts val="0"/>
              </a:spcAft>
              <a:buNone/>
              <a:defRPr/>
            </a:pPr>
            <a:r>
              <a:rPr kumimoji="0" lang="ja-JP" altLang="en-US" sz="2000" dirty="0">
                <a:latin typeface="HG丸ｺﾞｼｯｸM-PRO" panose="020F0600000000000000" pitchFamily="50" charset="-128"/>
                <a:ea typeface="HG丸ｺﾞｼｯｸM-PRO" panose="020F0600000000000000" pitchFamily="50" charset="-128"/>
              </a:rPr>
              <a:t>② ゲル充填人工乳房を用いた乳房再建術</a:t>
            </a:r>
          </a:p>
          <a:p>
            <a:pPr marL="542925" indent="-265113" fontAlgn="auto">
              <a:spcBef>
                <a:spcPts val="0"/>
              </a:spcBef>
              <a:spcAft>
                <a:spcPts val="0"/>
              </a:spcAft>
              <a:buNone/>
              <a:defRPr/>
            </a:pPr>
            <a:r>
              <a:rPr kumimoji="0" lang="ja-JP" altLang="en-US" sz="2000" dirty="0">
                <a:latin typeface="HG丸ｺﾞｼｯｸM-PRO" panose="020F0600000000000000" pitchFamily="50" charset="-128"/>
                <a:ea typeface="HG丸ｺﾞｼｯｸM-PRO" panose="020F0600000000000000" pitchFamily="50" charset="-128"/>
              </a:rPr>
              <a:t>③ 内視鏡下鼻・副鼻腔手術</a:t>
            </a:r>
          </a:p>
          <a:p>
            <a:pPr marL="542925" indent="-265113" fontAlgn="auto">
              <a:spcBef>
                <a:spcPts val="0"/>
              </a:spcBef>
              <a:spcAft>
                <a:spcPts val="0"/>
              </a:spcAft>
              <a:buNone/>
              <a:defRPr/>
            </a:pPr>
            <a:r>
              <a:rPr kumimoji="0" lang="ja-JP" altLang="en-US" sz="2000" dirty="0">
                <a:latin typeface="HG丸ｺﾞｼｯｸM-PRO" panose="020F0600000000000000" pitchFamily="50" charset="-128"/>
                <a:ea typeface="HG丸ｺﾞｼｯｸM-PRO" panose="020F0600000000000000" pitchFamily="50" charset="-128"/>
              </a:rPr>
              <a:t>④ 拡大胸腺摘除術（重症筋無力症に対する）の評価の見直し</a:t>
            </a:r>
          </a:p>
          <a:p>
            <a:pPr marL="542925" indent="-265113" fontAlgn="auto">
              <a:spcBef>
                <a:spcPts val="0"/>
              </a:spcBef>
              <a:spcAft>
                <a:spcPts val="0"/>
              </a:spcAft>
              <a:buNone/>
              <a:defRPr/>
            </a:pPr>
            <a:r>
              <a:rPr kumimoji="0" lang="ja-JP" altLang="en-US" sz="2000" dirty="0">
                <a:latin typeface="HG丸ｺﾞｼｯｸM-PRO" panose="020F0600000000000000" pitchFamily="50" charset="-128"/>
                <a:ea typeface="HG丸ｺﾞｼｯｸM-PRO" panose="020F0600000000000000" pitchFamily="50" charset="-128"/>
              </a:rPr>
              <a:t>⑤ 深鎮静</a:t>
            </a:r>
          </a:p>
          <a:p>
            <a:pPr marL="542925" indent="-265113" fontAlgn="auto">
              <a:spcBef>
                <a:spcPts val="0"/>
              </a:spcBef>
              <a:spcAft>
                <a:spcPts val="0"/>
              </a:spcAft>
              <a:buNone/>
              <a:defRPr/>
            </a:pPr>
            <a:r>
              <a:rPr kumimoji="0" lang="ja-JP" altLang="en-US" sz="2000" dirty="0">
                <a:latin typeface="HG丸ｺﾞｼｯｸM-PRO" panose="020F0600000000000000" pitchFamily="50" charset="-128"/>
                <a:ea typeface="HG丸ｺﾞｼｯｸM-PRO" panose="020F0600000000000000" pitchFamily="50" charset="-128"/>
              </a:rPr>
              <a:t>⑥ 処置における小児加算の対象拡大</a:t>
            </a:r>
          </a:p>
          <a:p>
            <a:pPr marL="542925" indent="-265113" fontAlgn="auto">
              <a:spcBef>
                <a:spcPts val="0"/>
              </a:spcBef>
              <a:spcAft>
                <a:spcPts val="0"/>
              </a:spcAft>
              <a:buNone/>
              <a:defRPr/>
            </a:pPr>
            <a:r>
              <a:rPr kumimoji="0" lang="ja-JP" altLang="en-US" sz="2000" dirty="0">
                <a:latin typeface="HG丸ｺﾞｼｯｸM-PRO" panose="020F0600000000000000" pitchFamily="50" charset="-128"/>
                <a:ea typeface="HG丸ｺﾞｼｯｸM-PRO" panose="020F0600000000000000" pitchFamily="50" charset="-128"/>
              </a:rPr>
              <a:t>⑦ </a:t>
            </a:r>
            <a:r>
              <a:rPr kumimoji="0" lang="en-US" altLang="ja-JP" sz="2000" dirty="0">
                <a:latin typeface="HG丸ｺﾞｼｯｸM-PRO" panose="020F0600000000000000" pitchFamily="50" charset="-128"/>
                <a:ea typeface="HG丸ｺﾞｼｯｸM-PRO" panose="020F0600000000000000" pitchFamily="50" charset="-128"/>
              </a:rPr>
              <a:t>ED</a:t>
            </a:r>
            <a:r>
              <a:rPr kumimoji="0" lang="ja-JP" altLang="en-US" sz="2000" dirty="0">
                <a:latin typeface="HG丸ｺﾞｼｯｸM-PRO" panose="020F0600000000000000" pitchFamily="50" charset="-128"/>
                <a:ea typeface="HG丸ｺﾞｼｯｸM-PRO" panose="020F0600000000000000" pitchFamily="50" charset="-128"/>
              </a:rPr>
              <a:t>チューブ挿入</a:t>
            </a:r>
            <a:r>
              <a:rPr kumimoji="0" lang="ja-JP" altLang="en-US" sz="2000" dirty="0" smtClean="0">
                <a:latin typeface="HG丸ｺﾞｼｯｸM-PRO" panose="020F0600000000000000" pitchFamily="50" charset="-128"/>
                <a:ea typeface="HG丸ｺﾞｼｯｸM-PRO" panose="020F0600000000000000" pitchFamily="50" charset="-128"/>
              </a:rPr>
              <a:t>固定</a:t>
            </a:r>
            <a:endParaRPr kumimoji="0" lang="ja-JP" altLang="en-US" sz="2000" dirty="0">
              <a:latin typeface="HG丸ｺﾞｼｯｸM-PRO" panose="020F0600000000000000" pitchFamily="50" charset="-128"/>
              <a:ea typeface="HG丸ｺﾞｼｯｸM-PRO" panose="020F0600000000000000" pitchFamily="50" charset="-128"/>
            </a:endParaRPr>
          </a:p>
          <a:p>
            <a:pPr marL="542925" indent="-265113" fontAlgn="auto">
              <a:spcBef>
                <a:spcPts val="0"/>
              </a:spcBef>
              <a:spcAft>
                <a:spcPts val="0"/>
              </a:spcAft>
              <a:buNone/>
              <a:defRPr/>
            </a:pPr>
            <a:r>
              <a:rPr kumimoji="0" lang="ja-JP" altLang="en-US" sz="2000" dirty="0">
                <a:latin typeface="HG丸ｺﾞｼｯｸM-PRO" panose="020F0600000000000000" pitchFamily="50" charset="-128"/>
                <a:ea typeface="HG丸ｺﾞｼｯｸM-PRO" panose="020F0600000000000000" pitchFamily="50" charset="-128"/>
              </a:rPr>
              <a:t>⑧ 小児・先天性心臓手術における同一部位の入れ替え再手術</a:t>
            </a:r>
          </a:p>
          <a:p>
            <a:pPr marL="542925" indent="-265113" fontAlgn="auto">
              <a:spcBef>
                <a:spcPts val="0"/>
              </a:spcBef>
              <a:spcAft>
                <a:spcPts val="0"/>
              </a:spcAft>
              <a:buNone/>
              <a:defRPr/>
            </a:pPr>
            <a:r>
              <a:rPr kumimoji="0" lang="ja-JP" altLang="en-US" sz="2000" dirty="0">
                <a:latin typeface="HG丸ｺﾞｼｯｸM-PRO" panose="020F0600000000000000" pitchFamily="50" charset="-128"/>
                <a:ea typeface="HG丸ｺﾞｼｯｸM-PRO" panose="020F0600000000000000" pitchFamily="50" charset="-128"/>
              </a:rPr>
              <a:t>⑨ 経皮的脳血管内血栓回収術</a:t>
            </a:r>
          </a:p>
          <a:p>
            <a:pPr marL="542925" indent="-265113" fontAlgn="auto">
              <a:spcBef>
                <a:spcPts val="0"/>
              </a:spcBef>
              <a:spcAft>
                <a:spcPts val="0"/>
              </a:spcAft>
              <a:buNone/>
              <a:defRPr/>
            </a:pPr>
            <a:r>
              <a:rPr kumimoji="0" lang="ja-JP" altLang="en-US" sz="2000" dirty="0">
                <a:latin typeface="HG丸ｺﾞｼｯｸM-PRO" panose="020F0600000000000000" pitchFamily="50" charset="-128"/>
                <a:ea typeface="HG丸ｺﾞｼｯｸM-PRO" panose="020F0600000000000000" pitchFamily="50" charset="-128"/>
              </a:rPr>
              <a:t>⑩ 腰椎穿刺</a:t>
            </a:r>
          </a:p>
          <a:p>
            <a:pPr marL="542925" indent="-265113" fontAlgn="auto">
              <a:spcBef>
                <a:spcPts val="0"/>
              </a:spcBef>
              <a:spcAft>
                <a:spcPts val="1200"/>
              </a:spcAft>
              <a:buNone/>
              <a:defRPr/>
            </a:pPr>
            <a:r>
              <a:rPr kumimoji="0" lang="ja-JP" altLang="en-US" sz="2000" dirty="0">
                <a:latin typeface="HG丸ｺﾞｼｯｸM-PRO" panose="020F0600000000000000" pitchFamily="50" charset="-128"/>
                <a:ea typeface="HG丸ｺﾞｼｯｸM-PRO" panose="020F0600000000000000" pitchFamily="50" charset="-128"/>
              </a:rPr>
              <a:t>⑪ 時間外緊急院内検査加算の評価の見直し</a:t>
            </a:r>
          </a:p>
          <a:p>
            <a:pPr marL="265113" indent="-265113" fontAlgn="auto">
              <a:spcBef>
                <a:spcPts val="600"/>
              </a:spcBef>
              <a:spcAft>
                <a:spcPts val="0"/>
              </a:spcAft>
              <a:buNone/>
              <a:defRPr/>
            </a:pPr>
            <a:r>
              <a:rPr kumimoji="0" lang="ja-JP" altLang="en-US" sz="2000" dirty="0" smtClean="0">
                <a:solidFill>
                  <a:srgbClr val="0000FF"/>
                </a:solidFill>
                <a:latin typeface="HG丸ｺﾞｼｯｸM-PRO" panose="020F0600000000000000" pitchFamily="50" charset="-128"/>
                <a:ea typeface="HG丸ｺﾞｼｯｸM-PRO" panose="020F0600000000000000" pitchFamily="50" charset="-128"/>
              </a:rPr>
              <a:t>［廃止</a:t>
            </a:r>
            <a:r>
              <a:rPr kumimoji="0" lang="ja-JP" altLang="en-US" sz="2000" dirty="0">
                <a:solidFill>
                  <a:srgbClr val="0000FF"/>
                </a:solidFill>
                <a:latin typeface="HG丸ｺﾞｼｯｸM-PRO" panose="020F0600000000000000" pitchFamily="50" charset="-128"/>
                <a:ea typeface="HG丸ｺﾞｼｯｸM-PRO" panose="020F0600000000000000" pitchFamily="50" charset="-128"/>
              </a:rPr>
              <a:t>を行う技術の</a:t>
            </a:r>
            <a:r>
              <a:rPr kumimoji="0" lang="ja-JP" altLang="en-US" sz="2000" dirty="0" smtClean="0">
                <a:solidFill>
                  <a:srgbClr val="0000FF"/>
                </a:solidFill>
                <a:latin typeface="HG丸ｺﾞｼｯｸM-PRO" panose="020F0600000000000000" pitchFamily="50" charset="-128"/>
                <a:ea typeface="HG丸ｺﾞｼｯｸM-PRO" panose="020F0600000000000000" pitchFamily="50" charset="-128"/>
              </a:rPr>
              <a:t>例］</a:t>
            </a:r>
            <a:endParaRPr kumimoji="0" lang="ja-JP" altLang="en-US" sz="2000" dirty="0">
              <a:solidFill>
                <a:srgbClr val="0000FF"/>
              </a:solidFill>
              <a:latin typeface="HG丸ｺﾞｼｯｸM-PRO" panose="020F0600000000000000" pitchFamily="50" charset="-128"/>
              <a:ea typeface="HG丸ｺﾞｼｯｸM-PRO" panose="020F0600000000000000" pitchFamily="50" charset="-128"/>
            </a:endParaRPr>
          </a:p>
          <a:p>
            <a:pPr marL="542925" indent="-265113" fontAlgn="auto">
              <a:spcBef>
                <a:spcPts val="0"/>
              </a:spcBef>
              <a:spcAft>
                <a:spcPts val="0"/>
              </a:spcAft>
              <a:buNone/>
              <a:defRPr/>
            </a:pPr>
            <a:r>
              <a:rPr kumimoji="0" lang="ja-JP" altLang="en-US" sz="2000" dirty="0">
                <a:latin typeface="HG丸ｺﾞｼｯｸM-PRO" panose="020F0600000000000000" pitchFamily="50" charset="-128"/>
                <a:ea typeface="HG丸ｺﾞｼｯｸM-PRO" panose="020F0600000000000000" pitchFamily="50" charset="-128"/>
              </a:rPr>
              <a:t>① 密封小線源治療（旧型コバルト腔内照射）</a:t>
            </a:r>
          </a:p>
          <a:p>
            <a:pPr marL="542925" indent="-265113" fontAlgn="auto">
              <a:spcBef>
                <a:spcPts val="0"/>
              </a:spcBef>
              <a:spcAft>
                <a:spcPts val="0"/>
              </a:spcAft>
              <a:buNone/>
              <a:defRPr/>
            </a:pPr>
            <a:r>
              <a:rPr kumimoji="0" lang="ja-JP" altLang="en-US" sz="2000" dirty="0">
                <a:latin typeface="HG丸ｺﾞｼｯｸM-PRO" panose="020F0600000000000000" pitchFamily="50" charset="-128"/>
                <a:ea typeface="HG丸ｺﾞｼｯｸM-PRO" panose="020F0600000000000000" pitchFamily="50" charset="-128"/>
              </a:rPr>
              <a:t>② 遊離脂肪酸（</a:t>
            </a:r>
            <a:r>
              <a:rPr kumimoji="0" lang="en-US" altLang="ja-JP" sz="2000" dirty="0">
                <a:latin typeface="HG丸ｺﾞｼｯｸM-PRO" panose="020F0600000000000000" pitchFamily="50" charset="-128"/>
                <a:ea typeface="HG丸ｺﾞｼｯｸM-PRO" panose="020F0600000000000000" pitchFamily="50" charset="-128"/>
              </a:rPr>
              <a:t>NEFA)</a:t>
            </a:r>
            <a:endParaRPr kumimoji="0" lang="en-US" altLang="ja-JP" sz="2000" dirty="0" smtClean="0">
              <a:latin typeface="HG丸ｺﾞｼｯｸM-PRO" panose="020F0600000000000000" pitchFamily="50" charset="-128"/>
              <a:ea typeface="HG丸ｺﾞｼｯｸM-PRO" panose="020F0600000000000000" pitchFamily="50" charset="-128"/>
            </a:endParaRPr>
          </a:p>
        </p:txBody>
      </p:sp>
      <p:sp>
        <p:nvSpPr>
          <p:cNvPr id="9"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230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99350384"/>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323528" y="656692"/>
            <a:ext cx="8568952" cy="5508612"/>
          </a:xfrm>
          <a:prstGeom prst="snip2DiagRect">
            <a:avLst>
              <a:gd name="adj1" fmla="val 0"/>
              <a:gd name="adj2" fmla="val 805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323528" y="404664"/>
            <a:ext cx="4284476" cy="504056"/>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 name="コンテンツ プレースホルダー 2"/>
          <p:cNvSpPr>
            <a:spLocks noGrp="1"/>
          </p:cNvSpPr>
          <p:nvPr>
            <p:ph idx="1"/>
          </p:nvPr>
        </p:nvSpPr>
        <p:spPr>
          <a:xfrm>
            <a:off x="467544" y="404664"/>
            <a:ext cx="8352928" cy="5616624"/>
          </a:xfrm>
        </p:spPr>
        <p:txBody>
          <a:bodyPr>
            <a:noAutofit/>
          </a:bodyPr>
          <a:lstStyle/>
          <a:p>
            <a:pPr marL="361950" indent="-361950">
              <a:spcAft>
                <a:spcPts val="1200"/>
              </a:spcAft>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◆先進医療からの保険導入</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buNone/>
            </a:pP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先進</a:t>
            </a:r>
            <a:r>
              <a:rPr lang="ja-JP" altLang="en-US" sz="2000" dirty="0">
                <a:solidFill>
                  <a:srgbClr val="0000FF"/>
                </a:solidFill>
                <a:latin typeface="HG丸ｺﾞｼｯｸM-PRO" panose="020F0600000000000000" pitchFamily="50" charset="-128"/>
                <a:ea typeface="HG丸ｺﾞｼｯｸM-PRO" panose="020F0600000000000000" pitchFamily="50" charset="-128"/>
              </a:rPr>
              <a:t>医療会議</a:t>
            </a:r>
            <a:r>
              <a:rPr lang="ja-JP" altLang="en-US" sz="2000" dirty="0">
                <a:latin typeface="HG丸ｺﾞｼｯｸM-PRO" panose="020F0600000000000000" pitchFamily="50" charset="-128"/>
                <a:ea typeface="HG丸ｺﾞｼｯｸM-PRO" panose="020F0600000000000000" pitchFamily="50" charset="-128"/>
              </a:rPr>
              <a:t>における検討結果を踏まえ、</a:t>
            </a:r>
            <a:r>
              <a:rPr lang="ja-JP" altLang="en-US" sz="2000" dirty="0">
                <a:solidFill>
                  <a:srgbClr val="0000FF"/>
                </a:solidFill>
                <a:latin typeface="HG丸ｺﾞｼｯｸM-PRO" panose="020F0600000000000000" pitchFamily="50" charset="-128"/>
                <a:ea typeface="HG丸ｺﾞｼｯｸM-PRO" panose="020F0600000000000000" pitchFamily="50" charset="-128"/>
              </a:rPr>
              <a:t>新規技術</a:t>
            </a:r>
            <a:r>
              <a:rPr lang="ja-JP" altLang="en-US" sz="2000" dirty="0">
                <a:latin typeface="HG丸ｺﾞｼｯｸM-PRO" panose="020F0600000000000000" pitchFamily="50" charset="-128"/>
                <a:ea typeface="HG丸ｺﾞｼｯｸM-PRO" panose="020F0600000000000000" pitchFamily="50" charset="-128"/>
              </a:rPr>
              <a:t>について</a:t>
            </a:r>
            <a:r>
              <a:rPr lang="ja-JP" altLang="en-US" sz="2000" dirty="0">
                <a:solidFill>
                  <a:srgbClr val="0000FF"/>
                </a:solidFill>
                <a:latin typeface="HG丸ｺﾞｼｯｸM-PRO" panose="020F0600000000000000" pitchFamily="50" charset="-128"/>
                <a:ea typeface="HG丸ｺﾞｼｯｸM-PRO" panose="020F0600000000000000" pitchFamily="50" charset="-128"/>
              </a:rPr>
              <a:t>保険導入</a:t>
            </a:r>
            <a:r>
              <a:rPr lang="ja-JP" altLang="en-US" sz="2000" dirty="0">
                <a:latin typeface="HG丸ｺﾞｼｯｸM-PRO" panose="020F0600000000000000" pitchFamily="50" charset="-128"/>
                <a:ea typeface="HG丸ｺﾞｼｯｸM-PRO" panose="020F0600000000000000" pitchFamily="50" charset="-128"/>
              </a:rPr>
              <a:t>を行う。</a:t>
            </a:r>
          </a:p>
          <a:p>
            <a:pPr marL="361950" indent="-361950">
              <a:buNone/>
            </a:pPr>
            <a:endParaRPr lang="en-US" altLang="ja-JP" sz="2000" dirty="0" smtClean="0">
              <a:latin typeface="HG丸ｺﾞｼｯｸM-PRO" panose="020F0600000000000000" pitchFamily="50" charset="-128"/>
              <a:ea typeface="HG丸ｺﾞｼｯｸM-PRO" panose="020F0600000000000000" pitchFamily="50" charset="-128"/>
            </a:endParaRPr>
          </a:p>
          <a:p>
            <a:pPr marL="361950" indent="-361950">
              <a:buNone/>
            </a:pP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［優先的</a:t>
            </a:r>
            <a:r>
              <a:rPr lang="ja-JP" altLang="en-US" sz="2000" dirty="0">
                <a:solidFill>
                  <a:srgbClr val="0000FF"/>
                </a:solidFill>
                <a:latin typeface="HG丸ｺﾞｼｯｸM-PRO" panose="020F0600000000000000" pitchFamily="50" charset="-128"/>
                <a:ea typeface="HG丸ｺﾞｼｯｸM-PRO" panose="020F0600000000000000" pitchFamily="50" charset="-128"/>
              </a:rPr>
              <a:t>に保険適用すべきとされた医療</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技術］</a:t>
            </a: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361950" indent="-361950">
              <a:buNone/>
            </a:pPr>
            <a:r>
              <a:rPr lang="en-US" altLang="ja-JP" sz="2000" dirty="0">
                <a:latin typeface="HG丸ｺﾞｼｯｸM-PRO" panose="020F0600000000000000" pitchFamily="50" charset="-128"/>
                <a:ea typeface="HG丸ｺﾞｼｯｸM-PRO" panose="020F0600000000000000" pitchFamily="50" charset="-128"/>
              </a:rPr>
              <a:t>① </a:t>
            </a:r>
            <a:r>
              <a:rPr lang="ja-JP" altLang="en-US" sz="2000" dirty="0">
                <a:latin typeface="HG丸ｺﾞｼｯｸM-PRO" panose="020F0600000000000000" pitchFamily="50" charset="-128"/>
                <a:ea typeface="HG丸ｺﾞｼｯｸM-PRO" panose="020F0600000000000000" pitchFamily="50" charset="-128"/>
              </a:rPr>
              <a:t>難治性眼疾患に対する羊膜移植術</a:t>
            </a:r>
          </a:p>
          <a:p>
            <a:pPr marL="361950" indent="-361950">
              <a:buNone/>
            </a:pPr>
            <a:r>
              <a:rPr lang="ja-JP" altLang="en-US" sz="2000" dirty="0">
                <a:latin typeface="HG丸ｺﾞｼｯｸM-PRO" panose="020F0600000000000000" pitchFamily="50" charset="-128"/>
                <a:ea typeface="HG丸ｺﾞｼｯｸM-PRO" panose="020F0600000000000000" pitchFamily="50" charset="-128"/>
              </a:rPr>
              <a:t>② Ｘ線ＣＴ画像診断に基づく手術用顕微鏡を用いた歯根端切除手術</a:t>
            </a:r>
          </a:p>
          <a:p>
            <a:pPr marL="361950" indent="-361950">
              <a:buNone/>
            </a:pPr>
            <a:r>
              <a:rPr lang="ja-JP" altLang="en-US" sz="2000" dirty="0" smtClean="0">
                <a:latin typeface="HG丸ｺﾞｼｯｸM-PRO" panose="020F0600000000000000" pitchFamily="50" charset="-128"/>
                <a:ea typeface="HG丸ｺﾞｼｯｸM-PRO" panose="020F0600000000000000" pitchFamily="50" charset="-128"/>
              </a:rPr>
              <a:t>③ </a:t>
            </a:r>
            <a:r>
              <a:rPr lang="ja-JP" altLang="en-US" sz="2000" dirty="0">
                <a:latin typeface="HG丸ｺﾞｼｯｸM-PRO" panose="020F0600000000000000" pitchFamily="50" charset="-128"/>
                <a:ea typeface="HG丸ｺﾞｼｯｸM-PRO" panose="020F0600000000000000" pitchFamily="50" charset="-128"/>
              </a:rPr>
              <a:t>腹腔鏡下子宮体がん根治手術</a:t>
            </a:r>
          </a:p>
          <a:p>
            <a:pPr marL="361950" indent="-361950">
              <a:buNone/>
            </a:pPr>
            <a:r>
              <a:rPr lang="ja-JP" altLang="en-US" sz="2000" dirty="0">
                <a:latin typeface="HG丸ｺﾞｼｯｸM-PRO" panose="020F0600000000000000" pitchFamily="50" charset="-128"/>
                <a:ea typeface="HG丸ｺﾞｼｯｸM-PRO" panose="020F0600000000000000" pitchFamily="50" charset="-128"/>
              </a:rPr>
              <a:t>④ 光トポグラフィー検査を用いたうつ症状の鑑別診断補助</a:t>
            </a:r>
          </a:p>
          <a:p>
            <a:pPr marL="361950" indent="-361950">
              <a:buNone/>
            </a:pPr>
            <a:r>
              <a:rPr lang="ja-JP" altLang="en-US" sz="2000" dirty="0">
                <a:latin typeface="HG丸ｺﾞｼｯｸM-PRO" panose="020F0600000000000000" pitchFamily="50" charset="-128"/>
                <a:ea typeface="HG丸ｺﾞｼｯｸM-PRO" panose="020F0600000000000000" pitchFamily="50" charset="-128"/>
              </a:rPr>
              <a:t>⑤ 内視鏡下筋膜下不全穿通枝切離術</a:t>
            </a:r>
          </a:p>
          <a:p>
            <a:pPr marL="361950" indent="-361950">
              <a:buNone/>
            </a:pPr>
            <a:r>
              <a:rPr lang="ja-JP" altLang="en-US" sz="2000" dirty="0">
                <a:latin typeface="HG丸ｺﾞｼｯｸM-PRO" panose="020F0600000000000000" pitchFamily="50" charset="-128"/>
                <a:ea typeface="HG丸ｺﾞｼｯｸM-PRO" panose="020F0600000000000000" pitchFamily="50" charset="-128"/>
              </a:rPr>
              <a:t>⑥ 歯科用ＣＡＤ／ＣＡＭシステムを用いたハイブリッドレジンによる</a:t>
            </a:r>
            <a:r>
              <a:rPr lang="ja-JP" altLang="en-US" sz="2000" dirty="0" smtClean="0">
                <a:latin typeface="HG丸ｺﾞｼｯｸM-PRO" panose="020F0600000000000000" pitchFamily="50" charset="-128"/>
                <a:ea typeface="HG丸ｺﾞｼｯｸM-PRO" panose="020F0600000000000000" pitchFamily="50" charset="-128"/>
              </a:rPr>
              <a:t>歯冠補綴</a:t>
            </a:r>
            <a:endParaRPr lang="ja-JP" altLang="en-US" sz="2000" dirty="0">
              <a:latin typeface="HG丸ｺﾞｼｯｸM-PRO" panose="020F0600000000000000" pitchFamily="50" charset="-128"/>
              <a:ea typeface="HG丸ｺﾞｼｯｸM-PRO" panose="020F0600000000000000" pitchFamily="50" charset="-128"/>
            </a:endParaRPr>
          </a:p>
          <a:p>
            <a:pPr marL="361950" indent="-361950">
              <a:buNone/>
            </a:pPr>
            <a:r>
              <a:rPr lang="ja-JP" altLang="en-US" sz="2000" dirty="0">
                <a:latin typeface="HG丸ｺﾞｼｯｸM-PRO" panose="020F0600000000000000" pitchFamily="50" charset="-128"/>
                <a:ea typeface="HG丸ｺﾞｼｯｸM-PRO" panose="020F0600000000000000" pitchFamily="50" charset="-128"/>
              </a:rPr>
              <a:t>⑦ 胸腔鏡下動脈管開存症手術</a:t>
            </a:r>
          </a:p>
          <a:p>
            <a:pPr marL="361950" indent="-361950">
              <a:buNone/>
            </a:pPr>
            <a:r>
              <a:rPr lang="ja-JP" altLang="en-US" sz="2000" dirty="0">
                <a:latin typeface="HG丸ｺﾞｼｯｸM-PRO" panose="020F0600000000000000" pitchFamily="50" charset="-128"/>
                <a:ea typeface="HG丸ｺﾞｼｯｸM-PRO" panose="020F0600000000000000" pitchFamily="50" charset="-128"/>
              </a:rPr>
              <a:t>⑧ 腹腔鏡下スリーブ状胃</a:t>
            </a:r>
            <a:r>
              <a:rPr lang="ja-JP" altLang="en-US" sz="2000" dirty="0" smtClean="0">
                <a:latin typeface="HG丸ｺﾞｼｯｸM-PRO" panose="020F0600000000000000" pitchFamily="50" charset="-128"/>
                <a:ea typeface="HG丸ｺﾞｼｯｸM-PRO" panose="020F0600000000000000" pitchFamily="50" charset="-128"/>
              </a:rPr>
              <a:t>切除術</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9"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231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73526279"/>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323528" y="2204864"/>
            <a:ext cx="8568952" cy="3816424"/>
          </a:xfrm>
          <a:prstGeom prst="snip2DiagRect">
            <a:avLst>
              <a:gd name="adj1" fmla="val 0"/>
              <a:gd name="adj2" fmla="val 1439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251520" y="260648"/>
            <a:ext cx="8640960" cy="223224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 name="コンテンツ プレースホルダー 2"/>
          <p:cNvSpPr>
            <a:spLocks noGrp="1"/>
          </p:cNvSpPr>
          <p:nvPr>
            <p:ph idx="1"/>
          </p:nvPr>
        </p:nvSpPr>
        <p:spPr>
          <a:xfrm>
            <a:off x="395536" y="404664"/>
            <a:ext cx="8352928" cy="5472608"/>
          </a:xfrm>
        </p:spPr>
        <p:txBody>
          <a:bodyPr>
            <a:noAutofit/>
          </a:bodyPr>
          <a:lstStyle/>
          <a:p>
            <a:pPr marL="361950" indent="-361950">
              <a:spcAft>
                <a:spcPts val="1200"/>
              </a:spcAft>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◆胃瘻等の評価の見直し</a:t>
            </a:r>
            <a:r>
              <a:rPr kumimoji="1" lang="ja-JP" altLang="en-US" sz="2400" dirty="0" smtClean="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542925" indent="0">
              <a:spcAft>
                <a:spcPts val="1200"/>
              </a:spcAft>
              <a:buNone/>
            </a:pPr>
            <a:r>
              <a:rPr kumimoji="1" lang="en-US" altLang="ja-JP" sz="2000" dirty="0" smtClean="0">
                <a:latin typeface="HG丸ｺﾞｼｯｸM-PRO" panose="020F0600000000000000" pitchFamily="50" charset="-128"/>
                <a:ea typeface="HG丸ｺﾞｼｯｸM-PRO" panose="020F0600000000000000" pitchFamily="50" charset="-128"/>
              </a:rPr>
              <a:t>※</a:t>
            </a:r>
            <a:r>
              <a:rPr kumimoji="1" lang="ja-JP" altLang="en-US" sz="2000" dirty="0" smtClean="0">
                <a:latin typeface="HG丸ｺﾞｼｯｸM-PRO" panose="020F0600000000000000" pitchFamily="50" charset="-128"/>
                <a:ea typeface="HG丸ｺﾞｼｯｸM-PRO" panose="020F0600000000000000" pitchFamily="50" charset="-128"/>
              </a:rPr>
              <a:t>胃瘻造設術の評価の見直し</a:t>
            </a:r>
            <a:endParaRPr kumimoji="1" lang="en-US" altLang="ja-JP" sz="2000" dirty="0" smtClean="0">
              <a:latin typeface="HG丸ｺﾞｼｯｸM-PRO" panose="020F0600000000000000" pitchFamily="50" charset="-128"/>
              <a:ea typeface="HG丸ｺﾞｼｯｸM-PRO" panose="020F0600000000000000" pitchFamily="50" charset="-128"/>
            </a:endParaRPr>
          </a:p>
          <a:p>
            <a:pPr marL="446088" indent="0" fontAlgn="auto">
              <a:spcBef>
                <a:spcPts val="0"/>
              </a:spcBef>
              <a:spcAft>
                <a:spcPts val="0"/>
              </a:spcAft>
              <a:buNone/>
              <a:defRPr/>
            </a:pPr>
            <a:r>
              <a:rPr kumimoji="0" lang="ja-JP" altLang="en-US" sz="2800" dirty="0" smtClean="0">
                <a:solidFill>
                  <a:srgbClr val="FF0000"/>
                </a:solidFill>
                <a:latin typeface="HG丸ｺﾞｼｯｸM-PRO" panose="020F0600000000000000" pitchFamily="50" charset="-128"/>
                <a:ea typeface="HG丸ｺﾞｼｯｸM-PRO" panose="020F0600000000000000" pitchFamily="50" charset="-128"/>
              </a:rPr>
              <a:t>Ｋ</a:t>
            </a:r>
            <a:r>
              <a:rPr kumimoji="0" lang="en-US" altLang="ja-JP" sz="2800" dirty="0" smtClean="0">
                <a:solidFill>
                  <a:srgbClr val="FF0000"/>
                </a:solidFill>
                <a:latin typeface="HG丸ｺﾞｼｯｸM-PRO" panose="020F0600000000000000" pitchFamily="50" charset="-128"/>
                <a:ea typeface="HG丸ｺﾞｼｯｸM-PRO" panose="020F0600000000000000" pitchFamily="50" charset="-128"/>
              </a:rPr>
              <a:t>664</a:t>
            </a:r>
            <a:r>
              <a:rPr kumimoji="0" lang="ja-JP" altLang="en-US" sz="2800" dirty="0" smtClean="0">
                <a:solidFill>
                  <a:srgbClr val="FF0000"/>
                </a:solidFill>
                <a:latin typeface="HG丸ｺﾞｼｯｸM-PRO" panose="020F0600000000000000" pitchFamily="50" charset="-128"/>
                <a:ea typeface="HG丸ｺﾞｼｯｸM-PRO" panose="020F0600000000000000" pitchFamily="50" charset="-128"/>
              </a:rPr>
              <a:t>　胃瘻造設術</a:t>
            </a:r>
            <a:endParaRPr kumimoji="0"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893763" indent="0" fontAlgn="auto">
              <a:spcBef>
                <a:spcPts val="0"/>
              </a:spcBef>
              <a:spcAft>
                <a:spcPts val="0"/>
              </a:spcAft>
              <a:buNone/>
              <a:defRPr/>
            </a:pPr>
            <a:r>
              <a:rPr kumimoji="0" lang="ja-JP" altLang="en-US" sz="2800" dirty="0" smtClean="0">
                <a:solidFill>
                  <a:srgbClr val="FF0000"/>
                </a:solidFill>
                <a:latin typeface="HG丸ｺﾞｼｯｸM-PRO" panose="020F0600000000000000" pitchFamily="50" charset="-128"/>
                <a:ea typeface="HG丸ｺﾞｼｯｸM-PRO" panose="020F0600000000000000" pitchFamily="50" charset="-128"/>
              </a:rPr>
              <a:t>　　　</a:t>
            </a:r>
            <a:r>
              <a:rPr kumimoji="0" lang="en-US" altLang="ja-JP" sz="2800" dirty="0" smtClean="0">
                <a:solidFill>
                  <a:srgbClr val="FF0000"/>
                </a:solidFill>
                <a:latin typeface="HG丸ｺﾞｼｯｸM-PRO" panose="020F0600000000000000" pitchFamily="50" charset="-128"/>
                <a:ea typeface="HG丸ｺﾞｼｯｸM-PRO" panose="020F0600000000000000" pitchFamily="50" charset="-128"/>
              </a:rPr>
              <a:t>10,070</a:t>
            </a:r>
            <a:r>
              <a:rPr kumimoji="0" lang="ja-JP" altLang="en-US" sz="2800" dirty="0" smtClean="0">
                <a:solidFill>
                  <a:srgbClr val="FF0000"/>
                </a:solidFill>
                <a:latin typeface="HG丸ｺﾞｼｯｸM-PRO" panose="020F0600000000000000" pitchFamily="50" charset="-128"/>
                <a:ea typeface="HG丸ｺﾞｼｯｸM-PRO" panose="020F0600000000000000" pitchFamily="50" charset="-128"/>
              </a:rPr>
              <a:t>点　→　</a:t>
            </a:r>
            <a:r>
              <a:rPr kumimoji="0" lang="en-US" altLang="ja-JP" sz="2800" dirty="0" smtClean="0">
                <a:solidFill>
                  <a:srgbClr val="FF0000"/>
                </a:solidFill>
                <a:latin typeface="HG丸ｺﾞｼｯｸM-PRO" panose="020F0600000000000000" pitchFamily="50" charset="-128"/>
                <a:ea typeface="HG丸ｺﾞｼｯｸM-PRO" panose="020F0600000000000000" pitchFamily="50" charset="-128"/>
              </a:rPr>
              <a:t>6,070</a:t>
            </a:r>
            <a:r>
              <a:rPr kumimoji="0" lang="ja-JP" altLang="en-US" sz="2800" dirty="0" smtClean="0">
                <a:solidFill>
                  <a:srgbClr val="FF0000"/>
                </a:solidFill>
                <a:latin typeface="HG丸ｺﾞｼｯｸM-PRO" panose="020F0600000000000000" pitchFamily="50" charset="-128"/>
                <a:ea typeface="HG丸ｺﾞｼｯｸM-PRO" panose="020F0600000000000000" pitchFamily="50" charset="-128"/>
              </a:rPr>
              <a:t>点（改）</a:t>
            </a:r>
            <a:endParaRPr kumimoji="0"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fontAlgn="auto">
              <a:spcBef>
                <a:spcPts val="0"/>
              </a:spcBef>
              <a:spcAft>
                <a:spcPts val="0"/>
              </a:spcAft>
              <a:buNone/>
              <a:defRPr/>
            </a:pPr>
            <a:endParaRPr kumimoji="0" lang="en-US" altLang="ja-JP" sz="2000" dirty="0" smtClean="0">
              <a:latin typeface="HG丸ｺﾞｼｯｸM-PRO" panose="020F0600000000000000" pitchFamily="50" charset="-128"/>
              <a:ea typeface="HG丸ｺﾞｼｯｸM-PRO" panose="020F0600000000000000" pitchFamily="50" charset="-128"/>
            </a:endParaRPr>
          </a:p>
          <a:p>
            <a:pPr marL="265113" indent="-265113" fontAlgn="auto">
              <a:spcBef>
                <a:spcPts val="0"/>
              </a:spcBef>
              <a:spcAft>
                <a:spcPts val="0"/>
              </a:spcAft>
              <a:buNone/>
              <a:defRPr/>
            </a:pPr>
            <a:endParaRPr kumimoji="0" lang="en-US" altLang="ja-JP" sz="1800" dirty="0" smtClean="0">
              <a:latin typeface="HG丸ｺﾞｼｯｸM-PRO" panose="020F0600000000000000" pitchFamily="50" charset="-128"/>
              <a:ea typeface="HG丸ｺﾞｼｯｸM-PRO" panose="020F0600000000000000" pitchFamily="50" charset="-128"/>
            </a:endParaRPr>
          </a:p>
          <a:p>
            <a:pPr marL="265113" indent="-265113" fontAlgn="auto">
              <a:spcBef>
                <a:spcPts val="0"/>
              </a:spcBef>
              <a:spcAft>
                <a:spcPts val="0"/>
              </a:spcAft>
              <a:buNone/>
              <a:defRPr/>
            </a:pPr>
            <a:r>
              <a:rPr kumimoji="0" lang="ja-JP" altLang="en-US" sz="2000" dirty="0" smtClean="0">
                <a:latin typeface="HG丸ｺﾞｼｯｸM-PRO" panose="020F0600000000000000" pitchFamily="50" charset="-128"/>
                <a:ea typeface="HG丸ｺﾞｼｯｸM-PRO" panose="020F0600000000000000" pitchFamily="50" charset="-128"/>
              </a:rPr>
              <a:t>［算定要件］</a:t>
            </a:r>
            <a:endParaRPr kumimoji="0" lang="en-US" altLang="ja-JP" sz="2000" dirty="0" smtClean="0">
              <a:latin typeface="HG丸ｺﾞｼｯｸM-PRO" panose="020F0600000000000000" pitchFamily="50" charset="-128"/>
              <a:ea typeface="HG丸ｺﾞｼｯｸM-PRO" panose="020F0600000000000000" pitchFamily="50" charset="-128"/>
            </a:endParaRPr>
          </a:p>
          <a:p>
            <a:pPr marL="542925" indent="-265113" fontAlgn="auto">
              <a:spcBef>
                <a:spcPts val="0"/>
              </a:spcBef>
              <a:spcAft>
                <a:spcPts val="0"/>
              </a:spcAft>
              <a:buNone/>
              <a:defRPr/>
            </a:pPr>
            <a:r>
              <a:rPr kumimoji="0" lang="ja-JP" altLang="en-US" sz="2000" dirty="0" smtClean="0">
                <a:latin typeface="HG丸ｺﾞｼｯｸM-PRO" panose="020F0600000000000000" pitchFamily="50" charset="-128"/>
                <a:ea typeface="HG丸ｺﾞｼｯｸM-PRO" panose="020F0600000000000000" pitchFamily="50" charset="-128"/>
              </a:rPr>
              <a:t>①胃瘻造設術を行う際には、胃瘻造設の必要性、管理の方法及び閉鎖の際に要される身体の状態等、療養上必要な事項について、</a:t>
            </a:r>
            <a:r>
              <a:rPr kumimoji="0"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患者及び家族</a:t>
            </a:r>
            <a:r>
              <a:rPr kumimoji="0" lang="ja-JP" altLang="en-US" sz="2000" u="sng" dirty="0">
                <a:solidFill>
                  <a:srgbClr val="0000FF"/>
                </a:solidFill>
                <a:latin typeface="HG丸ｺﾞｼｯｸM-PRO" panose="020F0600000000000000" pitchFamily="50" charset="-128"/>
                <a:ea typeface="HG丸ｺﾞｼｯｸM-PRO" panose="020F0600000000000000" pitchFamily="50" charset="-128"/>
              </a:rPr>
              <a:t>へ</a:t>
            </a:r>
            <a:r>
              <a:rPr kumimoji="0"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の説明</a:t>
            </a:r>
            <a:r>
              <a:rPr kumimoji="0" lang="ja-JP" altLang="en-US" sz="2000" dirty="0" smtClean="0">
                <a:latin typeface="HG丸ｺﾞｼｯｸM-PRO" panose="020F0600000000000000" pitchFamily="50" charset="-128"/>
                <a:ea typeface="HG丸ｺﾞｼｯｸM-PRO" panose="020F0600000000000000" pitchFamily="50" charset="-128"/>
              </a:rPr>
              <a:t>を行うこと。</a:t>
            </a:r>
            <a:endParaRPr kumimoji="0" lang="en-US" altLang="ja-JP" sz="2000" dirty="0" smtClean="0">
              <a:latin typeface="HG丸ｺﾞｼｯｸM-PRO" panose="020F0600000000000000" pitchFamily="50" charset="-128"/>
              <a:ea typeface="HG丸ｺﾞｼｯｸM-PRO" panose="020F0600000000000000" pitchFamily="50" charset="-128"/>
            </a:endParaRPr>
          </a:p>
          <a:p>
            <a:pPr marL="542925" indent="-265113" fontAlgn="auto">
              <a:spcBef>
                <a:spcPts val="0"/>
              </a:spcBef>
              <a:spcAft>
                <a:spcPts val="0"/>
              </a:spcAft>
              <a:buNone/>
              <a:defRPr/>
            </a:pPr>
            <a:endParaRPr kumimoji="0" lang="en-US" altLang="ja-JP" sz="2000" dirty="0" smtClean="0">
              <a:latin typeface="HG丸ｺﾞｼｯｸM-PRO" panose="020F0600000000000000" pitchFamily="50" charset="-128"/>
              <a:ea typeface="HG丸ｺﾞｼｯｸM-PRO" panose="020F0600000000000000" pitchFamily="50" charset="-128"/>
            </a:endParaRPr>
          </a:p>
          <a:p>
            <a:pPr marL="542925" indent="-265113" fontAlgn="auto">
              <a:spcBef>
                <a:spcPts val="0"/>
              </a:spcBef>
              <a:spcAft>
                <a:spcPts val="0"/>
              </a:spcAft>
              <a:buNone/>
              <a:defRPr/>
            </a:pPr>
            <a:r>
              <a:rPr kumimoji="0" lang="ja-JP" altLang="en-US" sz="2000" u="sng" dirty="0" smtClean="0">
                <a:latin typeface="HG丸ｺﾞｼｯｸM-PRO" panose="020F0600000000000000" pitchFamily="50" charset="-128"/>
                <a:ea typeface="HG丸ｺﾞｼｯｸM-PRO" panose="020F0600000000000000" pitchFamily="50" charset="-128"/>
              </a:rPr>
              <a:t>②胃瘻造設後、</a:t>
            </a:r>
            <a:r>
              <a:rPr kumimoji="0"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他の保険医療機関に患者を紹介する場合</a:t>
            </a:r>
            <a:r>
              <a:rPr kumimoji="0" lang="ja-JP" altLang="en-US" sz="2000" u="sng" dirty="0" smtClean="0">
                <a:latin typeface="HG丸ｺﾞｼｯｸM-PRO" panose="020F0600000000000000" pitchFamily="50" charset="-128"/>
                <a:ea typeface="HG丸ｺﾞｼｯｸM-PRO" panose="020F0600000000000000" pitchFamily="50" charset="-128"/>
              </a:rPr>
              <a:t>は、</a:t>
            </a:r>
            <a:r>
              <a:rPr kumimoji="0"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嚥下機能訓練</a:t>
            </a:r>
            <a:r>
              <a:rPr kumimoji="0" lang="ja-JP" altLang="en-US" sz="2000" u="sng" dirty="0" smtClean="0">
                <a:latin typeface="HG丸ｺﾞｼｯｸM-PRO" panose="020F0600000000000000" pitchFamily="50" charset="-128"/>
                <a:ea typeface="HG丸ｺﾞｼｯｸM-PRO" panose="020F0600000000000000" pitchFamily="50" charset="-128"/>
              </a:rPr>
              <a:t>等の</a:t>
            </a:r>
            <a:r>
              <a:rPr kumimoji="0"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必要性</a:t>
            </a:r>
            <a:r>
              <a:rPr kumimoji="0" lang="ja-JP" altLang="en-US" sz="2000" u="sng" dirty="0" smtClean="0">
                <a:latin typeface="HG丸ｺﾞｼｯｸM-PRO" panose="020F0600000000000000" pitchFamily="50" charset="-128"/>
                <a:ea typeface="HG丸ｺﾞｼｯｸM-PRO" panose="020F0600000000000000" pitchFamily="50" charset="-128"/>
              </a:rPr>
              <a:t>、実施するべき</a:t>
            </a:r>
            <a:r>
              <a:rPr kumimoji="0"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内容</a:t>
            </a:r>
            <a:r>
              <a:rPr kumimoji="0" lang="ja-JP" altLang="en-US" sz="2000" u="sng" dirty="0" smtClean="0">
                <a:latin typeface="HG丸ｺﾞｼｯｸM-PRO" panose="020F0600000000000000" pitchFamily="50" charset="-128"/>
                <a:ea typeface="HG丸ｺﾞｼｯｸM-PRO" panose="020F0600000000000000" pitchFamily="50" charset="-128"/>
              </a:rPr>
              <a:t>、嚥下機能評価の</a:t>
            </a:r>
            <a:r>
              <a:rPr kumimoji="0"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結果</a:t>
            </a:r>
            <a:r>
              <a:rPr kumimoji="0" lang="ja-JP" altLang="en-US" sz="2000" u="sng" dirty="0" smtClean="0">
                <a:latin typeface="HG丸ｺﾞｼｯｸM-PRO" panose="020F0600000000000000" pitchFamily="50" charset="-128"/>
                <a:ea typeface="HG丸ｺﾞｼｯｸM-PRO" panose="020F0600000000000000" pitchFamily="50" charset="-128"/>
              </a:rPr>
              <a:t>、</a:t>
            </a:r>
            <a:r>
              <a:rPr kumimoji="0"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家族への説明内容</a:t>
            </a:r>
            <a:r>
              <a:rPr kumimoji="0" lang="ja-JP" altLang="en-US" sz="2000" u="sng" dirty="0" smtClean="0">
                <a:latin typeface="HG丸ｺﾞｼｯｸM-PRO" panose="020F0600000000000000" pitchFamily="50" charset="-128"/>
                <a:ea typeface="HG丸ｺﾞｼｯｸM-PRO" panose="020F0600000000000000" pitchFamily="50" charset="-128"/>
              </a:rPr>
              <a:t>等を</a:t>
            </a:r>
            <a:r>
              <a:rPr kumimoji="0"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情報提供</a:t>
            </a:r>
            <a:r>
              <a:rPr kumimoji="0" lang="ja-JP" altLang="en-US" sz="2000" u="sng" dirty="0" smtClean="0">
                <a:latin typeface="HG丸ｺﾞｼｯｸM-PRO" panose="020F0600000000000000" pitchFamily="50" charset="-128"/>
                <a:ea typeface="HG丸ｺﾞｼｯｸM-PRO" panose="020F0600000000000000" pitchFamily="50" charset="-128"/>
              </a:rPr>
              <a:t>すること。</a:t>
            </a:r>
            <a:endParaRPr kumimoji="0" lang="en-US" altLang="ja-JP" sz="2000" u="sng" dirty="0" smtClean="0">
              <a:latin typeface="HG丸ｺﾞｼｯｸM-PRO" panose="020F0600000000000000" pitchFamily="50" charset="-128"/>
              <a:ea typeface="HG丸ｺﾞｼｯｸM-PRO" panose="020F0600000000000000" pitchFamily="50" charset="-128"/>
            </a:endParaRPr>
          </a:p>
          <a:p>
            <a:pPr marL="265113" indent="-265113" fontAlgn="auto">
              <a:spcBef>
                <a:spcPts val="0"/>
              </a:spcBef>
              <a:spcAft>
                <a:spcPts val="0"/>
              </a:spcAft>
              <a:buNone/>
              <a:defRPr/>
            </a:pPr>
            <a:endParaRPr kumimoji="1" lang="en-US" altLang="ja-JP" sz="2800" dirty="0" smtClean="0">
              <a:latin typeface="HG丸ｺﾞｼｯｸM-PRO" panose="020F0600000000000000" pitchFamily="50" charset="-128"/>
              <a:ea typeface="HG丸ｺﾞｼｯｸM-PRO" panose="020F0600000000000000" pitchFamily="50" charset="-128"/>
            </a:endParaRPr>
          </a:p>
        </p:txBody>
      </p:sp>
      <p:sp>
        <p:nvSpPr>
          <p:cNvPr id="9"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232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72076101"/>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323528" y="116632"/>
            <a:ext cx="8568952" cy="6624736"/>
          </a:xfrm>
          <a:prstGeom prst="snip2DiagRect">
            <a:avLst>
              <a:gd name="adj1" fmla="val 0"/>
              <a:gd name="adj2" fmla="val 506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コンテンツ プレースホルダー 2"/>
          <p:cNvSpPr>
            <a:spLocks noGrp="1"/>
          </p:cNvSpPr>
          <p:nvPr>
            <p:ph idx="1"/>
          </p:nvPr>
        </p:nvSpPr>
        <p:spPr>
          <a:xfrm>
            <a:off x="395536" y="188640"/>
            <a:ext cx="8352928" cy="6669360"/>
          </a:xfrm>
        </p:spPr>
        <p:txBody>
          <a:bodyPr>
            <a:noAutofit/>
          </a:bodyPr>
          <a:lstStyle/>
          <a:p>
            <a:pPr marL="265113" indent="-265113" fontAlgn="auto">
              <a:spcBef>
                <a:spcPts val="0"/>
              </a:spcBef>
              <a:spcAft>
                <a:spcPts val="0"/>
              </a:spcAft>
              <a:buNone/>
              <a:defRPr/>
            </a:pPr>
            <a:r>
              <a:rPr kumimoji="0" lang="ja-JP" altLang="en-US" sz="2000" dirty="0" smtClean="0">
                <a:latin typeface="HG丸ｺﾞｼｯｸM-PRO" panose="020F0600000000000000" pitchFamily="50" charset="-128"/>
                <a:ea typeface="HG丸ｺﾞｼｯｸM-PRO" panose="020F0600000000000000" pitchFamily="50" charset="-128"/>
              </a:rPr>
              <a:t>［施設基準</a:t>
            </a:r>
            <a:r>
              <a:rPr kumimoji="0" lang="ja-JP" altLang="en-US" sz="2000" dirty="0" smtClean="0">
                <a:solidFill>
                  <a:srgbClr val="FF0000"/>
                </a:solidFill>
                <a:latin typeface="HG丸ｺﾞｼｯｸM-PRO" panose="020F0600000000000000" pitchFamily="50" charset="-128"/>
                <a:ea typeface="HG丸ｺﾞｼｯｸM-PRO" panose="020F0600000000000000" pitchFamily="50" charset="-128"/>
              </a:rPr>
              <a:t>（手術 通則</a:t>
            </a:r>
            <a:r>
              <a:rPr kumimoji="0" lang="en-US" altLang="ja-JP" sz="2000" dirty="0" smtClean="0">
                <a:solidFill>
                  <a:srgbClr val="FF0000"/>
                </a:solidFill>
                <a:latin typeface="HG丸ｺﾞｼｯｸM-PRO" panose="020F0600000000000000" pitchFamily="50" charset="-128"/>
                <a:ea typeface="HG丸ｺﾞｼｯｸM-PRO" panose="020F0600000000000000" pitchFamily="50" charset="-128"/>
              </a:rPr>
              <a:t>16</a:t>
            </a:r>
            <a:r>
              <a:rPr kumimoji="0" lang="ja-JP" altLang="en-US" sz="2000" dirty="0" smtClean="0">
                <a:solidFill>
                  <a:srgbClr val="FF0000"/>
                </a:solidFill>
                <a:latin typeface="HG丸ｺﾞｼｯｸM-PRO" panose="020F0600000000000000" pitchFamily="50" charset="-128"/>
                <a:ea typeface="HG丸ｺﾞｼｯｸM-PRO" panose="020F0600000000000000" pitchFamily="50" charset="-128"/>
              </a:rPr>
              <a:t>）</a:t>
            </a:r>
            <a:r>
              <a:rPr kumimoji="0" lang="ja-JP" altLang="en-US" sz="2000" dirty="0" smtClean="0">
                <a:latin typeface="HG丸ｺﾞｼｯｸM-PRO" panose="020F0600000000000000" pitchFamily="50" charset="-128"/>
                <a:ea typeface="HG丸ｺﾞｼｯｸM-PRO" panose="020F0600000000000000" pitchFamily="50" charset="-128"/>
              </a:rPr>
              <a:t>］</a:t>
            </a:r>
            <a:r>
              <a:rPr kumimoji="0" lang="ja-JP" altLang="en-US" sz="2000" b="1" dirty="0" smtClean="0">
                <a:solidFill>
                  <a:srgbClr val="FF0000"/>
                </a:solidFill>
                <a:latin typeface="HG丸ｺﾞｼｯｸM-PRO" panose="020F0600000000000000" pitchFamily="50" charset="-128"/>
                <a:ea typeface="HG丸ｺﾞｼｯｸM-PRO" panose="020F0600000000000000" pitchFamily="50" charset="-128"/>
              </a:rPr>
              <a:t>（新）</a:t>
            </a:r>
            <a:endParaRPr kumimoji="0" lang="en-US" altLang="ja-JP" sz="2000" b="1"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fontAlgn="auto">
              <a:spcBef>
                <a:spcPts val="0"/>
              </a:spcBef>
              <a:spcAft>
                <a:spcPts val="0"/>
              </a:spcAft>
              <a:buNone/>
              <a:defRPr/>
            </a:pPr>
            <a:r>
              <a:rPr kumimoji="0" lang="ja-JP" altLang="en-US" sz="2000" dirty="0" smtClean="0">
                <a:latin typeface="HG丸ｺﾞｼｯｸM-PRO" panose="020F0600000000000000" pitchFamily="50" charset="-128"/>
                <a:ea typeface="HG丸ｺﾞｼｯｸM-PRO" panose="020F0600000000000000" pitchFamily="50" charset="-128"/>
              </a:rPr>
              <a:t>　　以下の</a:t>
            </a:r>
            <a:r>
              <a:rPr kumimoji="0" lang="ja-JP" altLang="en-US" sz="2000" u="heavy" dirty="0" smtClean="0">
                <a:uFill>
                  <a:solidFill>
                    <a:srgbClr val="0000FF"/>
                  </a:solidFill>
                </a:uFill>
                <a:latin typeface="HG丸ｺﾞｼｯｸM-PRO" panose="020F0600000000000000" pitchFamily="50" charset="-128"/>
                <a:ea typeface="HG丸ｺﾞｼｯｸM-PRO" panose="020F0600000000000000" pitchFamily="50" charset="-128"/>
              </a:rPr>
              <a:t>①又は②のいずれかを</a:t>
            </a:r>
            <a:r>
              <a:rPr kumimoji="0" lang="en-US" altLang="ja-JP" sz="2000" u="heavy" dirty="0" smtClean="0">
                <a:uFill>
                  <a:solidFill>
                    <a:srgbClr val="0000FF"/>
                  </a:solidFill>
                </a:uFill>
                <a:latin typeface="HG丸ｺﾞｼｯｸM-PRO" panose="020F0600000000000000" pitchFamily="50" charset="-128"/>
                <a:ea typeface="HG丸ｺﾞｼｯｸM-PRO" panose="020F0600000000000000" pitchFamily="50" charset="-128"/>
              </a:rPr>
              <a:t/>
            </a:r>
            <a:br>
              <a:rPr kumimoji="0" lang="en-US" altLang="ja-JP" sz="2000" u="heavy" dirty="0" smtClean="0">
                <a:uFill>
                  <a:solidFill>
                    <a:srgbClr val="0000FF"/>
                  </a:solidFill>
                </a:uFill>
                <a:latin typeface="HG丸ｺﾞｼｯｸM-PRO" panose="020F0600000000000000" pitchFamily="50" charset="-128"/>
                <a:ea typeface="HG丸ｺﾞｼｯｸM-PRO" panose="020F0600000000000000" pitchFamily="50" charset="-128"/>
              </a:rPr>
            </a:br>
            <a:r>
              <a:rPr kumimoji="0" lang="ja-JP" altLang="en-US" sz="2000" u="sng" dirty="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a:t>
            </a:r>
            <a:r>
              <a:rPr kumimoji="0" lang="ja-JP" altLang="en-US" sz="2000" u="sng"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満たす場合　</a:t>
            </a:r>
            <a:r>
              <a:rPr kumimoji="0"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a:t>
            </a:r>
            <a:r>
              <a:rPr kumimoji="0" lang="ja-JP" altLang="en-US" sz="2000" u="sng" dirty="0" smtClean="0">
                <a:latin typeface="HG丸ｺﾞｼｯｸM-PRO" panose="020F0600000000000000" pitchFamily="50" charset="-128"/>
                <a:ea typeface="HG丸ｺﾞｼｯｸM-PRO" panose="020F0600000000000000" pitchFamily="50" charset="-128"/>
              </a:rPr>
              <a:t>　</a:t>
            </a:r>
            <a:r>
              <a:rPr kumimoji="0" lang="ja-JP" altLang="en-US" sz="2000" u="sng"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所定点数</a:t>
            </a:r>
            <a:r>
              <a:rPr kumimoji="0" lang="ja-JP" altLang="en-US" sz="2000" dirty="0" smtClean="0">
                <a:latin typeface="HG丸ｺﾞｼｯｸM-PRO" panose="020F0600000000000000" pitchFamily="50" charset="-128"/>
                <a:ea typeface="HG丸ｺﾞｼｯｸM-PRO" panose="020F0600000000000000" pitchFamily="50" charset="-128"/>
              </a:rPr>
              <a:t>を算定</a:t>
            </a:r>
            <a:r>
              <a:rPr kumimoji="0" lang="en-US" altLang="ja-JP" sz="2000" dirty="0">
                <a:latin typeface="HG丸ｺﾞｼｯｸM-PRO" panose="020F0600000000000000" pitchFamily="50" charset="-128"/>
                <a:ea typeface="HG丸ｺﾞｼｯｸM-PRO" panose="020F0600000000000000" pitchFamily="50" charset="-128"/>
              </a:rPr>
              <a:t/>
            </a:r>
            <a:br>
              <a:rPr kumimoji="0" lang="en-US" altLang="ja-JP" sz="2000" dirty="0">
                <a:latin typeface="HG丸ｺﾞｼｯｸM-PRO" panose="020F0600000000000000" pitchFamily="50" charset="-128"/>
                <a:ea typeface="HG丸ｺﾞｼｯｸM-PRO" panose="020F0600000000000000" pitchFamily="50" charset="-128"/>
              </a:rPr>
            </a:br>
            <a:r>
              <a:rPr kumimoji="0" lang="ja-JP" altLang="en-US" sz="2000" u="sng" dirty="0">
                <a:solidFill>
                  <a:srgbClr val="FF0000"/>
                </a:solidFill>
                <a:latin typeface="HG丸ｺﾞｼｯｸM-PRO" panose="020F0600000000000000" pitchFamily="50" charset="-128"/>
                <a:ea typeface="HG丸ｺﾞｼｯｸM-PRO" panose="020F0600000000000000" pitchFamily="50" charset="-128"/>
              </a:rPr>
              <a:t>●</a:t>
            </a:r>
            <a:r>
              <a:rPr kumimoji="0" lang="ja-JP" altLang="en-US" sz="2000" u="sng" dirty="0" smtClean="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満たさない場合　</a:t>
            </a:r>
            <a:r>
              <a:rPr kumimoji="0"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a:t>
            </a:r>
            <a:r>
              <a:rPr kumimoji="0" lang="ja-JP" altLang="en-US" sz="2000" u="sng" dirty="0" smtClean="0">
                <a:latin typeface="HG丸ｺﾞｼｯｸM-PRO" panose="020F0600000000000000" pitchFamily="50" charset="-128"/>
                <a:ea typeface="HG丸ｺﾞｼｯｸM-PRO" panose="020F0600000000000000" pitchFamily="50" charset="-128"/>
              </a:rPr>
              <a:t>　</a:t>
            </a:r>
            <a:r>
              <a:rPr kumimoji="0" lang="ja-JP" altLang="en-US" sz="2000" u="sng" dirty="0" smtClean="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所定点数の</a:t>
            </a:r>
            <a:r>
              <a:rPr kumimoji="0" lang="en-US" altLang="ja-JP" sz="2000" u="sng" dirty="0" smtClean="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80/100</a:t>
            </a:r>
            <a:r>
              <a:rPr kumimoji="0" lang="ja-JP" altLang="en-US" sz="2000" u="sng" dirty="0" smtClean="0">
                <a:latin typeface="HG丸ｺﾞｼｯｸM-PRO" panose="020F0600000000000000" pitchFamily="50" charset="-128"/>
                <a:ea typeface="HG丸ｺﾞｼｯｸM-PRO" panose="020F0600000000000000" pitchFamily="50" charset="-128"/>
              </a:rPr>
              <a:t>に相当する点数</a:t>
            </a:r>
            <a:r>
              <a:rPr kumimoji="0" lang="ja-JP" altLang="en-US" sz="2000" dirty="0" smtClean="0">
                <a:latin typeface="HG丸ｺﾞｼｯｸM-PRO" panose="020F0600000000000000" pitchFamily="50" charset="-128"/>
                <a:ea typeface="HG丸ｺﾞｼｯｸM-PRO" panose="020F0600000000000000" pitchFamily="50" charset="-128"/>
              </a:rPr>
              <a:t>を算定</a:t>
            </a:r>
            <a:endParaRPr kumimoji="0" lang="en-US" altLang="ja-JP" sz="2000" dirty="0" smtClean="0">
              <a:latin typeface="HG丸ｺﾞｼｯｸM-PRO" panose="020F0600000000000000" pitchFamily="50" charset="-128"/>
              <a:ea typeface="HG丸ｺﾞｼｯｸM-PRO" panose="020F0600000000000000" pitchFamily="50" charset="-128"/>
            </a:endParaRPr>
          </a:p>
          <a:p>
            <a:pPr marL="808038" indent="-265113" fontAlgn="auto">
              <a:spcBef>
                <a:spcPts val="600"/>
              </a:spcBef>
              <a:spcAft>
                <a:spcPts val="0"/>
              </a:spcAft>
              <a:buNone/>
              <a:defRPr/>
            </a:pPr>
            <a:r>
              <a:rPr kumimoji="0" lang="ja-JP" altLang="en-US" sz="2000" dirty="0" smtClean="0">
                <a:latin typeface="HG丸ｺﾞｼｯｸM-PRO" panose="020F0600000000000000" pitchFamily="50" charset="-128"/>
                <a:ea typeface="HG丸ｺﾞｼｯｸM-PRO" panose="020F0600000000000000" pitchFamily="50" charset="-128"/>
              </a:rPr>
              <a:t>①頭頸部の悪性腫瘍患者に対する胃瘻造設術を除く</a:t>
            </a:r>
            <a:r>
              <a:rPr kumimoji="0" lang="ja-JP" altLang="en-US" sz="2000" u="sng"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年間の胃瘻造設術</a:t>
            </a:r>
            <a:r>
              <a:rPr kumimoji="0" lang="ja-JP" altLang="en-US" sz="2000" u="sng" dirty="0" smtClean="0">
                <a:latin typeface="HG丸ｺﾞｼｯｸM-PRO" panose="020F0600000000000000" pitchFamily="50" charset="-128"/>
                <a:ea typeface="HG丸ｺﾞｼｯｸM-PRO" panose="020F0600000000000000" pitchFamily="50" charset="-128"/>
              </a:rPr>
              <a:t>の</a:t>
            </a:r>
            <a:r>
              <a:rPr kumimoji="0" lang="ja-JP" altLang="en-US" sz="2000" u="sng"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実施件数</a:t>
            </a:r>
            <a:r>
              <a:rPr kumimoji="0" lang="ja-JP" altLang="en-US" sz="2000" u="sng" dirty="0" smtClean="0">
                <a:latin typeface="HG丸ｺﾞｼｯｸM-PRO" panose="020F0600000000000000" pitchFamily="50" charset="-128"/>
                <a:ea typeface="HG丸ｺﾞｼｯｸM-PRO" panose="020F0600000000000000" pitchFamily="50" charset="-128"/>
              </a:rPr>
              <a:t>が、</a:t>
            </a:r>
            <a:r>
              <a:rPr kumimoji="0" lang="en-US" altLang="ja-JP" sz="2000" u="sng"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50</a:t>
            </a:r>
            <a:r>
              <a:rPr kumimoji="0" lang="ja-JP" altLang="en-US" sz="2000" u="sng"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件未満</a:t>
            </a:r>
            <a:r>
              <a:rPr kumimoji="0" lang="ja-JP" altLang="en-US" sz="2000" dirty="0" smtClean="0">
                <a:latin typeface="HG丸ｺﾞｼｯｸM-PRO" panose="020F0600000000000000" pitchFamily="50" charset="-128"/>
                <a:ea typeface="HG丸ｺﾞｼｯｸM-PRO" panose="020F0600000000000000" pitchFamily="50" charset="-128"/>
              </a:rPr>
              <a:t>であること</a:t>
            </a:r>
            <a:endParaRPr kumimoji="0" lang="en-US" altLang="ja-JP" sz="2000" dirty="0" smtClean="0">
              <a:latin typeface="HG丸ｺﾞｼｯｸM-PRO" panose="020F0600000000000000" pitchFamily="50" charset="-128"/>
              <a:ea typeface="HG丸ｺﾞｼｯｸM-PRO" panose="020F0600000000000000" pitchFamily="50" charset="-128"/>
            </a:endParaRPr>
          </a:p>
          <a:p>
            <a:pPr marL="808038" indent="-265113" fontAlgn="auto">
              <a:spcBef>
                <a:spcPts val="600"/>
              </a:spcBef>
              <a:spcAft>
                <a:spcPts val="0"/>
              </a:spcAft>
              <a:buNone/>
              <a:defRPr/>
            </a:pPr>
            <a:r>
              <a:rPr kumimoji="0" lang="ja-JP" altLang="en-US" sz="2000" dirty="0" smtClean="0">
                <a:latin typeface="HG丸ｺﾞｼｯｸM-PRO" panose="020F0600000000000000" pitchFamily="50" charset="-128"/>
                <a:ea typeface="HG丸ｺﾞｼｯｸM-PRO" panose="020F0600000000000000" pitchFamily="50" charset="-128"/>
              </a:rPr>
              <a:t>②頭頸部の悪性腫瘍患者に対する胃瘻造設術を除く</a:t>
            </a:r>
            <a:r>
              <a:rPr kumimoji="0" lang="ja-JP" altLang="en-US" sz="2000" u="sng"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年間の胃瘻造設術の実施件数が</a:t>
            </a:r>
            <a:r>
              <a:rPr kumimoji="0" lang="en-US" altLang="ja-JP" sz="2000" u="sng"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50</a:t>
            </a:r>
            <a:r>
              <a:rPr kumimoji="0" lang="ja-JP" altLang="en-US" sz="2000" u="sng"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件以上、かつ</a:t>
            </a:r>
            <a:r>
              <a:rPr kumimoji="0" lang="ja-JP" altLang="en-US" sz="2000" u="sng" dirty="0" smtClean="0">
                <a:latin typeface="HG丸ｺﾞｼｯｸM-PRO" panose="020F0600000000000000" pitchFamily="50" charset="-128"/>
                <a:ea typeface="HG丸ｺﾞｼｯｸM-PRO" panose="020F0600000000000000" pitchFamily="50" charset="-128"/>
              </a:rPr>
              <a:t>、下記の</a:t>
            </a:r>
            <a:r>
              <a:rPr kumimoji="0" lang="ja-JP" altLang="en-US" sz="2000" u="sng"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ア及びイを満たす</a:t>
            </a:r>
            <a:r>
              <a:rPr kumimoji="0" lang="ja-JP" altLang="en-US" sz="2000" dirty="0" smtClean="0">
                <a:latin typeface="HG丸ｺﾞｼｯｸM-PRO" panose="020F0600000000000000" pitchFamily="50" charset="-128"/>
                <a:ea typeface="HG丸ｺﾞｼｯｸM-PRO" panose="020F0600000000000000" pitchFamily="50" charset="-128"/>
              </a:rPr>
              <a:t>こと。</a:t>
            </a:r>
            <a:endParaRPr kumimoji="0" lang="en-US" altLang="ja-JP" sz="2000" dirty="0" smtClean="0">
              <a:latin typeface="HG丸ｺﾞｼｯｸM-PRO" panose="020F0600000000000000" pitchFamily="50" charset="-128"/>
              <a:ea typeface="HG丸ｺﾞｼｯｸM-PRO" panose="020F0600000000000000" pitchFamily="50" charset="-128"/>
            </a:endParaRPr>
          </a:p>
          <a:p>
            <a:pPr marL="1073150" indent="-265113" fontAlgn="auto">
              <a:spcBef>
                <a:spcPts val="0"/>
              </a:spcBef>
              <a:spcAft>
                <a:spcPts val="0"/>
              </a:spcAft>
              <a:buNone/>
              <a:defRPr/>
            </a:pPr>
            <a:r>
              <a:rPr kumimoji="0" lang="ja-JP" altLang="en-US" sz="2000" dirty="0" smtClean="0">
                <a:latin typeface="HG丸ｺﾞｼｯｸM-PRO" panose="020F0600000000000000" pitchFamily="50" charset="-128"/>
                <a:ea typeface="HG丸ｺﾞｼｯｸM-PRO" panose="020F0600000000000000" pitchFamily="50" charset="-128"/>
              </a:rPr>
              <a:t>ア　胃瘻造設患者</a:t>
            </a:r>
            <a:r>
              <a:rPr kumimoji="0" lang="ja-JP" altLang="en-US" sz="2000" u="heavy" dirty="0" smtClean="0">
                <a:uFill>
                  <a:solidFill>
                    <a:srgbClr val="0000FF"/>
                  </a:solidFill>
                </a:uFill>
                <a:latin typeface="HG丸ｺﾞｼｯｸM-PRO" panose="020F0600000000000000" pitchFamily="50" charset="-128"/>
                <a:ea typeface="HG丸ｺﾞｼｯｸM-PRO" panose="020F0600000000000000" pitchFamily="50" charset="-128"/>
              </a:rPr>
              <a:t>全例</a:t>
            </a:r>
            <a:r>
              <a:rPr kumimoji="0" lang="ja-JP" altLang="en-US" sz="2000" dirty="0" smtClean="0">
                <a:latin typeface="HG丸ｺﾞｼｯｸM-PRO" panose="020F0600000000000000" pitchFamily="50" charset="-128"/>
                <a:ea typeface="HG丸ｺﾞｼｯｸM-PRO" panose="020F0600000000000000" pitchFamily="50" charset="-128"/>
              </a:rPr>
              <a:t>に</a:t>
            </a:r>
            <a:r>
              <a:rPr kumimoji="0" lang="ja-JP" altLang="en-US" sz="2000" u="heavy" dirty="0" smtClean="0">
                <a:uFill>
                  <a:solidFill>
                    <a:srgbClr val="0000FF"/>
                  </a:solidFill>
                </a:uFill>
                <a:latin typeface="HG丸ｺﾞｼｯｸM-PRO" panose="020F0600000000000000" pitchFamily="50" charset="-128"/>
                <a:ea typeface="HG丸ｺﾞｼｯｸM-PRO" panose="020F0600000000000000" pitchFamily="50" charset="-128"/>
              </a:rPr>
              <a:t>嚥下造影又は内視鏡下嚥下機能評価検査</a:t>
            </a:r>
            <a:r>
              <a:rPr kumimoji="0" lang="ja-JP" altLang="en-US" sz="2000" dirty="0" smtClean="0">
                <a:latin typeface="HG丸ｺﾞｼｯｸM-PRO" panose="020F0600000000000000" pitchFamily="50" charset="-128"/>
                <a:ea typeface="HG丸ｺﾞｼｯｸM-PRO" panose="020F0600000000000000" pitchFamily="50" charset="-128"/>
              </a:rPr>
              <a:t>を行っていること。</a:t>
            </a:r>
            <a:endParaRPr kumimoji="0" lang="en-US" altLang="ja-JP" sz="2000" dirty="0" smtClean="0">
              <a:latin typeface="HG丸ｺﾞｼｯｸM-PRO" panose="020F0600000000000000" pitchFamily="50" charset="-128"/>
              <a:ea typeface="HG丸ｺﾞｼｯｸM-PRO" panose="020F0600000000000000" pitchFamily="50" charset="-128"/>
            </a:endParaRPr>
          </a:p>
          <a:p>
            <a:pPr marL="1073150" indent="-265113" fontAlgn="auto">
              <a:spcBef>
                <a:spcPts val="0"/>
              </a:spcBef>
              <a:spcAft>
                <a:spcPts val="0"/>
              </a:spcAft>
              <a:buNone/>
              <a:defRPr/>
            </a:pPr>
            <a:r>
              <a:rPr kumimoji="0" lang="ja-JP" altLang="en-US" sz="2000" dirty="0" smtClean="0">
                <a:latin typeface="HG丸ｺﾞｼｯｸM-PRO" panose="020F0600000000000000" pitchFamily="50" charset="-128"/>
                <a:ea typeface="HG丸ｺﾞｼｯｸM-PRO" panose="020F0600000000000000" pitchFamily="50" charset="-128"/>
              </a:rPr>
              <a:t>イ　経口摂取以外の栄養方法を使用している患者であって、以下の</a:t>
            </a:r>
            <a:r>
              <a:rPr kumimoji="0" lang="ja-JP" altLang="en-US" sz="2000" u="heavy" dirty="0" smtClean="0">
                <a:uFill>
                  <a:solidFill>
                    <a:srgbClr val="0000FF"/>
                  </a:solidFill>
                </a:uFill>
                <a:latin typeface="HG丸ｺﾞｼｯｸM-PRO" panose="020F0600000000000000" pitchFamily="50" charset="-128"/>
                <a:ea typeface="HG丸ｺﾞｼｯｸM-PRO" panose="020F0600000000000000" pitchFamily="50" charset="-128"/>
              </a:rPr>
              <a:t>ａ又は</a:t>
            </a:r>
            <a:r>
              <a:rPr kumimoji="0" lang="ja-JP" altLang="en-US" sz="2000" u="heavy" dirty="0" err="1" smtClean="0">
                <a:uFill>
                  <a:solidFill>
                    <a:srgbClr val="0000FF"/>
                  </a:solidFill>
                </a:uFill>
                <a:latin typeface="HG丸ｺﾞｼｯｸM-PRO" panose="020F0600000000000000" pitchFamily="50" charset="-128"/>
                <a:ea typeface="HG丸ｺﾞｼｯｸM-PRO" panose="020F0600000000000000" pitchFamily="50" charset="-128"/>
              </a:rPr>
              <a:t>ｂ</a:t>
            </a:r>
            <a:r>
              <a:rPr kumimoji="0" lang="ja-JP" altLang="en-US" sz="2000" u="heavy" dirty="0" smtClean="0">
                <a:uFill>
                  <a:solidFill>
                    <a:srgbClr val="0000FF"/>
                  </a:solidFill>
                </a:uFill>
                <a:latin typeface="HG丸ｺﾞｼｯｸM-PRO" panose="020F0600000000000000" pitchFamily="50" charset="-128"/>
                <a:ea typeface="HG丸ｺﾞｼｯｸM-PRO" panose="020F0600000000000000" pitchFamily="50" charset="-128"/>
              </a:rPr>
              <a:t>に該当する患者</a:t>
            </a:r>
            <a:r>
              <a:rPr kumimoji="0" lang="ja-JP" altLang="en-US" sz="2000" dirty="0" smtClean="0">
                <a:latin typeface="HG丸ｺﾞｼｯｸM-PRO" panose="020F0600000000000000" pitchFamily="50" charset="-128"/>
                <a:ea typeface="HG丸ｺﾞｼｯｸM-PRO" panose="020F0600000000000000" pitchFamily="50" charset="-128"/>
              </a:rPr>
              <a:t>（転院又は退院した患者を含む）の合計数の</a:t>
            </a:r>
            <a:r>
              <a:rPr kumimoji="0" lang="en-US" altLang="ja-JP" sz="2000" u="heavy" dirty="0" smtClean="0">
                <a:uFill>
                  <a:solidFill>
                    <a:srgbClr val="0000FF"/>
                  </a:solidFill>
                </a:uFill>
                <a:latin typeface="HG丸ｺﾞｼｯｸM-PRO" panose="020F0600000000000000" pitchFamily="50" charset="-128"/>
                <a:ea typeface="HG丸ｺﾞｼｯｸM-PRO" panose="020F0600000000000000" pitchFamily="50" charset="-128"/>
              </a:rPr>
              <a:t>35</a:t>
            </a:r>
            <a:r>
              <a:rPr kumimoji="0" lang="ja-JP" altLang="en-US" sz="2000" u="heavy" dirty="0" smtClean="0">
                <a:uFill>
                  <a:solidFill>
                    <a:srgbClr val="0000FF"/>
                  </a:solidFill>
                </a:uFill>
                <a:latin typeface="HG丸ｺﾞｼｯｸM-PRO" panose="020F0600000000000000" pitchFamily="50" charset="-128"/>
                <a:ea typeface="HG丸ｺﾞｼｯｸM-PRO" panose="020F0600000000000000" pitchFamily="50" charset="-128"/>
              </a:rPr>
              <a:t>％以上</a:t>
            </a:r>
            <a:r>
              <a:rPr kumimoji="0" lang="ja-JP" altLang="en-US" sz="2000" dirty="0" smtClean="0">
                <a:latin typeface="HG丸ｺﾞｼｯｸM-PRO" panose="020F0600000000000000" pitchFamily="50" charset="-128"/>
                <a:ea typeface="HG丸ｺﾞｼｯｸM-PRO" panose="020F0600000000000000" pitchFamily="50" charset="-128"/>
              </a:rPr>
              <a:t>について、</a:t>
            </a:r>
            <a:r>
              <a:rPr kumimoji="0" lang="en-US" altLang="ja-JP" sz="2000" u="heavy" dirty="0" smtClean="0">
                <a:uFill>
                  <a:solidFill>
                    <a:srgbClr val="0000FF"/>
                  </a:solidFill>
                </a:uFill>
                <a:latin typeface="HG丸ｺﾞｼｯｸM-PRO" panose="020F0600000000000000" pitchFamily="50" charset="-128"/>
                <a:ea typeface="HG丸ｺﾞｼｯｸM-PRO" panose="020F0600000000000000" pitchFamily="50" charset="-128"/>
              </a:rPr>
              <a:t>1</a:t>
            </a:r>
            <a:r>
              <a:rPr kumimoji="0" lang="ja-JP" altLang="en-US" sz="2000" u="heavy" dirty="0" smtClean="0">
                <a:uFill>
                  <a:solidFill>
                    <a:srgbClr val="0000FF"/>
                  </a:solidFill>
                </a:uFill>
                <a:latin typeface="HG丸ｺﾞｼｯｸM-PRO" panose="020F0600000000000000" pitchFamily="50" charset="-128"/>
                <a:ea typeface="HG丸ｺﾞｼｯｸM-PRO" panose="020F0600000000000000" pitchFamily="50" charset="-128"/>
              </a:rPr>
              <a:t>年以内に経口摂取のみ</a:t>
            </a:r>
            <a:r>
              <a:rPr kumimoji="0" lang="ja-JP" altLang="en-US" sz="2000" dirty="0" smtClean="0">
                <a:latin typeface="HG丸ｺﾞｼｯｸM-PRO" panose="020F0600000000000000" pitchFamily="50" charset="-128"/>
                <a:ea typeface="HG丸ｺﾞｼｯｸM-PRO" panose="020F0600000000000000" pitchFamily="50" charset="-128"/>
              </a:rPr>
              <a:t>の栄養方法に</a:t>
            </a:r>
            <a:r>
              <a:rPr kumimoji="0" lang="ja-JP" altLang="en-US" sz="2000" u="heavy" dirty="0" smtClean="0">
                <a:uFill>
                  <a:solidFill>
                    <a:srgbClr val="0000FF"/>
                  </a:solidFill>
                </a:uFill>
                <a:latin typeface="HG丸ｺﾞｼｯｸM-PRO" panose="020F0600000000000000" pitchFamily="50" charset="-128"/>
                <a:ea typeface="HG丸ｺﾞｼｯｸM-PRO" panose="020F0600000000000000" pitchFamily="50" charset="-128"/>
              </a:rPr>
              <a:t>回復</a:t>
            </a:r>
            <a:r>
              <a:rPr kumimoji="0" lang="ja-JP" altLang="en-US" sz="2000" dirty="0" smtClean="0">
                <a:latin typeface="HG丸ｺﾞｼｯｸM-PRO" panose="020F0600000000000000" pitchFamily="50" charset="-128"/>
                <a:ea typeface="HG丸ｺﾞｼｯｸM-PRO" panose="020F0600000000000000" pitchFamily="50" charset="-128"/>
              </a:rPr>
              <a:t>させていること。</a:t>
            </a:r>
            <a:endParaRPr kumimoji="0" lang="en-US" altLang="ja-JP" sz="2000" dirty="0" smtClean="0">
              <a:latin typeface="HG丸ｺﾞｼｯｸM-PRO" panose="020F0600000000000000" pitchFamily="50" charset="-128"/>
              <a:ea typeface="HG丸ｺﾞｼｯｸM-PRO" panose="020F0600000000000000" pitchFamily="50" charset="-128"/>
            </a:endParaRPr>
          </a:p>
          <a:p>
            <a:pPr marL="1339850" indent="-266700" fontAlgn="auto">
              <a:spcBef>
                <a:spcPts val="0"/>
              </a:spcBef>
              <a:spcAft>
                <a:spcPts val="0"/>
              </a:spcAft>
              <a:buNone/>
              <a:defRPr/>
            </a:pPr>
            <a:r>
              <a:rPr kumimoji="0" lang="ja-JP" altLang="en-US" sz="2000" dirty="0" smtClean="0">
                <a:latin typeface="HG丸ｺﾞｼｯｸM-PRO" panose="020F0600000000000000" pitchFamily="50" charset="-128"/>
                <a:ea typeface="HG丸ｺﾞｼｯｸM-PRO" panose="020F0600000000000000" pitchFamily="50" charset="-128"/>
              </a:rPr>
              <a:t>ａ．新規に受け入れた患者で鼻腔栄養又は胃瘻を使用している者</a:t>
            </a:r>
            <a:endParaRPr kumimoji="0" lang="en-US" altLang="ja-JP" sz="2000" dirty="0" smtClean="0">
              <a:latin typeface="HG丸ｺﾞｼｯｸM-PRO" panose="020F0600000000000000" pitchFamily="50" charset="-128"/>
              <a:ea typeface="HG丸ｺﾞｼｯｸM-PRO" panose="020F0600000000000000" pitchFamily="50" charset="-128"/>
            </a:endParaRPr>
          </a:p>
          <a:p>
            <a:pPr marL="1339850" indent="-266700" fontAlgn="auto">
              <a:spcBef>
                <a:spcPts val="0"/>
              </a:spcBef>
              <a:spcAft>
                <a:spcPts val="0"/>
              </a:spcAft>
              <a:buNone/>
              <a:defRPr/>
            </a:pPr>
            <a:r>
              <a:rPr kumimoji="0" lang="ja-JP" altLang="en-US" sz="2000" dirty="0" smtClean="0">
                <a:latin typeface="HG丸ｺﾞｼｯｸM-PRO" panose="020F0600000000000000" pitchFamily="50" charset="-128"/>
                <a:ea typeface="HG丸ｺﾞｼｯｸM-PRO" panose="020F0600000000000000" pitchFamily="50" charset="-128"/>
              </a:rPr>
              <a:t>ｂ．当該保険医療機関で新たに鼻腔栄養又は胃瘻を導入した患者</a:t>
            </a:r>
            <a:endParaRPr kumimoji="0" lang="en-US" altLang="ja-JP" sz="2000" dirty="0" smtClean="0">
              <a:latin typeface="HG丸ｺﾞｼｯｸM-PRO" panose="020F0600000000000000" pitchFamily="50" charset="-128"/>
              <a:ea typeface="HG丸ｺﾞｼｯｸM-PRO" panose="020F0600000000000000" pitchFamily="50" charset="-128"/>
            </a:endParaRPr>
          </a:p>
          <a:p>
            <a:pPr marL="265113" indent="-265113" fontAlgn="auto">
              <a:spcBef>
                <a:spcPts val="1200"/>
              </a:spcBef>
              <a:spcAft>
                <a:spcPts val="0"/>
              </a:spcAft>
              <a:buNone/>
              <a:defRPr/>
            </a:pPr>
            <a:r>
              <a:rPr kumimoji="1" lang="ja-JP" altLang="en-US" sz="2000" dirty="0" smtClean="0">
                <a:latin typeface="HG丸ｺﾞｼｯｸM-PRO" panose="020F0600000000000000" pitchFamily="50" charset="-128"/>
                <a:ea typeface="HG丸ｺﾞｼｯｸM-PRO" panose="020F0600000000000000" pitchFamily="50" charset="-128"/>
              </a:rPr>
              <a:t>［経過措置］</a:t>
            </a:r>
            <a:endParaRPr kumimoji="1" lang="en-US" altLang="ja-JP" sz="2000" dirty="0" smtClean="0">
              <a:latin typeface="HG丸ｺﾞｼｯｸM-PRO" panose="020F0600000000000000" pitchFamily="50" charset="-128"/>
              <a:ea typeface="HG丸ｺﾞｼｯｸM-PRO" panose="020F0600000000000000" pitchFamily="50" charset="-128"/>
            </a:endParaRPr>
          </a:p>
          <a:p>
            <a:pPr marL="265113" indent="-265113" fontAlgn="auto">
              <a:spcBef>
                <a:spcPts val="0"/>
              </a:spcBef>
              <a:spcAft>
                <a:spcPts val="0"/>
              </a:spcAft>
              <a:buNone/>
              <a:defRPr/>
            </a:pPr>
            <a:r>
              <a:rPr kumimoji="1" lang="ja-JP" altLang="en-US" sz="2000" dirty="0" smtClean="0">
                <a:latin typeface="HG丸ｺﾞｼｯｸM-PRO" panose="020F0600000000000000" pitchFamily="50" charset="-128"/>
                <a:ea typeface="HG丸ｺﾞｼｯｸM-PRO" panose="020F0600000000000000" pitchFamily="50" charset="-128"/>
              </a:rPr>
              <a:t>　　</a:t>
            </a:r>
            <a:r>
              <a:rPr kumimoji="1"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平成</a:t>
            </a:r>
            <a:r>
              <a:rPr kumimoji="1" lang="en-US" altLang="ja-JP" sz="2000" u="sng" dirty="0" smtClean="0">
                <a:solidFill>
                  <a:srgbClr val="FF0000"/>
                </a:solidFill>
                <a:latin typeface="HG丸ｺﾞｼｯｸM-PRO" panose="020F0600000000000000" pitchFamily="50" charset="-128"/>
                <a:ea typeface="HG丸ｺﾞｼｯｸM-PRO" panose="020F0600000000000000" pitchFamily="50" charset="-128"/>
              </a:rPr>
              <a:t>27</a:t>
            </a:r>
            <a:r>
              <a:rPr kumimoji="1"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年</a:t>
            </a:r>
            <a:r>
              <a:rPr kumimoji="1" lang="en-US" altLang="ja-JP" sz="2000" u="sng" dirty="0" smtClean="0">
                <a:solidFill>
                  <a:srgbClr val="FF0000"/>
                </a:solidFill>
                <a:latin typeface="HG丸ｺﾞｼｯｸM-PRO" panose="020F0600000000000000" pitchFamily="50" charset="-128"/>
                <a:ea typeface="HG丸ｺﾞｼｯｸM-PRO" panose="020F0600000000000000" pitchFamily="50" charset="-128"/>
              </a:rPr>
              <a:t>3</a:t>
            </a:r>
            <a:r>
              <a:rPr kumimoji="1"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月</a:t>
            </a:r>
            <a:r>
              <a:rPr kumimoji="1" lang="en-US" altLang="ja-JP" sz="2000" u="sng" dirty="0" smtClean="0">
                <a:solidFill>
                  <a:srgbClr val="FF0000"/>
                </a:solidFill>
                <a:latin typeface="HG丸ｺﾞｼｯｸM-PRO" panose="020F0600000000000000" pitchFamily="50" charset="-128"/>
                <a:ea typeface="HG丸ｺﾞｼｯｸM-PRO" panose="020F0600000000000000" pitchFamily="50" charset="-128"/>
              </a:rPr>
              <a:t>31</a:t>
            </a:r>
            <a:r>
              <a:rPr kumimoji="1"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日</a:t>
            </a:r>
            <a:r>
              <a:rPr kumimoji="1" lang="ja-JP" altLang="en-US" sz="2000" dirty="0" smtClean="0">
                <a:latin typeface="HG丸ｺﾞｼｯｸM-PRO" panose="020F0600000000000000" pitchFamily="50" charset="-128"/>
                <a:ea typeface="HG丸ｺﾞｼｯｸM-PRO" panose="020F0600000000000000" pitchFamily="50" charset="-128"/>
              </a:rPr>
              <a:t>までは上記基準を満たしているものとする。</a:t>
            </a:r>
            <a:endParaRPr kumimoji="1" lang="en-US" altLang="ja-JP" sz="2000" dirty="0" smtClean="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233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01869996"/>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323528" y="2420888"/>
            <a:ext cx="8568952" cy="2520280"/>
          </a:xfrm>
          <a:prstGeom prst="snip2DiagRect">
            <a:avLst>
              <a:gd name="adj1" fmla="val 0"/>
              <a:gd name="adj2" fmla="val 2169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251520" y="476672"/>
            <a:ext cx="8640960" cy="2304256"/>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 name="コンテンツ プレースホルダー 2"/>
          <p:cNvSpPr>
            <a:spLocks noGrp="1"/>
          </p:cNvSpPr>
          <p:nvPr>
            <p:ph idx="1"/>
          </p:nvPr>
        </p:nvSpPr>
        <p:spPr>
          <a:xfrm>
            <a:off x="395536" y="728700"/>
            <a:ext cx="8352928" cy="3384376"/>
          </a:xfrm>
        </p:spPr>
        <p:txBody>
          <a:bodyPr>
            <a:noAutofit/>
          </a:bodyPr>
          <a:lstStyle/>
          <a:p>
            <a:pPr marL="361950" indent="-361950">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◆胃瘻等の評価の見直し</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361950" indent="-361950">
              <a:spcBef>
                <a:spcPts val="0"/>
              </a:spcBef>
              <a:spcAft>
                <a:spcPts val="1200"/>
              </a:spcAft>
              <a:buNone/>
            </a:pPr>
            <a:r>
              <a:rPr kumimoji="1" lang="ja-JP" altLang="en-US" sz="2400" dirty="0">
                <a:latin typeface="HG丸ｺﾞｼｯｸM-PRO" panose="020F0600000000000000" pitchFamily="50" charset="-128"/>
                <a:ea typeface="HG丸ｺﾞｼｯｸM-PRO" panose="020F0600000000000000" pitchFamily="50" charset="-128"/>
              </a:rPr>
              <a:t>　</a:t>
            </a:r>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これまで評価が不明確であった胃瘻抜去術の技術料を</a:t>
            </a:r>
            <a:r>
              <a:rPr lang="ja-JP" altLang="en-US" sz="1800" dirty="0" smtClean="0">
                <a:latin typeface="HG丸ｺﾞｼｯｸM-PRO" panose="020F0600000000000000" pitchFamily="50" charset="-128"/>
                <a:ea typeface="HG丸ｺﾞｼｯｸM-PRO" panose="020F0600000000000000" pitchFamily="50" charset="-128"/>
              </a:rPr>
              <a:t>新設</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712788" indent="0" fontAlgn="auto">
              <a:spcBef>
                <a:spcPts val="0"/>
              </a:spcBef>
              <a:spcAft>
                <a:spcPts val="0"/>
              </a:spcAft>
              <a:buNone/>
              <a:defRPr/>
            </a:pPr>
            <a:r>
              <a:rPr kumimoji="0" lang="ja-JP" altLang="en-US" sz="2800" dirty="0" smtClean="0">
                <a:solidFill>
                  <a:srgbClr val="FF0000"/>
                </a:solidFill>
                <a:latin typeface="HG丸ｺﾞｼｯｸM-PRO" panose="020F0600000000000000" pitchFamily="50" charset="-128"/>
                <a:ea typeface="HG丸ｺﾞｼｯｸM-PRO" panose="020F0600000000000000" pitchFamily="50" charset="-128"/>
              </a:rPr>
              <a:t>Ｋ</a:t>
            </a:r>
            <a:r>
              <a:rPr kumimoji="0" lang="en-US" altLang="ja-JP" sz="2800" dirty="0" smtClean="0">
                <a:solidFill>
                  <a:srgbClr val="FF0000"/>
                </a:solidFill>
                <a:latin typeface="HG丸ｺﾞｼｯｸM-PRO" panose="020F0600000000000000" pitchFamily="50" charset="-128"/>
                <a:ea typeface="HG丸ｺﾞｼｯｸM-PRO" panose="020F0600000000000000" pitchFamily="50" charset="-128"/>
              </a:rPr>
              <a:t>665-2</a:t>
            </a:r>
            <a:r>
              <a:rPr kumimoji="0" lang="ja-JP" altLang="en-US" sz="2800" dirty="0" smtClean="0">
                <a:solidFill>
                  <a:srgbClr val="FF0000"/>
                </a:solidFill>
                <a:latin typeface="HG丸ｺﾞｼｯｸM-PRO" panose="020F0600000000000000" pitchFamily="50" charset="-128"/>
                <a:ea typeface="HG丸ｺﾞｼｯｸM-PRO" panose="020F0600000000000000" pitchFamily="50" charset="-128"/>
              </a:rPr>
              <a:t>　胃瘻抜去術</a:t>
            </a:r>
            <a:endParaRPr kumimoji="0"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3317875" indent="0" fontAlgn="auto">
              <a:spcBef>
                <a:spcPts val="0"/>
              </a:spcBef>
              <a:spcAft>
                <a:spcPts val="0"/>
              </a:spcAft>
              <a:buNone/>
              <a:defRPr/>
            </a:pPr>
            <a:r>
              <a:rPr kumimoji="0" lang="ja-JP" altLang="en-US" sz="2800" dirty="0" smtClean="0">
                <a:solidFill>
                  <a:srgbClr val="FF0000"/>
                </a:solidFill>
                <a:latin typeface="HG丸ｺﾞｼｯｸM-PRO" panose="020F0600000000000000" pitchFamily="50" charset="-128"/>
                <a:ea typeface="HG丸ｺﾞｼｯｸM-PRO" panose="020F0600000000000000" pitchFamily="50" charset="-128"/>
              </a:rPr>
              <a:t>　　　</a:t>
            </a:r>
            <a:r>
              <a:rPr kumimoji="0" lang="en-US" altLang="ja-JP" sz="2800" dirty="0" smtClean="0">
                <a:solidFill>
                  <a:srgbClr val="FF0000"/>
                </a:solidFill>
                <a:latin typeface="HG丸ｺﾞｼｯｸM-PRO" panose="020F0600000000000000" pitchFamily="50" charset="-128"/>
                <a:ea typeface="HG丸ｺﾞｼｯｸM-PRO" panose="020F0600000000000000" pitchFamily="50" charset="-128"/>
              </a:rPr>
              <a:t>2,000</a:t>
            </a:r>
            <a:r>
              <a:rPr kumimoji="0" lang="ja-JP" altLang="en-US" sz="2800" dirty="0" smtClean="0">
                <a:solidFill>
                  <a:srgbClr val="FF0000"/>
                </a:solidFill>
                <a:latin typeface="HG丸ｺﾞｼｯｸM-PRO" panose="020F0600000000000000" pitchFamily="50" charset="-128"/>
                <a:ea typeface="HG丸ｺﾞｼｯｸM-PRO" panose="020F0600000000000000" pitchFamily="50" charset="-128"/>
              </a:rPr>
              <a:t>点（新）</a:t>
            </a:r>
            <a:endParaRPr kumimoji="0"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fontAlgn="auto">
              <a:spcBef>
                <a:spcPts val="0"/>
              </a:spcBef>
              <a:spcAft>
                <a:spcPts val="0"/>
              </a:spcAft>
              <a:buNone/>
              <a:defRPr/>
            </a:pPr>
            <a:endParaRPr kumimoji="0" lang="en-US" altLang="ja-JP" sz="2000" dirty="0" smtClean="0">
              <a:latin typeface="HG丸ｺﾞｼｯｸM-PRO" panose="020F0600000000000000" pitchFamily="50" charset="-128"/>
              <a:ea typeface="HG丸ｺﾞｼｯｸM-PRO" panose="020F0600000000000000" pitchFamily="50" charset="-128"/>
            </a:endParaRPr>
          </a:p>
          <a:p>
            <a:pPr marL="542925" indent="0" fontAlgn="auto">
              <a:spcBef>
                <a:spcPts val="0"/>
              </a:spcBef>
              <a:spcAft>
                <a:spcPts val="0"/>
              </a:spcAft>
              <a:buNone/>
              <a:defRPr/>
            </a:pPr>
            <a:endParaRPr kumimoji="1" lang="en-US" altLang="ja-JP" sz="1800" dirty="0" smtClean="0">
              <a:latin typeface="HG丸ｺﾞｼｯｸM-PRO" panose="020F0600000000000000" pitchFamily="50" charset="-128"/>
              <a:ea typeface="HG丸ｺﾞｼｯｸM-PRO" panose="020F0600000000000000" pitchFamily="50" charset="-128"/>
            </a:endParaRPr>
          </a:p>
          <a:p>
            <a:pPr marL="0" indent="0" fontAlgn="auto">
              <a:spcBef>
                <a:spcPts val="0"/>
              </a:spcBef>
              <a:spcAft>
                <a:spcPts val="0"/>
              </a:spcAft>
              <a:buNone/>
              <a:defRPr/>
            </a:pPr>
            <a:r>
              <a:rPr lang="ja-JP" altLang="en-US" sz="2200" dirty="0" smtClean="0">
                <a:latin typeface="HG丸ｺﾞｼｯｸM-PRO" panose="020F0600000000000000" pitchFamily="50" charset="-128"/>
                <a:ea typeface="HG丸ｺﾞｼｯｸM-PRO" panose="020F0600000000000000" pitchFamily="50" charset="-128"/>
              </a:rPr>
              <a:t>［算定要件］</a:t>
            </a:r>
            <a:endParaRPr lang="en-US" altLang="ja-JP" sz="2200" dirty="0" smtClean="0">
              <a:latin typeface="HG丸ｺﾞｼｯｸM-PRO" panose="020F0600000000000000" pitchFamily="50" charset="-128"/>
              <a:ea typeface="HG丸ｺﾞｼｯｸM-PRO" panose="020F0600000000000000" pitchFamily="50" charset="-128"/>
            </a:endParaRPr>
          </a:p>
          <a:p>
            <a:pPr marL="0" indent="0" fontAlgn="auto">
              <a:spcBef>
                <a:spcPts val="0"/>
              </a:spcBef>
              <a:spcAft>
                <a:spcPts val="0"/>
              </a:spcAft>
              <a:buNone/>
              <a:defRPr/>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a:t>
            </a:r>
            <a:r>
              <a:rPr kumimoji="1" lang="ja-JP" altLang="en-US" sz="2200" dirty="0" smtClean="0">
                <a:latin typeface="HG丸ｺﾞｼｯｸM-PRO" panose="020F0600000000000000" pitchFamily="50" charset="-128"/>
                <a:ea typeface="HG丸ｺﾞｼｯｸM-PRO" panose="020F0600000000000000" pitchFamily="50" charset="-128"/>
              </a:rPr>
              <a:t>胃瘻カテーテルを抜去し、閉鎖した場合に算定する。</a:t>
            </a:r>
            <a:endParaRPr kumimoji="1" lang="en-US" altLang="ja-JP" sz="2200" dirty="0" smtClean="0">
              <a:latin typeface="HG丸ｺﾞｼｯｸM-PRO" panose="020F0600000000000000" pitchFamily="50" charset="-128"/>
              <a:ea typeface="HG丸ｺﾞｼｯｸM-PRO" panose="020F0600000000000000" pitchFamily="50" charset="-128"/>
            </a:endParaRPr>
          </a:p>
        </p:txBody>
      </p:sp>
      <p:sp>
        <p:nvSpPr>
          <p:cNvPr id="9"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234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91586338"/>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323528" y="980728"/>
            <a:ext cx="8568952" cy="5760640"/>
          </a:xfrm>
          <a:prstGeom prst="snip2DiagRect">
            <a:avLst>
              <a:gd name="adj1" fmla="val 0"/>
              <a:gd name="adj2" fmla="val 577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251520" y="116632"/>
            <a:ext cx="8640960" cy="1656184"/>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 name="コンテンツ プレースホルダー 2"/>
          <p:cNvSpPr>
            <a:spLocks noGrp="1"/>
          </p:cNvSpPr>
          <p:nvPr>
            <p:ph idx="1"/>
          </p:nvPr>
        </p:nvSpPr>
        <p:spPr>
          <a:xfrm>
            <a:off x="395536" y="116632"/>
            <a:ext cx="8352928" cy="6552728"/>
          </a:xfrm>
        </p:spPr>
        <p:txBody>
          <a:bodyPr>
            <a:noAutofit/>
          </a:bodyPr>
          <a:lstStyle/>
          <a:p>
            <a:pPr marL="361950" indent="-361950">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◆胃瘻等の評価の見直し</a:t>
            </a:r>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542925" indent="0">
              <a:spcAft>
                <a:spcPts val="600"/>
              </a:spcAft>
              <a:buNone/>
            </a:pPr>
            <a:r>
              <a:rPr kumimoji="1" lang="en-US" altLang="ja-JP" sz="2000" dirty="0" smtClean="0">
                <a:latin typeface="HG丸ｺﾞｼｯｸM-PRO" panose="020F0600000000000000" pitchFamily="50" charset="-128"/>
                <a:ea typeface="HG丸ｺﾞｼｯｸM-PRO" panose="020F0600000000000000" pitchFamily="50" charset="-128"/>
              </a:rPr>
              <a:t>※</a:t>
            </a:r>
            <a:r>
              <a:rPr kumimoji="1" lang="ja-JP" altLang="en-US" sz="2000" dirty="0" smtClean="0">
                <a:latin typeface="HG丸ｺﾞｼｯｸM-PRO" panose="020F0600000000000000" pitchFamily="50" charset="-128"/>
                <a:ea typeface="HG丸ｺﾞｼｯｸM-PRO" panose="020F0600000000000000" pitchFamily="50" charset="-128"/>
              </a:rPr>
              <a:t>胃瘻造設時の適切な嚥下機能検査に係る評価を新設</a:t>
            </a:r>
            <a:endParaRPr kumimoji="1" lang="en-US" altLang="ja-JP" sz="2000" dirty="0" smtClean="0">
              <a:latin typeface="HG丸ｺﾞｼｯｸM-PRO" panose="020F0600000000000000" pitchFamily="50" charset="-128"/>
              <a:ea typeface="HG丸ｺﾞｼｯｸM-PRO" panose="020F0600000000000000" pitchFamily="50" charset="-128"/>
            </a:endParaRPr>
          </a:p>
          <a:p>
            <a:pPr marL="712788" indent="0" fontAlgn="auto">
              <a:spcBef>
                <a:spcPts val="0"/>
              </a:spcBef>
              <a:spcAft>
                <a:spcPts val="0"/>
              </a:spcAft>
              <a:buNone/>
              <a:defRPr/>
            </a:pPr>
            <a:r>
              <a:rPr kumimoji="0" lang="ja-JP" altLang="en-US" sz="2400" dirty="0" smtClean="0">
                <a:solidFill>
                  <a:srgbClr val="FF0000"/>
                </a:solidFill>
                <a:latin typeface="HG丸ｺﾞｼｯｸM-PRO" panose="020F0600000000000000" pitchFamily="50" charset="-128"/>
                <a:ea typeface="HG丸ｺﾞｼｯｸM-PRO" panose="020F0600000000000000" pitchFamily="50" charset="-128"/>
              </a:rPr>
              <a:t>Ｋ</a:t>
            </a:r>
            <a:r>
              <a:rPr kumimoji="0" lang="en-US" altLang="ja-JP" sz="2400" dirty="0" smtClean="0">
                <a:solidFill>
                  <a:srgbClr val="FF0000"/>
                </a:solidFill>
                <a:latin typeface="HG丸ｺﾞｼｯｸM-PRO" panose="020F0600000000000000" pitchFamily="50" charset="-128"/>
                <a:ea typeface="HG丸ｺﾞｼｯｸM-PRO" panose="020F0600000000000000" pitchFamily="50" charset="-128"/>
              </a:rPr>
              <a:t>939-5</a:t>
            </a:r>
            <a:r>
              <a:rPr kumimoji="0" lang="ja-JP" altLang="en-US" sz="2400" dirty="0" smtClean="0">
                <a:solidFill>
                  <a:srgbClr val="FF0000"/>
                </a:solidFill>
                <a:latin typeface="HG丸ｺﾞｼｯｸM-PRO" panose="020F0600000000000000" pitchFamily="50" charset="-128"/>
                <a:ea typeface="HG丸ｺﾞｼｯｸM-PRO" panose="020F0600000000000000" pitchFamily="50" charset="-128"/>
              </a:rPr>
              <a:t>　胃瘻造設時嚥下機能評価加算</a:t>
            </a:r>
            <a:endParaRPr kumimoji="0"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5114925" indent="0" fontAlgn="auto">
              <a:spcBef>
                <a:spcPts val="0"/>
              </a:spcBef>
              <a:spcAft>
                <a:spcPts val="0"/>
              </a:spcAft>
              <a:buNone/>
              <a:defRPr/>
            </a:pPr>
            <a:r>
              <a:rPr kumimoji="0" lang="en-US" altLang="ja-JP" sz="2400" dirty="0" smtClean="0">
                <a:solidFill>
                  <a:srgbClr val="FF0000"/>
                </a:solidFill>
                <a:latin typeface="HG丸ｺﾞｼｯｸM-PRO" panose="020F0600000000000000" pitchFamily="50" charset="-128"/>
                <a:ea typeface="HG丸ｺﾞｼｯｸM-PRO" panose="020F0600000000000000" pitchFamily="50" charset="-128"/>
              </a:rPr>
              <a:t>2,500</a:t>
            </a:r>
            <a:r>
              <a:rPr kumimoji="0" lang="ja-JP" altLang="en-US" sz="2400" dirty="0" smtClean="0">
                <a:solidFill>
                  <a:srgbClr val="FF0000"/>
                </a:solidFill>
                <a:latin typeface="HG丸ｺﾞｼｯｸM-PRO" panose="020F0600000000000000" pitchFamily="50" charset="-128"/>
                <a:ea typeface="HG丸ｺﾞｼｯｸM-PRO" panose="020F0600000000000000" pitchFamily="50" charset="-128"/>
              </a:rPr>
              <a:t>点（新）</a:t>
            </a:r>
            <a:endParaRPr kumimoji="0"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fontAlgn="auto">
              <a:spcBef>
                <a:spcPts val="1800"/>
              </a:spcBef>
              <a:spcAft>
                <a:spcPts val="0"/>
              </a:spcAft>
              <a:buNone/>
              <a:defRPr/>
            </a:pPr>
            <a:r>
              <a:rPr kumimoji="0" lang="ja-JP" altLang="en-US" sz="1800" dirty="0" smtClean="0">
                <a:latin typeface="HG丸ｺﾞｼｯｸM-PRO" panose="020F0600000000000000" pitchFamily="50" charset="-128"/>
                <a:ea typeface="HG丸ｺﾞｼｯｸM-PRO" panose="020F0600000000000000" pitchFamily="50" charset="-128"/>
              </a:rPr>
              <a:t>［算定要件］</a:t>
            </a:r>
            <a:endParaRPr kumimoji="0" lang="en-US" altLang="ja-JP" sz="1800" dirty="0" smtClean="0">
              <a:latin typeface="HG丸ｺﾞｼｯｸM-PRO" panose="020F0600000000000000" pitchFamily="50" charset="-128"/>
              <a:ea typeface="HG丸ｺﾞｼｯｸM-PRO" panose="020F0600000000000000" pitchFamily="50" charset="-128"/>
            </a:endParaRPr>
          </a:p>
          <a:p>
            <a:pPr marL="361950" indent="-276225" fontAlgn="auto">
              <a:spcBef>
                <a:spcPts val="600"/>
              </a:spcBef>
              <a:spcAft>
                <a:spcPts val="0"/>
              </a:spcAft>
              <a:buNone/>
              <a:defRPr/>
            </a:pPr>
            <a:r>
              <a:rPr kumimoji="0" lang="ja-JP" altLang="en-US" sz="1800" dirty="0" smtClean="0">
                <a:latin typeface="HG丸ｺﾞｼｯｸM-PRO" panose="020F0600000000000000" pitchFamily="50" charset="-128"/>
                <a:ea typeface="HG丸ｺﾞｼｯｸM-PRO" panose="020F0600000000000000" pitchFamily="50" charset="-128"/>
              </a:rPr>
              <a:t>①</a:t>
            </a:r>
            <a:r>
              <a:rPr kumimoji="0" lang="ja-JP" altLang="en-US" sz="1800" dirty="0" smtClean="0">
                <a:solidFill>
                  <a:srgbClr val="0000FF"/>
                </a:solidFill>
                <a:latin typeface="HG丸ｺﾞｼｯｸM-PRO" panose="020F0600000000000000" pitchFamily="50" charset="-128"/>
                <a:ea typeface="HG丸ｺﾞｼｯｸM-PRO" panose="020F0600000000000000" pitchFamily="50" charset="-128"/>
              </a:rPr>
              <a:t>胃瘻造設術</a:t>
            </a:r>
            <a:r>
              <a:rPr kumimoji="0" lang="ja-JP" altLang="en-US" sz="1800" dirty="0">
                <a:solidFill>
                  <a:srgbClr val="0000FF"/>
                </a:solidFill>
                <a:latin typeface="HG丸ｺﾞｼｯｸM-PRO" panose="020F0600000000000000" pitchFamily="50" charset="-128"/>
                <a:ea typeface="HG丸ｺﾞｼｯｸM-PRO" panose="020F0600000000000000" pitchFamily="50" charset="-128"/>
              </a:rPr>
              <a:t>を所定</a:t>
            </a:r>
            <a:r>
              <a:rPr kumimoji="0" lang="ja-JP" altLang="en-US" sz="1800" dirty="0" smtClean="0">
                <a:solidFill>
                  <a:srgbClr val="0000FF"/>
                </a:solidFill>
                <a:latin typeface="HG丸ｺﾞｼｯｸM-PRO" panose="020F0600000000000000" pitchFamily="50" charset="-128"/>
                <a:ea typeface="HG丸ｺﾞｼｯｸM-PRO" panose="020F0600000000000000" pitchFamily="50" charset="-128"/>
              </a:rPr>
              <a:t>点数で算定できる</a:t>
            </a:r>
            <a:r>
              <a:rPr kumimoji="0" lang="ja-JP" altLang="en-US" sz="1800" dirty="0">
                <a:solidFill>
                  <a:srgbClr val="0000FF"/>
                </a:solidFill>
                <a:latin typeface="HG丸ｺﾞｼｯｸM-PRO" panose="020F0600000000000000" pitchFamily="50" charset="-128"/>
                <a:ea typeface="HG丸ｺﾞｼｯｸM-PRO" panose="020F0600000000000000" pitchFamily="50" charset="-128"/>
              </a:rPr>
              <a:t>保険医療</a:t>
            </a:r>
            <a:r>
              <a:rPr kumimoji="0" lang="ja-JP" altLang="en-US" sz="1800" dirty="0" smtClean="0">
                <a:solidFill>
                  <a:srgbClr val="0000FF"/>
                </a:solidFill>
                <a:latin typeface="HG丸ｺﾞｼｯｸM-PRO" panose="020F0600000000000000" pitchFamily="50" charset="-128"/>
                <a:ea typeface="HG丸ｺﾞｼｯｸM-PRO" panose="020F0600000000000000" pitchFamily="50" charset="-128"/>
              </a:rPr>
              <a:t>機関</a:t>
            </a:r>
            <a:r>
              <a:rPr kumimoji="0" lang="ja-JP" altLang="en-US" sz="1800" dirty="0" smtClean="0">
                <a:latin typeface="HG丸ｺﾞｼｯｸM-PRO" panose="020F0600000000000000" pitchFamily="50" charset="-128"/>
                <a:ea typeface="HG丸ｺﾞｼｯｸM-PRO" panose="020F0600000000000000" pitchFamily="50" charset="-128"/>
              </a:rPr>
              <a:t>で実施→</a:t>
            </a:r>
            <a:r>
              <a:rPr kumimoji="0"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所定点数</a:t>
            </a:r>
            <a:r>
              <a:rPr kumimoji="0" lang="ja-JP" altLang="en-US" sz="1800" dirty="0" smtClean="0">
                <a:latin typeface="HG丸ｺﾞｼｯｸM-PRO" panose="020F0600000000000000" pitchFamily="50" charset="-128"/>
                <a:ea typeface="HG丸ｺﾞｼｯｸM-PRO" panose="020F0600000000000000" pitchFamily="50" charset="-128"/>
              </a:rPr>
              <a:t>を算定。</a:t>
            </a:r>
            <a:endParaRPr kumimoji="0" lang="en-US" altLang="ja-JP" sz="1800" dirty="0" smtClean="0">
              <a:latin typeface="HG丸ｺﾞｼｯｸM-PRO" panose="020F0600000000000000" pitchFamily="50" charset="-128"/>
              <a:ea typeface="HG丸ｺﾞｼｯｸM-PRO" panose="020F0600000000000000" pitchFamily="50" charset="-128"/>
            </a:endParaRPr>
          </a:p>
          <a:p>
            <a:pPr marL="361950" indent="-276225" fontAlgn="auto">
              <a:spcBef>
                <a:spcPts val="0"/>
              </a:spcBef>
              <a:spcAft>
                <a:spcPts val="600"/>
              </a:spcAft>
              <a:buNone/>
              <a:defRPr/>
            </a:pPr>
            <a:r>
              <a:rPr kumimoji="0" lang="ja-JP" altLang="en-US" sz="1800" dirty="0" smtClean="0">
                <a:solidFill>
                  <a:srgbClr val="FF0000"/>
                </a:solidFill>
                <a:latin typeface="HG丸ｺﾞｼｯｸM-PRO" panose="020F0600000000000000" pitchFamily="50" charset="-128"/>
                <a:ea typeface="HG丸ｺﾞｼｯｸM-PRO" panose="020F0600000000000000" pitchFamily="50" charset="-128"/>
              </a:rPr>
              <a:t>　それ</a:t>
            </a:r>
            <a:r>
              <a:rPr kumimoji="0" lang="ja-JP" altLang="en-US" sz="1800" dirty="0">
                <a:solidFill>
                  <a:srgbClr val="FF0000"/>
                </a:solidFill>
                <a:latin typeface="HG丸ｺﾞｼｯｸM-PRO" panose="020F0600000000000000" pitchFamily="50" charset="-128"/>
                <a:ea typeface="HG丸ｺﾞｼｯｸM-PRO" panose="020F0600000000000000" pitchFamily="50" charset="-128"/>
              </a:rPr>
              <a:t>以外の保険医療</a:t>
            </a:r>
            <a:r>
              <a:rPr kumimoji="0" lang="ja-JP" altLang="en-US" sz="1800" dirty="0" smtClean="0">
                <a:solidFill>
                  <a:srgbClr val="FF0000"/>
                </a:solidFill>
                <a:latin typeface="HG丸ｺﾞｼｯｸM-PRO" panose="020F0600000000000000" pitchFamily="50" charset="-128"/>
                <a:ea typeface="HG丸ｺﾞｼｯｸM-PRO" panose="020F0600000000000000" pitchFamily="50" charset="-128"/>
              </a:rPr>
              <a:t>機関</a:t>
            </a:r>
            <a:r>
              <a:rPr kumimoji="0" lang="ja-JP" altLang="en-US" sz="1800" dirty="0" smtClean="0">
                <a:latin typeface="HG丸ｺﾞｼｯｸM-PRO" panose="020F0600000000000000" pitchFamily="50" charset="-128"/>
                <a:ea typeface="HG丸ｺﾞｼｯｸM-PRO" panose="020F0600000000000000" pitchFamily="50" charset="-128"/>
              </a:rPr>
              <a:t>で実施→</a:t>
            </a:r>
            <a:r>
              <a:rPr kumimoji="0" lang="ja-JP" altLang="en-US" sz="1800" u="sng" dirty="0" smtClean="0">
                <a:solidFill>
                  <a:srgbClr val="FF0000"/>
                </a:solidFill>
                <a:latin typeface="HG丸ｺﾞｼｯｸM-PRO" panose="020F0600000000000000" pitchFamily="50" charset="-128"/>
                <a:ea typeface="HG丸ｺﾞｼｯｸM-PRO" panose="020F0600000000000000" pitchFamily="50" charset="-128"/>
              </a:rPr>
              <a:t>所定</a:t>
            </a:r>
            <a:r>
              <a:rPr kumimoji="0" lang="ja-JP" altLang="en-US" sz="1800" u="sng" dirty="0">
                <a:solidFill>
                  <a:srgbClr val="FF0000"/>
                </a:solidFill>
                <a:latin typeface="HG丸ｺﾞｼｯｸM-PRO" panose="020F0600000000000000" pitchFamily="50" charset="-128"/>
                <a:ea typeface="HG丸ｺﾞｼｯｸM-PRO" panose="020F0600000000000000" pitchFamily="50" charset="-128"/>
              </a:rPr>
              <a:t>点数の</a:t>
            </a:r>
            <a:r>
              <a:rPr kumimoji="0" lang="en-US" altLang="ja-JP" sz="1800" u="sng" dirty="0">
                <a:solidFill>
                  <a:srgbClr val="FF0000"/>
                </a:solidFill>
                <a:latin typeface="HG丸ｺﾞｼｯｸM-PRO" panose="020F0600000000000000" pitchFamily="50" charset="-128"/>
                <a:ea typeface="HG丸ｺﾞｼｯｸM-PRO" panose="020F0600000000000000" pitchFamily="50" charset="-128"/>
              </a:rPr>
              <a:t>80/100</a:t>
            </a:r>
            <a:r>
              <a:rPr kumimoji="0" lang="ja-JP" altLang="en-US" sz="1800" dirty="0">
                <a:latin typeface="HG丸ｺﾞｼｯｸM-PRO" panose="020F0600000000000000" pitchFamily="50" charset="-128"/>
                <a:ea typeface="HG丸ｺﾞｼｯｸM-PRO" panose="020F0600000000000000" pitchFamily="50" charset="-128"/>
              </a:rPr>
              <a:t>に相当する</a:t>
            </a:r>
            <a:r>
              <a:rPr kumimoji="0" lang="ja-JP" altLang="en-US" sz="1800" dirty="0" smtClean="0">
                <a:latin typeface="HG丸ｺﾞｼｯｸM-PRO" panose="020F0600000000000000" pitchFamily="50" charset="-128"/>
                <a:ea typeface="HG丸ｺﾞｼｯｸM-PRO" panose="020F0600000000000000" pitchFamily="50" charset="-128"/>
              </a:rPr>
              <a:t>点数を算定。</a:t>
            </a:r>
            <a:endParaRPr kumimoji="0" lang="ja-JP" altLang="en-US" sz="1800" dirty="0">
              <a:latin typeface="HG丸ｺﾞｼｯｸM-PRO" panose="020F0600000000000000" pitchFamily="50" charset="-128"/>
              <a:ea typeface="HG丸ｺﾞｼｯｸM-PRO" panose="020F0600000000000000" pitchFamily="50" charset="-128"/>
            </a:endParaRPr>
          </a:p>
          <a:p>
            <a:pPr marL="361950" indent="-276225" fontAlgn="auto">
              <a:spcBef>
                <a:spcPts val="0"/>
              </a:spcBef>
              <a:spcAft>
                <a:spcPts val="600"/>
              </a:spcAft>
              <a:buNone/>
              <a:defRPr/>
            </a:pPr>
            <a:r>
              <a:rPr kumimoji="0" lang="ja-JP" altLang="en-US" sz="1800" dirty="0" smtClean="0">
                <a:latin typeface="HG丸ｺﾞｼｯｸM-PRO" panose="020F0600000000000000" pitchFamily="50" charset="-128"/>
                <a:ea typeface="HG丸ｺﾞｼｯｸM-PRO" panose="020F0600000000000000" pitchFamily="50" charset="-128"/>
              </a:rPr>
              <a:t>② </a:t>
            </a:r>
            <a:r>
              <a:rPr kumimoji="0" lang="ja-JP" altLang="en-US" sz="1800" u="sng" dirty="0">
                <a:solidFill>
                  <a:srgbClr val="0000FF"/>
                </a:solidFill>
                <a:latin typeface="HG丸ｺﾞｼｯｸM-PRO" panose="020F0600000000000000" pitchFamily="50" charset="-128"/>
                <a:ea typeface="HG丸ｺﾞｼｯｸM-PRO" panose="020F0600000000000000" pitchFamily="50" charset="-128"/>
              </a:rPr>
              <a:t>嚥下造影又は内視鏡下嚥下機能評価</a:t>
            </a:r>
            <a:r>
              <a:rPr kumimoji="0"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検査を実施</a:t>
            </a:r>
            <a:r>
              <a:rPr kumimoji="0" lang="ja-JP" altLang="en-US" sz="1800" dirty="0" smtClean="0">
                <a:latin typeface="HG丸ｺﾞｼｯｸM-PRO" panose="020F0600000000000000" pitchFamily="50" charset="-128"/>
                <a:ea typeface="HG丸ｺﾞｼｯｸM-PRO" panose="020F0600000000000000" pitchFamily="50" charset="-128"/>
              </a:rPr>
              <a:t>し、その結果</a:t>
            </a:r>
            <a:r>
              <a:rPr kumimoji="0" lang="ja-JP" altLang="en-US" sz="1800" dirty="0">
                <a:latin typeface="HG丸ｺﾞｼｯｸM-PRO" panose="020F0600000000000000" pitchFamily="50" charset="-128"/>
                <a:ea typeface="HG丸ｺﾞｼｯｸM-PRO" panose="020F0600000000000000" pitchFamily="50" charset="-128"/>
              </a:rPr>
              <a:t>に基づき、胃瘻造設の必要性、今後の摂食機能療法の必要性や方法、胃瘻抜去又は閉鎖の可能性等に</a:t>
            </a:r>
            <a:r>
              <a:rPr kumimoji="0" lang="ja-JP" altLang="en-US" sz="1800" dirty="0" smtClean="0">
                <a:latin typeface="HG丸ｺﾞｼｯｸM-PRO" panose="020F0600000000000000" pitchFamily="50" charset="-128"/>
                <a:ea typeface="HG丸ｺﾞｼｯｸM-PRO" panose="020F0600000000000000" pitchFamily="50" charset="-128"/>
              </a:rPr>
              <a:t>ついて、</a:t>
            </a:r>
            <a:r>
              <a:rPr kumimoji="0"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患者</a:t>
            </a:r>
            <a:r>
              <a:rPr kumimoji="0" lang="ja-JP" altLang="en-US" sz="1800" u="sng" dirty="0">
                <a:solidFill>
                  <a:srgbClr val="0000FF"/>
                </a:solidFill>
                <a:latin typeface="HG丸ｺﾞｼｯｸM-PRO" panose="020F0600000000000000" pitchFamily="50" charset="-128"/>
                <a:ea typeface="HG丸ｺﾞｼｯｸM-PRO" panose="020F0600000000000000" pitchFamily="50" charset="-128"/>
              </a:rPr>
              <a:t>又は患者家族に十分に説明・相談</a:t>
            </a:r>
            <a:r>
              <a:rPr kumimoji="0" lang="ja-JP" altLang="en-US" sz="1800" dirty="0">
                <a:latin typeface="HG丸ｺﾞｼｯｸM-PRO" panose="020F0600000000000000" pitchFamily="50" charset="-128"/>
                <a:ea typeface="HG丸ｺﾞｼｯｸM-PRO" panose="020F0600000000000000" pitchFamily="50" charset="-128"/>
              </a:rPr>
              <a:t>を行った上で</a:t>
            </a:r>
            <a:r>
              <a:rPr kumimoji="0" lang="ja-JP" altLang="en-US" sz="1800" u="sng" dirty="0">
                <a:solidFill>
                  <a:srgbClr val="0000FF"/>
                </a:solidFill>
                <a:latin typeface="HG丸ｺﾞｼｯｸM-PRO" panose="020F0600000000000000" pitchFamily="50" charset="-128"/>
                <a:ea typeface="HG丸ｺﾞｼｯｸM-PRO" panose="020F0600000000000000" pitchFamily="50" charset="-128"/>
              </a:rPr>
              <a:t>胃瘻造設</a:t>
            </a:r>
            <a:r>
              <a:rPr kumimoji="0" lang="ja-JP" altLang="en-US" sz="1800" dirty="0">
                <a:latin typeface="HG丸ｺﾞｼｯｸM-PRO" panose="020F0600000000000000" pitchFamily="50" charset="-128"/>
                <a:ea typeface="HG丸ｺﾞｼｯｸM-PRO" panose="020F0600000000000000" pitchFamily="50" charset="-128"/>
              </a:rPr>
              <a:t>を実施した場合に算定する。ただし、</a:t>
            </a:r>
            <a:r>
              <a:rPr kumimoji="0" lang="ja-JP" altLang="en-US" sz="1800" u="heavy" dirty="0">
                <a:uFill>
                  <a:solidFill>
                    <a:srgbClr val="0000FF"/>
                  </a:solidFill>
                </a:uFill>
                <a:latin typeface="HG丸ｺﾞｼｯｸM-PRO" panose="020F0600000000000000" pitchFamily="50" charset="-128"/>
                <a:ea typeface="HG丸ｺﾞｼｯｸM-PRO" panose="020F0600000000000000" pitchFamily="50" charset="-128"/>
              </a:rPr>
              <a:t>内視鏡下嚥下機能評価検査</a:t>
            </a:r>
            <a:r>
              <a:rPr kumimoji="0" lang="ja-JP" altLang="en-US" sz="1800" dirty="0">
                <a:latin typeface="HG丸ｺﾞｼｯｸM-PRO" panose="020F0600000000000000" pitchFamily="50" charset="-128"/>
                <a:ea typeface="HG丸ｺﾞｼｯｸM-PRO" panose="020F0600000000000000" pitchFamily="50" charset="-128"/>
              </a:rPr>
              <a:t>による場合は、実施者は</a:t>
            </a:r>
            <a:r>
              <a:rPr kumimoji="0" lang="ja-JP" altLang="en-US" sz="1800" u="heavy" dirty="0">
                <a:uFill>
                  <a:solidFill>
                    <a:srgbClr val="0000FF"/>
                  </a:solidFill>
                </a:uFill>
                <a:latin typeface="HG丸ｺﾞｼｯｸM-PRO" panose="020F0600000000000000" pitchFamily="50" charset="-128"/>
                <a:ea typeface="HG丸ｺﾞｼｯｸM-PRO" panose="020F0600000000000000" pitchFamily="50" charset="-128"/>
              </a:rPr>
              <a:t>関連学会等が実施する所定の研修を終了</a:t>
            </a:r>
            <a:r>
              <a:rPr kumimoji="0" lang="ja-JP" altLang="en-US" sz="1800" dirty="0">
                <a:latin typeface="HG丸ｺﾞｼｯｸM-PRO" panose="020F0600000000000000" pitchFamily="50" charset="-128"/>
                <a:ea typeface="HG丸ｺﾞｼｯｸM-PRO" panose="020F0600000000000000" pitchFamily="50" charset="-128"/>
              </a:rPr>
              <a:t>しているものとする。</a:t>
            </a:r>
          </a:p>
          <a:p>
            <a:pPr marL="361950" indent="-276225" fontAlgn="auto">
              <a:spcBef>
                <a:spcPts val="0"/>
              </a:spcBef>
              <a:spcAft>
                <a:spcPts val="600"/>
              </a:spcAft>
              <a:buNone/>
              <a:defRPr/>
            </a:pPr>
            <a:r>
              <a:rPr kumimoji="0" lang="ja-JP" altLang="en-US" sz="1800" dirty="0" smtClean="0">
                <a:latin typeface="HG丸ｺﾞｼｯｸM-PRO" panose="020F0600000000000000" pitchFamily="50" charset="-128"/>
                <a:ea typeface="HG丸ｺﾞｼｯｸM-PRO" panose="020F0600000000000000" pitchFamily="50" charset="-128"/>
              </a:rPr>
              <a:t>③ </a:t>
            </a:r>
            <a:r>
              <a:rPr kumimoji="0" lang="ja-JP" altLang="en-US" sz="1800" u="sng" dirty="0">
                <a:latin typeface="HG丸ｺﾞｼｯｸM-PRO" panose="020F0600000000000000" pitchFamily="50" charset="-128"/>
                <a:ea typeface="HG丸ｺﾞｼｯｸM-PRO" panose="020F0600000000000000" pitchFamily="50" charset="-128"/>
              </a:rPr>
              <a:t>嚥下造影、内視鏡下嚥下機能評価検査は別に算定</a:t>
            </a:r>
            <a:r>
              <a:rPr kumimoji="0" lang="ja-JP" altLang="en-US" sz="1800" dirty="0">
                <a:latin typeface="HG丸ｺﾞｼｯｸM-PRO" panose="020F0600000000000000" pitchFamily="50" charset="-128"/>
                <a:ea typeface="HG丸ｺﾞｼｯｸM-PRO" panose="020F0600000000000000" pitchFamily="50" charset="-128"/>
              </a:rPr>
              <a:t>できる。</a:t>
            </a:r>
          </a:p>
          <a:p>
            <a:pPr marL="361950" indent="-276225" fontAlgn="auto">
              <a:spcBef>
                <a:spcPts val="0"/>
              </a:spcBef>
              <a:spcAft>
                <a:spcPts val="0"/>
              </a:spcAft>
              <a:buNone/>
              <a:defRPr/>
            </a:pPr>
            <a:r>
              <a:rPr kumimoji="0" lang="ja-JP" altLang="en-US" sz="1800" dirty="0" smtClean="0">
                <a:latin typeface="HG丸ｺﾞｼｯｸM-PRO" panose="020F0600000000000000" pitchFamily="50" charset="-128"/>
                <a:ea typeface="HG丸ｺﾞｼｯｸM-PRO" panose="020F0600000000000000" pitchFamily="50" charset="-128"/>
              </a:rPr>
              <a:t>④ </a:t>
            </a:r>
            <a:r>
              <a:rPr kumimoji="0" lang="ja-JP" altLang="en-US" sz="1800" dirty="0">
                <a:latin typeface="HG丸ｺﾞｼｯｸM-PRO" panose="020F0600000000000000" pitchFamily="50" charset="-128"/>
                <a:ea typeface="HG丸ｺﾞｼｯｸM-PRO" panose="020F0600000000000000" pitchFamily="50" charset="-128"/>
              </a:rPr>
              <a:t>嚥下造影、内視鏡下嚥下機能評価検査を</a:t>
            </a:r>
            <a:r>
              <a:rPr kumimoji="0" lang="ja-JP" altLang="en-US" sz="1800" u="sng" dirty="0">
                <a:latin typeface="HG丸ｺﾞｼｯｸM-PRO" panose="020F0600000000000000" pitchFamily="50" charset="-128"/>
                <a:ea typeface="HG丸ｺﾞｼｯｸM-PRO" panose="020F0600000000000000" pitchFamily="50" charset="-128"/>
              </a:rPr>
              <a:t>他の保険医療機関に委託した場合も算定可能</a:t>
            </a:r>
            <a:r>
              <a:rPr kumimoji="0" lang="ja-JP" altLang="en-US" sz="1800" dirty="0">
                <a:latin typeface="HG丸ｺﾞｼｯｸM-PRO" panose="020F0600000000000000" pitchFamily="50" charset="-128"/>
                <a:ea typeface="HG丸ｺﾞｼｯｸM-PRO" panose="020F0600000000000000" pitchFamily="50" charset="-128"/>
              </a:rPr>
              <a:t>とする。その場合、患者への説明等の責任の所在を摘要欄に記載することとし、受託側の医療機関は、施設基準（関連学会の講習の修了者の届出等）を満たすこと</a:t>
            </a:r>
            <a:r>
              <a:rPr kumimoji="0" lang="ja-JP" altLang="en-US" sz="1800" dirty="0" smtClean="0">
                <a:latin typeface="HG丸ｺﾞｼｯｸM-PRO" panose="020F0600000000000000" pitchFamily="50" charset="-128"/>
                <a:ea typeface="HG丸ｺﾞｼｯｸM-PRO" panose="020F0600000000000000" pitchFamily="50" charset="-128"/>
              </a:rPr>
              <a:t>。</a:t>
            </a:r>
            <a:endParaRPr kumimoji="0" lang="en-US" altLang="ja-JP" sz="1800" dirty="0" smtClean="0">
              <a:latin typeface="HG丸ｺﾞｼｯｸM-PRO" panose="020F0600000000000000" pitchFamily="50" charset="-128"/>
              <a:ea typeface="HG丸ｺﾞｼｯｸM-PRO" panose="020F0600000000000000" pitchFamily="50" charset="-128"/>
            </a:endParaRPr>
          </a:p>
          <a:p>
            <a:pPr marL="265113" indent="-265113" fontAlgn="auto">
              <a:spcBef>
                <a:spcPts val="1800"/>
              </a:spcBef>
              <a:spcAft>
                <a:spcPts val="0"/>
              </a:spcAft>
              <a:buNone/>
              <a:defRPr/>
            </a:pPr>
            <a:r>
              <a:rPr kumimoji="0" lang="ja-JP" altLang="en-US" sz="1800" dirty="0" smtClean="0">
                <a:latin typeface="HG丸ｺﾞｼｯｸM-PRO" panose="020F0600000000000000" pitchFamily="50" charset="-128"/>
                <a:ea typeface="HG丸ｺﾞｼｯｸM-PRO" panose="020F0600000000000000" pitchFamily="50" charset="-128"/>
              </a:rPr>
              <a:t>［経過措置］</a:t>
            </a:r>
            <a:endParaRPr kumimoji="0" lang="en-US" altLang="ja-JP" sz="1800" dirty="0" smtClean="0">
              <a:latin typeface="HG丸ｺﾞｼｯｸM-PRO" panose="020F0600000000000000" pitchFamily="50" charset="-128"/>
              <a:ea typeface="HG丸ｺﾞｼｯｸM-PRO" panose="020F0600000000000000" pitchFamily="50" charset="-128"/>
            </a:endParaRPr>
          </a:p>
          <a:p>
            <a:pPr marL="265113" indent="-265113" fontAlgn="auto">
              <a:spcBef>
                <a:spcPts val="0"/>
              </a:spcBef>
              <a:spcAft>
                <a:spcPts val="0"/>
              </a:spcAft>
              <a:buNone/>
              <a:defRPr/>
            </a:pPr>
            <a:r>
              <a:rPr kumimoji="0" lang="ja-JP" altLang="en-US" sz="1800" dirty="0">
                <a:latin typeface="HG丸ｺﾞｼｯｸM-PRO" panose="020F0600000000000000" pitchFamily="50" charset="-128"/>
                <a:ea typeface="HG丸ｺﾞｼｯｸM-PRO" panose="020F0600000000000000" pitchFamily="50" charset="-128"/>
              </a:rPr>
              <a:t>　</a:t>
            </a:r>
            <a:r>
              <a:rPr kumimoji="0" lang="ja-JP" altLang="en-US" sz="1800" dirty="0" smtClean="0">
                <a:latin typeface="HG丸ｺﾞｼｯｸM-PRO" panose="020F0600000000000000" pitchFamily="50" charset="-128"/>
                <a:ea typeface="HG丸ｺﾞｼｯｸM-PRO" panose="020F0600000000000000" pitchFamily="50" charset="-128"/>
              </a:rPr>
              <a:t>　</a:t>
            </a:r>
            <a:r>
              <a:rPr kumimoji="0" lang="ja-JP" altLang="en-US" sz="1800" u="sng" dirty="0" smtClean="0">
                <a:solidFill>
                  <a:srgbClr val="FF0000"/>
                </a:solidFill>
                <a:latin typeface="HG丸ｺﾞｼｯｸM-PRO" panose="020F0600000000000000" pitchFamily="50" charset="-128"/>
                <a:ea typeface="HG丸ｺﾞｼｯｸM-PRO" panose="020F0600000000000000" pitchFamily="50" charset="-128"/>
              </a:rPr>
              <a:t>平成</a:t>
            </a:r>
            <a:r>
              <a:rPr kumimoji="0" lang="en-US" altLang="ja-JP" sz="1800" u="sng" dirty="0" smtClean="0">
                <a:solidFill>
                  <a:srgbClr val="FF0000"/>
                </a:solidFill>
                <a:latin typeface="HG丸ｺﾞｼｯｸM-PRO" panose="020F0600000000000000" pitchFamily="50" charset="-128"/>
                <a:ea typeface="HG丸ｺﾞｼｯｸM-PRO" panose="020F0600000000000000" pitchFamily="50" charset="-128"/>
              </a:rPr>
              <a:t>27</a:t>
            </a:r>
            <a:r>
              <a:rPr kumimoji="0" lang="ja-JP" altLang="en-US" sz="1800" u="sng" dirty="0" smtClean="0">
                <a:solidFill>
                  <a:srgbClr val="FF0000"/>
                </a:solidFill>
                <a:latin typeface="HG丸ｺﾞｼｯｸM-PRO" panose="020F0600000000000000" pitchFamily="50" charset="-128"/>
                <a:ea typeface="HG丸ｺﾞｼｯｸM-PRO" panose="020F0600000000000000" pitchFamily="50" charset="-128"/>
              </a:rPr>
              <a:t>年</a:t>
            </a:r>
            <a:r>
              <a:rPr kumimoji="0" lang="en-US" altLang="ja-JP" sz="1800" u="sng" dirty="0" smtClean="0">
                <a:solidFill>
                  <a:srgbClr val="FF0000"/>
                </a:solidFill>
                <a:latin typeface="HG丸ｺﾞｼｯｸM-PRO" panose="020F0600000000000000" pitchFamily="50" charset="-128"/>
                <a:ea typeface="HG丸ｺﾞｼｯｸM-PRO" panose="020F0600000000000000" pitchFamily="50" charset="-128"/>
              </a:rPr>
              <a:t>3</a:t>
            </a:r>
            <a:r>
              <a:rPr kumimoji="0" lang="ja-JP" altLang="en-US" sz="1800" u="sng" dirty="0" smtClean="0">
                <a:solidFill>
                  <a:srgbClr val="FF0000"/>
                </a:solidFill>
                <a:latin typeface="HG丸ｺﾞｼｯｸM-PRO" panose="020F0600000000000000" pitchFamily="50" charset="-128"/>
                <a:ea typeface="HG丸ｺﾞｼｯｸM-PRO" panose="020F0600000000000000" pitchFamily="50" charset="-128"/>
              </a:rPr>
              <a:t>月</a:t>
            </a:r>
            <a:r>
              <a:rPr kumimoji="0" lang="en-US" altLang="ja-JP" sz="1800" u="sng" dirty="0" smtClean="0">
                <a:solidFill>
                  <a:srgbClr val="FF0000"/>
                </a:solidFill>
                <a:latin typeface="HG丸ｺﾞｼｯｸM-PRO" panose="020F0600000000000000" pitchFamily="50" charset="-128"/>
                <a:ea typeface="HG丸ｺﾞｼｯｸM-PRO" panose="020F0600000000000000" pitchFamily="50" charset="-128"/>
              </a:rPr>
              <a:t>31</a:t>
            </a:r>
            <a:r>
              <a:rPr kumimoji="0" lang="ja-JP" altLang="en-US" sz="1800" u="sng" dirty="0" smtClean="0">
                <a:solidFill>
                  <a:srgbClr val="FF0000"/>
                </a:solidFill>
                <a:latin typeface="HG丸ｺﾞｼｯｸM-PRO" panose="020F0600000000000000" pitchFamily="50" charset="-128"/>
                <a:ea typeface="HG丸ｺﾞｼｯｸM-PRO" panose="020F0600000000000000" pitchFamily="50" charset="-128"/>
              </a:rPr>
              <a:t>日</a:t>
            </a:r>
            <a:r>
              <a:rPr kumimoji="0" lang="ja-JP" altLang="en-US" sz="1800" dirty="0" smtClean="0">
                <a:latin typeface="HG丸ｺﾞｼｯｸM-PRO" panose="020F0600000000000000" pitchFamily="50" charset="-128"/>
                <a:ea typeface="HG丸ｺﾞｼｯｸM-PRO" panose="020F0600000000000000" pitchFamily="50" charset="-128"/>
              </a:rPr>
              <a:t>までの間、上記②のうち研修要件を満たすものとする。</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sp>
        <p:nvSpPr>
          <p:cNvPr id="9"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235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99003258"/>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対角する 2 つの角を切り取った四角形 12"/>
          <p:cNvSpPr/>
          <p:nvPr/>
        </p:nvSpPr>
        <p:spPr>
          <a:xfrm>
            <a:off x="251521" y="943607"/>
            <a:ext cx="8640960" cy="5914393"/>
          </a:xfrm>
          <a:prstGeom prst="snip2DiagRect">
            <a:avLst>
              <a:gd name="adj1" fmla="val 0"/>
              <a:gd name="adj2" fmla="val 577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角丸四角形 10"/>
          <p:cNvSpPr/>
          <p:nvPr/>
        </p:nvSpPr>
        <p:spPr>
          <a:xfrm>
            <a:off x="251520" y="116632"/>
            <a:ext cx="8640960" cy="648072"/>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9" name="角丸四角形 8"/>
          <p:cNvSpPr/>
          <p:nvPr/>
        </p:nvSpPr>
        <p:spPr>
          <a:xfrm>
            <a:off x="251521" y="748735"/>
            <a:ext cx="4731303" cy="43204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0" name="コンテンツ プレースホルダー 2"/>
          <p:cNvSpPr>
            <a:spLocks noGrp="1"/>
          </p:cNvSpPr>
          <p:nvPr>
            <p:ph idx="1"/>
          </p:nvPr>
        </p:nvSpPr>
        <p:spPr>
          <a:xfrm>
            <a:off x="323528" y="188640"/>
            <a:ext cx="8568952" cy="504056"/>
          </a:xfrm>
        </p:spPr>
        <p:txBody>
          <a:bodyPr>
            <a:noAutofit/>
          </a:bodyPr>
          <a:lstStyle/>
          <a:p>
            <a:pPr marL="361950" indent="-361950">
              <a:buNone/>
            </a:pPr>
            <a:r>
              <a:rPr lang="ja-JP" altLang="en-US" sz="2400" dirty="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新規に保険導入された手術・評価の見直しが行われた手術</a:t>
            </a:r>
            <a:endParaRPr kumimoji="0"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a:p>
            <a:pPr marL="542925" indent="0" fontAlgn="auto">
              <a:spcBef>
                <a:spcPts val="0"/>
              </a:spcBef>
              <a:spcAft>
                <a:spcPts val="0"/>
              </a:spcAft>
              <a:buNone/>
              <a:defRPr/>
            </a:pPr>
            <a:endParaRPr kumimoji="1" lang="en-US" altLang="ja-JP" sz="18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476086" y="764704"/>
            <a:ext cx="4288353" cy="400110"/>
          </a:xfrm>
          <a:prstGeom prst="rect">
            <a:avLst/>
          </a:prstGeom>
        </p:spPr>
        <p:txBody>
          <a:bodyPr wrap="none">
            <a:spAutoFit/>
          </a:bodyPr>
          <a:lstStyle/>
          <a:p>
            <a:pPr>
              <a:spcBef>
                <a:spcPct val="20000"/>
              </a:spcBef>
            </a:pPr>
            <a:r>
              <a:rPr lang="ja-JP" altLang="en-US" sz="2000" dirty="0">
                <a:solidFill>
                  <a:prstClr val="black"/>
                </a:solidFill>
                <a:latin typeface="HG丸ｺﾞｼｯｸM-PRO" panose="020F0600000000000000" pitchFamily="50" charset="-128"/>
                <a:ea typeface="HG丸ｺﾞｼｯｸM-PRO" panose="020F0600000000000000" pitchFamily="50" charset="-128"/>
              </a:rPr>
              <a:t>胸腔鏡下・腹腔鏡下手術の保険導入</a:t>
            </a:r>
          </a:p>
        </p:txBody>
      </p:sp>
      <p:graphicFrame>
        <p:nvGraphicFramePr>
          <p:cNvPr id="12" name="表 11"/>
          <p:cNvGraphicFramePr>
            <a:graphicFrameLocks noGrp="1"/>
          </p:cNvGraphicFramePr>
          <p:nvPr>
            <p:extLst>
              <p:ext uri="{D42A27DB-BD31-4B8C-83A1-F6EECF244321}">
                <p14:modId xmlns:p14="http://schemas.microsoft.com/office/powerpoint/2010/main" val="955587683"/>
              </p:ext>
            </p:extLst>
          </p:nvPr>
        </p:nvGraphicFramePr>
        <p:xfrm>
          <a:off x="179512" y="1222931"/>
          <a:ext cx="8784976" cy="5158396"/>
        </p:xfrm>
        <a:graphic>
          <a:graphicData uri="http://schemas.openxmlformats.org/drawingml/2006/table">
            <a:tbl>
              <a:tblPr firstRow="1" bandRow="1">
                <a:tableStyleId>{8A107856-5554-42FB-B03E-39F5DBC370BA}</a:tableStyleId>
              </a:tblPr>
              <a:tblGrid>
                <a:gridCol w="6840760"/>
                <a:gridCol w="1944216"/>
              </a:tblGrid>
              <a:tr h="388253">
                <a:tc>
                  <a:txBody>
                    <a:bodyPr/>
                    <a:lstStyle/>
                    <a:p>
                      <a:pPr algn="ctr"/>
                      <a:r>
                        <a:rPr kumimoji="1" lang="ja-JP" altLang="en-US" sz="1600" dirty="0" smtClean="0">
                          <a:latin typeface="HG丸ｺﾞｼｯｸM-PRO" panose="020F0600000000000000" pitchFamily="50" charset="-128"/>
                          <a:ea typeface="HG丸ｺﾞｼｯｸM-PRO" panose="020F0600000000000000" pitchFamily="50" charset="-128"/>
                        </a:rPr>
                        <a:t>手　術　名</a:t>
                      </a:r>
                      <a:endParaRPr kumimoji="1" lang="ja-JP" altLang="en-US" sz="1600" b="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600" dirty="0" smtClean="0">
                          <a:latin typeface="HG丸ｺﾞｼｯｸM-PRO" panose="020F0600000000000000" pitchFamily="50" charset="-128"/>
                          <a:ea typeface="HG丸ｺﾞｼｯｸM-PRO" panose="020F0600000000000000" pitchFamily="50" charset="-128"/>
                        </a:rPr>
                        <a:t>点　数</a:t>
                      </a:r>
                      <a:endParaRPr kumimoji="1" lang="en-US" altLang="ja-JP" sz="1600" b="0" dirty="0" smtClean="0">
                        <a:latin typeface="HG丸ｺﾞｼｯｸM-PRO" panose="020F0600000000000000" pitchFamily="50" charset="-128"/>
                        <a:ea typeface="HG丸ｺﾞｼｯｸM-PRO" panose="020F0600000000000000" pitchFamily="50" charset="-128"/>
                      </a:endParaRPr>
                    </a:p>
                  </a:txBody>
                  <a:tcPr anchor="ctr"/>
                </a:tc>
              </a:tr>
              <a:tr h="3615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none" kern="1200" dirty="0" smtClean="0">
                          <a:latin typeface="HG丸ｺﾞｼｯｸM-PRO" panose="020F0600000000000000" pitchFamily="50" charset="-128"/>
                          <a:ea typeface="HG丸ｺﾞｼｯｸM-PRO" panose="020F0600000000000000" pitchFamily="50" charset="-128"/>
                        </a:rPr>
                        <a:t>Ｋ</a:t>
                      </a:r>
                      <a:r>
                        <a:rPr kumimoji="1" lang="en-US" altLang="ja-JP" sz="1600" u="none" kern="1200" dirty="0" smtClean="0">
                          <a:latin typeface="HG丸ｺﾞｼｯｸM-PRO" panose="020F0600000000000000" pitchFamily="50" charset="-128"/>
                          <a:ea typeface="HG丸ｺﾞｼｯｸM-PRO" panose="020F0600000000000000" pitchFamily="50" charset="-128"/>
                        </a:rPr>
                        <a:t>502-5</a:t>
                      </a:r>
                      <a:r>
                        <a:rPr kumimoji="1" lang="ja-JP" altLang="en-US" sz="1600" u="none" kern="1200" dirty="0" smtClean="0">
                          <a:latin typeface="HG丸ｺﾞｼｯｸM-PRO" panose="020F0600000000000000" pitchFamily="50" charset="-128"/>
                          <a:ea typeface="HG丸ｺﾞｼｯｸM-PRO" panose="020F0600000000000000" pitchFamily="50" charset="-128"/>
                        </a:rPr>
                        <a:t>　</a:t>
                      </a:r>
                      <a:r>
                        <a:rPr kumimoji="1" lang="zh-TW" altLang="en-US" sz="1600" u="none" kern="1200" dirty="0" smtClean="0">
                          <a:latin typeface="HG丸ｺﾞｼｯｸM-PRO" panose="020F0600000000000000" pitchFamily="50" charset="-128"/>
                          <a:ea typeface="HG丸ｺﾞｼｯｸM-PRO" panose="020F0600000000000000" pitchFamily="50" charset="-128"/>
                        </a:rPr>
                        <a:t>胸腔鏡下</a:t>
                      </a:r>
                      <a:r>
                        <a:rPr kumimoji="1" lang="ja-JP" altLang="en-US" sz="1600" u="none" kern="1200" dirty="0" smtClean="0">
                          <a:latin typeface="HG丸ｺﾞｼｯｸM-PRO" panose="020F0600000000000000" pitchFamily="50" charset="-128"/>
                          <a:ea typeface="HG丸ｺﾞｼｯｸM-PRO" panose="020F0600000000000000" pitchFamily="50" charset="-128"/>
                        </a:rPr>
                        <a:t>拡大胸腺摘出術</a:t>
                      </a:r>
                      <a:endParaRPr kumimoji="1" lang="zh-TW" altLang="en-US" sz="1600" b="1" u="none"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none" kern="1200" dirty="0" smtClean="0">
                          <a:latin typeface="HG丸ｺﾞｼｯｸM-PRO" panose="020F0600000000000000" pitchFamily="50" charset="-128"/>
                          <a:ea typeface="HG丸ｺﾞｼｯｸM-PRO" panose="020F0600000000000000" pitchFamily="50" charset="-128"/>
                        </a:rPr>
                        <a:t>　５８</a:t>
                      </a:r>
                      <a:r>
                        <a:rPr kumimoji="1" lang="en-US" altLang="ja-JP" sz="1600" u="none" kern="1200" dirty="0" smtClean="0">
                          <a:latin typeface="HG丸ｺﾞｼｯｸM-PRO" panose="020F0600000000000000" pitchFamily="50" charset="-128"/>
                          <a:ea typeface="HG丸ｺﾞｼｯｸM-PRO" panose="020F0600000000000000" pitchFamily="50" charset="-128"/>
                        </a:rPr>
                        <a:t>,</a:t>
                      </a:r>
                      <a:r>
                        <a:rPr kumimoji="1" lang="ja-JP" altLang="en-US" sz="1600" u="none" kern="1200" dirty="0" smtClean="0">
                          <a:latin typeface="HG丸ｺﾞｼｯｸM-PRO" panose="020F0600000000000000" pitchFamily="50" charset="-128"/>
                          <a:ea typeface="HG丸ｺﾞｼｯｸM-PRO" panose="020F0600000000000000" pitchFamily="50" charset="-128"/>
                        </a:rPr>
                        <a:t>９５０点</a:t>
                      </a:r>
                      <a:endParaRPr kumimoji="1" lang="ja-JP" altLang="en-US" sz="1600" b="1" u="none"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464374">
                <a:tc>
                  <a:txBody>
                    <a:bodyPr/>
                    <a:lstStyle/>
                    <a:p>
                      <a:pPr marL="0" algn="l" defTabSz="914400" rtl="0" eaLnBrk="1" latinLnBrk="0" hangingPunct="1">
                        <a:lnSpc>
                          <a:spcPct val="100000"/>
                        </a:lnSpc>
                        <a:spcBef>
                          <a:spcPts val="0"/>
                        </a:spcBef>
                        <a:spcAft>
                          <a:spcPts val="0"/>
                        </a:spcAft>
                      </a:pPr>
                      <a:r>
                        <a:rPr kumimoji="1" lang="ja-JP" altLang="en-US" sz="1600" u="none" kern="1200" dirty="0" smtClean="0">
                          <a:latin typeface="HG丸ｺﾞｼｯｸM-PRO" panose="020F0600000000000000" pitchFamily="50" charset="-128"/>
                          <a:ea typeface="HG丸ｺﾞｼｯｸM-PRO" panose="020F0600000000000000" pitchFamily="50" charset="-128"/>
                        </a:rPr>
                        <a:t>Ｋ</a:t>
                      </a:r>
                      <a:r>
                        <a:rPr kumimoji="1" lang="en-US" altLang="ja-JP" sz="1600" u="none" kern="1200" dirty="0" smtClean="0">
                          <a:latin typeface="HG丸ｺﾞｼｯｸM-PRO" panose="020F0600000000000000" pitchFamily="50" charset="-128"/>
                          <a:ea typeface="HG丸ｺﾞｼｯｸM-PRO" panose="020F0600000000000000" pitchFamily="50" charset="-128"/>
                        </a:rPr>
                        <a:t>504-2</a:t>
                      </a:r>
                      <a:r>
                        <a:rPr kumimoji="1" lang="ja-JP" altLang="en-US" sz="1600" u="none" kern="1200" dirty="0" smtClean="0">
                          <a:latin typeface="HG丸ｺﾞｼｯｸM-PRO" panose="020F0600000000000000" pitchFamily="50" charset="-128"/>
                          <a:ea typeface="HG丸ｺﾞｼｯｸM-PRO" panose="020F0600000000000000" pitchFamily="50" charset="-128"/>
                        </a:rPr>
                        <a:t>　胸腔鏡下縦隔悪性腫瘍手術</a:t>
                      </a:r>
                      <a:endParaRPr kumimoji="1" lang="ja-JP" altLang="en-US" sz="1600" b="1" u="none"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none" kern="1200" dirty="0" smtClean="0">
                          <a:latin typeface="HG丸ｺﾞｼｯｸM-PRO" panose="020F0600000000000000" pitchFamily="50" charset="-128"/>
                          <a:ea typeface="HG丸ｺﾞｼｯｸM-PRO" panose="020F0600000000000000" pitchFamily="50" charset="-128"/>
                        </a:rPr>
                        <a:t>　５８</a:t>
                      </a:r>
                      <a:r>
                        <a:rPr kumimoji="1" lang="en-US" altLang="ja-JP" sz="1600" u="none" kern="1200" dirty="0" smtClean="0">
                          <a:latin typeface="HG丸ｺﾞｼｯｸM-PRO" panose="020F0600000000000000" pitchFamily="50" charset="-128"/>
                          <a:ea typeface="HG丸ｺﾞｼｯｸM-PRO" panose="020F0600000000000000" pitchFamily="50" charset="-128"/>
                        </a:rPr>
                        <a:t>,</a:t>
                      </a:r>
                      <a:r>
                        <a:rPr kumimoji="1" lang="ja-JP" altLang="en-US" sz="1600" u="none" kern="1200" dirty="0" smtClean="0">
                          <a:latin typeface="HG丸ｺﾞｼｯｸM-PRO" panose="020F0600000000000000" pitchFamily="50" charset="-128"/>
                          <a:ea typeface="HG丸ｺﾞｼｯｸM-PRO" panose="020F0600000000000000" pitchFamily="50" charset="-128"/>
                        </a:rPr>
                        <a:t>９５０点</a:t>
                      </a:r>
                      <a:endParaRPr kumimoji="1" lang="ja-JP" altLang="en-US" sz="1600" b="1" u="none"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887449">
                <a:tc>
                  <a:txBody>
                    <a:bodyPr/>
                    <a:lstStyle/>
                    <a:p>
                      <a:pPr marL="0" indent="88900" algn="l" defTabSz="914400" rtl="0" eaLnBrk="1" fontAlgn="ctr" latinLnBrk="0" hangingPunct="1">
                        <a:lnSpc>
                          <a:spcPct val="100000"/>
                        </a:lnSpc>
                        <a:spcBef>
                          <a:spcPts val="0"/>
                        </a:spcBef>
                        <a:spcAft>
                          <a:spcPts val="0"/>
                        </a:spcAft>
                      </a:pPr>
                      <a:r>
                        <a:rPr kumimoji="1" lang="ja-JP" altLang="en-US" sz="1600" u="none" kern="1200" dirty="0" smtClean="0">
                          <a:latin typeface="HG丸ｺﾞｼｯｸM-PRO" panose="020F0600000000000000" pitchFamily="50" charset="-128"/>
                          <a:ea typeface="HG丸ｺﾞｼｯｸM-PRO" panose="020F0600000000000000" pitchFamily="50" charset="-128"/>
                        </a:rPr>
                        <a:t>Ｋ</a:t>
                      </a:r>
                      <a:r>
                        <a:rPr kumimoji="1" lang="en-US" altLang="ja-JP" sz="1600" u="none" kern="1200" dirty="0" smtClean="0">
                          <a:latin typeface="HG丸ｺﾞｼｯｸM-PRO" panose="020F0600000000000000" pitchFamily="50" charset="-128"/>
                          <a:ea typeface="HG丸ｺﾞｼｯｸM-PRO" panose="020F0600000000000000" pitchFamily="50" charset="-128"/>
                        </a:rPr>
                        <a:t>529-2</a:t>
                      </a:r>
                      <a:r>
                        <a:rPr kumimoji="1" lang="ja-JP" altLang="en-US" sz="1600" u="none" kern="1200" dirty="0" smtClean="0">
                          <a:latin typeface="HG丸ｺﾞｼｯｸM-PRO" panose="020F0600000000000000" pitchFamily="50" charset="-128"/>
                          <a:ea typeface="HG丸ｺﾞｼｯｸM-PRO" panose="020F0600000000000000" pitchFamily="50" charset="-128"/>
                        </a:rPr>
                        <a:t>　胸</a:t>
                      </a:r>
                      <a:r>
                        <a:rPr kumimoji="1" lang="zh-TW" altLang="en-US" sz="1600" u="none" kern="1200" dirty="0" smtClean="0">
                          <a:latin typeface="HG丸ｺﾞｼｯｸM-PRO" panose="020F0600000000000000" pitchFamily="50" charset="-128"/>
                          <a:ea typeface="HG丸ｺﾞｼｯｸM-PRO" panose="020F0600000000000000" pitchFamily="50" charset="-128"/>
                        </a:rPr>
                        <a:t>腔鏡下</a:t>
                      </a:r>
                      <a:r>
                        <a:rPr kumimoji="1" lang="ja-JP" altLang="en-US" sz="1600" u="none" kern="1200" dirty="0" smtClean="0">
                          <a:latin typeface="HG丸ｺﾞｼｯｸM-PRO" panose="020F0600000000000000" pitchFamily="50" charset="-128"/>
                          <a:ea typeface="HG丸ｺﾞｼｯｸM-PRO" panose="020F0600000000000000" pitchFamily="50" charset="-128"/>
                        </a:rPr>
                        <a:t>食道悪性腫瘍手術　</a:t>
                      </a:r>
                      <a:endParaRPr kumimoji="1" lang="en-US" altLang="ja-JP" sz="1600" u="none" kern="1200" dirty="0" smtClean="0">
                        <a:latin typeface="HG丸ｺﾞｼｯｸM-PRO" panose="020F0600000000000000" pitchFamily="50" charset="-128"/>
                        <a:ea typeface="HG丸ｺﾞｼｯｸM-PRO" panose="020F0600000000000000" pitchFamily="50" charset="-128"/>
                      </a:endParaRPr>
                    </a:p>
                    <a:p>
                      <a:pPr marL="0" indent="989013" algn="l" defTabSz="914400" rtl="0" eaLnBrk="1" fontAlgn="ctr" latinLnBrk="0" hangingPunct="1">
                        <a:lnSpc>
                          <a:spcPct val="100000"/>
                        </a:lnSpc>
                        <a:spcBef>
                          <a:spcPts val="0"/>
                        </a:spcBef>
                        <a:spcAft>
                          <a:spcPts val="0"/>
                        </a:spcAft>
                      </a:pPr>
                      <a:r>
                        <a:rPr kumimoji="1" lang="ja-JP" altLang="en-US" sz="1600" u="none" kern="1200" dirty="0" smtClean="0">
                          <a:latin typeface="HG丸ｺﾞｼｯｸM-PRO" panose="020F0600000000000000" pitchFamily="50" charset="-128"/>
                          <a:ea typeface="HG丸ｺﾞｼｯｸM-PRO" panose="020F0600000000000000" pitchFamily="50" charset="-128"/>
                        </a:rPr>
                        <a:t>１　頸部、胸部、腹部の操作によるもの</a:t>
                      </a:r>
                      <a:endParaRPr kumimoji="1" lang="en-US" altLang="ja-JP" sz="1600" u="none" kern="1200" dirty="0" smtClean="0">
                        <a:latin typeface="HG丸ｺﾞｼｯｸM-PRO" panose="020F0600000000000000" pitchFamily="50" charset="-128"/>
                        <a:ea typeface="HG丸ｺﾞｼｯｸM-PRO" panose="020F0600000000000000" pitchFamily="50" charset="-128"/>
                      </a:endParaRPr>
                    </a:p>
                    <a:p>
                      <a:pPr marL="0" marR="0" indent="989013" algn="l" defTabSz="914400" rtl="0" eaLnBrk="1" fontAlgn="ctr" latinLnBrk="0" hangingPunct="1">
                        <a:lnSpc>
                          <a:spcPct val="100000"/>
                        </a:lnSpc>
                        <a:spcBef>
                          <a:spcPts val="0"/>
                        </a:spcBef>
                        <a:spcAft>
                          <a:spcPts val="0"/>
                        </a:spcAft>
                        <a:buClrTx/>
                        <a:buSzTx/>
                        <a:buFontTx/>
                        <a:buNone/>
                        <a:tabLst/>
                        <a:defRPr/>
                      </a:pPr>
                      <a:r>
                        <a:rPr kumimoji="1" lang="ja-JP" altLang="en-US" sz="1600" u="none" kern="1200" dirty="0" smtClean="0">
                          <a:latin typeface="HG丸ｺﾞｼｯｸM-PRO" panose="020F0600000000000000" pitchFamily="50" charset="-128"/>
                          <a:ea typeface="HG丸ｺﾞｼｯｸM-PRO" panose="020F0600000000000000" pitchFamily="50" charset="-128"/>
                        </a:rPr>
                        <a:t>２　胸部、腹部の操作によるもの</a:t>
                      </a:r>
                      <a:endParaRPr kumimoji="1" lang="en-US" altLang="ja-JP" sz="1600" b="1" u="none"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u="none"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none" kern="1200" dirty="0" smtClean="0">
                          <a:latin typeface="HG丸ｺﾞｼｯｸM-PRO" panose="020F0600000000000000" pitchFamily="50" charset="-128"/>
                          <a:ea typeface="HG丸ｺﾞｼｯｸM-PRO" panose="020F0600000000000000" pitchFamily="50" charset="-128"/>
                        </a:rPr>
                        <a:t>１２５</a:t>
                      </a:r>
                      <a:r>
                        <a:rPr kumimoji="1" lang="en-US" altLang="ja-JP" sz="1600" u="none" kern="1200" dirty="0" smtClean="0">
                          <a:latin typeface="HG丸ｺﾞｼｯｸM-PRO" panose="020F0600000000000000" pitchFamily="50" charset="-128"/>
                          <a:ea typeface="HG丸ｺﾞｼｯｸM-PRO" panose="020F0600000000000000" pitchFamily="50" charset="-128"/>
                        </a:rPr>
                        <a:t>,</a:t>
                      </a:r>
                      <a:r>
                        <a:rPr kumimoji="1" lang="ja-JP" altLang="en-US" sz="1600" u="none" kern="1200" dirty="0" smtClean="0">
                          <a:latin typeface="HG丸ｺﾞｼｯｸM-PRO" panose="020F0600000000000000" pitchFamily="50" charset="-128"/>
                          <a:ea typeface="HG丸ｺﾞｼｯｸM-PRO" panose="020F0600000000000000" pitchFamily="50" charset="-128"/>
                        </a:rPr>
                        <a:t>２４０点</a:t>
                      </a:r>
                      <a:endParaRPr kumimoji="1" lang="en-US" altLang="ja-JP" sz="1600" u="none"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none" kern="1200" dirty="0" smtClean="0">
                          <a:latin typeface="HG丸ｺﾞｼｯｸM-PRO" panose="020F0600000000000000" pitchFamily="50" charset="-128"/>
                          <a:ea typeface="HG丸ｺﾞｼｯｸM-PRO" panose="020F0600000000000000" pitchFamily="50" charset="-128"/>
                        </a:rPr>
                        <a:t>１０４</a:t>
                      </a:r>
                      <a:r>
                        <a:rPr kumimoji="1" lang="en-US" altLang="ja-JP" sz="1600" u="none" kern="1200" dirty="0" smtClean="0">
                          <a:latin typeface="HG丸ｺﾞｼｯｸM-PRO" panose="020F0600000000000000" pitchFamily="50" charset="-128"/>
                          <a:ea typeface="HG丸ｺﾞｼｯｸM-PRO" panose="020F0600000000000000" pitchFamily="50" charset="-128"/>
                        </a:rPr>
                        <a:t>,</a:t>
                      </a:r>
                      <a:r>
                        <a:rPr kumimoji="1" lang="ja-JP" altLang="en-US" sz="1600" u="none" kern="1200" dirty="0" smtClean="0">
                          <a:latin typeface="HG丸ｺﾞｼｯｸM-PRO" panose="020F0600000000000000" pitchFamily="50" charset="-128"/>
                          <a:ea typeface="HG丸ｺﾞｼｯｸM-PRO" panose="020F0600000000000000" pitchFamily="50" charset="-128"/>
                        </a:rPr>
                        <a:t>１９０点</a:t>
                      </a:r>
                      <a:endParaRPr kumimoji="1" lang="en-US" altLang="ja-JP" sz="1600" b="1" u="none"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3615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none" kern="1200" dirty="0" smtClean="0">
                          <a:latin typeface="HG丸ｺﾞｼｯｸM-PRO" panose="020F0600000000000000" pitchFamily="50" charset="-128"/>
                          <a:ea typeface="HG丸ｺﾞｼｯｸM-PRO" panose="020F0600000000000000" pitchFamily="50" charset="-128"/>
                        </a:rPr>
                        <a:t>Ｋ</a:t>
                      </a:r>
                      <a:r>
                        <a:rPr kumimoji="1" lang="en-US" altLang="ja-JP" sz="1600" u="none" kern="1200" dirty="0" smtClean="0">
                          <a:latin typeface="HG丸ｺﾞｼｯｸM-PRO" panose="020F0600000000000000" pitchFamily="50" charset="-128"/>
                          <a:ea typeface="HG丸ｺﾞｼｯｸM-PRO" panose="020F0600000000000000" pitchFamily="50" charset="-128"/>
                        </a:rPr>
                        <a:t>649-2</a:t>
                      </a:r>
                      <a:r>
                        <a:rPr kumimoji="1" lang="ja-JP" altLang="en-US" sz="1600" u="none" kern="1200" dirty="0" smtClean="0">
                          <a:latin typeface="HG丸ｺﾞｼｯｸM-PRO" panose="020F0600000000000000" pitchFamily="50" charset="-128"/>
                          <a:ea typeface="HG丸ｺﾞｼｯｸM-PRO" panose="020F0600000000000000" pitchFamily="50" charset="-128"/>
                        </a:rPr>
                        <a:t>　</a:t>
                      </a:r>
                      <a:r>
                        <a:rPr kumimoji="1" lang="zh-TW" altLang="en-US" sz="1600" u="none" kern="1200" dirty="0" smtClean="0">
                          <a:latin typeface="HG丸ｺﾞｼｯｸM-PRO" panose="020F0600000000000000" pitchFamily="50" charset="-128"/>
                          <a:ea typeface="HG丸ｺﾞｼｯｸM-PRO" panose="020F0600000000000000" pitchFamily="50" charset="-128"/>
                        </a:rPr>
                        <a:t>腹腔鏡下</a:t>
                      </a:r>
                      <a:r>
                        <a:rPr kumimoji="1" lang="ja-JP" altLang="en-US" sz="1600" u="none" kern="1200" dirty="0" smtClean="0">
                          <a:latin typeface="HG丸ｺﾞｼｯｸM-PRO" panose="020F0600000000000000" pitchFamily="50" charset="-128"/>
                          <a:ea typeface="HG丸ｺﾞｼｯｸM-PRO" panose="020F0600000000000000" pitchFamily="50" charset="-128"/>
                        </a:rPr>
                        <a:t>胃吊上げ固定術（胃下垂症手術）、胃捻転症手術</a:t>
                      </a:r>
                      <a:endParaRPr kumimoji="1" lang="ja-JP" altLang="en-US" sz="1600" b="1" u="none"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none" kern="1200" dirty="0" smtClean="0">
                          <a:latin typeface="HG丸ｺﾞｼｯｸM-PRO" panose="020F0600000000000000" pitchFamily="50" charset="-128"/>
                          <a:ea typeface="HG丸ｺﾞｼｯｸM-PRO" panose="020F0600000000000000" pitchFamily="50" charset="-128"/>
                        </a:rPr>
                        <a:t>　１５</a:t>
                      </a:r>
                      <a:r>
                        <a:rPr kumimoji="1" lang="en-US" altLang="ja-JP" sz="1600" u="none" kern="1200" dirty="0" smtClean="0">
                          <a:latin typeface="HG丸ｺﾞｼｯｸM-PRO" panose="020F0600000000000000" pitchFamily="50" charset="-128"/>
                          <a:ea typeface="HG丸ｺﾞｼｯｸM-PRO" panose="020F0600000000000000" pitchFamily="50" charset="-128"/>
                        </a:rPr>
                        <a:t>,</a:t>
                      </a:r>
                      <a:r>
                        <a:rPr kumimoji="1" lang="ja-JP" altLang="en-US" sz="1600" u="none" kern="1200" dirty="0" smtClean="0">
                          <a:latin typeface="HG丸ｺﾞｼｯｸM-PRO" panose="020F0600000000000000" pitchFamily="50" charset="-128"/>
                          <a:ea typeface="HG丸ｺﾞｼｯｸM-PRO" panose="020F0600000000000000" pitchFamily="50" charset="-128"/>
                        </a:rPr>
                        <a:t>９００点</a:t>
                      </a:r>
                      <a:endParaRPr kumimoji="1" lang="ja-JP" altLang="en-US" sz="1600" b="1" u="none"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887449">
                <a:tc>
                  <a:txBody>
                    <a:bodyPr/>
                    <a:lstStyle/>
                    <a:p>
                      <a:pPr marL="0" indent="88900" algn="l" defTabSz="914400" rtl="0" eaLnBrk="1" fontAlgn="ctr" latinLnBrk="0" hangingPunct="1">
                        <a:lnSpc>
                          <a:spcPct val="100000"/>
                        </a:lnSpc>
                        <a:spcBef>
                          <a:spcPts val="0"/>
                        </a:spcBef>
                        <a:spcAft>
                          <a:spcPts val="0"/>
                        </a:spcAft>
                      </a:pPr>
                      <a:r>
                        <a:rPr kumimoji="1" lang="ja-JP" altLang="en-US" sz="1600" u="none" kern="1200" dirty="0" smtClean="0">
                          <a:latin typeface="HG丸ｺﾞｼｯｸM-PRO" panose="020F0600000000000000" pitchFamily="50" charset="-128"/>
                          <a:ea typeface="HG丸ｺﾞｼｯｸM-PRO" panose="020F0600000000000000" pitchFamily="50" charset="-128"/>
                        </a:rPr>
                        <a:t>Ｋ</a:t>
                      </a:r>
                      <a:r>
                        <a:rPr kumimoji="1" lang="en-US" altLang="ja-JP" sz="1600" u="none" kern="1200" dirty="0" smtClean="0">
                          <a:latin typeface="HG丸ｺﾞｼｯｸM-PRO" panose="020F0600000000000000" pitchFamily="50" charset="-128"/>
                          <a:ea typeface="HG丸ｺﾞｼｯｸM-PRO" panose="020F0600000000000000" pitchFamily="50" charset="-128"/>
                        </a:rPr>
                        <a:t>655-5</a:t>
                      </a:r>
                      <a:r>
                        <a:rPr kumimoji="1" lang="ja-JP" altLang="en-US" sz="1600" u="none" kern="1200" dirty="0" smtClean="0">
                          <a:latin typeface="HG丸ｺﾞｼｯｸM-PRO" panose="020F0600000000000000" pitchFamily="50" charset="-128"/>
                          <a:ea typeface="HG丸ｺﾞｼｯｸM-PRO" panose="020F0600000000000000" pitchFamily="50" charset="-128"/>
                        </a:rPr>
                        <a:t>　</a:t>
                      </a:r>
                      <a:r>
                        <a:rPr kumimoji="1" lang="zh-TW" altLang="en-US" sz="1600" u="none" kern="1200" dirty="0" smtClean="0">
                          <a:latin typeface="HG丸ｺﾞｼｯｸM-PRO" panose="020F0600000000000000" pitchFamily="50" charset="-128"/>
                          <a:ea typeface="HG丸ｺﾞｼｯｸM-PRO" panose="020F0600000000000000" pitchFamily="50" charset="-128"/>
                        </a:rPr>
                        <a:t>腹腔鏡</a:t>
                      </a:r>
                      <a:r>
                        <a:rPr kumimoji="1" lang="ja-JP" altLang="en-US" sz="1600" u="none" kern="1200" dirty="0" smtClean="0">
                          <a:latin typeface="HG丸ｺﾞｼｯｸM-PRO" panose="020F0600000000000000" pitchFamily="50" charset="-128"/>
                          <a:ea typeface="HG丸ｺﾞｼｯｸM-PRO" panose="020F0600000000000000" pitchFamily="50" charset="-128"/>
                        </a:rPr>
                        <a:t>下噴門側胃切除</a:t>
                      </a:r>
                      <a:r>
                        <a:rPr kumimoji="1" lang="zh-TW" altLang="en-US" sz="1600" u="none" kern="1200" dirty="0" smtClean="0">
                          <a:latin typeface="HG丸ｺﾞｼｯｸM-PRO" panose="020F0600000000000000" pitchFamily="50" charset="-128"/>
                          <a:ea typeface="HG丸ｺﾞｼｯｸM-PRO" panose="020F0600000000000000" pitchFamily="50" charset="-128"/>
                        </a:rPr>
                        <a:t>術</a:t>
                      </a:r>
                      <a:endParaRPr kumimoji="1" lang="en-US" altLang="zh-TW" sz="1600" u="none" kern="1200" dirty="0" smtClean="0">
                        <a:latin typeface="HG丸ｺﾞｼｯｸM-PRO" panose="020F0600000000000000" pitchFamily="50" charset="-128"/>
                        <a:ea typeface="HG丸ｺﾞｼｯｸM-PRO" panose="020F0600000000000000" pitchFamily="50" charset="-128"/>
                      </a:endParaRPr>
                    </a:p>
                    <a:p>
                      <a:pPr marL="0" indent="989013" algn="l" defTabSz="914400" rtl="0" eaLnBrk="1" fontAlgn="ctr" latinLnBrk="0" hangingPunct="1">
                        <a:lnSpc>
                          <a:spcPct val="100000"/>
                        </a:lnSpc>
                        <a:spcBef>
                          <a:spcPts val="0"/>
                        </a:spcBef>
                        <a:spcAft>
                          <a:spcPts val="0"/>
                        </a:spcAft>
                      </a:pPr>
                      <a:r>
                        <a:rPr kumimoji="1" lang="ja-JP" altLang="en-US" sz="1600" u="none" kern="1200" dirty="0" smtClean="0">
                          <a:latin typeface="HG丸ｺﾞｼｯｸM-PRO" panose="020F0600000000000000" pitchFamily="50" charset="-128"/>
                          <a:ea typeface="HG丸ｺﾞｼｯｸM-PRO" panose="020F0600000000000000" pitchFamily="50" charset="-128"/>
                        </a:rPr>
                        <a:t>１　単純切除術</a:t>
                      </a:r>
                      <a:endParaRPr kumimoji="1" lang="en-US" altLang="ja-JP" sz="1600" u="none" kern="1200" dirty="0" smtClean="0">
                        <a:latin typeface="HG丸ｺﾞｼｯｸM-PRO" panose="020F0600000000000000" pitchFamily="50" charset="-128"/>
                        <a:ea typeface="HG丸ｺﾞｼｯｸM-PRO" panose="020F0600000000000000" pitchFamily="50" charset="-128"/>
                      </a:endParaRPr>
                    </a:p>
                    <a:p>
                      <a:pPr marL="0" indent="989013" algn="l" defTabSz="914400" rtl="0" eaLnBrk="1" fontAlgn="ctr" latinLnBrk="0" hangingPunct="1">
                        <a:lnSpc>
                          <a:spcPct val="100000"/>
                        </a:lnSpc>
                        <a:spcBef>
                          <a:spcPts val="0"/>
                        </a:spcBef>
                        <a:spcAft>
                          <a:spcPts val="0"/>
                        </a:spcAft>
                      </a:pPr>
                      <a:r>
                        <a:rPr kumimoji="1" lang="ja-JP" altLang="en-US" sz="1600" u="none" kern="1200" dirty="0" smtClean="0">
                          <a:latin typeface="HG丸ｺﾞｼｯｸM-PRO" panose="020F0600000000000000" pitchFamily="50" charset="-128"/>
                          <a:ea typeface="HG丸ｺﾞｼｯｸM-PRO" panose="020F0600000000000000" pitchFamily="50" charset="-128"/>
                        </a:rPr>
                        <a:t>２　悪性腫瘍切除術</a:t>
                      </a:r>
                      <a:endParaRPr kumimoji="1" lang="zh-TW" altLang="en-US" sz="1600" b="1" u="none"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u="none"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none" kern="1200" dirty="0" smtClean="0">
                          <a:latin typeface="HG丸ｺﾞｼｯｸM-PRO" panose="020F0600000000000000" pitchFamily="50" charset="-128"/>
                          <a:ea typeface="HG丸ｺﾞｼｯｸM-PRO" panose="020F0600000000000000" pitchFamily="50" charset="-128"/>
                        </a:rPr>
                        <a:t>　４４</a:t>
                      </a:r>
                      <a:r>
                        <a:rPr kumimoji="1" lang="en-US" altLang="ja-JP" sz="1600" u="none" kern="1200" dirty="0" smtClean="0">
                          <a:latin typeface="HG丸ｺﾞｼｯｸM-PRO" panose="020F0600000000000000" pitchFamily="50" charset="-128"/>
                          <a:ea typeface="HG丸ｺﾞｼｯｸM-PRO" panose="020F0600000000000000" pitchFamily="50" charset="-128"/>
                        </a:rPr>
                        <a:t>,</a:t>
                      </a:r>
                      <a:r>
                        <a:rPr kumimoji="1" lang="ja-JP" altLang="en-US" sz="1600" u="none" kern="1200" dirty="0" smtClean="0">
                          <a:latin typeface="HG丸ｺﾞｼｯｸM-PRO" panose="020F0600000000000000" pitchFamily="50" charset="-128"/>
                          <a:ea typeface="HG丸ｺﾞｼｯｸM-PRO" panose="020F0600000000000000" pitchFamily="50" charset="-128"/>
                        </a:rPr>
                        <a:t>２７０点</a:t>
                      </a:r>
                      <a:endParaRPr kumimoji="1" lang="en-US" altLang="ja-JP" sz="1600" u="none"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none" kern="1200" dirty="0" smtClean="0">
                          <a:latin typeface="HG丸ｺﾞｼｯｸM-PRO" panose="020F0600000000000000" pitchFamily="50" charset="-128"/>
                          <a:ea typeface="HG丸ｺﾞｼｯｸM-PRO" panose="020F0600000000000000" pitchFamily="50" charset="-128"/>
                        </a:rPr>
                        <a:t>　７５</a:t>
                      </a:r>
                      <a:r>
                        <a:rPr kumimoji="1" lang="en-US" altLang="ja-JP" sz="1600" u="none" kern="1200" dirty="0" smtClean="0">
                          <a:latin typeface="HG丸ｺﾞｼｯｸM-PRO" panose="020F0600000000000000" pitchFamily="50" charset="-128"/>
                          <a:ea typeface="HG丸ｺﾞｼｯｸM-PRO" panose="020F0600000000000000" pitchFamily="50" charset="-128"/>
                        </a:rPr>
                        <a:t>,</a:t>
                      </a:r>
                      <a:r>
                        <a:rPr kumimoji="1" lang="ja-JP" altLang="en-US" sz="1600" u="none" kern="1200" dirty="0" smtClean="0">
                          <a:latin typeface="HG丸ｺﾞｼｯｸM-PRO" panose="020F0600000000000000" pitchFamily="50" charset="-128"/>
                          <a:ea typeface="HG丸ｺﾞｼｯｸM-PRO" panose="020F0600000000000000" pitchFamily="50" charset="-128"/>
                        </a:rPr>
                        <a:t>７３０点</a:t>
                      </a:r>
                      <a:endParaRPr kumimoji="1" lang="ja-JP" altLang="en-US" sz="1600" b="1" u="none"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361553">
                <a:tc>
                  <a:txBody>
                    <a:bodyPr/>
                    <a:lstStyle/>
                    <a:p>
                      <a:pPr marL="0" indent="88900" algn="l" defTabSz="914400" rtl="0" eaLnBrk="1" fontAlgn="ctr" latinLnBrk="0" hangingPunct="1">
                        <a:lnSpc>
                          <a:spcPct val="100000"/>
                        </a:lnSpc>
                        <a:spcBef>
                          <a:spcPts val="0"/>
                        </a:spcBef>
                        <a:spcAft>
                          <a:spcPts val="0"/>
                        </a:spcAft>
                      </a:pPr>
                      <a:r>
                        <a:rPr kumimoji="1" lang="ja-JP" altLang="en-US" sz="1600" u="none" kern="1200" dirty="0" smtClean="0">
                          <a:latin typeface="HG丸ｺﾞｼｯｸM-PRO" panose="020F0600000000000000" pitchFamily="50" charset="-128"/>
                          <a:ea typeface="HG丸ｺﾞｼｯｸM-PRO" panose="020F0600000000000000" pitchFamily="50" charset="-128"/>
                        </a:rPr>
                        <a:t>Ｋ</a:t>
                      </a:r>
                      <a:r>
                        <a:rPr kumimoji="1" lang="en-US" altLang="ja-JP" sz="1600" u="none" kern="1200" dirty="0" smtClean="0">
                          <a:latin typeface="HG丸ｺﾞｼｯｸM-PRO" panose="020F0600000000000000" pitchFamily="50" charset="-128"/>
                          <a:ea typeface="HG丸ｺﾞｼｯｸM-PRO" panose="020F0600000000000000" pitchFamily="50" charset="-128"/>
                        </a:rPr>
                        <a:t>656-2</a:t>
                      </a:r>
                      <a:r>
                        <a:rPr kumimoji="1" lang="ja-JP" altLang="en-US" sz="1600" u="none" kern="1200" dirty="0" smtClean="0">
                          <a:latin typeface="HG丸ｺﾞｼｯｸM-PRO" panose="020F0600000000000000" pitchFamily="50" charset="-128"/>
                          <a:ea typeface="HG丸ｺﾞｼｯｸM-PRO" panose="020F0600000000000000" pitchFamily="50" charset="-128"/>
                        </a:rPr>
                        <a:t>　腹腔鏡下胃縮小術（スリーブ状切除によるもの）</a:t>
                      </a:r>
                      <a:endParaRPr kumimoji="1" lang="zh-TW" altLang="en-US" sz="1600" b="1" u="none"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none" kern="1200" dirty="0" smtClean="0">
                          <a:latin typeface="HG丸ｺﾞｼｯｸM-PRO" panose="020F0600000000000000" pitchFamily="50" charset="-128"/>
                          <a:ea typeface="HG丸ｺﾞｼｯｸM-PRO" panose="020F0600000000000000" pitchFamily="50" charset="-128"/>
                        </a:rPr>
                        <a:t>　３６</a:t>
                      </a:r>
                      <a:r>
                        <a:rPr kumimoji="1" lang="en-US" altLang="ja-JP" sz="1600" u="none" kern="1200" dirty="0" smtClean="0">
                          <a:latin typeface="HG丸ｺﾞｼｯｸM-PRO" panose="020F0600000000000000" pitchFamily="50" charset="-128"/>
                          <a:ea typeface="HG丸ｺﾞｼｯｸM-PRO" panose="020F0600000000000000" pitchFamily="50" charset="-128"/>
                        </a:rPr>
                        <a:t>,</a:t>
                      </a:r>
                      <a:r>
                        <a:rPr kumimoji="1" lang="ja-JP" altLang="en-US" sz="1600" u="none" kern="1200" dirty="0" smtClean="0">
                          <a:latin typeface="HG丸ｺﾞｼｯｸM-PRO" panose="020F0600000000000000" pitchFamily="50" charset="-128"/>
                          <a:ea typeface="HG丸ｺﾞｼｯｸM-PRO" panose="020F0600000000000000" pitchFamily="50" charset="-128"/>
                        </a:rPr>
                        <a:t>４１０点</a:t>
                      </a:r>
                      <a:endParaRPr kumimoji="1" lang="ja-JP" altLang="en-US" sz="1600" b="1" u="none"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361553">
                <a:tc>
                  <a:txBody>
                    <a:bodyPr/>
                    <a:lstStyle/>
                    <a:p>
                      <a:pPr marL="0" indent="88900" algn="l" defTabSz="914400" rtl="0" eaLnBrk="1" fontAlgn="ctr" latinLnBrk="0" hangingPunct="1">
                        <a:lnSpc>
                          <a:spcPct val="100000"/>
                        </a:lnSpc>
                        <a:spcBef>
                          <a:spcPts val="0"/>
                        </a:spcBef>
                        <a:spcAft>
                          <a:spcPts val="0"/>
                        </a:spcAft>
                      </a:pPr>
                      <a:r>
                        <a:rPr kumimoji="1" lang="ja-JP" altLang="en-US" sz="1600" u="none" kern="1200" dirty="0" smtClean="0">
                          <a:latin typeface="HG丸ｺﾞｼｯｸM-PRO" panose="020F0600000000000000" pitchFamily="50" charset="-128"/>
                          <a:ea typeface="HG丸ｺﾞｼｯｸM-PRO" panose="020F0600000000000000" pitchFamily="50" charset="-128"/>
                        </a:rPr>
                        <a:t>Ｋ</a:t>
                      </a:r>
                      <a:r>
                        <a:rPr kumimoji="1" lang="en-US" altLang="ja-JP" sz="1600" u="none" kern="1200" dirty="0" smtClean="0">
                          <a:latin typeface="HG丸ｺﾞｼｯｸM-PRO" panose="020F0600000000000000" pitchFamily="50" charset="-128"/>
                          <a:ea typeface="HG丸ｺﾞｼｯｸM-PRO" panose="020F0600000000000000" pitchFamily="50" charset="-128"/>
                        </a:rPr>
                        <a:t>755-2</a:t>
                      </a:r>
                      <a:r>
                        <a:rPr kumimoji="1" lang="ja-JP" altLang="en-US" sz="1600" u="none" kern="1200" dirty="0" smtClean="0">
                          <a:latin typeface="HG丸ｺﾞｼｯｸM-PRO" panose="020F0600000000000000" pitchFamily="50" charset="-128"/>
                          <a:ea typeface="HG丸ｺﾞｼｯｸM-PRO" panose="020F0600000000000000" pitchFamily="50" charset="-128"/>
                        </a:rPr>
                        <a:t>　腹腔鏡下副腎髄質腫瘍摘出術（褐色細胞腫）</a:t>
                      </a:r>
                      <a:endParaRPr kumimoji="1" lang="zh-TW" altLang="en-US" sz="1600" b="1" u="none"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none" kern="1200" dirty="0" smtClean="0">
                          <a:latin typeface="HG丸ｺﾞｼｯｸM-PRO" panose="020F0600000000000000" pitchFamily="50" charset="-128"/>
                          <a:ea typeface="HG丸ｺﾞｼｯｸM-PRO" panose="020F0600000000000000" pitchFamily="50" charset="-128"/>
                        </a:rPr>
                        <a:t>　４７</a:t>
                      </a:r>
                      <a:r>
                        <a:rPr kumimoji="1" lang="en-US" altLang="ja-JP" sz="1600" u="none" kern="1200" dirty="0" smtClean="0">
                          <a:latin typeface="HG丸ｺﾞｼｯｸM-PRO" panose="020F0600000000000000" pitchFamily="50" charset="-128"/>
                          <a:ea typeface="HG丸ｺﾞｼｯｸM-PRO" panose="020F0600000000000000" pitchFamily="50" charset="-128"/>
                        </a:rPr>
                        <a:t>,</a:t>
                      </a:r>
                      <a:r>
                        <a:rPr kumimoji="1" lang="ja-JP" altLang="en-US" sz="1600" u="none" kern="1200" dirty="0" smtClean="0">
                          <a:latin typeface="HG丸ｺﾞｼｯｸM-PRO" panose="020F0600000000000000" pitchFamily="50" charset="-128"/>
                          <a:ea typeface="HG丸ｺﾞｼｯｸM-PRO" panose="020F0600000000000000" pitchFamily="50" charset="-128"/>
                        </a:rPr>
                        <a:t>０３０点</a:t>
                      </a:r>
                      <a:endParaRPr kumimoji="1" lang="en-US" altLang="ja-JP" sz="1600" b="1" u="none"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361553">
                <a:tc>
                  <a:txBody>
                    <a:bodyPr/>
                    <a:lstStyle/>
                    <a:p>
                      <a:pPr marL="0" indent="88900" algn="l" defTabSz="914400" rtl="0" eaLnBrk="1" fontAlgn="ctr" latinLnBrk="0" hangingPunct="1">
                        <a:lnSpc>
                          <a:spcPct val="100000"/>
                        </a:lnSpc>
                        <a:spcBef>
                          <a:spcPts val="0"/>
                        </a:spcBef>
                        <a:spcAft>
                          <a:spcPts val="0"/>
                        </a:spcAft>
                      </a:pPr>
                      <a:r>
                        <a:rPr kumimoji="1" lang="ja-JP" altLang="en-US" sz="1600" u="none" kern="1200" dirty="0" smtClean="0">
                          <a:latin typeface="HG丸ｺﾞｼｯｸM-PRO" panose="020F0600000000000000" pitchFamily="50" charset="-128"/>
                          <a:ea typeface="HG丸ｺﾞｼｯｸM-PRO" panose="020F0600000000000000" pitchFamily="50" charset="-128"/>
                        </a:rPr>
                        <a:t>Ｋ</a:t>
                      </a:r>
                      <a:r>
                        <a:rPr kumimoji="1" lang="en-US" altLang="ja-JP" sz="1600" u="none" kern="1200" dirty="0" smtClean="0">
                          <a:latin typeface="HG丸ｺﾞｼｯｸM-PRO" panose="020F0600000000000000" pitchFamily="50" charset="-128"/>
                          <a:ea typeface="HG丸ｺﾞｼｯｸM-PRO" panose="020F0600000000000000" pitchFamily="50" charset="-128"/>
                        </a:rPr>
                        <a:t>802-5</a:t>
                      </a:r>
                      <a:r>
                        <a:rPr kumimoji="1" lang="ja-JP" altLang="en-US" sz="1600" u="none" kern="1200" dirty="0" smtClean="0">
                          <a:latin typeface="HG丸ｺﾞｼｯｸM-PRO" panose="020F0600000000000000" pitchFamily="50" charset="-128"/>
                          <a:ea typeface="HG丸ｺﾞｼｯｸM-PRO" panose="020F0600000000000000" pitchFamily="50" charset="-128"/>
                        </a:rPr>
                        <a:t>　腹腔鏡下膀胱部分切除術</a:t>
                      </a:r>
                      <a:endParaRPr kumimoji="1" lang="zh-TW" altLang="en-US" sz="1600" b="1" u="none"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none" kern="1200" dirty="0" smtClean="0">
                          <a:latin typeface="HG丸ｺﾞｼｯｸM-PRO" panose="020F0600000000000000" pitchFamily="50" charset="-128"/>
                          <a:ea typeface="HG丸ｺﾞｼｯｸM-PRO" panose="020F0600000000000000" pitchFamily="50" charset="-128"/>
                        </a:rPr>
                        <a:t>　１４</a:t>
                      </a:r>
                      <a:r>
                        <a:rPr kumimoji="1" lang="en-US" altLang="ja-JP" sz="1600" u="none" kern="1200" dirty="0" smtClean="0">
                          <a:latin typeface="HG丸ｺﾞｼｯｸM-PRO" panose="020F0600000000000000" pitchFamily="50" charset="-128"/>
                          <a:ea typeface="HG丸ｺﾞｼｯｸM-PRO" panose="020F0600000000000000" pitchFamily="50" charset="-128"/>
                        </a:rPr>
                        <a:t>,</a:t>
                      </a:r>
                      <a:r>
                        <a:rPr kumimoji="1" lang="ja-JP" altLang="en-US" sz="1600" u="none" kern="1200" dirty="0" smtClean="0">
                          <a:latin typeface="HG丸ｺﾞｼｯｸM-PRO" panose="020F0600000000000000" pitchFamily="50" charset="-128"/>
                          <a:ea typeface="HG丸ｺﾞｼｯｸM-PRO" panose="020F0600000000000000" pitchFamily="50" charset="-128"/>
                        </a:rPr>
                        <a:t>７１０点</a:t>
                      </a:r>
                      <a:endParaRPr kumimoji="1" lang="en-US" altLang="ja-JP" sz="1600" b="1" u="none"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361553">
                <a:tc>
                  <a:txBody>
                    <a:bodyPr/>
                    <a:lstStyle/>
                    <a:p>
                      <a:pPr marL="0" indent="88900" algn="l" defTabSz="914400" rtl="0" eaLnBrk="1" fontAlgn="ctr" latinLnBrk="0" hangingPunct="1">
                        <a:lnSpc>
                          <a:spcPct val="100000"/>
                        </a:lnSpc>
                        <a:spcBef>
                          <a:spcPts val="0"/>
                        </a:spcBef>
                        <a:spcAft>
                          <a:spcPts val="0"/>
                        </a:spcAft>
                      </a:pPr>
                      <a:r>
                        <a:rPr kumimoji="1" lang="ja-JP" altLang="en-US" sz="1600" u="none" kern="1200" dirty="0" smtClean="0">
                          <a:latin typeface="HG丸ｺﾞｼｯｸM-PRO" panose="020F0600000000000000" pitchFamily="50" charset="-128"/>
                          <a:ea typeface="HG丸ｺﾞｼｯｸM-PRO" panose="020F0600000000000000" pitchFamily="50" charset="-128"/>
                        </a:rPr>
                        <a:t>Ｋ</a:t>
                      </a:r>
                      <a:r>
                        <a:rPr kumimoji="1" lang="en-US" altLang="ja-JP" sz="1600" u="none" kern="1200" dirty="0" smtClean="0">
                          <a:latin typeface="HG丸ｺﾞｼｯｸM-PRO" panose="020F0600000000000000" pitchFamily="50" charset="-128"/>
                          <a:ea typeface="HG丸ｺﾞｼｯｸM-PRO" panose="020F0600000000000000" pitchFamily="50" charset="-128"/>
                        </a:rPr>
                        <a:t>802-6</a:t>
                      </a:r>
                      <a:r>
                        <a:rPr kumimoji="1" lang="ja-JP" altLang="en-US" sz="1600" u="none" kern="1200" dirty="0" smtClean="0">
                          <a:latin typeface="HG丸ｺﾞｼｯｸM-PRO" panose="020F0600000000000000" pitchFamily="50" charset="-128"/>
                          <a:ea typeface="HG丸ｺﾞｼｯｸM-PRO" panose="020F0600000000000000" pitchFamily="50" charset="-128"/>
                        </a:rPr>
                        <a:t>　腹腔鏡下膀胱脱手術</a:t>
                      </a:r>
                      <a:endParaRPr kumimoji="1" lang="zh-TW" altLang="en-US" sz="1600" b="1" u="none"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none" kern="1200" dirty="0" smtClean="0">
                          <a:latin typeface="HG丸ｺﾞｼｯｸM-PRO" panose="020F0600000000000000" pitchFamily="50" charset="-128"/>
                          <a:ea typeface="HG丸ｺﾞｼｯｸM-PRO" panose="020F0600000000000000" pitchFamily="50" charset="-128"/>
                        </a:rPr>
                        <a:t>　３４</a:t>
                      </a:r>
                      <a:r>
                        <a:rPr kumimoji="1" lang="en-US" altLang="ja-JP" sz="1600" u="none" kern="1200" dirty="0" smtClean="0">
                          <a:latin typeface="HG丸ｺﾞｼｯｸM-PRO" panose="020F0600000000000000" pitchFamily="50" charset="-128"/>
                          <a:ea typeface="HG丸ｺﾞｼｯｸM-PRO" panose="020F0600000000000000" pitchFamily="50" charset="-128"/>
                        </a:rPr>
                        <a:t>,</a:t>
                      </a:r>
                      <a:r>
                        <a:rPr kumimoji="1" lang="ja-JP" altLang="en-US" sz="1600" u="none" kern="1200" dirty="0" smtClean="0">
                          <a:latin typeface="HG丸ｺﾞｼｯｸM-PRO" panose="020F0600000000000000" pitchFamily="50" charset="-128"/>
                          <a:ea typeface="HG丸ｺﾞｼｯｸM-PRO" panose="020F0600000000000000" pitchFamily="50" charset="-128"/>
                        </a:rPr>
                        <a:t>９８０点</a:t>
                      </a:r>
                      <a:endParaRPr kumimoji="1" lang="en-US" altLang="ja-JP" sz="1600" b="1" u="none"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361553">
                <a:tc>
                  <a:txBody>
                    <a:bodyPr/>
                    <a:lstStyle/>
                    <a:p>
                      <a:pPr marL="0" indent="88900" algn="l" defTabSz="914400" rtl="0" eaLnBrk="1" fontAlgn="ctr" latinLnBrk="0" hangingPunct="1">
                        <a:lnSpc>
                          <a:spcPct val="100000"/>
                        </a:lnSpc>
                        <a:spcBef>
                          <a:spcPts val="0"/>
                        </a:spcBef>
                        <a:spcAft>
                          <a:spcPts val="0"/>
                        </a:spcAft>
                      </a:pPr>
                      <a:r>
                        <a:rPr kumimoji="1" lang="ja-JP" altLang="en-US" sz="1600" u="none" kern="1200" dirty="0" smtClean="0">
                          <a:latin typeface="HG丸ｺﾞｼｯｸM-PRO" panose="020F0600000000000000" pitchFamily="50" charset="-128"/>
                          <a:ea typeface="HG丸ｺﾞｼｯｸM-PRO" panose="020F0600000000000000" pitchFamily="50" charset="-128"/>
                        </a:rPr>
                        <a:t>Ｋ</a:t>
                      </a:r>
                      <a:r>
                        <a:rPr kumimoji="1" lang="en-US" altLang="ja-JP" sz="1600" u="none" kern="1200" dirty="0" smtClean="0">
                          <a:latin typeface="HG丸ｺﾞｼｯｸM-PRO" panose="020F0600000000000000" pitchFamily="50" charset="-128"/>
                          <a:ea typeface="HG丸ｺﾞｼｯｸM-PRO" panose="020F0600000000000000" pitchFamily="50" charset="-128"/>
                        </a:rPr>
                        <a:t>804-2</a:t>
                      </a:r>
                      <a:r>
                        <a:rPr kumimoji="1" lang="ja-JP" altLang="en-US" sz="1600" u="none" kern="1200" dirty="0" smtClean="0">
                          <a:latin typeface="HG丸ｺﾞｼｯｸM-PRO" panose="020F0600000000000000" pitchFamily="50" charset="-128"/>
                          <a:ea typeface="HG丸ｺﾞｼｯｸM-PRO" panose="020F0600000000000000" pitchFamily="50" charset="-128"/>
                        </a:rPr>
                        <a:t>　腹腔鏡下尿膜管摘出術</a:t>
                      </a:r>
                      <a:endParaRPr kumimoji="1" lang="zh-TW" altLang="en-US" sz="1600" b="1" u="none"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none" kern="1200" dirty="0" smtClean="0">
                          <a:latin typeface="HG丸ｺﾞｼｯｸM-PRO" panose="020F0600000000000000" pitchFamily="50" charset="-128"/>
                          <a:ea typeface="HG丸ｺﾞｼｯｸM-PRO" panose="020F0600000000000000" pitchFamily="50" charset="-128"/>
                        </a:rPr>
                        <a:t>　１５</a:t>
                      </a:r>
                      <a:r>
                        <a:rPr kumimoji="1" lang="en-US" altLang="ja-JP" sz="1600" u="none" kern="1200" dirty="0" smtClean="0">
                          <a:latin typeface="HG丸ｺﾞｼｯｸM-PRO" panose="020F0600000000000000" pitchFamily="50" charset="-128"/>
                          <a:ea typeface="HG丸ｺﾞｼｯｸM-PRO" panose="020F0600000000000000" pitchFamily="50" charset="-128"/>
                        </a:rPr>
                        <a:t>,</a:t>
                      </a:r>
                      <a:r>
                        <a:rPr kumimoji="1" lang="ja-JP" altLang="en-US" sz="1600" u="none" kern="1200" dirty="0" smtClean="0">
                          <a:latin typeface="HG丸ｺﾞｼｯｸM-PRO" panose="020F0600000000000000" pitchFamily="50" charset="-128"/>
                          <a:ea typeface="HG丸ｺﾞｼｯｸM-PRO" panose="020F0600000000000000" pitchFamily="50" charset="-128"/>
                        </a:rPr>
                        <a:t>０５０点</a:t>
                      </a:r>
                      <a:endParaRPr kumimoji="1" lang="en-US" altLang="ja-JP" sz="1600" b="1" u="none"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bl>
          </a:graphicData>
        </a:graphic>
      </p:graphicFrame>
      <p:sp>
        <p:nvSpPr>
          <p:cNvPr id="1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236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89942183"/>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対角する 2 つの角を切り取った四角形 12"/>
          <p:cNvSpPr/>
          <p:nvPr/>
        </p:nvSpPr>
        <p:spPr>
          <a:xfrm>
            <a:off x="251519" y="388695"/>
            <a:ext cx="8712969" cy="6136649"/>
          </a:xfrm>
          <a:prstGeom prst="snip2DiagRect">
            <a:avLst>
              <a:gd name="adj1" fmla="val 0"/>
              <a:gd name="adj2" fmla="val 486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角丸四角形 8"/>
          <p:cNvSpPr/>
          <p:nvPr/>
        </p:nvSpPr>
        <p:spPr>
          <a:xfrm>
            <a:off x="251518" y="172671"/>
            <a:ext cx="7056786" cy="432048"/>
          </a:xfrm>
          <a:prstGeom prst="roundRect">
            <a:avLst>
              <a:gd name="adj" fmla="val 10808"/>
            </a:avLst>
          </a:prstGeom>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正方形/長方形 3"/>
          <p:cNvSpPr/>
          <p:nvPr/>
        </p:nvSpPr>
        <p:spPr>
          <a:xfrm>
            <a:off x="251518" y="172671"/>
            <a:ext cx="6912769" cy="400110"/>
          </a:xfrm>
          <a:prstGeom prst="rect">
            <a:avLst/>
          </a:prstGeom>
        </p:spPr>
        <p:txBody>
          <a:bodyPr wrap="square">
            <a:spAutoFit/>
          </a:bodyPr>
          <a:lstStyle/>
          <a:p>
            <a:pPr>
              <a:spcBef>
                <a:spcPct val="20000"/>
              </a:spcBef>
            </a:pP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◆手術の保険導入（</a:t>
            </a:r>
            <a:r>
              <a:rPr lang="ja-JP" altLang="en-US" sz="2000" dirty="0">
                <a:solidFill>
                  <a:srgbClr val="FF0000"/>
                </a:solidFill>
                <a:latin typeface="HG丸ｺﾞｼｯｸM-PRO" panose="020F0600000000000000" pitchFamily="50" charset="-128"/>
                <a:ea typeface="HG丸ｺﾞｼｯｸM-PRO" panose="020F0600000000000000" pitchFamily="50" charset="-128"/>
              </a:rPr>
              <a:t>胸腔</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鏡・</a:t>
            </a:r>
            <a:r>
              <a:rPr lang="ja-JP" altLang="en-US" sz="2000" dirty="0">
                <a:solidFill>
                  <a:srgbClr val="FF0000"/>
                </a:solidFill>
                <a:latin typeface="HG丸ｺﾞｼｯｸM-PRO" panose="020F0600000000000000" pitchFamily="50" charset="-128"/>
                <a:ea typeface="HG丸ｺﾞｼｯｸM-PRO" panose="020F0600000000000000" pitchFamily="50" charset="-128"/>
              </a:rPr>
              <a:t>腹腔</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鏡を用いたもの以外）</a:t>
            </a:r>
            <a:endParaRPr lang="ja-JP" altLang="en-US" sz="2000" dirty="0">
              <a:solidFill>
                <a:srgbClr val="FF0000"/>
              </a:solidFill>
              <a:latin typeface="HG丸ｺﾞｼｯｸM-PRO" panose="020F0600000000000000" pitchFamily="50" charset="-128"/>
              <a:ea typeface="HG丸ｺﾞｼｯｸM-PRO" panose="020F0600000000000000"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100158088"/>
              </p:ext>
            </p:extLst>
          </p:nvPr>
        </p:nvGraphicFramePr>
        <p:xfrm>
          <a:off x="179512" y="764704"/>
          <a:ext cx="4320480" cy="5616627"/>
        </p:xfrm>
        <a:graphic>
          <a:graphicData uri="http://schemas.openxmlformats.org/drawingml/2006/table">
            <a:tbl>
              <a:tblPr firstRow="1" bandRow="1">
                <a:tableStyleId>{8A107856-5554-42FB-B03E-39F5DBC370BA}</a:tableStyleId>
              </a:tblPr>
              <a:tblGrid>
                <a:gridCol w="3168352"/>
                <a:gridCol w="1152128"/>
              </a:tblGrid>
              <a:tr h="393459">
                <a:tc>
                  <a:txBody>
                    <a:bodyPr/>
                    <a:lstStyle/>
                    <a:p>
                      <a:pPr algn="ctr"/>
                      <a:r>
                        <a:rPr kumimoji="1" lang="ja-JP" altLang="en-US" sz="1400" b="0" dirty="0" smtClean="0">
                          <a:latin typeface="HG丸ｺﾞｼｯｸM-PRO" panose="020F0600000000000000" pitchFamily="50" charset="-128"/>
                          <a:ea typeface="HG丸ｺﾞｼｯｸM-PRO" panose="020F0600000000000000" pitchFamily="50" charset="-128"/>
                        </a:rPr>
                        <a:t>手　術　名</a:t>
                      </a:r>
                      <a:endParaRPr kumimoji="1" lang="ja-JP" altLang="en-US" sz="1400" b="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400" b="0" dirty="0" smtClean="0">
                          <a:latin typeface="HG丸ｺﾞｼｯｸM-PRO" panose="020F0600000000000000" pitchFamily="50" charset="-128"/>
                          <a:ea typeface="HG丸ｺﾞｼｯｸM-PRO" panose="020F0600000000000000" pitchFamily="50" charset="-128"/>
                        </a:rPr>
                        <a:t>点　数</a:t>
                      </a:r>
                      <a:endParaRPr kumimoji="1" lang="en-US" altLang="ja-JP" sz="1400" b="0" dirty="0" smtClean="0">
                        <a:latin typeface="HG丸ｺﾞｼｯｸM-PRO" panose="020F0600000000000000" pitchFamily="50" charset="-128"/>
                        <a:ea typeface="HG丸ｺﾞｼｯｸM-PRO" panose="020F0600000000000000" pitchFamily="50" charset="-128"/>
                      </a:endParaRPr>
                    </a:p>
                  </a:txBody>
                  <a:tcPr anchor="ctr"/>
                </a:tc>
              </a:tr>
              <a:tr h="432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en-US" altLang="ja-JP" sz="1100" u="none" kern="1200" dirty="0" smtClean="0">
                          <a:latin typeface="HG丸ｺﾞｼｯｸM-PRO" panose="020F0600000000000000" pitchFamily="50" charset="-128"/>
                          <a:ea typeface="HG丸ｺﾞｼｯｸM-PRO" panose="020F0600000000000000" pitchFamily="50" charset="-128"/>
                        </a:rPr>
                        <a:t>K002</a:t>
                      </a:r>
                      <a:r>
                        <a:rPr kumimoji="1" lang="ja-JP" altLang="en-US" sz="1100" u="none" kern="1200" dirty="0" smtClean="0">
                          <a:latin typeface="HG丸ｺﾞｼｯｸM-PRO" panose="020F0600000000000000" pitchFamily="50" charset="-128"/>
                          <a:ea typeface="HG丸ｺﾞｼｯｸM-PRO" panose="020F0600000000000000" pitchFamily="50" charset="-128"/>
                        </a:rPr>
                        <a:t>　デブリードマン</a:t>
                      </a:r>
                      <a:endParaRPr kumimoji="1" lang="en-US" altLang="ja-JP" sz="1100" u="none" kern="12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ja-JP" altLang="en-US" sz="1100" u="sng" kern="1200" dirty="0" smtClean="0">
                          <a:latin typeface="HG丸ｺﾞｼｯｸM-PRO" panose="020F0600000000000000" pitchFamily="50" charset="-128"/>
                          <a:ea typeface="HG丸ｺﾞｼｯｸM-PRO" panose="020F0600000000000000" pitchFamily="50" charset="-128"/>
                        </a:rPr>
                        <a:t>注４　水圧式デブリードマン加算</a:t>
                      </a:r>
                      <a:endParaRPr kumimoji="1" lang="zh-TW" altLang="en-US" sz="110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２</a:t>
                      </a:r>
                      <a:r>
                        <a:rPr kumimoji="1" lang="en-US" altLang="ja-JP" sz="1100" u="sng" kern="1200" dirty="0" smtClean="0">
                          <a:latin typeface="HG丸ｺﾞｼｯｸM-PRO" panose="020F0600000000000000" pitchFamily="50" charset="-128"/>
                          <a:ea typeface="HG丸ｺﾞｼｯｸM-PRO" panose="020F0600000000000000" pitchFamily="50" charset="-128"/>
                        </a:rPr>
                        <a:t>,</a:t>
                      </a:r>
                      <a:r>
                        <a:rPr kumimoji="1" lang="ja-JP" altLang="en-US" sz="1100" u="sng" kern="1200" dirty="0" smtClean="0">
                          <a:latin typeface="HG丸ｺﾞｼｯｸM-PRO" panose="020F0600000000000000" pitchFamily="50" charset="-128"/>
                          <a:ea typeface="HG丸ｺﾞｼｯｸM-PRO" panose="020F0600000000000000" pitchFamily="50" charset="-128"/>
                        </a:rPr>
                        <a:t>５００点</a:t>
                      </a:r>
                      <a:endParaRPr kumimoji="1" lang="en-US" altLang="ja-JP"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334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en-US" altLang="ja-JP" sz="1100" u="sng" kern="1200" dirty="0" smtClean="0">
                          <a:latin typeface="HG丸ｺﾞｼｯｸM-PRO" panose="020F0600000000000000" pitchFamily="50" charset="-128"/>
                          <a:ea typeface="HG丸ｺﾞｼｯｸM-PRO" panose="020F0600000000000000" pitchFamily="50" charset="-128"/>
                        </a:rPr>
                        <a:t>K154-3</a:t>
                      </a:r>
                      <a:r>
                        <a:rPr kumimoji="1" lang="ja-JP" altLang="en-US" sz="1100" u="sng" kern="1200" dirty="0" smtClean="0">
                          <a:latin typeface="HG丸ｺﾞｼｯｸM-PRO" panose="020F0600000000000000" pitchFamily="50" charset="-128"/>
                          <a:ea typeface="HG丸ｺﾞｼｯｸM-PRO" panose="020F0600000000000000" pitchFamily="50" charset="-128"/>
                        </a:rPr>
                        <a:t>　定位脳腫瘍生検術</a:t>
                      </a:r>
                      <a:endParaRPr kumimoji="1" lang="zh-TW" altLang="en-US" sz="110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１８</a:t>
                      </a:r>
                      <a:r>
                        <a:rPr kumimoji="1" lang="en-US" altLang="ja-JP" sz="1100" u="sng" kern="1200" dirty="0" smtClean="0">
                          <a:latin typeface="HG丸ｺﾞｼｯｸM-PRO" panose="020F0600000000000000" pitchFamily="50" charset="-128"/>
                          <a:ea typeface="HG丸ｺﾞｼｯｸM-PRO" panose="020F0600000000000000" pitchFamily="50" charset="-128"/>
                        </a:rPr>
                        <a:t>,</a:t>
                      </a:r>
                      <a:r>
                        <a:rPr kumimoji="1" lang="ja-JP" altLang="en-US" sz="1100" u="sng" kern="1200" dirty="0" smtClean="0">
                          <a:latin typeface="HG丸ｺﾞｼｯｸM-PRO" panose="020F0600000000000000" pitchFamily="50" charset="-128"/>
                          <a:ea typeface="HG丸ｺﾞｼｯｸM-PRO" panose="020F0600000000000000" pitchFamily="50" charset="-128"/>
                        </a:rPr>
                        <a:t>２２０点</a:t>
                      </a:r>
                      <a:endParaRPr kumimoji="1" lang="en-US" altLang="ja-JP"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334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en-US" altLang="ja-JP" sz="1100" u="sng" kern="1200" dirty="0" smtClean="0">
                          <a:latin typeface="HG丸ｺﾞｼｯｸM-PRO" panose="020F0600000000000000" pitchFamily="50" charset="-128"/>
                          <a:ea typeface="HG丸ｺﾞｼｯｸM-PRO" panose="020F0600000000000000" pitchFamily="50" charset="-128"/>
                        </a:rPr>
                        <a:t>K164-5</a:t>
                      </a:r>
                      <a:r>
                        <a:rPr kumimoji="1" lang="ja-JP" altLang="en-US" sz="1100" u="sng" kern="1200" dirty="0" smtClean="0">
                          <a:latin typeface="HG丸ｺﾞｼｯｸM-PRO" panose="020F0600000000000000" pitchFamily="50" charset="-128"/>
                          <a:ea typeface="HG丸ｺﾞｼｯｸM-PRO" panose="020F0600000000000000" pitchFamily="50" charset="-128"/>
                        </a:rPr>
                        <a:t>　内視鏡下脳内血腫除去術</a:t>
                      </a:r>
                      <a:endParaRPr kumimoji="1" lang="zh-TW" altLang="en-US" sz="110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３３</a:t>
                      </a:r>
                      <a:r>
                        <a:rPr kumimoji="1" lang="en-US" altLang="ja-JP" sz="1100" u="sng" kern="1200" dirty="0" smtClean="0">
                          <a:latin typeface="HG丸ｺﾞｼｯｸM-PRO" panose="020F0600000000000000" pitchFamily="50" charset="-128"/>
                          <a:ea typeface="HG丸ｺﾞｼｯｸM-PRO" panose="020F0600000000000000" pitchFamily="50" charset="-128"/>
                        </a:rPr>
                        <a:t>,</a:t>
                      </a:r>
                      <a:r>
                        <a:rPr kumimoji="1" lang="ja-JP" altLang="en-US" sz="1100" u="sng" kern="1200" dirty="0" smtClean="0">
                          <a:latin typeface="HG丸ｺﾞｼｯｸM-PRO" panose="020F0600000000000000" pitchFamily="50" charset="-128"/>
                          <a:ea typeface="HG丸ｺﾞｼｯｸM-PRO" panose="020F0600000000000000" pitchFamily="50" charset="-128"/>
                        </a:rPr>
                        <a:t>８２０点</a:t>
                      </a:r>
                      <a:endParaRPr kumimoji="1" lang="en-US" altLang="ja-JP"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432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en-US" altLang="ja-JP" sz="1100" u="none" kern="1200" dirty="0" smtClean="0">
                          <a:latin typeface="HG丸ｺﾞｼｯｸM-PRO" panose="020F0600000000000000" pitchFamily="50" charset="-128"/>
                          <a:ea typeface="HG丸ｺﾞｼｯｸM-PRO" panose="020F0600000000000000" pitchFamily="50" charset="-128"/>
                        </a:rPr>
                        <a:t>K169</a:t>
                      </a:r>
                      <a:r>
                        <a:rPr kumimoji="1" lang="ja-JP" altLang="en-US" sz="1100" u="none" kern="1200" dirty="0" smtClean="0">
                          <a:latin typeface="HG丸ｺﾞｼｯｸM-PRO" panose="020F0600000000000000" pitchFamily="50" charset="-128"/>
                          <a:ea typeface="HG丸ｺﾞｼｯｸM-PRO" panose="020F0600000000000000" pitchFamily="50" charset="-128"/>
                        </a:rPr>
                        <a:t>　頭蓋内腫瘍摘出術</a:t>
                      </a:r>
                      <a:endParaRPr kumimoji="1" lang="en-US" altLang="ja-JP" sz="1100" u="none" kern="12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ja-JP" altLang="en-US" sz="1100" u="sng" kern="1200" dirty="0" smtClean="0">
                          <a:latin typeface="HG丸ｺﾞｼｯｸM-PRO" panose="020F0600000000000000" pitchFamily="50" charset="-128"/>
                          <a:ea typeface="HG丸ｺﾞｼｯｸM-PRO" panose="020F0600000000000000" pitchFamily="50" charset="-128"/>
                        </a:rPr>
                        <a:t>注１　脳腫瘍覚醒下マッピング加算</a:t>
                      </a:r>
                      <a:endParaRPr kumimoji="1" lang="zh-TW" altLang="en-US" sz="110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４</a:t>
                      </a:r>
                      <a:r>
                        <a:rPr kumimoji="1" lang="en-US" altLang="ja-JP" sz="1100" u="sng" kern="1200" dirty="0" smtClean="0">
                          <a:latin typeface="HG丸ｺﾞｼｯｸM-PRO" panose="020F0600000000000000" pitchFamily="50" charset="-128"/>
                          <a:ea typeface="HG丸ｺﾞｼｯｸM-PRO" panose="020F0600000000000000" pitchFamily="50" charset="-128"/>
                        </a:rPr>
                        <a:t>,</a:t>
                      </a:r>
                      <a:r>
                        <a:rPr kumimoji="1" lang="ja-JP" altLang="en-US" sz="1100" u="sng" kern="1200" dirty="0" smtClean="0">
                          <a:latin typeface="HG丸ｺﾞｼｯｸM-PRO" panose="020F0600000000000000" pitchFamily="50" charset="-128"/>
                          <a:ea typeface="HG丸ｺﾞｼｯｸM-PRO" panose="020F0600000000000000" pitchFamily="50" charset="-128"/>
                        </a:rPr>
                        <a:t>５００点</a:t>
                      </a:r>
                      <a:endParaRPr kumimoji="1" lang="en-US" altLang="ja-JP"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4328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en-US" altLang="ja-JP" sz="1100" u="none" kern="1200" dirty="0" smtClean="0">
                          <a:latin typeface="HG丸ｺﾞｼｯｸM-PRO" panose="020F0600000000000000" pitchFamily="50" charset="-128"/>
                          <a:ea typeface="HG丸ｺﾞｼｯｸM-PRO" panose="020F0600000000000000" pitchFamily="50" charset="-128"/>
                        </a:rPr>
                        <a:t>K169</a:t>
                      </a:r>
                      <a:r>
                        <a:rPr kumimoji="1" lang="ja-JP" altLang="en-US" sz="1100" u="none" kern="1200" dirty="0" smtClean="0">
                          <a:latin typeface="HG丸ｺﾞｼｯｸM-PRO" panose="020F0600000000000000" pitchFamily="50" charset="-128"/>
                          <a:ea typeface="HG丸ｺﾞｼｯｸM-PRO" panose="020F0600000000000000" pitchFamily="50" charset="-128"/>
                        </a:rPr>
                        <a:t>　頭蓋内腫瘍摘出術</a:t>
                      </a:r>
                      <a:endParaRPr kumimoji="1" lang="en-US" altLang="ja-JP" sz="1100" u="none" kern="12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ja-JP" altLang="en-US" sz="1100" u="sng" kern="1200" dirty="0" smtClean="0">
                          <a:latin typeface="HG丸ｺﾞｼｯｸM-PRO" panose="020F0600000000000000" pitchFamily="50" charset="-128"/>
                          <a:ea typeface="HG丸ｺﾞｼｯｸM-PRO" panose="020F0600000000000000" pitchFamily="50" charset="-128"/>
                        </a:rPr>
                        <a:t>注２　原発性悪性脳腫瘍光線力学療法加算</a:t>
                      </a:r>
                      <a:endParaRPr kumimoji="1" lang="zh-TW" altLang="en-US"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１０</a:t>
                      </a:r>
                      <a:r>
                        <a:rPr kumimoji="1" lang="en-US" altLang="ja-JP" sz="1100" u="sng" kern="1200" dirty="0" smtClean="0">
                          <a:latin typeface="HG丸ｺﾞｼｯｸM-PRO" panose="020F0600000000000000" pitchFamily="50" charset="-128"/>
                          <a:ea typeface="HG丸ｺﾞｼｯｸM-PRO" panose="020F0600000000000000" pitchFamily="50" charset="-128"/>
                        </a:rPr>
                        <a:t>,</a:t>
                      </a:r>
                      <a:r>
                        <a:rPr kumimoji="1" lang="ja-JP" altLang="en-US" sz="1100" u="sng" kern="1200" dirty="0" smtClean="0">
                          <a:latin typeface="HG丸ｺﾞｼｯｸM-PRO" panose="020F0600000000000000" pitchFamily="50" charset="-128"/>
                          <a:ea typeface="HG丸ｺﾞｼｯｸM-PRO" panose="020F0600000000000000" pitchFamily="50" charset="-128"/>
                        </a:rPr>
                        <a:t>０００点</a:t>
                      </a:r>
                      <a:endParaRPr kumimoji="1" lang="en-US" altLang="ja-JP"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334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en-US" altLang="ja-JP" sz="1100" u="sng" kern="1200" dirty="0" smtClean="0">
                          <a:latin typeface="HG丸ｺﾞｼｯｸM-PRO" panose="020F0600000000000000" pitchFamily="50" charset="-128"/>
                          <a:ea typeface="HG丸ｺﾞｼｯｸM-PRO" panose="020F0600000000000000" pitchFamily="50" charset="-128"/>
                        </a:rPr>
                        <a:t>K178-4</a:t>
                      </a:r>
                      <a:r>
                        <a:rPr kumimoji="1" lang="ja-JP" altLang="en-US" sz="1100" u="sng" kern="1200" dirty="0" smtClean="0">
                          <a:latin typeface="HG丸ｺﾞｼｯｸM-PRO" panose="020F0600000000000000" pitchFamily="50" charset="-128"/>
                          <a:ea typeface="HG丸ｺﾞｼｯｸM-PRO" panose="020F0600000000000000" pitchFamily="50" charset="-128"/>
                        </a:rPr>
                        <a:t>　経皮的脳血栓回収術</a:t>
                      </a:r>
                      <a:endParaRPr kumimoji="1" lang="zh-TW" altLang="en-US" sz="110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３０</a:t>
                      </a:r>
                      <a:r>
                        <a:rPr kumimoji="1" lang="en-US" altLang="ja-JP" sz="1100" u="sng" kern="1200" dirty="0" smtClean="0">
                          <a:latin typeface="HG丸ｺﾞｼｯｸM-PRO" panose="020F0600000000000000" pitchFamily="50" charset="-128"/>
                          <a:ea typeface="HG丸ｺﾞｼｯｸM-PRO" panose="020F0600000000000000" pitchFamily="50" charset="-128"/>
                        </a:rPr>
                        <a:t>,</a:t>
                      </a:r>
                      <a:r>
                        <a:rPr kumimoji="1" lang="ja-JP" altLang="en-US" sz="1100" u="sng" kern="1200" dirty="0" smtClean="0">
                          <a:latin typeface="HG丸ｺﾞｼｯｸM-PRO" panose="020F0600000000000000" pitchFamily="50" charset="-128"/>
                          <a:ea typeface="HG丸ｺﾞｼｯｸM-PRO" panose="020F0600000000000000" pitchFamily="50" charset="-128"/>
                        </a:rPr>
                        <a:t>２３０点</a:t>
                      </a:r>
                      <a:endParaRPr kumimoji="1" lang="en-US" altLang="ja-JP"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432805">
                <a:tc>
                  <a:txBody>
                    <a:bodyPr/>
                    <a:lstStyle/>
                    <a:p>
                      <a:pPr marL="265113" marR="0" indent="-265113"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en-US" altLang="ja-JP" sz="1100" u="sng" kern="1200" dirty="0" smtClean="0">
                          <a:latin typeface="HG丸ｺﾞｼｯｸM-PRO" panose="020F0600000000000000" pitchFamily="50" charset="-128"/>
                          <a:ea typeface="HG丸ｺﾞｼｯｸM-PRO" panose="020F0600000000000000" pitchFamily="50" charset="-128"/>
                        </a:rPr>
                        <a:t>K183-2</a:t>
                      </a:r>
                      <a:r>
                        <a:rPr kumimoji="1" lang="ja-JP" altLang="en-US" sz="1100" u="sng" kern="1200" dirty="0" smtClean="0">
                          <a:latin typeface="HG丸ｺﾞｼｯｸM-PRO" panose="020F0600000000000000" pitchFamily="50" charset="-128"/>
                          <a:ea typeface="HG丸ｺﾞｼｯｸM-PRO" panose="020F0600000000000000" pitchFamily="50" charset="-128"/>
                        </a:rPr>
                        <a:t>　空洞・</a:t>
                      </a:r>
                      <a:r>
                        <a:rPr kumimoji="1" lang="ja-JP" altLang="en-US" sz="1100" u="sng" kern="1200" dirty="0" err="1" smtClean="0">
                          <a:latin typeface="HG丸ｺﾞｼｯｸM-PRO" panose="020F0600000000000000" pitchFamily="50" charset="-128"/>
                          <a:ea typeface="HG丸ｺﾞｼｯｸM-PRO" panose="020F0600000000000000" pitchFamily="50" charset="-128"/>
                        </a:rPr>
                        <a:t>くも</a:t>
                      </a:r>
                      <a:r>
                        <a:rPr kumimoji="1" lang="ja-JP" altLang="en-US" sz="1100" u="sng" kern="1200" dirty="0" smtClean="0">
                          <a:latin typeface="HG丸ｺﾞｼｯｸM-PRO" panose="020F0600000000000000" pitchFamily="50" charset="-128"/>
                          <a:ea typeface="HG丸ｺﾞｼｯｸM-PRO" panose="020F0600000000000000" pitchFamily="50" charset="-128"/>
                        </a:rPr>
                        <a:t>膜下腔ｼｬﾝﾄ術（脊髄空洞症に対するもの）</a:t>
                      </a:r>
                      <a:endParaRPr kumimoji="1" lang="zh-TW" altLang="en-US" sz="110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２３</a:t>
                      </a:r>
                      <a:r>
                        <a:rPr kumimoji="1" lang="en-US" altLang="ja-JP" sz="1100" u="sng" kern="1200" dirty="0" smtClean="0">
                          <a:latin typeface="HG丸ｺﾞｼｯｸM-PRO" panose="020F0600000000000000" pitchFamily="50" charset="-128"/>
                          <a:ea typeface="HG丸ｺﾞｼｯｸM-PRO" panose="020F0600000000000000" pitchFamily="50" charset="-128"/>
                        </a:rPr>
                        <a:t>,</a:t>
                      </a:r>
                      <a:r>
                        <a:rPr kumimoji="1" lang="ja-JP" altLang="en-US" sz="1100" u="sng" kern="1200" dirty="0" smtClean="0">
                          <a:latin typeface="HG丸ｺﾞｼｯｸM-PRO" panose="020F0600000000000000" pitchFamily="50" charset="-128"/>
                          <a:ea typeface="HG丸ｺﾞｼｯｸM-PRO" panose="020F0600000000000000" pitchFamily="50" charset="-128"/>
                        </a:rPr>
                        <a:t>４９０点</a:t>
                      </a:r>
                      <a:endParaRPr kumimoji="1" lang="en-US" altLang="ja-JP"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334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en-US" altLang="ja-JP" sz="1100" u="sng" kern="1200" dirty="0" smtClean="0">
                          <a:latin typeface="HG丸ｺﾞｼｯｸM-PRO" panose="020F0600000000000000" pitchFamily="50" charset="-128"/>
                          <a:ea typeface="HG丸ｺﾞｼｯｸM-PRO" panose="020F0600000000000000" pitchFamily="50" charset="-128"/>
                        </a:rPr>
                        <a:t>K281-2</a:t>
                      </a:r>
                      <a:r>
                        <a:rPr kumimoji="1" lang="ja-JP" altLang="en-US" sz="1100" u="sng" kern="1200" dirty="0" smtClean="0">
                          <a:latin typeface="HG丸ｺﾞｼｯｸM-PRO" panose="020F0600000000000000" pitchFamily="50" charset="-128"/>
                          <a:ea typeface="HG丸ｺﾞｼｯｸM-PRO" panose="020F0600000000000000" pitchFamily="50" charset="-128"/>
                        </a:rPr>
                        <a:t>　網膜再建術</a:t>
                      </a:r>
                      <a:endParaRPr kumimoji="1" lang="zh-TW" altLang="en-US" sz="110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６９</a:t>
                      </a:r>
                      <a:r>
                        <a:rPr kumimoji="1" lang="en-US" altLang="ja-JP" sz="1100" u="sng" kern="1200" dirty="0" smtClean="0">
                          <a:latin typeface="HG丸ｺﾞｼｯｸM-PRO" panose="020F0600000000000000" pitchFamily="50" charset="-128"/>
                          <a:ea typeface="HG丸ｺﾞｼｯｸM-PRO" panose="020F0600000000000000" pitchFamily="50" charset="-128"/>
                        </a:rPr>
                        <a:t>,</a:t>
                      </a:r>
                      <a:r>
                        <a:rPr kumimoji="1" lang="ja-JP" altLang="en-US" sz="1100" u="sng" kern="1200" dirty="0" smtClean="0">
                          <a:latin typeface="HG丸ｺﾞｼｯｸM-PRO" panose="020F0600000000000000" pitchFamily="50" charset="-128"/>
                          <a:ea typeface="HG丸ｺﾞｼｯｸM-PRO" panose="020F0600000000000000" pitchFamily="50" charset="-128"/>
                        </a:rPr>
                        <a:t>８８０点</a:t>
                      </a:r>
                      <a:endParaRPr kumimoji="1" lang="en-US" altLang="ja-JP"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422968">
                <a:tc>
                  <a:txBody>
                    <a:bodyPr/>
                    <a:lstStyle/>
                    <a:p>
                      <a:pPr marL="265113" marR="0" indent="-265113"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en-US" altLang="ja-JP" sz="1100" u="sng" kern="1200" dirty="0" smtClean="0">
                          <a:latin typeface="HG丸ｺﾞｼｯｸM-PRO" panose="020F0600000000000000" pitchFamily="50" charset="-128"/>
                          <a:ea typeface="HG丸ｺﾞｼｯｸM-PRO" panose="020F0600000000000000" pitchFamily="50" charset="-128"/>
                        </a:rPr>
                        <a:t>K340-3</a:t>
                      </a:r>
                      <a:r>
                        <a:rPr kumimoji="1" lang="ja-JP" altLang="en-US" sz="1100" u="sng" kern="1200" dirty="0" smtClean="0">
                          <a:latin typeface="HG丸ｺﾞｼｯｸM-PRO" panose="020F0600000000000000" pitchFamily="50" charset="-128"/>
                          <a:ea typeface="HG丸ｺﾞｼｯｸM-PRO" panose="020F0600000000000000" pitchFamily="50" charset="-128"/>
                        </a:rPr>
                        <a:t>　</a:t>
                      </a:r>
                      <a:r>
                        <a:rPr kumimoji="1" lang="ja-JP" altLang="en-US" sz="1050" u="sng" kern="1200" dirty="0" smtClean="0">
                          <a:latin typeface="HG丸ｺﾞｼｯｸM-PRO" panose="020F0600000000000000" pitchFamily="50" charset="-128"/>
                          <a:ea typeface="HG丸ｺﾞｼｯｸM-PRO" panose="020F0600000000000000" pitchFamily="50" charset="-128"/>
                        </a:rPr>
                        <a:t>内視鏡下鼻・副鼻腔手術</a:t>
                      </a:r>
                      <a:r>
                        <a:rPr kumimoji="1" lang="en-US" altLang="ja-JP" sz="1050" u="sng" kern="1200" dirty="0" smtClean="0">
                          <a:latin typeface="HG丸ｺﾞｼｯｸM-PRO" panose="020F0600000000000000" pitchFamily="50" charset="-128"/>
                          <a:ea typeface="HG丸ｺﾞｼｯｸM-PRO" panose="020F0600000000000000" pitchFamily="50" charset="-128"/>
                        </a:rPr>
                        <a:t>Ⅰ</a:t>
                      </a:r>
                      <a:r>
                        <a:rPr kumimoji="1" lang="ja-JP" altLang="en-US" sz="1050" u="sng" kern="1200" dirty="0" smtClean="0">
                          <a:latin typeface="HG丸ｺﾞｼｯｸM-PRO" panose="020F0600000000000000" pitchFamily="50" charset="-128"/>
                          <a:ea typeface="HG丸ｺﾞｼｯｸM-PRO" panose="020F0600000000000000" pitchFamily="50" charset="-128"/>
                        </a:rPr>
                        <a:t>型（副鼻腔自然口開窓術）</a:t>
                      </a:r>
                      <a:endParaRPr kumimoji="1" lang="zh-TW" altLang="en-US" sz="105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３</a:t>
                      </a:r>
                      <a:r>
                        <a:rPr kumimoji="1" lang="en-US" altLang="ja-JP" sz="1100" u="sng" kern="1200" dirty="0" smtClean="0">
                          <a:latin typeface="HG丸ｺﾞｼｯｸM-PRO" panose="020F0600000000000000" pitchFamily="50" charset="-128"/>
                          <a:ea typeface="HG丸ｺﾞｼｯｸM-PRO" panose="020F0600000000000000" pitchFamily="50" charset="-128"/>
                        </a:rPr>
                        <a:t>,</a:t>
                      </a:r>
                      <a:r>
                        <a:rPr kumimoji="1" lang="ja-JP" altLang="en-US" sz="1100" u="sng" kern="1200" dirty="0" smtClean="0">
                          <a:latin typeface="HG丸ｺﾞｼｯｸM-PRO" panose="020F0600000000000000" pitchFamily="50" charset="-128"/>
                          <a:ea typeface="HG丸ｺﾞｼｯｸM-PRO" panose="020F0600000000000000" pitchFamily="50" charset="-128"/>
                        </a:rPr>
                        <a:t>６００点</a:t>
                      </a:r>
                      <a:endParaRPr kumimoji="1" lang="en-US" altLang="ja-JP"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432805">
                <a:tc>
                  <a:txBody>
                    <a:bodyPr/>
                    <a:lstStyle/>
                    <a:p>
                      <a:pPr marL="265113" marR="0" indent="-265113"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en-US" altLang="ja-JP" sz="1100" u="sng" kern="1200" dirty="0" smtClean="0">
                          <a:latin typeface="HG丸ｺﾞｼｯｸM-PRO" panose="020F0600000000000000" pitchFamily="50" charset="-128"/>
                          <a:ea typeface="HG丸ｺﾞｼｯｸM-PRO" panose="020F0600000000000000" pitchFamily="50" charset="-128"/>
                        </a:rPr>
                        <a:t>K340-4</a:t>
                      </a:r>
                      <a:r>
                        <a:rPr kumimoji="1" lang="ja-JP" altLang="en-US" sz="1100" u="sng" kern="1200" dirty="0" smtClean="0">
                          <a:latin typeface="HG丸ｺﾞｼｯｸM-PRO" panose="020F0600000000000000" pitchFamily="50" charset="-128"/>
                          <a:ea typeface="HG丸ｺﾞｼｯｸM-PRO" panose="020F0600000000000000" pitchFamily="50" charset="-128"/>
                        </a:rPr>
                        <a:t>　内視鏡下鼻・副鼻腔手術</a:t>
                      </a:r>
                      <a:r>
                        <a:rPr kumimoji="1" lang="en-US" altLang="ja-JP" sz="1100" u="sng" kern="1200" dirty="0" smtClean="0">
                          <a:latin typeface="HG丸ｺﾞｼｯｸM-PRO" panose="020F0600000000000000" pitchFamily="50" charset="-128"/>
                          <a:ea typeface="HG丸ｺﾞｼｯｸM-PRO" panose="020F0600000000000000" pitchFamily="50" charset="-128"/>
                        </a:rPr>
                        <a:t>Ⅱ</a:t>
                      </a:r>
                      <a:r>
                        <a:rPr kumimoji="1" lang="ja-JP" altLang="en-US" sz="1100" u="sng" kern="1200" dirty="0" smtClean="0">
                          <a:latin typeface="HG丸ｺﾞｼｯｸM-PRO" panose="020F0600000000000000" pitchFamily="50" charset="-128"/>
                          <a:ea typeface="HG丸ｺﾞｼｯｸM-PRO" panose="020F0600000000000000" pitchFamily="50" charset="-128"/>
                        </a:rPr>
                        <a:t>型（副鼻腔単洞手術）</a:t>
                      </a:r>
                      <a:endParaRPr kumimoji="1" lang="zh-TW" altLang="en-US" sz="110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１０</a:t>
                      </a:r>
                      <a:r>
                        <a:rPr kumimoji="1" lang="en-US" altLang="ja-JP" sz="1100" u="sng" kern="1200" dirty="0" smtClean="0">
                          <a:latin typeface="HG丸ｺﾞｼｯｸM-PRO" panose="020F0600000000000000" pitchFamily="50" charset="-128"/>
                          <a:ea typeface="HG丸ｺﾞｼｯｸM-PRO" panose="020F0600000000000000" pitchFamily="50" charset="-128"/>
                        </a:rPr>
                        <a:t>,</a:t>
                      </a:r>
                      <a:r>
                        <a:rPr kumimoji="1" lang="ja-JP" altLang="en-US" sz="1100" u="sng" kern="1200" dirty="0" smtClean="0">
                          <a:latin typeface="HG丸ｺﾞｼｯｸM-PRO" panose="020F0600000000000000" pitchFamily="50" charset="-128"/>
                          <a:ea typeface="HG丸ｺﾞｼｯｸM-PRO" panose="020F0600000000000000" pitchFamily="50" charset="-128"/>
                        </a:rPr>
                        <a:t>０００点</a:t>
                      </a:r>
                      <a:endParaRPr kumimoji="1" lang="en-US" altLang="ja-JP"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432805">
                <a:tc>
                  <a:txBody>
                    <a:bodyPr/>
                    <a:lstStyle/>
                    <a:p>
                      <a:pPr marL="265113" marR="0" indent="-265113"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en-US" altLang="ja-JP" sz="1100" u="sng" kern="1200" dirty="0" smtClean="0">
                          <a:latin typeface="HG丸ｺﾞｼｯｸM-PRO" panose="020F0600000000000000" pitchFamily="50" charset="-128"/>
                          <a:ea typeface="HG丸ｺﾞｼｯｸM-PRO" panose="020F0600000000000000" pitchFamily="50" charset="-128"/>
                        </a:rPr>
                        <a:t>K340-5</a:t>
                      </a:r>
                      <a:r>
                        <a:rPr kumimoji="1" lang="ja-JP" altLang="en-US" sz="1100" u="sng" kern="1200" dirty="0" smtClean="0">
                          <a:latin typeface="HG丸ｺﾞｼｯｸM-PRO" panose="020F0600000000000000" pitchFamily="50" charset="-128"/>
                          <a:ea typeface="HG丸ｺﾞｼｯｸM-PRO" panose="020F0600000000000000" pitchFamily="50" charset="-128"/>
                        </a:rPr>
                        <a:t>　内視鏡下鼻・副鼻腔手術</a:t>
                      </a:r>
                      <a:r>
                        <a:rPr kumimoji="1" lang="en-US" altLang="ja-JP" sz="1100" u="sng" kern="1200" dirty="0" smtClean="0">
                          <a:latin typeface="HG丸ｺﾞｼｯｸM-PRO" panose="020F0600000000000000" pitchFamily="50" charset="-128"/>
                          <a:ea typeface="HG丸ｺﾞｼｯｸM-PRO" panose="020F0600000000000000" pitchFamily="50" charset="-128"/>
                        </a:rPr>
                        <a:t>Ⅲ</a:t>
                      </a:r>
                      <a:r>
                        <a:rPr kumimoji="1" lang="ja-JP" altLang="en-US" sz="1100" u="sng" kern="1200" dirty="0" smtClean="0">
                          <a:latin typeface="HG丸ｺﾞｼｯｸM-PRO" panose="020F0600000000000000" pitchFamily="50" charset="-128"/>
                          <a:ea typeface="HG丸ｺﾞｼｯｸM-PRO" panose="020F0600000000000000" pitchFamily="50" charset="-128"/>
                        </a:rPr>
                        <a:t>型（選択的（複数洞）副鼻腔単洞手術）</a:t>
                      </a:r>
                      <a:endParaRPr kumimoji="1" lang="zh-TW" altLang="en-US"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２４</a:t>
                      </a:r>
                      <a:r>
                        <a:rPr kumimoji="1" lang="en-US" altLang="ja-JP" sz="1100" u="sng" kern="1200" dirty="0" smtClean="0">
                          <a:latin typeface="HG丸ｺﾞｼｯｸM-PRO" panose="020F0600000000000000" pitchFamily="50" charset="-128"/>
                          <a:ea typeface="HG丸ｺﾞｼｯｸM-PRO" panose="020F0600000000000000" pitchFamily="50" charset="-128"/>
                        </a:rPr>
                        <a:t>,</a:t>
                      </a:r>
                      <a:r>
                        <a:rPr kumimoji="1" lang="ja-JP" altLang="en-US" sz="1100" u="sng" kern="1200" dirty="0" smtClean="0">
                          <a:latin typeface="HG丸ｺﾞｼｯｸM-PRO" panose="020F0600000000000000" pitchFamily="50" charset="-128"/>
                          <a:ea typeface="HG丸ｺﾞｼｯｸM-PRO" panose="020F0600000000000000" pitchFamily="50" charset="-128"/>
                        </a:rPr>
                        <a:t>５００点</a:t>
                      </a:r>
                      <a:endParaRPr kumimoji="1" lang="en-US" altLang="ja-JP"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432805">
                <a:tc>
                  <a:txBody>
                    <a:bodyPr/>
                    <a:lstStyle/>
                    <a:p>
                      <a:pPr marL="265113" marR="0" indent="-265113"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en-US" altLang="ja-JP" sz="1100" u="sng" kern="1200" dirty="0" smtClean="0">
                          <a:latin typeface="HG丸ｺﾞｼｯｸM-PRO" panose="020F0600000000000000" pitchFamily="50" charset="-128"/>
                          <a:ea typeface="HG丸ｺﾞｼｯｸM-PRO" panose="020F0600000000000000" pitchFamily="50" charset="-128"/>
                        </a:rPr>
                        <a:t>K340-6</a:t>
                      </a:r>
                      <a:r>
                        <a:rPr kumimoji="1" lang="ja-JP" altLang="en-US" sz="1100" u="sng" kern="1200" dirty="0" smtClean="0">
                          <a:latin typeface="HG丸ｺﾞｼｯｸM-PRO" panose="020F0600000000000000" pitchFamily="50" charset="-128"/>
                          <a:ea typeface="HG丸ｺﾞｼｯｸM-PRO" panose="020F0600000000000000" pitchFamily="50" charset="-128"/>
                        </a:rPr>
                        <a:t>　内視鏡下鼻・副鼻腔手術</a:t>
                      </a:r>
                      <a:r>
                        <a:rPr kumimoji="1" lang="en-US" altLang="ja-JP" sz="1100" u="sng" kern="1200" dirty="0" smtClean="0">
                          <a:latin typeface="HG丸ｺﾞｼｯｸM-PRO" panose="020F0600000000000000" pitchFamily="50" charset="-128"/>
                          <a:ea typeface="HG丸ｺﾞｼｯｸM-PRO" panose="020F0600000000000000" pitchFamily="50" charset="-128"/>
                        </a:rPr>
                        <a:t>Ⅳ</a:t>
                      </a:r>
                      <a:r>
                        <a:rPr kumimoji="1" lang="ja-JP" altLang="en-US" sz="1100" u="sng" kern="1200" dirty="0" smtClean="0">
                          <a:latin typeface="HG丸ｺﾞｼｯｸM-PRO" panose="020F0600000000000000" pitchFamily="50" charset="-128"/>
                          <a:ea typeface="HG丸ｺﾞｼｯｸM-PRO" panose="020F0600000000000000" pitchFamily="50" charset="-128"/>
                        </a:rPr>
                        <a:t>型（汎副鼻腔手術）</a:t>
                      </a:r>
                      <a:endParaRPr kumimoji="1" lang="zh-TW" altLang="en-US"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３１</a:t>
                      </a:r>
                      <a:r>
                        <a:rPr kumimoji="1" lang="en-US" altLang="ja-JP" sz="1100" u="sng" kern="1200" dirty="0" smtClean="0">
                          <a:latin typeface="HG丸ｺﾞｼｯｸM-PRO" panose="020F0600000000000000" pitchFamily="50" charset="-128"/>
                          <a:ea typeface="HG丸ｺﾞｼｯｸM-PRO" panose="020F0600000000000000" pitchFamily="50" charset="-128"/>
                        </a:rPr>
                        <a:t>,</a:t>
                      </a:r>
                      <a:r>
                        <a:rPr kumimoji="1" lang="ja-JP" altLang="en-US" sz="1100" u="sng" kern="1200" dirty="0" smtClean="0">
                          <a:latin typeface="HG丸ｺﾞｼｯｸM-PRO" panose="020F0600000000000000" pitchFamily="50" charset="-128"/>
                          <a:ea typeface="HG丸ｺﾞｼｯｸM-PRO" panose="020F0600000000000000" pitchFamily="50" charset="-128"/>
                        </a:rPr>
                        <a:t>９９０点</a:t>
                      </a:r>
                      <a:endParaRPr kumimoji="1" lang="en-US" altLang="ja-JP"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432805">
                <a:tc>
                  <a:txBody>
                    <a:bodyPr/>
                    <a:lstStyle/>
                    <a:p>
                      <a:pPr marL="265113" marR="0" indent="-265113"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en-US" altLang="ja-JP" sz="1100" u="sng" kern="1200" dirty="0" smtClean="0">
                          <a:latin typeface="HG丸ｺﾞｼｯｸM-PRO" panose="020F0600000000000000" pitchFamily="50" charset="-128"/>
                          <a:ea typeface="HG丸ｺﾞｼｯｸM-PRO" panose="020F0600000000000000" pitchFamily="50" charset="-128"/>
                        </a:rPr>
                        <a:t>K340-7</a:t>
                      </a:r>
                      <a:r>
                        <a:rPr kumimoji="1" lang="ja-JP" altLang="en-US" sz="1100" u="sng" kern="1200" dirty="0" smtClean="0">
                          <a:latin typeface="HG丸ｺﾞｼｯｸM-PRO" panose="020F0600000000000000" pitchFamily="50" charset="-128"/>
                          <a:ea typeface="HG丸ｺﾞｼｯｸM-PRO" panose="020F0600000000000000" pitchFamily="50" charset="-128"/>
                        </a:rPr>
                        <a:t>　内視鏡下鼻・副鼻腔手術</a:t>
                      </a:r>
                      <a:r>
                        <a:rPr kumimoji="1" lang="en-US" altLang="ja-JP" sz="1100" u="sng" kern="1200" dirty="0" smtClean="0">
                          <a:latin typeface="HG丸ｺﾞｼｯｸM-PRO" panose="020F0600000000000000" pitchFamily="50" charset="-128"/>
                          <a:ea typeface="HG丸ｺﾞｼｯｸM-PRO" panose="020F0600000000000000" pitchFamily="50" charset="-128"/>
                        </a:rPr>
                        <a:t>Ⅴ</a:t>
                      </a:r>
                      <a:r>
                        <a:rPr kumimoji="1" lang="ja-JP" altLang="en-US" sz="1100" u="sng" kern="1200" dirty="0" smtClean="0">
                          <a:latin typeface="HG丸ｺﾞｼｯｸM-PRO" panose="020F0600000000000000" pitchFamily="50" charset="-128"/>
                          <a:ea typeface="HG丸ｺﾞｼｯｸM-PRO" panose="020F0600000000000000" pitchFamily="50" charset="-128"/>
                        </a:rPr>
                        <a:t>型（拡大副鼻腔手術）</a:t>
                      </a:r>
                      <a:endParaRPr kumimoji="1" lang="zh-TW" altLang="en-US"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４０</a:t>
                      </a:r>
                      <a:r>
                        <a:rPr kumimoji="1" lang="en-US" altLang="ja-JP" sz="1100" u="sng" kern="1200" dirty="0" smtClean="0">
                          <a:latin typeface="HG丸ｺﾞｼｯｸM-PRO" panose="020F0600000000000000" pitchFamily="50" charset="-128"/>
                          <a:ea typeface="HG丸ｺﾞｼｯｸM-PRO" panose="020F0600000000000000" pitchFamily="50" charset="-128"/>
                        </a:rPr>
                        <a:t>,</a:t>
                      </a:r>
                      <a:r>
                        <a:rPr kumimoji="1" lang="ja-JP" altLang="en-US" sz="1100" u="sng" kern="1200" dirty="0" smtClean="0">
                          <a:latin typeface="HG丸ｺﾞｼｯｸM-PRO" panose="020F0600000000000000" pitchFamily="50" charset="-128"/>
                          <a:ea typeface="HG丸ｺﾞｼｯｸM-PRO" panose="020F0600000000000000" pitchFamily="50" charset="-128"/>
                        </a:rPr>
                        <a:t>０００点</a:t>
                      </a:r>
                      <a:endParaRPr kumimoji="1" lang="en-US" altLang="ja-JP"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3409540913"/>
              </p:ext>
            </p:extLst>
          </p:nvPr>
        </p:nvGraphicFramePr>
        <p:xfrm>
          <a:off x="4654127" y="764704"/>
          <a:ext cx="4320480" cy="5616623"/>
        </p:xfrm>
        <a:graphic>
          <a:graphicData uri="http://schemas.openxmlformats.org/drawingml/2006/table">
            <a:tbl>
              <a:tblPr firstRow="1" bandRow="1">
                <a:tableStyleId>{8A107856-5554-42FB-B03E-39F5DBC370BA}</a:tableStyleId>
              </a:tblPr>
              <a:tblGrid>
                <a:gridCol w="3234238"/>
                <a:gridCol w="1086242"/>
              </a:tblGrid>
              <a:tr h="392497">
                <a:tc>
                  <a:txBody>
                    <a:bodyPr/>
                    <a:lstStyle/>
                    <a:p>
                      <a:pPr algn="ctr"/>
                      <a:r>
                        <a:rPr kumimoji="1" lang="ja-JP" altLang="en-US" sz="1400" b="0" dirty="0" smtClean="0">
                          <a:latin typeface="HG丸ｺﾞｼｯｸM-PRO" panose="020F0600000000000000" pitchFamily="50" charset="-128"/>
                          <a:ea typeface="HG丸ｺﾞｼｯｸM-PRO" panose="020F0600000000000000" pitchFamily="50" charset="-128"/>
                        </a:rPr>
                        <a:t>手　術　名</a:t>
                      </a:r>
                      <a:endParaRPr kumimoji="1" lang="ja-JP" altLang="en-US" sz="1400" b="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400" b="0" dirty="0" smtClean="0">
                          <a:latin typeface="HG丸ｺﾞｼｯｸM-PRO" panose="020F0600000000000000" pitchFamily="50" charset="-128"/>
                          <a:ea typeface="HG丸ｺﾞｼｯｸM-PRO" panose="020F0600000000000000" pitchFamily="50" charset="-128"/>
                        </a:rPr>
                        <a:t>点　数</a:t>
                      </a:r>
                      <a:endParaRPr kumimoji="1" lang="en-US" altLang="ja-JP" sz="1400" b="0" dirty="0" smtClean="0">
                        <a:latin typeface="HG丸ｺﾞｼｯｸM-PRO" panose="020F0600000000000000" pitchFamily="50" charset="-128"/>
                        <a:ea typeface="HG丸ｺﾞｼｯｸM-PRO" panose="020F0600000000000000" pitchFamily="50" charset="-128"/>
                      </a:endParaRPr>
                    </a:p>
                  </a:txBody>
                  <a:tcPr anchor="ctr"/>
                </a:tc>
              </a:tr>
              <a:tr h="765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en-US" altLang="ja-JP" sz="1100" u="none" kern="1200" dirty="0" smtClean="0">
                          <a:latin typeface="HG丸ｺﾞｼｯｸM-PRO" panose="020F0600000000000000" pitchFamily="50" charset="-128"/>
                          <a:ea typeface="HG丸ｺﾞｼｯｸM-PRO" panose="020F0600000000000000" pitchFamily="50" charset="-128"/>
                        </a:rPr>
                        <a:t>K450</a:t>
                      </a:r>
                      <a:r>
                        <a:rPr kumimoji="1" lang="ja-JP" altLang="en-US" sz="1100" u="none" kern="1200" dirty="0" smtClean="0">
                          <a:latin typeface="HG丸ｺﾞｼｯｸM-PRO" panose="020F0600000000000000" pitchFamily="50" charset="-128"/>
                          <a:ea typeface="HG丸ｺﾞｼｯｸM-PRO" panose="020F0600000000000000" pitchFamily="50" charset="-128"/>
                        </a:rPr>
                        <a:t>　唾石摘出術（一連につき）</a:t>
                      </a:r>
                      <a:endParaRPr kumimoji="1" lang="en-US" altLang="ja-JP" sz="1100" u="none" kern="1200" dirty="0" smtClean="0">
                        <a:latin typeface="HG丸ｺﾞｼｯｸM-PRO" panose="020F0600000000000000" pitchFamily="50" charset="-128"/>
                        <a:ea typeface="HG丸ｺﾞｼｯｸM-PRO" panose="020F0600000000000000" pitchFamily="50" charset="-128"/>
                      </a:endParaRPr>
                    </a:p>
                    <a:p>
                      <a:pPr marL="265113" marR="0" indent="-265113"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ja-JP" altLang="en-US" sz="1100" u="sng" kern="1200" dirty="0" smtClean="0">
                          <a:latin typeface="HG丸ｺﾞｼｯｸM-PRO" panose="020F0600000000000000" pitchFamily="50" charset="-128"/>
                          <a:ea typeface="HG丸ｺﾞｼｯｸM-PRO" panose="020F0600000000000000" pitchFamily="50" charset="-128"/>
                        </a:rPr>
                        <a:t>注　２又は３の場合であって内視鏡を用いた場合は、１</a:t>
                      </a:r>
                      <a:r>
                        <a:rPr kumimoji="1" lang="en-US" altLang="ja-JP" sz="1100" u="sng" kern="1200" dirty="0" smtClean="0">
                          <a:latin typeface="HG丸ｺﾞｼｯｸM-PRO" panose="020F0600000000000000" pitchFamily="50" charset="-128"/>
                          <a:ea typeface="HG丸ｺﾞｼｯｸM-PRO" panose="020F0600000000000000" pitchFamily="50" charset="-128"/>
                        </a:rPr>
                        <a:t>,</a:t>
                      </a:r>
                      <a:r>
                        <a:rPr kumimoji="1" lang="ja-JP" altLang="en-US" sz="1100" u="sng" kern="1200" dirty="0" smtClean="0">
                          <a:latin typeface="HG丸ｺﾞｼｯｸM-PRO" panose="020F0600000000000000" pitchFamily="50" charset="-128"/>
                          <a:ea typeface="HG丸ｺﾞｼｯｸM-PRO" panose="020F0600000000000000" pitchFamily="50" charset="-128"/>
                        </a:rPr>
                        <a:t>０００点を所定点数に加算</a:t>
                      </a:r>
                      <a:endParaRPr kumimoji="1" lang="ja-JP" altLang="en-US" sz="110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１</a:t>
                      </a:r>
                      <a:r>
                        <a:rPr kumimoji="1" lang="en-US" altLang="ja-JP" sz="1100" u="sng" kern="1200" dirty="0" smtClean="0">
                          <a:latin typeface="HG丸ｺﾞｼｯｸM-PRO" panose="020F0600000000000000" pitchFamily="50" charset="-128"/>
                          <a:ea typeface="HG丸ｺﾞｼｯｸM-PRO" panose="020F0600000000000000" pitchFamily="50" charset="-128"/>
                        </a:rPr>
                        <a:t>,</a:t>
                      </a:r>
                      <a:r>
                        <a:rPr kumimoji="1" lang="ja-JP" altLang="en-US" sz="1100" u="sng" kern="1200" dirty="0" smtClean="0">
                          <a:latin typeface="HG丸ｺﾞｼｯｸM-PRO" panose="020F0600000000000000" pitchFamily="50" charset="-128"/>
                          <a:ea typeface="HG丸ｺﾞｼｯｸM-PRO" panose="020F0600000000000000" pitchFamily="50" charset="-128"/>
                        </a:rPr>
                        <a:t>０００点</a:t>
                      </a:r>
                      <a:endParaRPr kumimoji="1" lang="ja-JP" altLang="en-US" sz="110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421934">
                <a:tc>
                  <a:txBody>
                    <a:bodyPr/>
                    <a:lstStyle/>
                    <a:p>
                      <a:pPr marL="265113" marR="0" indent="-265113"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en-US" altLang="ja-JP" sz="1100" u="none" kern="1200" dirty="0" smtClean="0">
                          <a:latin typeface="HG丸ｺﾞｼｯｸM-PRO" panose="020F0600000000000000" pitchFamily="50" charset="-128"/>
                          <a:ea typeface="HG丸ｺﾞｼｯｸM-PRO" panose="020F0600000000000000" pitchFamily="50" charset="-128"/>
                        </a:rPr>
                        <a:t>K476-4</a:t>
                      </a: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ja-JP" altLang="en-US" sz="1050" u="sng" kern="1200" dirty="0" smtClean="0">
                          <a:latin typeface="HG丸ｺﾞｼｯｸM-PRO" panose="020F0600000000000000" pitchFamily="50" charset="-128"/>
                          <a:ea typeface="HG丸ｺﾞｼｯｸM-PRO" panose="020F0600000000000000" pitchFamily="50" charset="-128"/>
                        </a:rPr>
                        <a:t>ゲル充填人工乳房を用いた乳房再建術（乳房切除後）</a:t>
                      </a:r>
                      <a:endParaRPr kumimoji="1" lang="en-US" altLang="ja-JP" sz="105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２５</a:t>
                      </a:r>
                      <a:r>
                        <a:rPr kumimoji="1" lang="en-US" altLang="ja-JP" sz="1100" u="sng" kern="1200" dirty="0" smtClean="0">
                          <a:latin typeface="HG丸ｺﾞｼｯｸM-PRO" panose="020F0600000000000000" pitchFamily="50" charset="-128"/>
                          <a:ea typeface="HG丸ｺﾞｼｯｸM-PRO" panose="020F0600000000000000" pitchFamily="50" charset="-128"/>
                        </a:rPr>
                        <a:t>,</a:t>
                      </a:r>
                      <a:r>
                        <a:rPr kumimoji="1" lang="ja-JP" altLang="en-US" sz="1100" u="sng" kern="1200" dirty="0" smtClean="0">
                          <a:latin typeface="HG丸ｺﾞｼｯｸM-PRO" panose="020F0600000000000000" pitchFamily="50" charset="-128"/>
                          <a:ea typeface="HG丸ｺﾞｼｯｸM-PRO" panose="020F0600000000000000" pitchFamily="50" charset="-128"/>
                        </a:rPr>
                        <a:t>０００点</a:t>
                      </a:r>
                      <a:endParaRPr kumimoji="1" lang="en-US" altLang="ja-JP"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3355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en-US" altLang="ja-JP" sz="1100" u="sng" kern="1200" dirty="0" smtClean="0">
                          <a:latin typeface="HG丸ｺﾞｼｯｸM-PRO" panose="020F0600000000000000" pitchFamily="50" charset="-128"/>
                          <a:ea typeface="HG丸ｺﾞｼｯｸM-PRO" panose="020F0600000000000000" pitchFamily="50" charset="-128"/>
                        </a:rPr>
                        <a:t>K502-4</a:t>
                      </a:r>
                      <a:r>
                        <a:rPr kumimoji="1" lang="ja-JP" altLang="en-US" sz="1100" u="sng" kern="1200" dirty="0" smtClean="0">
                          <a:latin typeface="HG丸ｺﾞｼｯｸM-PRO" panose="020F0600000000000000" pitchFamily="50" charset="-128"/>
                          <a:ea typeface="HG丸ｺﾞｼｯｸM-PRO" panose="020F0600000000000000" pitchFamily="50" charset="-128"/>
                        </a:rPr>
                        <a:t>　拡大胸腺摘出術</a:t>
                      </a:r>
                      <a:endParaRPr kumimoji="1" lang="zh-TW" altLang="en-US" sz="110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３１</a:t>
                      </a:r>
                      <a:r>
                        <a:rPr kumimoji="1" lang="en-US" altLang="ja-JP" sz="1100" u="sng" kern="1200" dirty="0" smtClean="0">
                          <a:latin typeface="HG丸ｺﾞｼｯｸM-PRO" panose="020F0600000000000000" pitchFamily="50" charset="-128"/>
                          <a:ea typeface="HG丸ｺﾞｼｯｸM-PRO" panose="020F0600000000000000" pitchFamily="50" charset="-128"/>
                        </a:rPr>
                        <a:t>,</a:t>
                      </a:r>
                      <a:r>
                        <a:rPr kumimoji="1" lang="ja-JP" altLang="en-US" sz="1100" u="sng" kern="1200" dirty="0" smtClean="0">
                          <a:latin typeface="HG丸ｺﾞｼｯｸM-PRO" panose="020F0600000000000000" pitchFamily="50" charset="-128"/>
                          <a:ea typeface="HG丸ｺﾞｼｯｸM-PRO" panose="020F0600000000000000" pitchFamily="50" charset="-128"/>
                        </a:rPr>
                        <a:t>７１０点</a:t>
                      </a:r>
                      <a:endParaRPr kumimoji="1" lang="en-US" altLang="ja-JP"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3355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en-US" altLang="ja-JP" sz="1100" u="sng" kern="1200" dirty="0" smtClean="0">
                          <a:latin typeface="HG丸ｺﾞｼｯｸM-PRO" panose="020F0600000000000000" pitchFamily="50" charset="-128"/>
                          <a:ea typeface="HG丸ｺﾞｼｯｸM-PRO" panose="020F0600000000000000" pitchFamily="50" charset="-128"/>
                        </a:rPr>
                        <a:t>K508-4</a:t>
                      </a:r>
                      <a:r>
                        <a:rPr kumimoji="1" lang="ja-JP" altLang="en-US" sz="1100" u="sng" kern="1200" dirty="0" smtClean="0">
                          <a:latin typeface="HG丸ｺﾞｼｯｸM-PRO" panose="020F0600000000000000" pitchFamily="50" charset="-128"/>
                          <a:ea typeface="HG丸ｺﾞｼｯｸM-PRO" panose="020F0600000000000000" pitchFamily="50" charset="-128"/>
                        </a:rPr>
                        <a:t>　気管支瘻孔閉鎖術</a:t>
                      </a:r>
                      <a:endParaRPr kumimoji="1" lang="zh-TW" altLang="en-US" sz="110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４</a:t>
                      </a:r>
                      <a:r>
                        <a:rPr kumimoji="1" lang="en-US" altLang="ja-JP" sz="1100" u="sng" kern="1200" dirty="0" smtClean="0">
                          <a:latin typeface="HG丸ｺﾞｼｯｸM-PRO" panose="020F0600000000000000" pitchFamily="50" charset="-128"/>
                          <a:ea typeface="HG丸ｺﾞｼｯｸM-PRO" panose="020F0600000000000000" pitchFamily="50" charset="-128"/>
                        </a:rPr>
                        <a:t>,</a:t>
                      </a:r>
                      <a:r>
                        <a:rPr kumimoji="1" lang="ja-JP" altLang="en-US" sz="1100" u="sng" kern="1200" dirty="0" smtClean="0">
                          <a:latin typeface="HG丸ｺﾞｼｯｸM-PRO" panose="020F0600000000000000" pitchFamily="50" charset="-128"/>
                          <a:ea typeface="HG丸ｺﾞｼｯｸM-PRO" panose="020F0600000000000000" pitchFamily="50" charset="-128"/>
                        </a:rPr>
                        <a:t>５６０点</a:t>
                      </a:r>
                      <a:endParaRPr kumimoji="1" lang="en-US" altLang="ja-JP"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421934">
                <a:tc>
                  <a:txBody>
                    <a:bodyPr/>
                    <a:lstStyle/>
                    <a:p>
                      <a:pPr marL="265113" marR="0" indent="-265113"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en-US" altLang="ja-JP" sz="1100" u="sng" kern="1200" dirty="0" smtClean="0">
                          <a:latin typeface="HG丸ｺﾞｼｯｸM-PRO" panose="020F0600000000000000" pitchFamily="50" charset="-128"/>
                          <a:ea typeface="HG丸ｺﾞｼｯｸM-PRO" panose="020F0600000000000000" pitchFamily="50" charset="-128"/>
                        </a:rPr>
                        <a:t>K525-3</a:t>
                      </a:r>
                      <a:r>
                        <a:rPr kumimoji="1" lang="ja-JP" altLang="en-US" sz="1100" u="sng" kern="1200" dirty="0" smtClean="0">
                          <a:latin typeface="HG丸ｺﾞｼｯｸM-PRO" panose="020F0600000000000000" pitchFamily="50" charset="-128"/>
                          <a:ea typeface="HG丸ｺﾞｼｯｸM-PRO" panose="020F0600000000000000" pitchFamily="50" charset="-128"/>
                        </a:rPr>
                        <a:t>　</a:t>
                      </a:r>
                      <a:r>
                        <a:rPr kumimoji="1" lang="ja-JP" altLang="en-US" sz="1050" u="sng" kern="1200" dirty="0" smtClean="0">
                          <a:latin typeface="HG丸ｺﾞｼｯｸM-PRO" panose="020F0600000000000000" pitchFamily="50" charset="-128"/>
                          <a:ea typeface="HG丸ｺﾞｼｯｸM-PRO" panose="020F0600000000000000" pitchFamily="50" charset="-128"/>
                        </a:rPr>
                        <a:t>非開胸食道抜去術（消化管再建手術を併施するもの）</a:t>
                      </a:r>
                      <a:endParaRPr kumimoji="1" lang="zh-TW" altLang="en-US" sz="105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６９</a:t>
                      </a:r>
                      <a:r>
                        <a:rPr kumimoji="1" lang="en-US" altLang="ja-JP" sz="1100" u="sng" kern="1200" dirty="0" smtClean="0">
                          <a:latin typeface="HG丸ｺﾞｼｯｸM-PRO" panose="020F0600000000000000" pitchFamily="50" charset="-128"/>
                          <a:ea typeface="HG丸ｺﾞｼｯｸM-PRO" panose="020F0600000000000000" pitchFamily="50" charset="-128"/>
                        </a:rPr>
                        <a:t>,</a:t>
                      </a:r>
                      <a:r>
                        <a:rPr kumimoji="1" lang="ja-JP" altLang="en-US" sz="1100" u="sng" kern="1200" dirty="0" smtClean="0">
                          <a:latin typeface="HG丸ｺﾞｼｯｸM-PRO" panose="020F0600000000000000" pitchFamily="50" charset="-128"/>
                          <a:ea typeface="HG丸ｺﾞｼｯｸM-PRO" panose="020F0600000000000000" pitchFamily="50" charset="-128"/>
                        </a:rPr>
                        <a:t>６９０点</a:t>
                      </a:r>
                      <a:endParaRPr kumimoji="1" lang="en-US" altLang="ja-JP"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1079366">
                <a:tc>
                  <a:txBody>
                    <a:bodyPr/>
                    <a:lstStyle/>
                    <a:p>
                      <a:pPr marL="85725"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u="none" kern="1200" dirty="0" smtClean="0">
                          <a:latin typeface="HG丸ｺﾞｼｯｸM-PRO" panose="020F0600000000000000" pitchFamily="50" charset="-128"/>
                          <a:ea typeface="HG丸ｺﾞｼｯｸM-PRO" panose="020F0600000000000000" pitchFamily="50" charset="-128"/>
                        </a:rPr>
                        <a:t>K581</a:t>
                      </a:r>
                      <a:r>
                        <a:rPr kumimoji="1" lang="ja-JP" altLang="en-US" sz="1100" u="none" kern="1200" dirty="0" smtClean="0">
                          <a:latin typeface="HG丸ｺﾞｼｯｸM-PRO" panose="020F0600000000000000" pitchFamily="50" charset="-128"/>
                          <a:ea typeface="HG丸ｺﾞｼｯｸM-PRO" panose="020F0600000000000000" pitchFamily="50" charset="-128"/>
                        </a:rPr>
                        <a:t>　肺動脈閉鎖症手術</a:t>
                      </a:r>
                      <a:endParaRPr kumimoji="1" lang="en-US" altLang="ja-JP" sz="1100" u="none" kern="1200" dirty="0" smtClean="0">
                        <a:latin typeface="HG丸ｺﾞｼｯｸM-PRO" panose="020F0600000000000000" pitchFamily="50" charset="-128"/>
                        <a:ea typeface="HG丸ｺﾞｼｯｸM-PRO" panose="020F0600000000000000" pitchFamily="50" charset="-128"/>
                      </a:endParaRPr>
                    </a:p>
                    <a:p>
                      <a:pPr marL="85725"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u="none" kern="1200" dirty="0" smtClean="0">
                          <a:latin typeface="HG丸ｺﾞｼｯｸM-PRO" panose="020F0600000000000000" pitchFamily="50" charset="-128"/>
                          <a:ea typeface="HG丸ｺﾞｼｯｸM-PRO" panose="020F0600000000000000" pitchFamily="50" charset="-128"/>
                        </a:rPr>
                        <a:t>K583</a:t>
                      </a:r>
                      <a:r>
                        <a:rPr kumimoji="1" lang="ja-JP" altLang="en-US" sz="1100" u="none" kern="1200" dirty="0" smtClean="0">
                          <a:latin typeface="HG丸ｺﾞｼｯｸM-PRO" panose="020F0600000000000000" pitchFamily="50" charset="-128"/>
                          <a:ea typeface="HG丸ｺﾞｼｯｸM-PRO" panose="020F0600000000000000" pitchFamily="50" charset="-128"/>
                        </a:rPr>
                        <a:t>　大血管転位症手術</a:t>
                      </a:r>
                      <a:endParaRPr kumimoji="1" lang="en-US" altLang="ja-JP" sz="1100" u="none" kern="1200" dirty="0" smtClean="0">
                        <a:latin typeface="HG丸ｺﾞｼｯｸM-PRO" panose="020F0600000000000000" pitchFamily="50" charset="-128"/>
                        <a:ea typeface="HG丸ｺﾞｼｯｸM-PRO" panose="020F0600000000000000" pitchFamily="50" charset="-128"/>
                      </a:endParaRPr>
                    </a:p>
                    <a:p>
                      <a:pPr marL="85725"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u="none" kern="1200" dirty="0" smtClean="0">
                          <a:latin typeface="HG丸ｺﾞｼｯｸM-PRO" panose="020F0600000000000000" pitchFamily="50" charset="-128"/>
                          <a:ea typeface="HG丸ｺﾞｼｯｸM-PRO" panose="020F0600000000000000" pitchFamily="50" charset="-128"/>
                        </a:rPr>
                        <a:t>K584</a:t>
                      </a:r>
                      <a:r>
                        <a:rPr kumimoji="1" lang="ja-JP" altLang="en-US" sz="1100" u="none" kern="1200" dirty="0" smtClean="0">
                          <a:latin typeface="HG丸ｺﾞｼｯｸM-PRO" panose="020F0600000000000000" pitchFamily="50" charset="-128"/>
                          <a:ea typeface="HG丸ｺﾞｼｯｸM-PRO" panose="020F0600000000000000" pitchFamily="50" charset="-128"/>
                        </a:rPr>
                        <a:t>　修正大血管転位症手術</a:t>
                      </a:r>
                      <a:endParaRPr kumimoji="1" lang="en-US" altLang="ja-JP" sz="1100" u="none" kern="1200" dirty="0" smtClean="0">
                        <a:latin typeface="HG丸ｺﾞｼｯｸM-PRO" panose="020F0600000000000000" pitchFamily="50" charset="-128"/>
                        <a:ea typeface="HG丸ｺﾞｼｯｸM-PRO" panose="020F0600000000000000" pitchFamily="50" charset="-128"/>
                      </a:endParaRPr>
                    </a:p>
                    <a:p>
                      <a:pPr marL="85725"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u="none" kern="1200" dirty="0" smtClean="0">
                          <a:latin typeface="HG丸ｺﾞｼｯｸM-PRO" panose="020F0600000000000000" pitchFamily="50" charset="-128"/>
                          <a:ea typeface="HG丸ｺﾞｼｯｸM-PRO" panose="020F0600000000000000" pitchFamily="50" charset="-128"/>
                        </a:rPr>
                        <a:t>K586</a:t>
                      </a:r>
                      <a:r>
                        <a:rPr kumimoji="1" lang="ja-JP" altLang="en-US" sz="1100" u="none" kern="1200" dirty="0" smtClean="0">
                          <a:latin typeface="HG丸ｺﾞｼｯｸM-PRO" panose="020F0600000000000000" pitchFamily="50" charset="-128"/>
                          <a:ea typeface="HG丸ｺﾞｼｯｸM-PRO" panose="020F0600000000000000" pitchFamily="50" charset="-128"/>
                        </a:rPr>
                        <a:t>　単心室又は三尖弁閉鎖症手術　　</a:t>
                      </a:r>
                      <a:endParaRPr kumimoji="1" lang="en-US" altLang="ja-JP" sz="1100" u="none" kern="12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注　</a:t>
                      </a:r>
                      <a:r>
                        <a:rPr kumimoji="1" lang="ja-JP" altLang="en-US" sz="1100" u="sng" kern="1200" dirty="0" smtClean="0">
                          <a:latin typeface="HG丸ｺﾞｼｯｸM-PRO" panose="020F0600000000000000" pitchFamily="50" charset="-128"/>
                          <a:ea typeface="HG丸ｺﾞｼｯｸM-PRO" panose="020F0600000000000000" pitchFamily="50" charset="-128"/>
                        </a:rPr>
                        <a:t>人工血管等再置換術加算</a:t>
                      </a:r>
                      <a:endParaRPr kumimoji="1" lang="zh-TW" altLang="en-US" sz="110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所定点数の１００分の５０に相当する点数を加算する</a:t>
                      </a:r>
                      <a:endParaRPr kumimoji="1" lang="en-US" altLang="ja-JP"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765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u="none" kern="1200" dirty="0" smtClean="0">
                          <a:latin typeface="HG丸ｺﾞｼｯｸM-PRO" panose="020F0600000000000000" pitchFamily="50" charset="-128"/>
                          <a:ea typeface="HG丸ｺﾞｼｯｸM-PRO" panose="020F0600000000000000" pitchFamily="50" charset="-128"/>
                        </a:rPr>
                        <a:t>K654-3</a:t>
                      </a:r>
                      <a:r>
                        <a:rPr kumimoji="1" lang="ja-JP" altLang="en-US" sz="1100" u="none" kern="1200" dirty="0" smtClean="0">
                          <a:latin typeface="HG丸ｺﾞｼｯｸM-PRO" panose="020F0600000000000000" pitchFamily="50" charset="-128"/>
                          <a:ea typeface="HG丸ｺﾞｼｯｸM-PRO" panose="020F0600000000000000" pitchFamily="50" charset="-128"/>
                        </a:rPr>
                        <a:t>　腹腔鏡下胃局所切除術</a:t>
                      </a:r>
                      <a:endParaRPr kumimoji="1" lang="en-US" altLang="ja-JP" sz="1100" u="none" kern="12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ja-JP" altLang="en-US" sz="1100" u="sng" kern="1200" dirty="0" smtClean="0">
                          <a:latin typeface="HG丸ｺﾞｼｯｸM-PRO" panose="020F0600000000000000" pitchFamily="50" charset="-128"/>
                          <a:ea typeface="HG丸ｺﾞｼｯｸM-PRO" panose="020F0600000000000000" pitchFamily="50" charset="-128"/>
                        </a:rPr>
                        <a:t>１　内視鏡処置を併施するもの</a:t>
                      </a:r>
                      <a:endParaRPr kumimoji="1" lang="en-US" altLang="ja-JP" sz="1100" u="sng" kern="12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ja-JP" altLang="en-US" sz="1100" u="sng" kern="1200" dirty="0" smtClean="0">
                          <a:latin typeface="HG丸ｺﾞｼｯｸM-PRO" panose="020F0600000000000000" pitchFamily="50" charset="-128"/>
                          <a:ea typeface="HG丸ｺﾞｼｯｸM-PRO" panose="020F0600000000000000" pitchFamily="50" charset="-128"/>
                        </a:rPr>
                        <a:t>２　その他のもの</a:t>
                      </a:r>
                      <a:endParaRPr kumimoji="1" lang="ja-JP" altLang="en-US" sz="110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1100" u="sng" kern="1200" dirty="0" smtClean="0">
                        <a:latin typeface="HG丸ｺﾞｼｯｸM-PRO" panose="020F0600000000000000" pitchFamily="50" charset="-128"/>
                        <a:ea typeface="HG丸ｺﾞｼｯｸM-PRO" panose="020F0600000000000000"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２６</a:t>
                      </a:r>
                      <a:r>
                        <a:rPr kumimoji="1" lang="en-US" altLang="ja-JP" sz="1100" u="sng" kern="1200" dirty="0" smtClean="0">
                          <a:latin typeface="HG丸ｺﾞｼｯｸM-PRO" panose="020F0600000000000000" pitchFamily="50" charset="-128"/>
                          <a:ea typeface="HG丸ｺﾞｼｯｸM-PRO" panose="020F0600000000000000" pitchFamily="50" charset="-128"/>
                        </a:rPr>
                        <a:t>,</a:t>
                      </a:r>
                      <a:r>
                        <a:rPr kumimoji="1" lang="ja-JP" altLang="en-US" sz="1100" u="sng" kern="1200" dirty="0" smtClean="0">
                          <a:latin typeface="HG丸ｺﾞｼｯｸM-PRO" panose="020F0600000000000000" pitchFamily="50" charset="-128"/>
                          <a:ea typeface="HG丸ｺﾞｼｯｸM-PRO" panose="020F0600000000000000" pitchFamily="50" charset="-128"/>
                        </a:rPr>
                        <a:t>５００点</a:t>
                      </a:r>
                      <a:endParaRPr kumimoji="1" lang="en-US" altLang="ja-JP" sz="1100" u="sng" kern="1200" dirty="0" smtClean="0">
                        <a:latin typeface="HG丸ｺﾞｼｯｸM-PRO" panose="020F0600000000000000" pitchFamily="50" charset="-128"/>
                        <a:ea typeface="HG丸ｺﾞｼｯｸM-PRO" panose="020F0600000000000000"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２０</a:t>
                      </a:r>
                      <a:r>
                        <a:rPr kumimoji="1" lang="en-US" altLang="ja-JP" sz="1100" u="none" kern="1200" dirty="0" smtClean="0">
                          <a:latin typeface="HG丸ｺﾞｼｯｸM-PRO" panose="020F0600000000000000" pitchFamily="50" charset="-128"/>
                          <a:ea typeface="HG丸ｺﾞｼｯｸM-PRO" panose="020F0600000000000000" pitchFamily="50" charset="-128"/>
                        </a:rPr>
                        <a:t>,</a:t>
                      </a:r>
                      <a:r>
                        <a:rPr kumimoji="1" lang="ja-JP" altLang="en-US" sz="1100" u="none" kern="1200" dirty="0" smtClean="0">
                          <a:latin typeface="HG丸ｺﾞｼｯｸM-PRO" panose="020F0600000000000000" pitchFamily="50" charset="-128"/>
                          <a:ea typeface="HG丸ｺﾞｼｯｸM-PRO" panose="020F0600000000000000" pitchFamily="50" charset="-128"/>
                        </a:rPr>
                        <a:t>４００点</a:t>
                      </a:r>
                      <a:endParaRPr kumimoji="1" lang="ja-JP" altLang="en-US" sz="1100" b="0" u="none"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anchor="ctr"/>
                </a:tc>
              </a:tr>
              <a:tr h="333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u="sng" kern="1200" dirty="0" smtClean="0">
                          <a:latin typeface="HG丸ｺﾞｼｯｸM-PRO" panose="020F0600000000000000" pitchFamily="50" charset="-128"/>
                          <a:ea typeface="HG丸ｺﾞｼｯｸM-PRO" panose="020F0600000000000000" pitchFamily="50" charset="-128"/>
                        </a:rPr>
                        <a:t>K699-2</a:t>
                      </a:r>
                      <a:r>
                        <a:rPr kumimoji="1" lang="ja-JP" altLang="en-US" sz="1100" u="sng" kern="1200" dirty="0" smtClean="0">
                          <a:latin typeface="HG丸ｺﾞｼｯｸM-PRO" panose="020F0600000000000000" pitchFamily="50" charset="-128"/>
                          <a:ea typeface="HG丸ｺﾞｼｯｸM-PRO" panose="020F0600000000000000" pitchFamily="50" charset="-128"/>
                        </a:rPr>
                        <a:t>　体外式衝撃波膵石破砕術</a:t>
                      </a:r>
                      <a:endParaRPr kumimoji="1" lang="zh-TW" altLang="en-US"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１９</a:t>
                      </a:r>
                      <a:r>
                        <a:rPr kumimoji="1" lang="en-US" altLang="ja-JP" sz="1100" u="sng" kern="1200" dirty="0" smtClean="0">
                          <a:latin typeface="HG丸ｺﾞｼｯｸM-PRO" panose="020F0600000000000000" pitchFamily="50" charset="-128"/>
                          <a:ea typeface="HG丸ｺﾞｼｯｸM-PRO" panose="020F0600000000000000" pitchFamily="50" charset="-128"/>
                        </a:rPr>
                        <a:t>,</a:t>
                      </a:r>
                      <a:r>
                        <a:rPr kumimoji="1" lang="ja-JP" altLang="en-US" sz="1100" u="sng" kern="1200" dirty="0" smtClean="0">
                          <a:latin typeface="HG丸ｺﾞｼｯｸM-PRO" panose="020F0600000000000000" pitchFamily="50" charset="-128"/>
                          <a:ea typeface="HG丸ｺﾞｼｯｸM-PRO" panose="020F0600000000000000" pitchFamily="50" charset="-128"/>
                        </a:rPr>
                        <a:t>３００点</a:t>
                      </a:r>
                      <a:endParaRPr kumimoji="1" lang="ja-JP" altLang="en-US" sz="110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333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en-US" altLang="ja-JP" sz="1100" u="sng" kern="1200" dirty="0" smtClean="0">
                          <a:latin typeface="HG丸ｺﾞｼｯｸM-PRO" panose="020F0600000000000000" pitchFamily="50" charset="-128"/>
                          <a:ea typeface="HG丸ｺﾞｼｯｸM-PRO" panose="020F0600000000000000" pitchFamily="50" charset="-128"/>
                        </a:rPr>
                        <a:t>K885-2</a:t>
                      </a:r>
                      <a:r>
                        <a:rPr kumimoji="1" lang="ja-JP" altLang="en-US" sz="1100" u="sng" kern="1200" dirty="0" smtClean="0">
                          <a:latin typeface="HG丸ｺﾞｼｯｸM-PRO" panose="020F0600000000000000" pitchFamily="50" charset="-128"/>
                          <a:ea typeface="HG丸ｺﾞｼｯｸM-PRO" panose="020F0600000000000000" pitchFamily="50" charset="-128"/>
                        </a:rPr>
                        <a:t>　経皮的卵巣嚢腫内容排除術</a:t>
                      </a:r>
                      <a:endParaRPr kumimoji="1" lang="zh-TW" altLang="en-US" sz="110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１</a:t>
                      </a:r>
                      <a:r>
                        <a:rPr kumimoji="1" lang="en-US" altLang="ja-JP" sz="1100" u="sng" kern="1200" dirty="0" smtClean="0">
                          <a:latin typeface="HG丸ｺﾞｼｯｸM-PRO" panose="020F0600000000000000" pitchFamily="50" charset="-128"/>
                          <a:ea typeface="HG丸ｺﾞｼｯｸM-PRO" panose="020F0600000000000000" pitchFamily="50" charset="-128"/>
                        </a:rPr>
                        <a:t>,</a:t>
                      </a:r>
                      <a:r>
                        <a:rPr kumimoji="1" lang="ja-JP" altLang="en-US" sz="1100" u="sng" kern="1200" dirty="0" smtClean="0">
                          <a:latin typeface="HG丸ｺﾞｼｯｸM-PRO" panose="020F0600000000000000" pitchFamily="50" charset="-128"/>
                          <a:ea typeface="HG丸ｺﾞｼｯｸM-PRO" panose="020F0600000000000000" pitchFamily="50" charset="-128"/>
                        </a:rPr>
                        <a:t>４９０点</a:t>
                      </a:r>
                      <a:endParaRPr kumimoji="1" lang="en-US" altLang="ja-JP"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4317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en-US" altLang="ja-JP" sz="1100" u="none" kern="1200" dirty="0" smtClean="0">
                          <a:latin typeface="HG丸ｺﾞｼｯｸM-PRO" panose="020F0600000000000000" pitchFamily="50" charset="-128"/>
                          <a:ea typeface="HG丸ｺﾞｼｯｸM-PRO" panose="020F0600000000000000" pitchFamily="50" charset="-128"/>
                        </a:rPr>
                        <a:t>K920-2</a:t>
                      </a:r>
                      <a:r>
                        <a:rPr kumimoji="1" lang="ja-JP" altLang="en-US" sz="1100" u="none" kern="1200" dirty="0" smtClean="0">
                          <a:latin typeface="HG丸ｺﾞｼｯｸM-PRO" panose="020F0600000000000000" pitchFamily="50" charset="-128"/>
                          <a:ea typeface="HG丸ｺﾞｼｯｸM-PRO" panose="020F0600000000000000" pitchFamily="50" charset="-128"/>
                        </a:rPr>
                        <a:t>　輸血管理料</a:t>
                      </a:r>
                      <a:endParaRPr kumimoji="1" lang="en-US" altLang="ja-JP" sz="1100" u="none" kern="12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latin typeface="HG丸ｺﾞｼｯｸM-PRO" panose="020F0600000000000000" pitchFamily="50" charset="-128"/>
                          <a:ea typeface="HG丸ｺﾞｼｯｸM-PRO" panose="020F0600000000000000" pitchFamily="50" charset="-128"/>
                        </a:rPr>
                        <a:t>　　</a:t>
                      </a:r>
                      <a:r>
                        <a:rPr kumimoji="1" lang="ja-JP" altLang="en-US" sz="1100" u="sng" kern="1200" dirty="0" smtClean="0">
                          <a:latin typeface="HG丸ｺﾞｼｯｸM-PRO" panose="020F0600000000000000" pitchFamily="50" charset="-128"/>
                          <a:ea typeface="HG丸ｺﾞｼｯｸM-PRO" panose="020F0600000000000000" pitchFamily="50" charset="-128"/>
                        </a:rPr>
                        <a:t>注３　貯血式自己血輸血管理体制加算</a:t>
                      </a:r>
                      <a:endParaRPr kumimoji="1" lang="zh-TW" altLang="en-US" sz="110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100" u="sng" kern="1200" dirty="0" smtClean="0">
                          <a:latin typeface="HG丸ｺﾞｼｯｸM-PRO" panose="020F0600000000000000" pitchFamily="50" charset="-128"/>
                          <a:ea typeface="HG丸ｺﾞｼｯｸM-PRO" panose="020F0600000000000000" pitchFamily="50" charset="-128"/>
                        </a:rPr>
                        <a:t>５０点</a:t>
                      </a:r>
                      <a:endParaRPr kumimoji="1" lang="en-US" altLang="ja-JP" sz="110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bl>
          </a:graphicData>
        </a:graphic>
      </p:graphicFrame>
      <p:sp>
        <p:nvSpPr>
          <p:cNvPr id="8"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237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94138168"/>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対角する 2 つの角を切り取った四角形 12"/>
          <p:cNvSpPr/>
          <p:nvPr/>
        </p:nvSpPr>
        <p:spPr>
          <a:xfrm>
            <a:off x="107504" y="388695"/>
            <a:ext cx="8856985" cy="6352673"/>
          </a:xfrm>
          <a:prstGeom prst="snip2DiagRect">
            <a:avLst>
              <a:gd name="adj1" fmla="val 0"/>
              <a:gd name="adj2" fmla="val 486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角丸四角形 8"/>
          <p:cNvSpPr/>
          <p:nvPr/>
        </p:nvSpPr>
        <p:spPr>
          <a:xfrm>
            <a:off x="107504" y="172671"/>
            <a:ext cx="6264696" cy="43204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107504" y="172671"/>
            <a:ext cx="5314275" cy="400110"/>
          </a:xfrm>
          <a:prstGeom prst="rect">
            <a:avLst/>
          </a:prstGeom>
          <a:noFill/>
        </p:spPr>
        <p:txBody>
          <a:bodyPr wrap="none" rtlCol="0">
            <a:spAutoFit/>
          </a:bodyPr>
          <a:lstStyle/>
          <a:p>
            <a:r>
              <a:rPr lang="ja-JP" altLang="en-US" sz="2000" dirty="0">
                <a:solidFill>
                  <a:prstClr val="black"/>
                </a:solidFill>
                <a:latin typeface="HG丸ｺﾞｼｯｸM-PRO" panose="020F0600000000000000" pitchFamily="50" charset="-128"/>
                <a:ea typeface="HG丸ｺﾞｼｯｸM-PRO" panose="020F0600000000000000" pitchFamily="50" charset="-128"/>
              </a:rPr>
              <a:t>既存の手術のうち評価の見直しを行った手術</a:t>
            </a:r>
          </a:p>
        </p:txBody>
      </p:sp>
      <p:graphicFrame>
        <p:nvGraphicFramePr>
          <p:cNvPr id="10" name="表 9"/>
          <p:cNvGraphicFramePr>
            <a:graphicFrameLocks noGrp="1"/>
          </p:cNvGraphicFramePr>
          <p:nvPr>
            <p:extLst>
              <p:ext uri="{D42A27DB-BD31-4B8C-83A1-F6EECF244321}">
                <p14:modId xmlns:p14="http://schemas.microsoft.com/office/powerpoint/2010/main" val="3805293579"/>
              </p:ext>
            </p:extLst>
          </p:nvPr>
        </p:nvGraphicFramePr>
        <p:xfrm>
          <a:off x="107504" y="692696"/>
          <a:ext cx="4428493" cy="6053395"/>
        </p:xfrm>
        <a:graphic>
          <a:graphicData uri="http://schemas.openxmlformats.org/drawingml/2006/table">
            <a:tbl>
              <a:tblPr firstRow="1" bandRow="1">
                <a:tableStyleId>{8A107856-5554-42FB-B03E-39F5DBC370BA}</a:tableStyleId>
              </a:tblPr>
              <a:tblGrid>
                <a:gridCol w="3168353"/>
                <a:gridCol w="1260140"/>
              </a:tblGrid>
              <a:tr h="295446">
                <a:tc>
                  <a:txBody>
                    <a:bodyPr/>
                    <a:lstStyle/>
                    <a:p>
                      <a:pPr algn="ctr">
                        <a:lnSpc>
                          <a:spcPts val="1200"/>
                        </a:lnSpc>
                      </a:pPr>
                      <a:r>
                        <a:rPr kumimoji="1" lang="ja-JP" altLang="en-US" sz="1050" b="0" dirty="0" smtClean="0">
                          <a:latin typeface="HG丸ｺﾞｼｯｸM-PRO" panose="020F0600000000000000" pitchFamily="50" charset="-128"/>
                          <a:ea typeface="HG丸ｺﾞｼｯｸM-PRO" panose="020F0600000000000000" pitchFamily="50" charset="-128"/>
                        </a:rPr>
                        <a:t>手　術　名</a:t>
                      </a:r>
                      <a:endParaRPr kumimoji="1" lang="ja-JP" altLang="en-US" sz="1050" b="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lnSpc>
                          <a:spcPts val="1200"/>
                        </a:lnSpc>
                      </a:pPr>
                      <a:r>
                        <a:rPr kumimoji="1" lang="ja-JP" altLang="en-US" sz="1050" b="0" dirty="0" smtClean="0">
                          <a:latin typeface="HG丸ｺﾞｼｯｸM-PRO" panose="020F0600000000000000" pitchFamily="50" charset="-128"/>
                          <a:ea typeface="HG丸ｺﾞｼｯｸM-PRO" panose="020F0600000000000000" pitchFamily="50" charset="-128"/>
                        </a:rPr>
                        <a:t>改　定　後</a:t>
                      </a:r>
                      <a:endParaRPr kumimoji="1" lang="en-US" altLang="ja-JP" sz="1050" b="0" dirty="0" smtClean="0">
                        <a:latin typeface="HG丸ｺﾞｼｯｸM-PRO" panose="020F0600000000000000" pitchFamily="50" charset="-128"/>
                        <a:ea typeface="HG丸ｺﾞｼｯｸM-PRO" panose="020F0600000000000000" pitchFamily="50" charset="-128"/>
                      </a:endParaRPr>
                    </a:p>
                  </a:txBody>
                  <a:tcPr anchor="ctr"/>
                </a:tc>
              </a:tr>
              <a:tr h="570394">
                <a:tc>
                  <a:txBody>
                    <a:bodyPr/>
                    <a:lstStyle/>
                    <a:p>
                      <a:pPr marL="265113" indent="-176213" algn="l" defTabSz="914400" rtl="0" eaLnBrk="1" fontAlgn="ctr" latinLnBrk="0" hangingPunct="1">
                        <a:lnSpc>
                          <a:spcPts val="1200"/>
                        </a:lnSpc>
                      </a:pPr>
                      <a:r>
                        <a:rPr kumimoji="1" lang="en-US" altLang="ja-JP" sz="1050" kern="1200" dirty="0" smtClean="0">
                          <a:latin typeface="HG丸ｺﾞｼｯｸM-PRO" panose="020F0600000000000000" pitchFamily="50" charset="-128"/>
                          <a:ea typeface="HG丸ｺﾞｼｯｸM-PRO" panose="020F0600000000000000" pitchFamily="50" charset="-128"/>
                        </a:rPr>
                        <a:t>K017</a:t>
                      </a:r>
                      <a:r>
                        <a:rPr kumimoji="1" lang="ja-JP" altLang="en-US" sz="1050" kern="1200" dirty="0" smtClean="0">
                          <a:latin typeface="HG丸ｺﾞｼｯｸM-PRO" panose="020F0600000000000000" pitchFamily="50" charset="-128"/>
                          <a:ea typeface="HG丸ｺﾞｼｯｸM-PRO" panose="020F0600000000000000" pitchFamily="50" charset="-128"/>
                        </a:rPr>
                        <a:t>　遊離皮弁術（顕微鏡下血管柄付きのもの）</a:t>
                      </a:r>
                      <a:endParaRPr kumimoji="1" lang="en-US" altLang="ja-JP" sz="1050"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pPr>
                      <a:r>
                        <a:rPr kumimoji="1" lang="ja-JP" altLang="en-US" sz="1050" kern="1200" dirty="0" smtClean="0">
                          <a:latin typeface="HG丸ｺﾞｼｯｸM-PRO" panose="020F0600000000000000" pitchFamily="50" charset="-128"/>
                          <a:ea typeface="HG丸ｺﾞｼｯｸM-PRO" panose="020F0600000000000000" pitchFamily="50" charset="-128"/>
                        </a:rPr>
                        <a:t>　１　</a:t>
                      </a:r>
                      <a:r>
                        <a:rPr kumimoji="1" lang="ja-JP" altLang="en-US" sz="1050" u="sng" kern="1200" dirty="0" smtClean="0">
                          <a:latin typeface="HG丸ｺﾞｼｯｸM-PRO" panose="020F0600000000000000" pitchFamily="50" charset="-128"/>
                          <a:ea typeface="HG丸ｺﾞｼｯｸM-PRO" panose="020F0600000000000000" pitchFamily="50" charset="-128"/>
                        </a:rPr>
                        <a:t>乳房再建術の場合</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pPr>
                      <a:r>
                        <a:rPr kumimoji="1" lang="ja-JP" altLang="en-US" sz="1050" u="none" kern="1200" dirty="0" smtClean="0">
                          <a:latin typeface="HG丸ｺﾞｼｯｸM-PRO" panose="020F0600000000000000" pitchFamily="50" charset="-128"/>
                          <a:ea typeface="HG丸ｺﾞｼｯｸM-PRO" panose="020F0600000000000000" pitchFamily="50" charset="-128"/>
                        </a:rPr>
                        <a:t>　２　</a:t>
                      </a:r>
                      <a:r>
                        <a:rPr kumimoji="1" lang="ja-JP" altLang="en-US" sz="1050" u="sng" kern="1200" dirty="0" smtClean="0">
                          <a:latin typeface="HG丸ｺﾞｼｯｸM-PRO" panose="020F0600000000000000" pitchFamily="50" charset="-128"/>
                          <a:ea typeface="HG丸ｺﾞｼｯｸM-PRO" panose="020F0600000000000000" pitchFamily="50" charset="-128"/>
                        </a:rPr>
                        <a:t>その他の場合</a:t>
                      </a:r>
                      <a:endParaRPr kumimoji="1" lang="zh-TW" altLang="en-US" sz="105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８４</a:t>
                      </a:r>
                      <a:r>
                        <a:rPr kumimoji="1" lang="en-US" altLang="ja-JP" sz="1050" u="sng" kern="1200" dirty="0" smtClean="0">
                          <a:latin typeface="HG丸ｺﾞｼｯｸM-PRO" panose="020F0600000000000000" pitchFamily="50" charset="-128"/>
                          <a:ea typeface="HG丸ｺﾞｼｯｸM-PRO" panose="020F0600000000000000" pitchFamily="50" charset="-128"/>
                        </a:rPr>
                        <a:t>,</a:t>
                      </a:r>
                      <a:r>
                        <a:rPr kumimoji="1" lang="ja-JP" altLang="en-US" sz="1050" u="sng" kern="1200" dirty="0" smtClean="0">
                          <a:latin typeface="HG丸ｺﾞｼｯｸM-PRO" panose="020F0600000000000000" pitchFamily="50" charset="-128"/>
                          <a:ea typeface="HG丸ｺﾞｼｯｸM-PRO" panose="020F0600000000000000" pitchFamily="50" charset="-128"/>
                        </a:rPr>
                        <a:t>０５０点</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８４</a:t>
                      </a:r>
                      <a:r>
                        <a:rPr kumimoji="1" lang="en-US" altLang="ja-JP" sz="1050" u="sng" kern="1200" dirty="0" smtClean="0">
                          <a:latin typeface="HG丸ｺﾞｼｯｸM-PRO" panose="020F0600000000000000" pitchFamily="50" charset="-128"/>
                          <a:ea typeface="HG丸ｺﾞｼｯｸM-PRO" panose="020F0600000000000000" pitchFamily="50" charset="-128"/>
                        </a:rPr>
                        <a:t>,</a:t>
                      </a:r>
                      <a:r>
                        <a:rPr kumimoji="1" lang="ja-JP" altLang="en-US" sz="1050" u="sng" kern="1200" dirty="0" smtClean="0">
                          <a:latin typeface="HG丸ｺﾞｼｯｸM-PRO" panose="020F0600000000000000" pitchFamily="50" charset="-128"/>
                          <a:ea typeface="HG丸ｺﾞｼｯｸM-PRO" panose="020F0600000000000000" pitchFamily="50" charset="-128"/>
                        </a:rPr>
                        <a:t>０５０点</a:t>
                      </a:r>
                      <a:endParaRPr kumimoji="1" lang="en-US" altLang="ja-JP" sz="105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730105">
                <a:tc>
                  <a:txBody>
                    <a:bodyPr/>
                    <a:lstStyle/>
                    <a:p>
                      <a:pPr marL="180975" marR="0" indent="-180975" algn="l" defTabSz="914400" rtl="0" eaLnBrk="1" fontAlgn="auto" latinLnBrk="0" hangingPunct="1">
                        <a:lnSpc>
                          <a:spcPts val="1200"/>
                        </a:lnSpc>
                        <a:spcBef>
                          <a:spcPts val="0"/>
                        </a:spcBef>
                        <a:spcAft>
                          <a:spcPts val="0"/>
                        </a:spcAft>
                        <a:buClrTx/>
                        <a:buSzTx/>
                        <a:buFontTx/>
                        <a:buNone/>
                        <a:tabLst/>
                        <a:defRPr/>
                      </a:pPr>
                      <a:r>
                        <a:rPr kumimoji="1" lang="en-US" altLang="ja-JP" sz="1050" kern="1200" dirty="0" smtClean="0">
                          <a:latin typeface="HG丸ｺﾞｼｯｸM-PRO" panose="020F0600000000000000" pitchFamily="50" charset="-128"/>
                          <a:ea typeface="HG丸ｺﾞｼｯｸM-PRO" panose="020F0600000000000000" pitchFamily="50" charset="-128"/>
                        </a:rPr>
                        <a:t>K022</a:t>
                      </a:r>
                      <a:r>
                        <a:rPr kumimoji="1" lang="ja-JP" altLang="en-US" sz="1050" kern="1200" dirty="0" smtClean="0">
                          <a:latin typeface="HG丸ｺﾞｼｯｸM-PRO" panose="020F0600000000000000" pitchFamily="50" charset="-128"/>
                          <a:ea typeface="HG丸ｺﾞｼｯｸM-PRO" panose="020F0600000000000000" pitchFamily="50" charset="-128"/>
                        </a:rPr>
                        <a:t>　組織拡張器による再建手術</a:t>
                      </a:r>
                      <a:endParaRPr kumimoji="1" lang="en-US" altLang="ja-JP" sz="1050" kern="1200" dirty="0" smtClean="0">
                        <a:latin typeface="HG丸ｺﾞｼｯｸM-PRO" panose="020F0600000000000000" pitchFamily="50" charset="-128"/>
                        <a:ea typeface="HG丸ｺﾞｼｯｸM-PRO" panose="020F0600000000000000" pitchFamily="50" charset="-128"/>
                      </a:endParaRPr>
                    </a:p>
                    <a:p>
                      <a:pPr marL="180975" marR="0" indent="-180975" algn="l" defTabSz="914400" rtl="0" eaLnBrk="1" fontAlgn="auto" latinLnBrk="0" hangingPunct="1">
                        <a:lnSpc>
                          <a:spcPts val="1200"/>
                        </a:lnSpc>
                        <a:spcBef>
                          <a:spcPts val="0"/>
                        </a:spcBef>
                        <a:spcAft>
                          <a:spcPts val="0"/>
                        </a:spcAft>
                        <a:buClrTx/>
                        <a:buSzTx/>
                        <a:buFontTx/>
                        <a:buNone/>
                        <a:tabLst/>
                        <a:defRPr/>
                      </a:pPr>
                      <a:r>
                        <a:rPr kumimoji="1" lang="ja-JP" altLang="en-US" sz="1050" kern="1200" dirty="0" smtClean="0">
                          <a:latin typeface="HG丸ｺﾞｼｯｸM-PRO" panose="020F0600000000000000" pitchFamily="50" charset="-128"/>
                          <a:ea typeface="HG丸ｺﾞｼｯｸM-PRO" panose="020F0600000000000000" pitchFamily="50" charset="-128"/>
                        </a:rPr>
                        <a:t>　（一連につき）</a:t>
                      </a:r>
                      <a:endParaRPr kumimoji="1" lang="en-US" altLang="ja-JP" sz="1050" kern="12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050" kern="1200" dirty="0" smtClean="0">
                          <a:latin typeface="HG丸ｺﾞｼｯｸM-PRO" panose="020F0600000000000000" pitchFamily="50" charset="-128"/>
                          <a:ea typeface="HG丸ｺﾞｼｯｸM-PRO" panose="020F0600000000000000" pitchFamily="50" charset="-128"/>
                        </a:rPr>
                        <a:t>　１　</a:t>
                      </a:r>
                      <a:r>
                        <a:rPr kumimoji="1" lang="ja-JP" altLang="en-US" sz="1050" u="sng" kern="1200" dirty="0" smtClean="0">
                          <a:latin typeface="HG丸ｺﾞｼｯｸM-PRO" panose="020F0600000000000000" pitchFamily="50" charset="-128"/>
                          <a:ea typeface="HG丸ｺﾞｼｯｸM-PRO" panose="020F0600000000000000" pitchFamily="50" charset="-128"/>
                        </a:rPr>
                        <a:t>乳房（再建手術）の場合</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050" u="none" kern="1200" dirty="0" smtClean="0">
                          <a:latin typeface="HG丸ｺﾞｼｯｸM-PRO" panose="020F0600000000000000" pitchFamily="50" charset="-128"/>
                          <a:ea typeface="HG丸ｺﾞｼｯｸM-PRO" panose="020F0600000000000000" pitchFamily="50" charset="-128"/>
                        </a:rPr>
                        <a:t>　２　</a:t>
                      </a:r>
                      <a:r>
                        <a:rPr kumimoji="1" lang="ja-JP" altLang="en-US" sz="1050" u="sng" kern="1200" dirty="0" smtClean="0">
                          <a:latin typeface="HG丸ｺﾞｼｯｸM-PRO" panose="020F0600000000000000" pitchFamily="50" charset="-128"/>
                          <a:ea typeface="HG丸ｺﾞｼｯｸM-PRO" panose="020F0600000000000000" pitchFamily="50" charset="-128"/>
                        </a:rPr>
                        <a:t>その他の場合</a:t>
                      </a:r>
                      <a:endParaRPr kumimoji="1" lang="ja-JP" altLang="en-US" sz="105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none" kern="1200" dirty="0" smtClean="0">
                          <a:latin typeface="HG丸ｺﾞｼｯｸM-PRO" panose="020F0600000000000000" pitchFamily="50" charset="-128"/>
                          <a:ea typeface="HG丸ｺﾞｼｯｸM-PRO" panose="020F0600000000000000" pitchFamily="50" charset="-128"/>
                        </a:rPr>
                        <a:t>１７</a:t>
                      </a:r>
                      <a:r>
                        <a:rPr kumimoji="1" lang="en-US" altLang="ja-JP" sz="1050" u="none" kern="1200" dirty="0" smtClean="0">
                          <a:latin typeface="HG丸ｺﾞｼｯｸM-PRO" panose="020F0600000000000000" pitchFamily="50" charset="-128"/>
                          <a:ea typeface="HG丸ｺﾞｼｯｸM-PRO" panose="020F0600000000000000" pitchFamily="50" charset="-128"/>
                        </a:rPr>
                        <a:t>,</a:t>
                      </a:r>
                      <a:r>
                        <a:rPr kumimoji="1" lang="ja-JP" altLang="en-US" sz="1050" u="none" kern="1200" dirty="0" smtClean="0">
                          <a:latin typeface="HG丸ｺﾞｼｯｸM-PRO" panose="020F0600000000000000" pitchFamily="50" charset="-128"/>
                          <a:ea typeface="HG丸ｺﾞｼｯｸM-PRO" panose="020F0600000000000000" pitchFamily="50" charset="-128"/>
                        </a:rPr>
                        <a:t>５８０点</a:t>
                      </a:r>
                      <a:endParaRPr kumimoji="1" lang="en-US" altLang="ja-JP" sz="1050" u="none"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none" kern="1200" dirty="0" smtClean="0">
                          <a:latin typeface="HG丸ｺﾞｼｯｸM-PRO" panose="020F0600000000000000" pitchFamily="50" charset="-128"/>
                          <a:ea typeface="HG丸ｺﾞｼｯｸM-PRO" panose="020F0600000000000000" pitchFamily="50" charset="-128"/>
                        </a:rPr>
                        <a:t>１７</a:t>
                      </a:r>
                      <a:r>
                        <a:rPr kumimoji="1" lang="en-US" altLang="ja-JP" sz="1050" u="none" kern="1200" dirty="0" smtClean="0">
                          <a:latin typeface="HG丸ｺﾞｼｯｸM-PRO" panose="020F0600000000000000" pitchFamily="50" charset="-128"/>
                          <a:ea typeface="HG丸ｺﾞｼｯｸM-PRO" panose="020F0600000000000000" pitchFamily="50" charset="-128"/>
                        </a:rPr>
                        <a:t>,</a:t>
                      </a:r>
                      <a:r>
                        <a:rPr kumimoji="1" lang="ja-JP" altLang="en-US" sz="1050" u="none" kern="1200" dirty="0" smtClean="0">
                          <a:latin typeface="HG丸ｺﾞｼｯｸM-PRO" panose="020F0600000000000000" pitchFamily="50" charset="-128"/>
                          <a:ea typeface="HG丸ｺﾞｼｯｸM-PRO" panose="020F0600000000000000" pitchFamily="50" charset="-128"/>
                        </a:rPr>
                        <a:t>５８０点</a:t>
                      </a:r>
                      <a:endParaRPr kumimoji="1" lang="ja-JP" altLang="en-US" sz="105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anchor="ctr"/>
                </a:tc>
              </a:tr>
              <a:tr h="730105">
                <a:tc>
                  <a:txBody>
                    <a:bodyPr/>
                    <a:lstStyle/>
                    <a:p>
                      <a:pPr marL="0" indent="88900" algn="l" defTabSz="914400" rtl="0" eaLnBrk="1" fontAlgn="ctr" latinLnBrk="0" hangingPunct="1">
                        <a:lnSpc>
                          <a:spcPts val="1200"/>
                        </a:lnSpc>
                      </a:pPr>
                      <a:r>
                        <a:rPr kumimoji="1" lang="en-US" altLang="ja-JP" sz="1050" kern="1200" dirty="0" smtClean="0">
                          <a:latin typeface="HG丸ｺﾞｼｯｸM-PRO" panose="020F0600000000000000" pitchFamily="50" charset="-128"/>
                          <a:ea typeface="HG丸ｺﾞｼｯｸM-PRO" panose="020F0600000000000000" pitchFamily="50" charset="-128"/>
                        </a:rPr>
                        <a:t>K073</a:t>
                      </a:r>
                      <a:r>
                        <a:rPr kumimoji="1" lang="ja-JP" altLang="en-US" sz="1050" kern="1200" dirty="0" smtClean="0">
                          <a:latin typeface="HG丸ｺﾞｼｯｸM-PRO" panose="020F0600000000000000" pitchFamily="50" charset="-128"/>
                          <a:ea typeface="HG丸ｺﾞｼｯｸM-PRO" panose="020F0600000000000000" pitchFamily="50" charset="-128"/>
                        </a:rPr>
                        <a:t>　関節内骨折観血的手術</a:t>
                      </a:r>
                      <a:endParaRPr kumimoji="1" lang="en-US" altLang="ja-JP" sz="1050"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pPr>
                      <a:r>
                        <a:rPr kumimoji="1" lang="ja-JP" altLang="en-US" sz="1050" kern="1200" dirty="0" smtClean="0">
                          <a:latin typeface="HG丸ｺﾞｼｯｸM-PRO" panose="020F0600000000000000" pitchFamily="50" charset="-128"/>
                          <a:ea typeface="HG丸ｺﾞｼｯｸM-PRO" panose="020F0600000000000000" pitchFamily="50" charset="-128"/>
                        </a:rPr>
                        <a:t>　１　肩、股、膝、</a:t>
                      </a:r>
                      <a:r>
                        <a:rPr kumimoji="1" lang="ja-JP" altLang="en-US" sz="1050" u="sng" kern="1200" dirty="0" smtClean="0">
                          <a:latin typeface="HG丸ｺﾞｼｯｸM-PRO" panose="020F0600000000000000" pitchFamily="50" charset="-128"/>
                          <a:ea typeface="HG丸ｺﾞｼｯｸM-PRO" panose="020F0600000000000000" pitchFamily="50" charset="-128"/>
                        </a:rPr>
                        <a:t>肘</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pPr>
                      <a:r>
                        <a:rPr kumimoji="1" lang="ja-JP" altLang="en-US" sz="1050" kern="1200" dirty="0" smtClean="0">
                          <a:latin typeface="HG丸ｺﾞｼｯｸM-PRO" panose="020F0600000000000000" pitchFamily="50" charset="-128"/>
                          <a:ea typeface="HG丸ｺﾞｼｯｸM-PRO" panose="020F0600000000000000" pitchFamily="50" charset="-128"/>
                        </a:rPr>
                        <a:t>　２　胸鎖、手、足</a:t>
                      </a:r>
                      <a:endParaRPr kumimoji="1" lang="en-US" altLang="ja-JP" sz="1050"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pPr>
                      <a:r>
                        <a:rPr kumimoji="1" lang="ja-JP" altLang="en-US" sz="1050" kern="1200" dirty="0" smtClean="0">
                          <a:latin typeface="HG丸ｺﾞｼｯｸM-PRO" panose="020F0600000000000000" pitchFamily="50" charset="-128"/>
                          <a:ea typeface="HG丸ｺﾞｼｯｸM-PRO" panose="020F0600000000000000" pitchFamily="50" charset="-128"/>
                        </a:rPr>
                        <a:t>　３　肩鎖、指（手、足）</a:t>
                      </a:r>
                      <a:endParaRPr kumimoji="1" lang="zh-TW" altLang="en-US" sz="105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none" kern="1200" dirty="0" smtClean="0">
                          <a:latin typeface="HG丸ｺﾞｼｯｸM-PRO" panose="020F0600000000000000" pitchFamily="50" charset="-128"/>
                          <a:ea typeface="HG丸ｺﾞｼｯｸM-PRO" panose="020F0600000000000000" pitchFamily="50" charset="-128"/>
                        </a:rPr>
                        <a:t>２０</a:t>
                      </a:r>
                      <a:r>
                        <a:rPr kumimoji="1" lang="en-US" altLang="ja-JP" sz="1050" u="none" kern="1200" dirty="0" smtClean="0">
                          <a:latin typeface="HG丸ｺﾞｼｯｸM-PRO" panose="020F0600000000000000" pitchFamily="50" charset="-128"/>
                          <a:ea typeface="HG丸ｺﾞｼｯｸM-PRO" panose="020F0600000000000000" pitchFamily="50" charset="-128"/>
                        </a:rPr>
                        <a:t>,</a:t>
                      </a:r>
                      <a:r>
                        <a:rPr kumimoji="1" lang="ja-JP" altLang="en-US" sz="1050" u="none" kern="1200" dirty="0" smtClean="0">
                          <a:latin typeface="HG丸ｺﾞｼｯｸM-PRO" panose="020F0600000000000000" pitchFamily="50" charset="-128"/>
                          <a:ea typeface="HG丸ｺﾞｼｯｸM-PRO" panose="020F0600000000000000" pitchFamily="50" charset="-128"/>
                        </a:rPr>
                        <a:t>７６０点</a:t>
                      </a:r>
                      <a:endParaRPr kumimoji="1" lang="en-US" altLang="ja-JP" sz="1050" u="none"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none" kern="1200" dirty="0" smtClean="0">
                          <a:latin typeface="HG丸ｺﾞｼｯｸM-PRO" panose="020F0600000000000000" pitchFamily="50" charset="-128"/>
                          <a:ea typeface="HG丸ｺﾞｼｯｸM-PRO" panose="020F0600000000000000" pitchFamily="50" charset="-128"/>
                        </a:rPr>
                        <a:t>１７</a:t>
                      </a:r>
                      <a:r>
                        <a:rPr kumimoji="1" lang="en-US" altLang="ja-JP" sz="1050" u="none" kern="1200" dirty="0" smtClean="0">
                          <a:latin typeface="HG丸ｺﾞｼｯｸM-PRO" panose="020F0600000000000000" pitchFamily="50" charset="-128"/>
                          <a:ea typeface="HG丸ｺﾞｼｯｸM-PRO" panose="020F0600000000000000" pitchFamily="50" charset="-128"/>
                        </a:rPr>
                        <a:t>,</a:t>
                      </a:r>
                      <a:r>
                        <a:rPr kumimoji="1" lang="ja-JP" altLang="en-US" sz="1050" u="none" kern="1200" dirty="0" smtClean="0">
                          <a:latin typeface="HG丸ｺﾞｼｯｸM-PRO" panose="020F0600000000000000" pitchFamily="50" charset="-128"/>
                          <a:ea typeface="HG丸ｺﾞｼｯｸM-PRO" panose="020F0600000000000000" pitchFamily="50" charset="-128"/>
                        </a:rPr>
                        <a:t>０７０点</a:t>
                      </a:r>
                      <a:endParaRPr kumimoji="1" lang="en-US" altLang="ja-JP" sz="1050" u="none"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none" kern="1200" dirty="0" smtClean="0">
                          <a:latin typeface="HG丸ｺﾞｼｯｸM-PRO" panose="020F0600000000000000" pitchFamily="50" charset="-128"/>
                          <a:ea typeface="HG丸ｺﾞｼｯｸM-PRO" panose="020F0600000000000000" pitchFamily="50" charset="-128"/>
                        </a:rPr>
                        <a:t>１０</a:t>
                      </a:r>
                      <a:r>
                        <a:rPr kumimoji="1" lang="en-US" altLang="ja-JP" sz="1050" u="none" kern="1200" dirty="0" smtClean="0">
                          <a:latin typeface="HG丸ｺﾞｼｯｸM-PRO" panose="020F0600000000000000" pitchFamily="50" charset="-128"/>
                          <a:ea typeface="HG丸ｺﾞｼｯｸM-PRO" panose="020F0600000000000000" pitchFamily="50" charset="-128"/>
                        </a:rPr>
                        <a:t>,</a:t>
                      </a:r>
                      <a:r>
                        <a:rPr kumimoji="1" lang="ja-JP" altLang="en-US" sz="1050" u="none" kern="1200" dirty="0" smtClean="0">
                          <a:latin typeface="HG丸ｺﾞｼｯｸM-PRO" panose="020F0600000000000000" pitchFamily="50" charset="-128"/>
                          <a:ea typeface="HG丸ｺﾞｼｯｸM-PRO" panose="020F0600000000000000" pitchFamily="50" charset="-128"/>
                        </a:rPr>
                        <a:t>３７０点</a:t>
                      </a:r>
                      <a:endParaRPr kumimoji="1" lang="en-US" altLang="ja-JP" sz="105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anchor="ctr"/>
                </a:tc>
              </a:tr>
              <a:tr h="391517">
                <a:tc>
                  <a:txBody>
                    <a:bodyPr/>
                    <a:lstStyle/>
                    <a:p>
                      <a:pPr marL="0" indent="88900" algn="l" defTabSz="914400" rtl="0" eaLnBrk="1" fontAlgn="ctr" latinLnBrk="0" hangingPunct="1">
                        <a:lnSpc>
                          <a:spcPts val="1200"/>
                        </a:lnSpc>
                      </a:pPr>
                      <a:r>
                        <a:rPr kumimoji="1" lang="en-US" altLang="ja-JP" sz="1050" kern="1200" dirty="0" smtClean="0">
                          <a:latin typeface="HG丸ｺﾞｼｯｸM-PRO" panose="020F0600000000000000" pitchFamily="50" charset="-128"/>
                          <a:ea typeface="HG丸ｺﾞｼｯｸM-PRO" panose="020F0600000000000000" pitchFamily="50" charset="-128"/>
                        </a:rPr>
                        <a:t>K177</a:t>
                      </a:r>
                      <a:r>
                        <a:rPr kumimoji="1" lang="ja-JP" altLang="en-US" sz="1050" kern="1200" dirty="0" smtClean="0">
                          <a:latin typeface="HG丸ｺﾞｼｯｸM-PRO" panose="020F0600000000000000" pitchFamily="50" charset="-128"/>
                          <a:ea typeface="HG丸ｺﾞｼｯｸM-PRO" panose="020F0600000000000000" pitchFamily="50" charset="-128"/>
                        </a:rPr>
                        <a:t>　脳動脈瘤頸部クリッピング</a:t>
                      </a:r>
                      <a:endParaRPr kumimoji="1" lang="en-US" altLang="ja-JP" sz="1050"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pPr>
                      <a:r>
                        <a:rPr kumimoji="1" lang="ja-JP" altLang="en-US" sz="1050" kern="1200" dirty="0" smtClean="0">
                          <a:latin typeface="HG丸ｺﾞｼｯｸM-PRO" panose="020F0600000000000000" pitchFamily="50" charset="-128"/>
                          <a:ea typeface="HG丸ｺﾞｼｯｸM-PRO" panose="020F0600000000000000" pitchFamily="50" charset="-128"/>
                        </a:rPr>
                        <a:t>　注２　バイパス術併用加算</a:t>
                      </a:r>
                      <a:endParaRPr kumimoji="1" lang="zh-TW" altLang="en-US" sz="105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１６</a:t>
                      </a:r>
                      <a:r>
                        <a:rPr kumimoji="1" lang="en-US" altLang="ja-JP" sz="1050" u="sng" kern="1200" dirty="0" smtClean="0">
                          <a:latin typeface="HG丸ｺﾞｼｯｸM-PRO" panose="020F0600000000000000" pitchFamily="50" charset="-128"/>
                          <a:ea typeface="HG丸ｺﾞｼｯｸM-PRO" panose="020F0600000000000000" pitchFamily="50" charset="-128"/>
                        </a:rPr>
                        <a:t>,</a:t>
                      </a:r>
                      <a:r>
                        <a:rPr kumimoji="1" lang="ja-JP" altLang="en-US" sz="1050" u="sng" kern="1200" dirty="0" smtClean="0">
                          <a:latin typeface="HG丸ｺﾞｼｯｸM-PRO" panose="020F0600000000000000" pitchFamily="50" charset="-128"/>
                          <a:ea typeface="HG丸ｺﾞｼｯｸM-PRO" panose="020F0600000000000000" pitchFamily="50" charset="-128"/>
                        </a:rPr>
                        <a:t>０６０点</a:t>
                      </a:r>
                      <a:endParaRPr kumimoji="1" lang="en-US" altLang="ja-JP" sz="105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730105">
                <a:tc>
                  <a:txBody>
                    <a:bodyPr/>
                    <a:lstStyle/>
                    <a:p>
                      <a:pPr marL="712788" marR="0" indent="-623888" algn="l" defTabSz="914400" rtl="0" eaLnBrk="1" fontAlgn="ctr" latinLnBrk="0" hangingPunct="1">
                        <a:lnSpc>
                          <a:spcPts val="1200"/>
                        </a:lnSpc>
                        <a:spcBef>
                          <a:spcPts val="0"/>
                        </a:spcBef>
                        <a:spcAft>
                          <a:spcPts val="0"/>
                        </a:spcAft>
                        <a:buClrTx/>
                        <a:buSzTx/>
                        <a:buFontTx/>
                        <a:buNone/>
                        <a:tabLst/>
                        <a:defRPr/>
                      </a:pPr>
                      <a:r>
                        <a:rPr kumimoji="1" lang="en-US" altLang="ja-JP" sz="1050" kern="1200" dirty="0" smtClean="0">
                          <a:latin typeface="HG丸ｺﾞｼｯｸM-PRO" panose="020F0600000000000000" pitchFamily="50" charset="-128"/>
                          <a:ea typeface="HG丸ｺﾞｼｯｸM-PRO" panose="020F0600000000000000" pitchFamily="50" charset="-128"/>
                        </a:rPr>
                        <a:t>K268</a:t>
                      </a:r>
                      <a:r>
                        <a:rPr kumimoji="1" lang="ja-JP" altLang="en-US" sz="1050" kern="1200" dirty="0" smtClean="0">
                          <a:latin typeface="HG丸ｺﾞｼｯｸM-PRO" panose="020F0600000000000000" pitchFamily="50" charset="-128"/>
                          <a:ea typeface="HG丸ｺﾞｼｯｸM-PRO" panose="020F0600000000000000" pitchFamily="50" charset="-128"/>
                        </a:rPr>
                        <a:t>　</a:t>
                      </a:r>
                      <a:r>
                        <a:rPr kumimoji="1" lang="en-US" altLang="ja-JP" sz="1050" kern="1200" dirty="0" smtClean="0">
                          <a:latin typeface="HG丸ｺﾞｼｯｸM-PRO" panose="020F0600000000000000" pitchFamily="50" charset="-128"/>
                          <a:ea typeface="HG丸ｺﾞｼｯｸM-PRO" panose="020F0600000000000000" pitchFamily="50" charset="-128"/>
                        </a:rPr>
                        <a:t>4</a:t>
                      </a:r>
                      <a:r>
                        <a:rPr kumimoji="1" lang="ja-JP" altLang="en-US" sz="1050" kern="1200" dirty="0" smtClean="0">
                          <a:latin typeface="HG丸ｺﾞｼｯｸM-PRO" panose="020F0600000000000000" pitchFamily="50" charset="-128"/>
                          <a:ea typeface="HG丸ｺﾞｼｯｸM-PRO" panose="020F0600000000000000" pitchFamily="50" charset="-128"/>
                        </a:rPr>
                        <a:t>　緑内障治療用インプラント挿入術</a:t>
                      </a:r>
                      <a:endParaRPr kumimoji="1" lang="en-US" altLang="ja-JP" sz="1050" kern="1200" dirty="0" smtClean="0">
                        <a:latin typeface="HG丸ｺﾞｼｯｸM-PRO" panose="020F0600000000000000" pitchFamily="50" charset="-128"/>
                        <a:ea typeface="HG丸ｺﾞｼｯｸM-PRO" panose="020F0600000000000000" pitchFamily="50" charset="-128"/>
                      </a:endParaRPr>
                    </a:p>
                    <a:p>
                      <a:pPr marL="712788" marR="0" indent="-623888" algn="l" defTabSz="914400" rtl="0" eaLnBrk="1" fontAlgn="ctr" latinLnBrk="0" hangingPunct="1">
                        <a:lnSpc>
                          <a:spcPts val="1200"/>
                        </a:lnSpc>
                        <a:spcBef>
                          <a:spcPts val="0"/>
                        </a:spcBef>
                        <a:spcAft>
                          <a:spcPts val="0"/>
                        </a:spcAft>
                        <a:buClrTx/>
                        <a:buSzTx/>
                        <a:buFontTx/>
                        <a:buNone/>
                        <a:tabLst/>
                        <a:defRPr/>
                      </a:pPr>
                      <a:r>
                        <a:rPr kumimoji="1" lang="ja-JP" altLang="en-US" sz="1050" u="none" kern="1200" dirty="0" smtClean="0">
                          <a:latin typeface="HG丸ｺﾞｼｯｸM-PRO" panose="020F0600000000000000" pitchFamily="50" charset="-128"/>
                          <a:ea typeface="HG丸ｺﾞｼｯｸM-PRO" panose="020F0600000000000000" pitchFamily="50" charset="-128"/>
                        </a:rPr>
                        <a:t>　　　　　</a:t>
                      </a:r>
                      <a:r>
                        <a:rPr kumimoji="1" lang="ja-JP" altLang="en-US" sz="1050" u="sng" kern="1200" dirty="0" smtClean="0">
                          <a:latin typeface="HG丸ｺﾞｼｯｸM-PRO" panose="020F0600000000000000" pitchFamily="50" charset="-128"/>
                          <a:ea typeface="HG丸ｺﾞｼｯｸM-PRO" panose="020F0600000000000000" pitchFamily="50" charset="-128"/>
                        </a:rPr>
                        <a:t>（プレートのないもの）</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712788" marR="0" indent="-623888" algn="l" defTabSz="914400" rtl="0" eaLnBrk="1" fontAlgn="ctr" latinLnBrk="0" hangingPunct="1">
                        <a:lnSpc>
                          <a:spcPts val="1200"/>
                        </a:lnSpc>
                        <a:spcBef>
                          <a:spcPts val="0"/>
                        </a:spcBef>
                        <a:spcAft>
                          <a:spcPts val="0"/>
                        </a:spcAft>
                        <a:buClrTx/>
                        <a:buSzTx/>
                        <a:buFontTx/>
                        <a:buNone/>
                        <a:tabLst/>
                        <a:defRPr/>
                      </a:pPr>
                      <a:r>
                        <a:rPr kumimoji="1" lang="en-US" altLang="ja-JP" sz="1050" kern="1200" dirty="0" smtClean="0">
                          <a:latin typeface="HG丸ｺﾞｼｯｸM-PRO" panose="020F0600000000000000" pitchFamily="50" charset="-128"/>
                          <a:ea typeface="HG丸ｺﾞｼｯｸM-PRO" panose="020F0600000000000000" pitchFamily="50" charset="-128"/>
                        </a:rPr>
                        <a:t>K268</a:t>
                      </a:r>
                      <a:r>
                        <a:rPr kumimoji="1" lang="ja-JP" altLang="en-US" sz="1050" kern="1200" dirty="0" smtClean="0">
                          <a:latin typeface="HG丸ｺﾞｼｯｸM-PRO" panose="020F0600000000000000" pitchFamily="50" charset="-128"/>
                          <a:ea typeface="HG丸ｺﾞｼｯｸM-PRO" panose="020F0600000000000000" pitchFamily="50" charset="-128"/>
                        </a:rPr>
                        <a:t>　</a:t>
                      </a:r>
                      <a:r>
                        <a:rPr kumimoji="1" lang="en-US" altLang="ja-JP" sz="1050" kern="1200" dirty="0" smtClean="0">
                          <a:latin typeface="HG丸ｺﾞｼｯｸM-PRO" panose="020F0600000000000000" pitchFamily="50" charset="-128"/>
                          <a:ea typeface="HG丸ｺﾞｼｯｸM-PRO" panose="020F0600000000000000" pitchFamily="50" charset="-128"/>
                        </a:rPr>
                        <a:t>5</a:t>
                      </a:r>
                      <a:r>
                        <a:rPr kumimoji="1" lang="ja-JP" altLang="en-US" sz="1050" kern="1200" dirty="0" smtClean="0">
                          <a:latin typeface="HG丸ｺﾞｼｯｸM-PRO" panose="020F0600000000000000" pitchFamily="50" charset="-128"/>
                          <a:ea typeface="HG丸ｺﾞｼｯｸM-PRO" panose="020F0600000000000000" pitchFamily="50" charset="-128"/>
                        </a:rPr>
                        <a:t>　緑内障治療用インプラント挿入術</a:t>
                      </a:r>
                      <a:endParaRPr kumimoji="1" lang="en-US" altLang="ja-JP" sz="1050" kern="1200" dirty="0" smtClean="0">
                        <a:latin typeface="HG丸ｺﾞｼｯｸM-PRO" panose="020F0600000000000000" pitchFamily="50" charset="-128"/>
                        <a:ea typeface="HG丸ｺﾞｼｯｸM-PRO" panose="020F0600000000000000" pitchFamily="50" charset="-128"/>
                      </a:endParaRPr>
                    </a:p>
                    <a:p>
                      <a:pPr marL="712788" marR="0" indent="-623888" algn="l" defTabSz="914400" rtl="0" eaLnBrk="1" fontAlgn="ctr" latinLnBrk="0" hangingPunct="1">
                        <a:lnSpc>
                          <a:spcPts val="1200"/>
                        </a:lnSpc>
                        <a:spcBef>
                          <a:spcPts val="0"/>
                        </a:spcBef>
                        <a:spcAft>
                          <a:spcPts val="0"/>
                        </a:spcAft>
                        <a:buClrTx/>
                        <a:buSzTx/>
                        <a:buFontTx/>
                        <a:buNone/>
                        <a:tabLst/>
                        <a:defRPr/>
                      </a:pPr>
                      <a:r>
                        <a:rPr kumimoji="1" lang="ja-JP" altLang="en-US" sz="1050" u="none" kern="1200" dirty="0" smtClean="0">
                          <a:latin typeface="HG丸ｺﾞｼｯｸM-PRO" panose="020F0600000000000000" pitchFamily="50" charset="-128"/>
                          <a:ea typeface="HG丸ｺﾞｼｯｸM-PRO" panose="020F0600000000000000" pitchFamily="50" charset="-128"/>
                        </a:rPr>
                        <a:t>　　　　　</a:t>
                      </a:r>
                      <a:r>
                        <a:rPr kumimoji="1" lang="ja-JP" altLang="en-US" sz="1050" u="sng" kern="1200" dirty="0" smtClean="0">
                          <a:latin typeface="HG丸ｺﾞｼｯｸM-PRO" panose="020F0600000000000000" pitchFamily="50" charset="-128"/>
                          <a:ea typeface="HG丸ｺﾞｼｯｸM-PRO" panose="020F0600000000000000" pitchFamily="50" charset="-128"/>
                        </a:rPr>
                        <a:t>（プレートのあるもの）</a:t>
                      </a:r>
                      <a:endParaRPr kumimoji="1" lang="en-US" altLang="ja-JP" sz="105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３４</a:t>
                      </a:r>
                      <a:r>
                        <a:rPr kumimoji="1" lang="en-US" altLang="ja-JP" sz="1050" u="sng" kern="1200" dirty="0" smtClean="0">
                          <a:latin typeface="HG丸ｺﾞｼｯｸM-PRO" panose="020F0600000000000000" pitchFamily="50" charset="-128"/>
                          <a:ea typeface="HG丸ｺﾞｼｯｸM-PRO" panose="020F0600000000000000" pitchFamily="50" charset="-128"/>
                        </a:rPr>
                        <a:t>,</a:t>
                      </a:r>
                      <a:r>
                        <a:rPr kumimoji="1" lang="ja-JP" altLang="en-US" sz="1050" u="sng" kern="1200" dirty="0" smtClean="0">
                          <a:latin typeface="HG丸ｺﾞｼｯｸM-PRO" panose="020F0600000000000000" pitchFamily="50" charset="-128"/>
                          <a:ea typeface="HG丸ｺﾞｼｯｸM-PRO" panose="020F0600000000000000" pitchFamily="50" charset="-128"/>
                        </a:rPr>
                        <a:t>４８０点</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４５</a:t>
                      </a:r>
                      <a:r>
                        <a:rPr kumimoji="1" lang="en-US" altLang="ja-JP" sz="1050" u="sng" kern="1200" dirty="0" smtClean="0">
                          <a:latin typeface="HG丸ｺﾞｼｯｸM-PRO" panose="020F0600000000000000" pitchFamily="50" charset="-128"/>
                          <a:ea typeface="HG丸ｺﾞｼｯｸM-PRO" panose="020F0600000000000000" pitchFamily="50" charset="-128"/>
                        </a:rPr>
                        <a:t>,</a:t>
                      </a:r>
                      <a:r>
                        <a:rPr kumimoji="1" lang="ja-JP" altLang="en-US" sz="1050" u="sng" kern="1200" dirty="0" smtClean="0">
                          <a:latin typeface="HG丸ｺﾞｼｯｸM-PRO" panose="020F0600000000000000" pitchFamily="50" charset="-128"/>
                          <a:ea typeface="HG丸ｺﾞｼｯｸM-PRO" panose="020F0600000000000000" pitchFamily="50" charset="-128"/>
                        </a:rPr>
                        <a:t>４８０点</a:t>
                      </a:r>
                      <a:endParaRPr kumimoji="1" lang="en-US" altLang="ja-JP" sz="105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319422">
                <a:tc>
                  <a:txBody>
                    <a:bodyPr/>
                    <a:lstStyle/>
                    <a:p>
                      <a:pPr marL="0" indent="88900" algn="l" defTabSz="914400" rtl="0" eaLnBrk="1" fontAlgn="ctr" latinLnBrk="0" hangingPunct="1">
                        <a:lnSpc>
                          <a:spcPts val="1200"/>
                        </a:lnSpc>
                      </a:pPr>
                      <a:r>
                        <a:rPr kumimoji="1" lang="en-US" altLang="ja-JP" sz="1050" u="none" kern="1200" dirty="0" smtClean="0">
                          <a:latin typeface="HG丸ｺﾞｼｯｸM-PRO" panose="020F0600000000000000" pitchFamily="50" charset="-128"/>
                          <a:ea typeface="HG丸ｺﾞｼｯｸM-PRO" panose="020F0600000000000000" pitchFamily="50" charset="-128"/>
                        </a:rPr>
                        <a:t>K514</a:t>
                      </a:r>
                      <a:r>
                        <a:rPr kumimoji="1" lang="ja-JP" altLang="en-US" sz="1050" u="none" kern="1200" dirty="0" smtClean="0">
                          <a:latin typeface="HG丸ｺﾞｼｯｸM-PRO" panose="020F0600000000000000" pitchFamily="50" charset="-128"/>
                          <a:ea typeface="HG丸ｺﾞｼｯｸM-PRO" panose="020F0600000000000000" pitchFamily="50" charset="-128"/>
                        </a:rPr>
                        <a:t>　肺悪性腫瘍手術</a:t>
                      </a:r>
                      <a:endParaRPr kumimoji="1" lang="en-US" altLang="ja-JP" sz="1050" u="none"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pPr>
                      <a:r>
                        <a:rPr kumimoji="1" lang="ja-JP" altLang="en-US" sz="1050" u="none" kern="1200" dirty="0" smtClean="0">
                          <a:latin typeface="HG丸ｺﾞｼｯｸM-PRO" panose="020F0600000000000000" pitchFamily="50" charset="-128"/>
                          <a:ea typeface="HG丸ｺﾞｼｯｸM-PRO" panose="020F0600000000000000" pitchFamily="50" charset="-128"/>
                        </a:rPr>
                        <a:t>　</a:t>
                      </a:r>
                      <a:r>
                        <a:rPr kumimoji="1" lang="en-US" altLang="ja-JP" sz="1050" u="none" kern="1200" dirty="0" smtClean="0">
                          <a:latin typeface="HG丸ｺﾞｼｯｸM-PRO" panose="020F0600000000000000" pitchFamily="50" charset="-128"/>
                          <a:ea typeface="HG丸ｺﾞｼｯｸM-PRO" panose="020F0600000000000000" pitchFamily="50" charset="-128"/>
                        </a:rPr>
                        <a:t>9</a:t>
                      </a:r>
                      <a:r>
                        <a:rPr kumimoji="1" lang="ja-JP" altLang="en-US" sz="1050" u="none" kern="1200" dirty="0" smtClean="0">
                          <a:latin typeface="HG丸ｺﾞｼｯｸM-PRO" panose="020F0600000000000000" pitchFamily="50" charset="-128"/>
                          <a:ea typeface="HG丸ｺﾞｼｯｸM-PRO" panose="020F0600000000000000" pitchFamily="50" charset="-128"/>
                        </a:rPr>
                        <a:t>　</a:t>
                      </a:r>
                      <a:r>
                        <a:rPr kumimoji="1" lang="ja-JP" altLang="en-US" sz="1050" u="sng" kern="1200" dirty="0" smtClean="0">
                          <a:latin typeface="HG丸ｺﾞｼｯｸM-PRO" panose="020F0600000000000000" pitchFamily="50" charset="-128"/>
                          <a:ea typeface="HG丸ｺﾞｼｯｸM-PRO" panose="020F0600000000000000" pitchFamily="50" charset="-128"/>
                        </a:rPr>
                        <a:t>胸膜肺全摘</a:t>
                      </a:r>
                      <a:endParaRPr kumimoji="1" lang="zh-TW" altLang="en-US" sz="1050" b="1" u="sng" kern="1200" dirty="0">
                        <a:solidFill>
                          <a:schemeClr val="accent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９２</a:t>
                      </a:r>
                      <a:r>
                        <a:rPr kumimoji="1" lang="en-US" altLang="ja-JP" sz="1050" u="sng" kern="1200" dirty="0" smtClean="0">
                          <a:latin typeface="HG丸ｺﾞｼｯｸM-PRO" panose="020F0600000000000000" pitchFamily="50" charset="-128"/>
                          <a:ea typeface="HG丸ｺﾞｼｯｸM-PRO" panose="020F0600000000000000" pitchFamily="50" charset="-128"/>
                        </a:rPr>
                        <a:t>,</a:t>
                      </a:r>
                      <a:r>
                        <a:rPr kumimoji="1" lang="ja-JP" altLang="en-US" sz="1050" u="sng" kern="1200" dirty="0" smtClean="0">
                          <a:latin typeface="HG丸ｺﾞｼｯｸM-PRO" panose="020F0600000000000000" pitchFamily="50" charset="-128"/>
                          <a:ea typeface="HG丸ｺﾞｼｯｸM-PRO" panose="020F0600000000000000" pitchFamily="50" charset="-128"/>
                        </a:rPr>
                        <a:t>０００点</a:t>
                      </a:r>
                      <a:endParaRPr kumimoji="1" lang="en-US" altLang="ja-JP" sz="105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250974">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kumimoji="1" lang="en-US" altLang="ja-JP" sz="1050" kern="1200" dirty="0" smtClean="0">
                          <a:latin typeface="HG丸ｺﾞｼｯｸM-PRO" panose="020F0600000000000000" pitchFamily="50" charset="-128"/>
                          <a:ea typeface="HG丸ｺﾞｼｯｸM-PRO" panose="020F0600000000000000" pitchFamily="50" charset="-128"/>
                        </a:rPr>
                        <a:t>K533-2</a:t>
                      </a:r>
                      <a:r>
                        <a:rPr kumimoji="1" lang="ja-JP" altLang="en-US" sz="1050" kern="1200" dirty="0" smtClean="0">
                          <a:latin typeface="HG丸ｺﾞｼｯｸM-PRO" panose="020F0600000000000000" pitchFamily="50" charset="-128"/>
                          <a:ea typeface="HG丸ｺﾞｼｯｸM-PRO" panose="020F0600000000000000" pitchFamily="50" charset="-128"/>
                        </a:rPr>
                        <a:t>　内視鏡的食道・胃静脈瘤結紮術</a:t>
                      </a:r>
                      <a:endParaRPr kumimoji="1" lang="zh-TW" altLang="en-US" sz="1050"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要件の見直し</a:t>
                      </a:r>
                      <a:endParaRPr kumimoji="1" lang="ja-JP" altLang="en-US" sz="105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730105">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050" kern="1200" dirty="0" smtClean="0">
                          <a:latin typeface="HG丸ｺﾞｼｯｸM-PRO" panose="020F0600000000000000" pitchFamily="50" charset="-128"/>
                          <a:ea typeface="HG丸ｺﾞｼｯｸM-PRO" panose="020F0600000000000000" pitchFamily="50" charset="-128"/>
                        </a:rPr>
                        <a:t>　</a:t>
                      </a:r>
                      <a:r>
                        <a:rPr kumimoji="1" lang="en-US" altLang="ja-JP" sz="1050" kern="1200" dirty="0" smtClean="0">
                          <a:latin typeface="HG丸ｺﾞｼｯｸM-PRO" panose="020F0600000000000000" pitchFamily="50" charset="-128"/>
                          <a:ea typeface="HG丸ｺﾞｼｯｸM-PRO" panose="020F0600000000000000" pitchFamily="50" charset="-128"/>
                        </a:rPr>
                        <a:t>K546</a:t>
                      </a:r>
                      <a:r>
                        <a:rPr kumimoji="1" lang="ja-JP" altLang="en-US" sz="1050" kern="1200" dirty="0" smtClean="0">
                          <a:latin typeface="HG丸ｺﾞｼｯｸM-PRO" panose="020F0600000000000000" pitchFamily="50" charset="-128"/>
                          <a:ea typeface="HG丸ｺﾞｼｯｸM-PRO" panose="020F0600000000000000" pitchFamily="50" charset="-128"/>
                        </a:rPr>
                        <a:t>　経皮的冠動脈形成術</a:t>
                      </a:r>
                      <a:endParaRPr kumimoji="1" lang="en-US" altLang="ja-JP" sz="1050" kern="12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050" kern="1200" dirty="0" smtClean="0">
                          <a:latin typeface="HG丸ｺﾞｼｯｸM-PRO" panose="020F0600000000000000" pitchFamily="50" charset="-128"/>
                          <a:ea typeface="HG丸ｺﾞｼｯｸM-PRO" panose="020F0600000000000000" pitchFamily="50" charset="-128"/>
                        </a:rPr>
                        <a:t>　　１　</a:t>
                      </a:r>
                      <a:r>
                        <a:rPr kumimoji="1" lang="ja-JP" altLang="en-US" sz="1050" u="sng" kern="1200" dirty="0" smtClean="0">
                          <a:latin typeface="HG丸ｺﾞｼｯｸM-PRO" panose="020F0600000000000000" pitchFamily="50" charset="-128"/>
                          <a:ea typeface="HG丸ｺﾞｼｯｸM-PRO" panose="020F0600000000000000" pitchFamily="50" charset="-128"/>
                        </a:rPr>
                        <a:t>急性心筋梗塞に対するもの</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050" u="none" kern="1200" dirty="0" smtClean="0">
                          <a:latin typeface="HG丸ｺﾞｼｯｸM-PRO" panose="020F0600000000000000" pitchFamily="50" charset="-128"/>
                          <a:ea typeface="HG丸ｺﾞｼｯｸM-PRO" panose="020F0600000000000000" pitchFamily="50" charset="-128"/>
                        </a:rPr>
                        <a:t>　　２　</a:t>
                      </a:r>
                      <a:r>
                        <a:rPr kumimoji="1" lang="ja-JP" altLang="en-US" sz="1050" u="sng" kern="1200" dirty="0" smtClean="0">
                          <a:latin typeface="HG丸ｺﾞｼｯｸM-PRO" panose="020F0600000000000000" pitchFamily="50" charset="-128"/>
                          <a:ea typeface="HG丸ｺﾞｼｯｸM-PRO" panose="020F0600000000000000" pitchFamily="50" charset="-128"/>
                        </a:rPr>
                        <a:t>不安定狭心症に対するもの</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050" u="none" kern="1200" dirty="0" smtClean="0">
                          <a:latin typeface="HG丸ｺﾞｼｯｸM-PRO" panose="020F0600000000000000" pitchFamily="50" charset="-128"/>
                          <a:ea typeface="HG丸ｺﾞｼｯｸM-PRO" panose="020F0600000000000000" pitchFamily="50" charset="-128"/>
                        </a:rPr>
                        <a:t>　　３　</a:t>
                      </a:r>
                      <a:r>
                        <a:rPr kumimoji="1" lang="ja-JP" altLang="en-US" sz="1050" u="sng" kern="1200" dirty="0" smtClean="0">
                          <a:latin typeface="HG丸ｺﾞｼｯｸM-PRO" panose="020F0600000000000000" pitchFamily="50" charset="-128"/>
                          <a:ea typeface="HG丸ｺﾞｼｯｸM-PRO" panose="020F0600000000000000" pitchFamily="50" charset="-128"/>
                        </a:rPr>
                        <a:t>その他のもの</a:t>
                      </a:r>
                      <a:endParaRPr kumimoji="1" lang="ja-JP" altLang="en-US" sz="105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３２</a:t>
                      </a:r>
                      <a:r>
                        <a:rPr kumimoji="1" lang="en-US" altLang="ja-JP" sz="1050" u="sng" kern="1200" dirty="0" smtClean="0">
                          <a:latin typeface="HG丸ｺﾞｼｯｸM-PRO" panose="020F0600000000000000" pitchFamily="50" charset="-128"/>
                          <a:ea typeface="HG丸ｺﾞｼｯｸM-PRO" panose="020F0600000000000000" pitchFamily="50" charset="-128"/>
                        </a:rPr>
                        <a:t>,</a:t>
                      </a:r>
                      <a:r>
                        <a:rPr kumimoji="1" lang="ja-JP" altLang="en-US" sz="1050" u="sng" kern="1200" dirty="0" smtClean="0">
                          <a:latin typeface="HG丸ｺﾞｼｯｸM-PRO" panose="020F0600000000000000" pitchFamily="50" charset="-128"/>
                          <a:ea typeface="HG丸ｺﾞｼｯｸM-PRO" panose="020F0600000000000000" pitchFamily="50" charset="-128"/>
                        </a:rPr>
                        <a:t>０００点</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２２</a:t>
                      </a:r>
                      <a:r>
                        <a:rPr kumimoji="1" lang="en-US" altLang="ja-JP" sz="1050" u="sng" kern="1200" dirty="0" smtClean="0">
                          <a:latin typeface="HG丸ｺﾞｼｯｸM-PRO" panose="020F0600000000000000" pitchFamily="50" charset="-128"/>
                          <a:ea typeface="HG丸ｺﾞｼｯｸM-PRO" panose="020F0600000000000000" pitchFamily="50" charset="-128"/>
                        </a:rPr>
                        <a:t>,</a:t>
                      </a:r>
                      <a:r>
                        <a:rPr kumimoji="1" lang="ja-JP" altLang="en-US" sz="1050" u="sng" kern="1200" dirty="0" smtClean="0">
                          <a:latin typeface="HG丸ｺﾞｼｯｸM-PRO" panose="020F0600000000000000" pitchFamily="50" charset="-128"/>
                          <a:ea typeface="HG丸ｺﾞｼｯｸM-PRO" panose="020F0600000000000000" pitchFamily="50" charset="-128"/>
                        </a:rPr>
                        <a:t>０００点</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１９</a:t>
                      </a:r>
                      <a:r>
                        <a:rPr kumimoji="1" lang="en-US" altLang="ja-JP" sz="1050" u="sng" kern="1200" dirty="0" smtClean="0">
                          <a:latin typeface="HG丸ｺﾞｼｯｸM-PRO" panose="020F0600000000000000" pitchFamily="50" charset="-128"/>
                          <a:ea typeface="HG丸ｺﾞｼｯｸM-PRO" panose="020F0600000000000000" pitchFamily="50" charset="-128"/>
                        </a:rPr>
                        <a:t>,</a:t>
                      </a:r>
                      <a:r>
                        <a:rPr kumimoji="1" lang="ja-JP" altLang="en-US" sz="1050" u="sng" kern="1200" dirty="0" smtClean="0">
                          <a:latin typeface="HG丸ｺﾞｼｯｸM-PRO" panose="020F0600000000000000" pitchFamily="50" charset="-128"/>
                          <a:ea typeface="HG丸ｺﾞｼｯｸM-PRO" panose="020F0600000000000000" pitchFamily="50" charset="-128"/>
                        </a:rPr>
                        <a:t>３００点</a:t>
                      </a:r>
                      <a:endParaRPr kumimoji="1" lang="ja-JP" altLang="en-US" sz="105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730105">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kumimoji="1" lang="en-US" altLang="ja-JP" sz="1050" kern="1200" dirty="0" smtClean="0">
                          <a:latin typeface="HG丸ｺﾞｼｯｸM-PRO" panose="020F0600000000000000" pitchFamily="50" charset="-128"/>
                          <a:ea typeface="HG丸ｺﾞｼｯｸM-PRO" panose="020F0600000000000000" pitchFamily="50" charset="-128"/>
                        </a:rPr>
                        <a:t>K549</a:t>
                      </a:r>
                      <a:r>
                        <a:rPr kumimoji="1" lang="ja-JP" altLang="en-US" sz="1050" kern="1200" dirty="0" smtClean="0">
                          <a:latin typeface="HG丸ｺﾞｼｯｸM-PRO" panose="020F0600000000000000" pitchFamily="50" charset="-128"/>
                          <a:ea typeface="HG丸ｺﾞｼｯｸM-PRO" panose="020F0600000000000000" pitchFamily="50" charset="-128"/>
                        </a:rPr>
                        <a:t>　経皮的冠動脈ステント留置術</a:t>
                      </a:r>
                      <a:endParaRPr kumimoji="1" lang="en-US" altLang="ja-JP" sz="1050" kern="12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050" kern="1200" dirty="0" smtClean="0">
                          <a:latin typeface="HG丸ｺﾞｼｯｸM-PRO" panose="020F0600000000000000" pitchFamily="50" charset="-128"/>
                          <a:ea typeface="HG丸ｺﾞｼｯｸM-PRO" panose="020F0600000000000000" pitchFamily="50" charset="-128"/>
                        </a:rPr>
                        <a:t>　１　</a:t>
                      </a:r>
                      <a:r>
                        <a:rPr kumimoji="1" lang="ja-JP" altLang="en-US" sz="1050" u="sng" kern="1200" dirty="0" smtClean="0">
                          <a:latin typeface="HG丸ｺﾞｼｯｸM-PRO" panose="020F0600000000000000" pitchFamily="50" charset="-128"/>
                          <a:ea typeface="HG丸ｺﾞｼｯｸM-PRO" panose="020F0600000000000000" pitchFamily="50" charset="-128"/>
                        </a:rPr>
                        <a:t>急性心筋梗塞に対するもの</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050" u="none" kern="1200" dirty="0" smtClean="0">
                          <a:latin typeface="HG丸ｺﾞｼｯｸM-PRO" panose="020F0600000000000000" pitchFamily="50" charset="-128"/>
                          <a:ea typeface="HG丸ｺﾞｼｯｸM-PRO" panose="020F0600000000000000" pitchFamily="50" charset="-128"/>
                        </a:rPr>
                        <a:t>　２　</a:t>
                      </a:r>
                      <a:r>
                        <a:rPr kumimoji="1" lang="ja-JP" altLang="en-US" sz="1050" u="sng" kern="1200" dirty="0" smtClean="0">
                          <a:latin typeface="HG丸ｺﾞｼｯｸM-PRO" panose="020F0600000000000000" pitchFamily="50" charset="-128"/>
                          <a:ea typeface="HG丸ｺﾞｼｯｸM-PRO" panose="020F0600000000000000" pitchFamily="50" charset="-128"/>
                        </a:rPr>
                        <a:t>不安定狭心症に対するもの</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050" u="none" kern="1200" dirty="0" smtClean="0">
                          <a:latin typeface="HG丸ｺﾞｼｯｸM-PRO" panose="020F0600000000000000" pitchFamily="50" charset="-128"/>
                          <a:ea typeface="HG丸ｺﾞｼｯｸM-PRO" panose="020F0600000000000000" pitchFamily="50" charset="-128"/>
                        </a:rPr>
                        <a:t>　３　</a:t>
                      </a:r>
                      <a:r>
                        <a:rPr kumimoji="1" lang="ja-JP" altLang="en-US" sz="1050" u="sng" kern="1200" dirty="0" smtClean="0">
                          <a:latin typeface="HG丸ｺﾞｼｯｸM-PRO" panose="020F0600000000000000" pitchFamily="50" charset="-128"/>
                          <a:ea typeface="HG丸ｺﾞｼｯｸM-PRO" panose="020F0600000000000000" pitchFamily="50" charset="-128"/>
                        </a:rPr>
                        <a:t>その他のもの</a:t>
                      </a:r>
                      <a:endParaRPr kumimoji="1" lang="ja-JP" altLang="en-US" sz="105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３４</a:t>
                      </a:r>
                      <a:r>
                        <a:rPr kumimoji="1" lang="en-US" altLang="ja-JP" sz="1050" u="sng" kern="1200" dirty="0" smtClean="0">
                          <a:latin typeface="HG丸ｺﾞｼｯｸM-PRO" panose="020F0600000000000000" pitchFamily="50" charset="-128"/>
                          <a:ea typeface="HG丸ｺﾞｼｯｸM-PRO" panose="020F0600000000000000" pitchFamily="50" charset="-128"/>
                        </a:rPr>
                        <a:t>,</a:t>
                      </a:r>
                      <a:r>
                        <a:rPr kumimoji="1" lang="ja-JP" altLang="en-US" sz="1050" u="sng" kern="1200" dirty="0" smtClean="0">
                          <a:latin typeface="HG丸ｺﾞｼｯｸM-PRO" panose="020F0600000000000000" pitchFamily="50" charset="-128"/>
                          <a:ea typeface="HG丸ｺﾞｼｯｸM-PRO" panose="020F0600000000000000" pitchFamily="50" charset="-128"/>
                        </a:rPr>
                        <a:t>３８０点</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２４</a:t>
                      </a:r>
                      <a:r>
                        <a:rPr kumimoji="1" lang="en-US" altLang="ja-JP" sz="1050" u="sng" kern="1200" dirty="0" smtClean="0">
                          <a:latin typeface="HG丸ｺﾞｼｯｸM-PRO" panose="020F0600000000000000" pitchFamily="50" charset="-128"/>
                          <a:ea typeface="HG丸ｺﾞｼｯｸM-PRO" panose="020F0600000000000000" pitchFamily="50" charset="-128"/>
                        </a:rPr>
                        <a:t>,</a:t>
                      </a:r>
                      <a:r>
                        <a:rPr kumimoji="1" lang="ja-JP" altLang="en-US" sz="1050" u="sng" kern="1200" dirty="0" smtClean="0">
                          <a:latin typeface="HG丸ｺﾞｼｯｸM-PRO" panose="020F0600000000000000" pitchFamily="50" charset="-128"/>
                          <a:ea typeface="HG丸ｺﾞｼｯｸM-PRO" panose="020F0600000000000000" pitchFamily="50" charset="-128"/>
                        </a:rPr>
                        <a:t>３８０点</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２１</a:t>
                      </a:r>
                      <a:r>
                        <a:rPr kumimoji="1" lang="en-US" altLang="ja-JP" sz="1050" u="sng" kern="1200" dirty="0" smtClean="0">
                          <a:latin typeface="HG丸ｺﾞｼｯｸM-PRO" panose="020F0600000000000000" pitchFamily="50" charset="-128"/>
                          <a:ea typeface="HG丸ｺﾞｼｯｸM-PRO" panose="020F0600000000000000" pitchFamily="50" charset="-128"/>
                        </a:rPr>
                        <a:t>,</a:t>
                      </a:r>
                      <a:r>
                        <a:rPr kumimoji="1" lang="ja-JP" altLang="en-US" sz="1050" u="sng" kern="1200" dirty="0" smtClean="0">
                          <a:latin typeface="HG丸ｺﾞｼｯｸM-PRO" panose="020F0600000000000000" pitchFamily="50" charset="-128"/>
                          <a:ea typeface="HG丸ｺﾞｼｯｸM-PRO" panose="020F0600000000000000" pitchFamily="50" charset="-128"/>
                        </a:rPr>
                        <a:t>６８０点</a:t>
                      </a:r>
                      <a:endParaRPr kumimoji="1" lang="ja-JP" altLang="en-US" sz="105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570394">
                <a:tc>
                  <a:txBody>
                    <a:bodyPr/>
                    <a:lstStyle/>
                    <a:p>
                      <a:pPr marL="0" indent="88900" algn="l" defTabSz="914400" rtl="0" eaLnBrk="1" fontAlgn="ctr" latinLnBrk="0" hangingPunct="1">
                        <a:lnSpc>
                          <a:spcPts val="1200"/>
                        </a:lnSpc>
                        <a:spcBef>
                          <a:spcPts val="0"/>
                        </a:spcBef>
                        <a:spcAft>
                          <a:spcPts val="0"/>
                        </a:spcAft>
                      </a:pPr>
                      <a:r>
                        <a:rPr kumimoji="1" lang="en-US" altLang="ja-JP" sz="1050" kern="1200" dirty="0" smtClean="0">
                          <a:latin typeface="HG丸ｺﾞｼｯｸM-PRO" panose="020F0600000000000000" pitchFamily="50" charset="-128"/>
                          <a:ea typeface="HG丸ｺﾞｼｯｸM-PRO" panose="020F0600000000000000" pitchFamily="50" charset="-128"/>
                        </a:rPr>
                        <a:t>K571</a:t>
                      </a:r>
                      <a:r>
                        <a:rPr kumimoji="1" lang="ja-JP" altLang="en-US" sz="1050" kern="1200" dirty="0" smtClean="0">
                          <a:latin typeface="HG丸ｺﾞｼｯｸM-PRO" panose="020F0600000000000000" pitchFamily="50" charset="-128"/>
                          <a:ea typeface="HG丸ｺﾞｼｯｸM-PRO" panose="020F0600000000000000" pitchFamily="50" charset="-128"/>
                        </a:rPr>
                        <a:t>　２　総肺静脈還流異常症手術</a:t>
                      </a:r>
                      <a:endParaRPr kumimoji="1" lang="en-US" altLang="ja-JP" sz="1050" kern="12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050" kern="1200" dirty="0" smtClean="0">
                          <a:latin typeface="HG丸ｺﾞｼｯｸM-PRO" panose="020F0600000000000000" pitchFamily="50" charset="-128"/>
                          <a:ea typeface="HG丸ｺﾞｼｯｸM-PRO" panose="020F0600000000000000" pitchFamily="50" charset="-128"/>
                        </a:rPr>
                        <a:t>　　イ　</a:t>
                      </a:r>
                      <a:r>
                        <a:rPr kumimoji="1" lang="ja-JP" altLang="en-US" sz="1050" u="sng" kern="1200" dirty="0" smtClean="0">
                          <a:latin typeface="HG丸ｺﾞｼｯｸM-PRO" panose="020F0600000000000000" pitchFamily="50" charset="-128"/>
                          <a:ea typeface="HG丸ｺﾞｼｯｸM-PRO" panose="020F0600000000000000" pitchFamily="50" charset="-128"/>
                        </a:rPr>
                        <a:t>心臓型</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ts val="1200"/>
                        </a:lnSpc>
                        <a:spcBef>
                          <a:spcPts val="0"/>
                        </a:spcBef>
                        <a:spcAft>
                          <a:spcPts val="0"/>
                        </a:spcAft>
                        <a:buClrTx/>
                        <a:buSzTx/>
                        <a:buFontTx/>
                        <a:buNone/>
                        <a:tabLst/>
                        <a:defRPr/>
                      </a:pPr>
                      <a:r>
                        <a:rPr kumimoji="1" lang="ja-JP" altLang="en-US" sz="1050" kern="1200" dirty="0" smtClean="0">
                          <a:latin typeface="HG丸ｺﾞｼｯｸM-PRO" panose="020F0600000000000000" pitchFamily="50" charset="-128"/>
                          <a:ea typeface="HG丸ｺﾞｼｯｸM-PRO" panose="020F0600000000000000" pitchFamily="50" charset="-128"/>
                        </a:rPr>
                        <a:t>　　ロ　</a:t>
                      </a:r>
                      <a:r>
                        <a:rPr kumimoji="1" lang="ja-JP" altLang="en-US" sz="1050" u="sng" kern="1200" dirty="0" smtClean="0">
                          <a:latin typeface="HG丸ｺﾞｼｯｸM-PRO" panose="020F0600000000000000" pitchFamily="50" charset="-128"/>
                          <a:ea typeface="HG丸ｺﾞｼｯｸM-PRO" panose="020F0600000000000000" pitchFamily="50" charset="-128"/>
                        </a:rPr>
                        <a:t>その他のもの</a:t>
                      </a:r>
                      <a:endParaRPr kumimoji="1" lang="zh-TW" altLang="en-US" sz="105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none" kern="1200" dirty="0" smtClean="0">
                          <a:latin typeface="HG丸ｺﾞｼｯｸM-PRO" panose="020F0600000000000000" pitchFamily="50" charset="-128"/>
                          <a:ea typeface="HG丸ｺﾞｼｯｸM-PRO" panose="020F0600000000000000" pitchFamily="50" charset="-128"/>
                        </a:rPr>
                        <a:t>１０９</a:t>
                      </a:r>
                      <a:r>
                        <a:rPr kumimoji="1" lang="en-US" altLang="ja-JP" sz="1050" u="none" kern="1200" dirty="0" smtClean="0">
                          <a:latin typeface="HG丸ｺﾞｼｯｸM-PRO" panose="020F0600000000000000" pitchFamily="50" charset="-128"/>
                          <a:ea typeface="HG丸ｺﾞｼｯｸM-PRO" panose="020F0600000000000000" pitchFamily="50" charset="-128"/>
                        </a:rPr>
                        <a:t>,</a:t>
                      </a:r>
                      <a:r>
                        <a:rPr kumimoji="1" lang="ja-JP" altLang="en-US" sz="1050" u="none" kern="1200" dirty="0" smtClean="0">
                          <a:latin typeface="HG丸ｺﾞｼｯｸM-PRO" panose="020F0600000000000000" pitchFamily="50" charset="-128"/>
                          <a:ea typeface="HG丸ｺﾞｼｯｸM-PRO" panose="020F0600000000000000" pitchFamily="50" charset="-128"/>
                        </a:rPr>
                        <a:t>３１０点</a:t>
                      </a:r>
                      <a:endParaRPr kumimoji="1" lang="en-US" altLang="ja-JP" sz="1050" u="none"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１２９</a:t>
                      </a:r>
                      <a:r>
                        <a:rPr kumimoji="1" lang="en-US" altLang="ja-JP" sz="1050" u="sng" kern="1200" dirty="0" smtClean="0">
                          <a:latin typeface="HG丸ｺﾞｼｯｸM-PRO" panose="020F0600000000000000" pitchFamily="50" charset="-128"/>
                          <a:ea typeface="HG丸ｺﾞｼｯｸM-PRO" panose="020F0600000000000000" pitchFamily="50" charset="-128"/>
                        </a:rPr>
                        <a:t>,</a:t>
                      </a:r>
                      <a:r>
                        <a:rPr kumimoji="1" lang="ja-JP" altLang="en-US" sz="1050" u="sng" kern="1200" dirty="0" smtClean="0">
                          <a:latin typeface="HG丸ｺﾞｼｯｸM-PRO" panose="020F0600000000000000" pitchFamily="50" charset="-128"/>
                          <a:ea typeface="HG丸ｺﾞｼｯｸM-PRO" panose="020F0600000000000000" pitchFamily="50" charset="-128"/>
                        </a:rPr>
                        <a:t>３１０点</a:t>
                      </a:r>
                      <a:endParaRPr kumimoji="1" lang="ja-JP" altLang="en-US" sz="105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3900336462"/>
              </p:ext>
            </p:extLst>
          </p:nvPr>
        </p:nvGraphicFramePr>
        <p:xfrm>
          <a:off x="4681554" y="692697"/>
          <a:ext cx="4428492" cy="6048669"/>
        </p:xfrm>
        <a:graphic>
          <a:graphicData uri="http://schemas.openxmlformats.org/drawingml/2006/table">
            <a:tbl>
              <a:tblPr firstRow="1" bandRow="1">
                <a:tableStyleId>{8A107856-5554-42FB-B03E-39F5DBC370BA}</a:tableStyleId>
              </a:tblPr>
              <a:tblGrid>
                <a:gridCol w="3130806"/>
                <a:gridCol w="1297686"/>
              </a:tblGrid>
              <a:tr h="291111">
                <a:tc>
                  <a:txBody>
                    <a:bodyPr/>
                    <a:lstStyle/>
                    <a:p>
                      <a:pPr algn="ctr">
                        <a:lnSpc>
                          <a:spcPts val="1200"/>
                        </a:lnSpc>
                      </a:pPr>
                      <a:r>
                        <a:rPr kumimoji="1" lang="ja-JP" altLang="en-US" sz="1050" b="0" dirty="0" smtClean="0">
                          <a:latin typeface="HG丸ｺﾞｼｯｸM-PRO" panose="020F0600000000000000" pitchFamily="50" charset="-128"/>
                          <a:ea typeface="HG丸ｺﾞｼｯｸM-PRO" panose="020F0600000000000000" pitchFamily="50" charset="-128"/>
                        </a:rPr>
                        <a:t>手　術　名</a:t>
                      </a:r>
                      <a:endParaRPr kumimoji="1" lang="ja-JP" altLang="en-US" sz="1050" b="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lnSpc>
                          <a:spcPts val="1200"/>
                        </a:lnSpc>
                      </a:pPr>
                      <a:r>
                        <a:rPr kumimoji="1" lang="ja-JP" altLang="en-US" sz="1050" b="0" dirty="0" smtClean="0">
                          <a:latin typeface="HG丸ｺﾞｼｯｸM-PRO" panose="020F0600000000000000" pitchFamily="50" charset="-128"/>
                          <a:ea typeface="HG丸ｺﾞｼｯｸM-PRO" panose="020F0600000000000000" pitchFamily="50" charset="-128"/>
                        </a:rPr>
                        <a:t>改　定　後</a:t>
                      </a:r>
                      <a:endParaRPr kumimoji="1" lang="en-US" altLang="ja-JP" sz="1050" b="0" dirty="0" smtClean="0">
                        <a:latin typeface="HG丸ｺﾞｼｯｸM-PRO" panose="020F0600000000000000" pitchFamily="50" charset="-128"/>
                        <a:ea typeface="HG丸ｺﾞｼｯｸM-PRO" panose="020F0600000000000000" pitchFamily="50" charset="-128"/>
                      </a:endParaRPr>
                    </a:p>
                  </a:txBody>
                  <a:tcPr anchor="ctr"/>
                </a:tc>
              </a:tr>
              <a:tr h="266036">
                <a:tc>
                  <a:txBody>
                    <a:bodyPr/>
                    <a:lstStyle/>
                    <a:p>
                      <a:pPr marL="0" indent="88900" algn="l" defTabSz="914400" rtl="0" eaLnBrk="1" fontAlgn="ctr" latinLnBrk="0" hangingPunct="1">
                        <a:lnSpc>
                          <a:spcPts val="1200"/>
                        </a:lnSpc>
                        <a:spcBef>
                          <a:spcPts val="0"/>
                        </a:spcBef>
                        <a:spcAft>
                          <a:spcPts val="0"/>
                        </a:spcAft>
                      </a:pPr>
                      <a:r>
                        <a:rPr kumimoji="1" lang="en-US" altLang="ja-JP" sz="1050" u="none" kern="1200" dirty="0" smtClean="0">
                          <a:latin typeface="HG丸ｺﾞｼｯｸM-PRO" panose="020F0600000000000000" pitchFamily="50" charset="-128"/>
                          <a:ea typeface="HG丸ｺﾞｼｯｸM-PRO" panose="020F0600000000000000" pitchFamily="50" charset="-128"/>
                        </a:rPr>
                        <a:t>K598</a:t>
                      </a:r>
                      <a:r>
                        <a:rPr kumimoji="1" lang="ja-JP" altLang="en-US" sz="1050" u="none" kern="1200" dirty="0" smtClean="0">
                          <a:latin typeface="HG丸ｺﾞｼｯｸM-PRO" panose="020F0600000000000000" pitchFamily="50" charset="-128"/>
                          <a:ea typeface="HG丸ｺﾞｼｯｸM-PRO" panose="020F0600000000000000" pitchFamily="50" charset="-128"/>
                        </a:rPr>
                        <a:t>　両心室ペースメーカー移植術</a:t>
                      </a:r>
                      <a:endParaRPr kumimoji="1" lang="zh-TW" altLang="en-US" sz="1050" b="0" u="none"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施設基準の見直し</a:t>
                      </a:r>
                      <a:endParaRPr kumimoji="1" lang="en-US" altLang="ja-JP" sz="105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773923">
                <a:tc>
                  <a:txBody>
                    <a:bodyPr/>
                    <a:lstStyle/>
                    <a:p>
                      <a:pPr marL="0" indent="88900" algn="l" defTabSz="914400" rtl="0" eaLnBrk="1" fontAlgn="ctr" latinLnBrk="0" hangingPunct="1">
                        <a:lnSpc>
                          <a:spcPts val="1200"/>
                        </a:lnSpc>
                        <a:spcBef>
                          <a:spcPts val="0"/>
                        </a:spcBef>
                        <a:spcAft>
                          <a:spcPts val="0"/>
                        </a:spcAft>
                      </a:pPr>
                      <a:r>
                        <a:rPr kumimoji="1" lang="en-US" altLang="ja-JP" sz="1050" u="none" kern="1200" dirty="0" smtClean="0">
                          <a:latin typeface="HG丸ｺﾞｼｯｸM-PRO" panose="020F0600000000000000" pitchFamily="50" charset="-128"/>
                          <a:ea typeface="HG丸ｺﾞｼｯｸM-PRO" panose="020F0600000000000000" pitchFamily="50" charset="-128"/>
                        </a:rPr>
                        <a:t>K615</a:t>
                      </a:r>
                      <a:r>
                        <a:rPr kumimoji="1" lang="ja-JP" altLang="en-US" sz="1050" u="none" kern="1200" dirty="0" smtClean="0">
                          <a:latin typeface="HG丸ｺﾞｼｯｸM-PRO" panose="020F0600000000000000" pitchFamily="50" charset="-128"/>
                          <a:ea typeface="HG丸ｺﾞｼｯｸM-PRO" panose="020F0600000000000000" pitchFamily="50" charset="-128"/>
                        </a:rPr>
                        <a:t>　血管塞栓術</a:t>
                      </a:r>
                      <a:endParaRPr kumimoji="1" lang="en-US" altLang="ja-JP" sz="1050" u="none"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spcBef>
                          <a:spcPts val="0"/>
                        </a:spcBef>
                        <a:spcAft>
                          <a:spcPts val="0"/>
                        </a:spcAft>
                      </a:pPr>
                      <a:r>
                        <a:rPr kumimoji="1" lang="ja-JP" altLang="en-US" sz="1050" u="none" kern="1200" dirty="0" smtClean="0">
                          <a:latin typeface="HG丸ｺﾞｼｯｸM-PRO" panose="020F0600000000000000" pitchFamily="50" charset="-128"/>
                          <a:ea typeface="HG丸ｺﾞｼｯｸM-PRO" panose="020F0600000000000000" pitchFamily="50" charset="-128"/>
                        </a:rPr>
                        <a:t>　</a:t>
                      </a:r>
                      <a:r>
                        <a:rPr kumimoji="1" lang="en-US" altLang="ja-JP" sz="1050" u="none" kern="1200" dirty="0" smtClean="0">
                          <a:latin typeface="HG丸ｺﾞｼｯｸM-PRO" panose="020F0600000000000000" pitchFamily="50" charset="-128"/>
                          <a:ea typeface="HG丸ｺﾞｼｯｸM-PRO" panose="020F0600000000000000" pitchFamily="50" charset="-128"/>
                        </a:rPr>
                        <a:t>1</a:t>
                      </a:r>
                      <a:r>
                        <a:rPr kumimoji="1" lang="ja-JP" altLang="en-US" sz="1050" u="none" kern="1200" dirty="0" smtClean="0">
                          <a:latin typeface="HG丸ｺﾞｼｯｸM-PRO" panose="020F0600000000000000" pitchFamily="50" charset="-128"/>
                          <a:ea typeface="HG丸ｺﾞｼｯｸM-PRO" panose="020F0600000000000000" pitchFamily="50" charset="-128"/>
                        </a:rPr>
                        <a:t>　止血術</a:t>
                      </a:r>
                      <a:endParaRPr kumimoji="1" lang="en-US" altLang="ja-JP" sz="1050" u="none"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spcBef>
                          <a:spcPts val="0"/>
                        </a:spcBef>
                        <a:spcAft>
                          <a:spcPts val="0"/>
                        </a:spcAft>
                      </a:pPr>
                      <a:r>
                        <a:rPr kumimoji="1" lang="ja-JP" altLang="en-US" sz="1050" u="none" kern="1200" dirty="0" smtClean="0">
                          <a:latin typeface="HG丸ｺﾞｼｯｸM-PRO" panose="020F0600000000000000" pitchFamily="50" charset="-128"/>
                          <a:ea typeface="HG丸ｺﾞｼｯｸM-PRO" panose="020F0600000000000000" pitchFamily="50" charset="-128"/>
                        </a:rPr>
                        <a:t>　</a:t>
                      </a:r>
                      <a:r>
                        <a:rPr kumimoji="1" lang="en-US" altLang="ja-JP" sz="1050" u="none" kern="1200" dirty="0" smtClean="0">
                          <a:latin typeface="HG丸ｺﾞｼｯｸM-PRO" panose="020F0600000000000000" pitchFamily="50" charset="-128"/>
                          <a:ea typeface="HG丸ｺﾞｼｯｸM-PRO" panose="020F0600000000000000" pitchFamily="50" charset="-128"/>
                        </a:rPr>
                        <a:t>2</a:t>
                      </a:r>
                      <a:r>
                        <a:rPr kumimoji="1" lang="ja-JP" altLang="en-US" sz="1050" u="none" kern="1200" dirty="0" smtClean="0">
                          <a:latin typeface="HG丸ｺﾞｼｯｸM-PRO" panose="020F0600000000000000" pitchFamily="50" charset="-128"/>
                          <a:ea typeface="HG丸ｺﾞｼｯｸM-PRO" panose="020F0600000000000000" pitchFamily="50" charset="-128"/>
                        </a:rPr>
                        <a:t>　</a:t>
                      </a:r>
                      <a:r>
                        <a:rPr kumimoji="1" lang="ja-JP" altLang="en-US" sz="1050" u="sng" kern="1200" dirty="0" smtClean="0">
                          <a:latin typeface="HG丸ｺﾞｼｯｸM-PRO" panose="020F0600000000000000" pitchFamily="50" charset="-128"/>
                          <a:ea typeface="HG丸ｺﾞｼｯｸM-PRO" panose="020F0600000000000000" pitchFamily="50" charset="-128"/>
                        </a:rPr>
                        <a:t>選択的動脈化学塞栓術</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spcBef>
                          <a:spcPts val="0"/>
                        </a:spcBef>
                        <a:spcAft>
                          <a:spcPts val="0"/>
                        </a:spcAft>
                      </a:pPr>
                      <a:r>
                        <a:rPr kumimoji="1" lang="ja-JP" altLang="en-US" sz="1050" u="none" kern="1200" dirty="0" smtClean="0">
                          <a:latin typeface="HG丸ｺﾞｼｯｸM-PRO" panose="020F0600000000000000" pitchFamily="50" charset="-128"/>
                          <a:ea typeface="HG丸ｺﾞｼｯｸM-PRO" panose="020F0600000000000000" pitchFamily="50" charset="-128"/>
                        </a:rPr>
                        <a:t>　</a:t>
                      </a:r>
                      <a:r>
                        <a:rPr kumimoji="1" lang="en-US" altLang="ja-JP" sz="1050" u="none" kern="1200" dirty="0" smtClean="0">
                          <a:latin typeface="HG丸ｺﾞｼｯｸM-PRO" panose="020F0600000000000000" pitchFamily="50" charset="-128"/>
                          <a:ea typeface="HG丸ｺﾞｼｯｸM-PRO" panose="020F0600000000000000" pitchFamily="50" charset="-128"/>
                        </a:rPr>
                        <a:t>3</a:t>
                      </a:r>
                      <a:r>
                        <a:rPr kumimoji="1" lang="ja-JP" altLang="en-US" sz="1050" u="none" kern="1200" dirty="0" smtClean="0">
                          <a:latin typeface="HG丸ｺﾞｼｯｸM-PRO" panose="020F0600000000000000" pitchFamily="50" charset="-128"/>
                          <a:ea typeface="HG丸ｺﾞｼｯｸM-PRO" panose="020F0600000000000000" pitchFamily="50" charset="-128"/>
                        </a:rPr>
                        <a:t>　その他のもの</a:t>
                      </a:r>
                      <a:endParaRPr kumimoji="1" lang="zh-TW" altLang="en-US" sz="1050" b="0" u="none"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none" kern="1200" dirty="0" smtClean="0">
                          <a:latin typeface="HG丸ｺﾞｼｯｸM-PRO" panose="020F0600000000000000" pitchFamily="50" charset="-128"/>
                          <a:ea typeface="HG丸ｺﾞｼｯｸM-PRO" panose="020F0600000000000000" pitchFamily="50" charset="-128"/>
                        </a:rPr>
                        <a:t>１９</a:t>
                      </a:r>
                      <a:r>
                        <a:rPr kumimoji="1" lang="en-US" altLang="ja-JP" sz="1050" u="none" kern="1200" dirty="0" smtClean="0">
                          <a:latin typeface="HG丸ｺﾞｼｯｸM-PRO" panose="020F0600000000000000" pitchFamily="50" charset="-128"/>
                          <a:ea typeface="HG丸ｺﾞｼｯｸM-PRO" panose="020F0600000000000000" pitchFamily="50" charset="-128"/>
                        </a:rPr>
                        <a:t>,</a:t>
                      </a:r>
                      <a:r>
                        <a:rPr kumimoji="1" lang="ja-JP" altLang="en-US" sz="1050" u="none" kern="1200" dirty="0" smtClean="0">
                          <a:latin typeface="HG丸ｺﾞｼｯｸM-PRO" panose="020F0600000000000000" pitchFamily="50" charset="-128"/>
                          <a:ea typeface="HG丸ｺﾞｼｯｸM-PRO" panose="020F0600000000000000" pitchFamily="50" charset="-128"/>
                        </a:rPr>
                        <a:t>２６０点</a:t>
                      </a:r>
                      <a:endParaRPr kumimoji="1" lang="en-US" altLang="ja-JP" sz="1050" u="none"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１８</a:t>
                      </a:r>
                      <a:r>
                        <a:rPr kumimoji="1" lang="en-US" altLang="ja-JP" sz="1050" u="sng" kern="1200" dirty="0" smtClean="0">
                          <a:latin typeface="HG丸ｺﾞｼｯｸM-PRO" panose="020F0600000000000000" pitchFamily="50" charset="-128"/>
                          <a:ea typeface="HG丸ｺﾞｼｯｸM-PRO" panose="020F0600000000000000" pitchFamily="50" charset="-128"/>
                        </a:rPr>
                        <a:t>,</a:t>
                      </a:r>
                      <a:r>
                        <a:rPr kumimoji="1" lang="ja-JP" altLang="en-US" sz="1050" u="sng" kern="1200" dirty="0" smtClean="0">
                          <a:latin typeface="HG丸ｺﾞｼｯｸM-PRO" panose="020F0600000000000000" pitchFamily="50" charset="-128"/>
                          <a:ea typeface="HG丸ｺﾞｼｯｸM-PRO" panose="020F0600000000000000" pitchFamily="50" charset="-128"/>
                        </a:rPr>
                        <a:t>２２０点</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none" kern="1200" dirty="0" smtClean="0">
                          <a:latin typeface="HG丸ｺﾞｼｯｸM-PRO" panose="020F0600000000000000" pitchFamily="50" charset="-128"/>
                          <a:ea typeface="HG丸ｺﾞｼｯｸM-PRO" panose="020F0600000000000000" pitchFamily="50" charset="-128"/>
                        </a:rPr>
                        <a:t>１６</a:t>
                      </a:r>
                      <a:r>
                        <a:rPr kumimoji="1" lang="en-US" altLang="ja-JP" sz="1050" u="none" kern="1200" dirty="0" smtClean="0">
                          <a:latin typeface="HG丸ｺﾞｼｯｸM-PRO" panose="020F0600000000000000" pitchFamily="50" charset="-128"/>
                          <a:ea typeface="HG丸ｺﾞｼｯｸM-PRO" panose="020F0600000000000000" pitchFamily="50" charset="-128"/>
                        </a:rPr>
                        <a:t>,</a:t>
                      </a:r>
                      <a:r>
                        <a:rPr kumimoji="1" lang="ja-JP" altLang="en-US" sz="1050" u="none" kern="1200" dirty="0" smtClean="0">
                          <a:latin typeface="HG丸ｺﾞｼｯｸM-PRO" panose="020F0600000000000000" pitchFamily="50" charset="-128"/>
                          <a:ea typeface="HG丸ｺﾞｼｯｸM-PRO" panose="020F0600000000000000" pitchFamily="50" charset="-128"/>
                        </a:rPr>
                        <a:t>９３０点</a:t>
                      </a:r>
                      <a:endParaRPr kumimoji="1" lang="en-US" altLang="ja-JP" sz="105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773923">
                <a:tc>
                  <a:txBody>
                    <a:bodyPr/>
                    <a:lstStyle/>
                    <a:p>
                      <a:pPr marL="0" indent="88900" algn="l" defTabSz="914400" rtl="0" eaLnBrk="1" fontAlgn="ctr" latinLnBrk="0" hangingPunct="1">
                        <a:lnSpc>
                          <a:spcPts val="1200"/>
                        </a:lnSpc>
                        <a:spcBef>
                          <a:spcPts val="0"/>
                        </a:spcBef>
                        <a:spcAft>
                          <a:spcPts val="0"/>
                        </a:spcAft>
                      </a:pPr>
                      <a:r>
                        <a:rPr kumimoji="1" lang="en-US" altLang="ja-JP" sz="1050" kern="1200" dirty="0" smtClean="0">
                          <a:latin typeface="HG丸ｺﾞｼｯｸM-PRO" panose="020F0600000000000000" pitchFamily="50" charset="-128"/>
                          <a:ea typeface="HG丸ｺﾞｼｯｸM-PRO" panose="020F0600000000000000" pitchFamily="50" charset="-128"/>
                        </a:rPr>
                        <a:t>K697-2</a:t>
                      </a:r>
                      <a:r>
                        <a:rPr kumimoji="1" lang="ja-JP" altLang="en-US" sz="1050" kern="1200" dirty="0" smtClean="0">
                          <a:latin typeface="HG丸ｺﾞｼｯｸM-PRO" panose="020F0600000000000000" pitchFamily="50" charset="-128"/>
                          <a:ea typeface="HG丸ｺﾞｼｯｸM-PRO" panose="020F0600000000000000" pitchFamily="50" charset="-128"/>
                        </a:rPr>
                        <a:t>　肝悪性腫瘍マイクロ波凝固法</a:t>
                      </a:r>
                      <a:endParaRPr kumimoji="1" lang="en-US" altLang="ja-JP" sz="1050"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spcBef>
                          <a:spcPts val="0"/>
                        </a:spcBef>
                        <a:spcAft>
                          <a:spcPts val="0"/>
                        </a:spcAft>
                      </a:pPr>
                      <a:r>
                        <a:rPr kumimoji="1" lang="ja-JP" altLang="en-US" sz="1050" kern="1200" dirty="0" smtClean="0">
                          <a:latin typeface="HG丸ｺﾞｼｯｸM-PRO" panose="020F0600000000000000" pitchFamily="50" charset="-128"/>
                          <a:ea typeface="HG丸ｺﾞｼｯｸM-PRO" panose="020F0600000000000000" pitchFamily="50" charset="-128"/>
                        </a:rPr>
                        <a:t>　（一連として）</a:t>
                      </a:r>
                      <a:endParaRPr kumimoji="1" lang="en-US" altLang="ja-JP" sz="1050"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spcBef>
                          <a:spcPts val="0"/>
                        </a:spcBef>
                        <a:spcAft>
                          <a:spcPts val="0"/>
                        </a:spcAft>
                      </a:pPr>
                      <a:r>
                        <a:rPr kumimoji="1" lang="ja-JP" altLang="en-US" sz="1050" kern="1200" dirty="0" smtClean="0">
                          <a:latin typeface="HG丸ｺﾞｼｯｸM-PRO" panose="020F0600000000000000" pitchFamily="50" charset="-128"/>
                          <a:ea typeface="HG丸ｺﾞｼｯｸM-PRO" panose="020F0600000000000000" pitchFamily="50" charset="-128"/>
                        </a:rPr>
                        <a:t>　</a:t>
                      </a:r>
                      <a:r>
                        <a:rPr kumimoji="1" lang="en-US" altLang="ja-JP" sz="1050" kern="1200" dirty="0" smtClean="0">
                          <a:latin typeface="HG丸ｺﾞｼｯｸM-PRO" panose="020F0600000000000000" pitchFamily="50" charset="-128"/>
                          <a:ea typeface="HG丸ｺﾞｼｯｸM-PRO" panose="020F0600000000000000" pitchFamily="50" charset="-128"/>
                        </a:rPr>
                        <a:t>1</a:t>
                      </a:r>
                      <a:r>
                        <a:rPr kumimoji="1" lang="ja-JP" altLang="en-US" sz="1050" kern="1200" dirty="0" smtClean="0">
                          <a:latin typeface="HG丸ｺﾞｼｯｸM-PRO" panose="020F0600000000000000" pitchFamily="50" charset="-128"/>
                          <a:ea typeface="HG丸ｺﾞｼｯｸM-PRO" panose="020F0600000000000000" pitchFamily="50" charset="-128"/>
                        </a:rPr>
                        <a:t>　</a:t>
                      </a:r>
                      <a:r>
                        <a:rPr kumimoji="1" lang="ja-JP" altLang="en-US" sz="1050" u="sng" kern="1200" dirty="0" smtClean="0">
                          <a:latin typeface="HG丸ｺﾞｼｯｸM-PRO" panose="020F0600000000000000" pitchFamily="50" charset="-128"/>
                          <a:ea typeface="HG丸ｺﾞｼｯｸM-PRO" panose="020F0600000000000000" pitchFamily="50" charset="-128"/>
                        </a:rPr>
                        <a:t>腹腔鏡によるもの</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spcBef>
                          <a:spcPts val="0"/>
                        </a:spcBef>
                        <a:spcAft>
                          <a:spcPts val="0"/>
                        </a:spcAft>
                      </a:pPr>
                      <a:r>
                        <a:rPr kumimoji="1" lang="ja-JP" altLang="en-US" sz="1050" u="none" kern="1200" dirty="0" smtClean="0">
                          <a:latin typeface="HG丸ｺﾞｼｯｸM-PRO" panose="020F0600000000000000" pitchFamily="50" charset="-128"/>
                          <a:ea typeface="HG丸ｺﾞｼｯｸM-PRO" panose="020F0600000000000000" pitchFamily="50" charset="-128"/>
                        </a:rPr>
                        <a:t>　</a:t>
                      </a:r>
                      <a:r>
                        <a:rPr kumimoji="1" lang="en-US" altLang="ja-JP" sz="1050" u="none" kern="1200" dirty="0" smtClean="0">
                          <a:latin typeface="HG丸ｺﾞｼｯｸM-PRO" panose="020F0600000000000000" pitchFamily="50" charset="-128"/>
                          <a:ea typeface="HG丸ｺﾞｼｯｸM-PRO" panose="020F0600000000000000" pitchFamily="50" charset="-128"/>
                        </a:rPr>
                        <a:t>2</a:t>
                      </a:r>
                      <a:r>
                        <a:rPr kumimoji="1" lang="ja-JP" altLang="en-US" sz="1050" u="none" kern="1200" dirty="0" smtClean="0">
                          <a:latin typeface="HG丸ｺﾞｼｯｸM-PRO" panose="020F0600000000000000" pitchFamily="50" charset="-128"/>
                          <a:ea typeface="HG丸ｺﾞｼｯｸM-PRO" panose="020F0600000000000000" pitchFamily="50" charset="-128"/>
                        </a:rPr>
                        <a:t>　</a:t>
                      </a:r>
                      <a:r>
                        <a:rPr kumimoji="1" lang="ja-JP" altLang="en-US" sz="1050" u="sng" kern="1200" dirty="0" smtClean="0">
                          <a:latin typeface="HG丸ｺﾞｼｯｸM-PRO" panose="020F0600000000000000" pitchFamily="50" charset="-128"/>
                          <a:ea typeface="HG丸ｺﾞｼｯｸM-PRO" panose="020F0600000000000000" pitchFamily="50" charset="-128"/>
                        </a:rPr>
                        <a:t>その他のもの</a:t>
                      </a:r>
                      <a:endParaRPr kumimoji="1" lang="zh-TW" altLang="en-US" sz="1050" b="1" u="sng" kern="1200" dirty="0">
                        <a:solidFill>
                          <a:schemeClr val="accent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１８</a:t>
                      </a:r>
                      <a:r>
                        <a:rPr kumimoji="1" lang="en-US" altLang="ja-JP" sz="1050" u="sng" kern="1200" dirty="0" smtClean="0">
                          <a:latin typeface="HG丸ｺﾞｼｯｸM-PRO" panose="020F0600000000000000" pitchFamily="50" charset="-128"/>
                          <a:ea typeface="HG丸ｺﾞｼｯｸM-PRO" panose="020F0600000000000000" pitchFamily="50" charset="-128"/>
                        </a:rPr>
                        <a:t>,</a:t>
                      </a:r>
                      <a:r>
                        <a:rPr kumimoji="1" lang="ja-JP" altLang="en-US" sz="1050" u="sng" kern="1200" dirty="0" smtClean="0">
                          <a:latin typeface="HG丸ｺﾞｼｯｸM-PRO" panose="020F0600000000000000" pitchFamily="50" charset="-128"/>
                          <a:ea typeface="HG丸ｺﾞｼｯｸM-PRO" panose="020F0600000000000000" pitchFamily="50" charset="-128"/>
                        </a:rPr>
                        <a:t>７１０点</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none" kern="1200" dirty="0" smtClean="0">
                          <a:latin typeface="HG丸ｺﾞｼｯｸM-PRO" panose="020F0600000000000000" pitchFamily="50" charset="-128"/>
                          <a:ea typeface="HG丸ｺﾞｼｯｸM-PRO" panose="020F0600000000000000" pitchFamily="50" charset="-128"/>
                        </a:rPr>
                        <a:t>１７</a:t>
                      </a:r>
                      <a:r>
                        <a:rPr kumimoji="1" lang="en-US" altLang="ja-JP" sz="1050" u="none" kern="1200" dirty="0" smtClean="0">
                          <a:latin typeface="HG丸ｺﾞｼｯｸM-PRO" panose="020F0600000000000000" pitchFamily="50" charset="-128"/>
                          <a:ea typeface="HG丸ｺﾞｼｯｸM-PRO" panose="020F0600000000000000" pitchFamily="50" charset="-128"/>
                        </a:rPr>
                        <a:t>,</a:t>
                      </a:r>
                      <a:r>
                        <a:rPr kumimoji="1" lang="ja-JP" altLang="en-US" sz="1050" u="none" kern="1200" dirty="0" smtClean="0">
                          <a:latin typeface="HG丸ｺﾞｼｯｸM-PRO" panose="020F0600000000000000" pitchFamily="50" charset="-128"/>
                          <a:ea typeface="HG丸ｺﾞｼｯｸM-PRO" panose="020F0600000000000000" pitchFamily="50" charset="-128"/>
                        </a:rPr>
                        <a:t>４１０点</a:t>
                      </a:r>
                      <a:endParaRPr kumimoji="1" lang="en-US" altLang="ja-JP" sz="105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943219">
                <a:tc>
                  <a:txBody>
                    <a:bodyPr/>
                    <a:lstStyle/>
                    <a:p>
                      <a:pPr marL="0" indent="88900" algn="l" defTabSz="914400" rtl="0" eaLnBrk="1" fontAlgn="ctr" latinLnBrk="0" hangingPunct="1">
                        <a:lnSpc>
                          <a:spcPts val="1200"/>
                        </a:lnSpc>
                        <a:spcBef>
                          <a:spcPts val="0"/>
                        </a:spcBef>
                        <a:spcAft>
                          <a:spcPts val="0"/>
                        </a:spcAft>
                      </a:pPr>
                      <a:r>
                        <a:rPr kumimoji="1" lang="en-US" altLang="ja-JP" sz="1050" kern="1200" dirty="0" smtClean="0">
                          <a:latin typeface="HG丸ｺﾞｼｯｸM-PRO" panose="020F0600000000000000" pitchFamily="50" charset="-128"/>
                          <a:ea typeface="HG丸ｺﾞｼｯｸM-PRO" panose="020F0600000000000000" pitchFamily="50" charset="-128"/>
                        </a:rPr>
                        <a:t>K697-3</a:t>
                      </a:r>
                      <a:r>
                        <a:rPr kumimoji="1" lang="ja-JP" altLang="en-US" sz="1050" kern="1200" dirty="0" smtClean="0">
                          <a:latin typeface="HG丸ｺﾞｼｯｸM-PRO" panose="020F0600000000000000" pitchFamily="50" charset="-128"/>
                          <a:ea typeface="HG丸ｺﾞｼｯｸM-PRO" panose="020F0600000000000000" pitchFamily="50" charset="-128"/>
                        </a:rPr>
                        <a:t>　肝悪性腫瘍ラジオ波焼灼療法</a:t>
                      </a:r>
                      <a:endParaRPr kumimoji="1" lang="en-US" altLang="ja-JP" sz="1050"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spcBef>
                          <a:spcPts val="0"/>
                        </a:spcBef>
                        <a:spcAft>
                          <a:spcPts val="0"/>
                        </a:spcAft>
                      </a:pPr>
                      <a:r>
                        <a:rPr kumimoji="1" lang="ja-JP" altLang="en-US" sz="1050" kern="1200" dirty="0" smtClean="0">
                          <a:latin typeface="HG丸ｺﾞｼｯｸM-PRO" panose="020F0600000000000000" pitchFamily="50" charset="-128"/>
                          <a:ea typeface="HG丸ｺﾞｼｯｸM-PRO" panose="020F0600000000000000" pitchFamily="50" charset="-128"/>
                        </a:rPr>
                        <a:t>　（一連として）　</a:t>
                      </a:r>
                      <a:endParaRPr kumimoji="1" lang="en-US" altLang="ja-JP" sz="1050"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spcBef>
                          <a:spcPts val="0"/>
                        </a:spcBef>
                        <a:spcAft>
                          <a:spcPts val="0"/>
                        </a:spcAft>
                      </a:pPr>
                      <a:r>
                        <a:rPr kumimoji="1" lang="ja-JP" altLang="en-US" sz="1050" kern="1200" dirty="0" smtClean="0">
                          <a:latin typeface="HG丸ｺﾞｼｯｸM-PRO" panose="020F0600000000000000" pitchFamily="50" charset="-128"/>
                          <a:ea typeface="HG丸ｺﾞｼｯｸM-PRO" panose="020F0600000000000000" pitchFamily="50" charset="-128"/>
                        </a:rPr>
                        <a:t>　</a:t>
                      </a:r>
                      <a:r>
                        <a:rPr kumimoji="1" lang="en-US" altLang="ja-JP" sz="1050" kern="1200" dirty="0" smtClean="0">
                          <a:latin typeface="HG丸ｺﾞｼｯｸM-PRO" panose="020F0600000000000000" pitchFamily="50" charset="-128"/>
                          <a:ea typeface="HG丸ｺﾞｼｯｸM-PRO" panose="020F0600000000000000" pitchFamily="50" charset="-128"/>
                        </a:rPr>
                        <a:t>1</a:t>
                      </a:r>
                      <a:r>
                        <a:rPr kumimoji="1" lang="ja-JP" altLang="en-US" sz="1050" kern="1200" dirty="0" smtClean="0">
                          <a:latin typeface="HG丸ｺﾞｼｯｸM-PRO" panose="020F0600000000000000" pitchFamily="50" charset="-128"/>
                          <a:ea typeface="HG丸ｺﾞｼｯｸM-PRO" panose="020F0600000000000000" pitchFamily="50" charset="-128"/>
                        </a:rPr>
                        <a:t>　２センチメートル以内のもの</a:t>
                      </a:r>
                      <a:endParaRPr kumimoji="1" lang="en-US" altLang="ja-JP" sz="1050"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spcBef>
                          <a:spcPts val="0"/>
                        </a:spcBef>
                        <a:spcAft>
                          <a:spcPts val="0"/>
                        </a:spcAft>
                      </a:pPr>
                      <a:r>
                        <a:rPr kumimoji="1" lang="ja-JP" altLang="en-US" sz="1050" kern="1200" dirty="0" smtClean="0">
                          <a:latin typeface="HG丸ｺﾞｼｯｸM-PRO" panose="020F0600000000000000" pitchFamily="50" charset="-128"/>
                          <a:ea typeface="HG丸ｺﾞｼｯｸM-PRO" panose="020F0600000000000000" pitchFamily="50" charset="-128"/>
                        </a:rPr>
                        <a:t>　　イ　</a:t>
                      </a:r>
                      <a:r>
                        <a:rPr kumimoji="1" lang="ja-JP" altLang="en-US" sz="1050" u="sng" kern="1200" dirty="0" smtClean="0">
                          <a:latin typeface="HG丸ｺﾞｼｯｸM-PRO" panose="020F0600000000000000" pitchFamily="50" charset="-128"/>
                          <a:ea typeface="HG丸ｺﾞｼｯｸM-PRO" panose="020F0600000000000000" pitchFamily="50" charset="-128"/>
                        </a:rPr>
                        <a:t>腹腔鏡によるもの</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spcBef>
                          <a:spcPts val="0"/>
                        </a:spcBef>
                        <a:spcAft>
                          <a:spcPts val="0"/>
                        </a:spcAft>
                      </a:pPr>
                      <a:r>
                        <a:rPr kumimoji="1" lang="ja-JP" altLang="en-US" sz="1050" u="none" kern="1200" dirty="0" smtClean="0">
                          <a:latin typeface="HG丸ｺﾞｼｯｸM-PRO" panose="020F0600000000000000" pitchFamily="50" charset="-128"/>
                          <a:ea typeface="HG丸ｺﾞｼｯｸM-PRO" panose="020F0600000000000000" pitchFamily="50" charset="-128"/>
                        </a:rPr>
                        <a:t>　　ロ　</a:t>
                      </a:r>
                      <a:r>
                        <a:rPr kumimoji="1" lang="ja-JP" altLang="en-US" sz="1050" u="sng" kern="1200" dirty="0" smtClean="0">
                          <a:latin typeface="HG丸ｺﾞｼｯｸM-PRO" panose="020F0600000000000000" pitchFamily="50" charset="-128"/>
                          <a:ea typeface="HG丸ｺﾞｼｯｸM-PRO" panose="020F0600000000000000" pitchFamily="50" charset="-128"/>
                        </a:rPr>
                        <a:t>その他のもの</a:t>
                      </a:r>
                      <a:endParaRPr kumimoji="1" lang="zh-TW" altLang="en-US" sz="1050" b="1" u="sng" kern="1200" dirty="0">
                        <a:solidFill>
                          <a:schemeClr val="accent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１６</a:t>
                      </a:r>
                      <a:r>
                        <a:rPr kumimoji="1" lang="en-US" altLang="ja-JP" sz="1050" u="sng" kern="1200" dirty="0" smtClean="0">
                          <a:latin typeface="HG丸ｺﾞｼｯｸM-PRO" panose="020F0600000000000000" pitchFamily="50" charset="-128"/>
                          <a:ea typeface="HG丸ｺﾞｼｯｸM-PRO" panose="020F0600000000000000" pitchFamily="50" charset="-128"/>
                        </a:rPr>
                        <a:t>,</a:t>
                      </a:r>
                      <a:r>
                        <a:rPr kumimoji="1" lang="ja-JP" altLang="en-US" sz="1050" u="sng" kern="1200" dirty="0" smtClean="0">
                          <a:latin typeface="HG丸ｺﾞｼｯｸM-PRO" panose="020F0600000000000000" pitchFamily="50" charset="-128"/>
                          <a:ea typeface="HG丸ｺﾞｼｯｸM-PRO" panose="020F0600000000000000" pitchFamily="50" charset="-128"/>
                        </a:rPr>
                        <a:t>３００点</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none" kern="1200" dirty="0" smtClean="0">
                          <a:latin typeface="HG丸ｺﾞｼｯｸM-PRO" panose="020F0600000000000000" pitchFamily="50" charset="-128"/>
                          <a:ea typeface="HG丸ｺﾞｼｯｸM-PRO" panose="020F0600000000000000" pitchFamily="50" charset="-128"/>
                        </a:rPr>
                        <a:t>１５</a:t>
                      </a:r>
                      <a:r>
                        <a:rPr kumimoji="1" lang="en-US" altLang="ja-JP" sz="1050" u="none" kern="1200" dirty="0" smtClean="0">
                          <a:latin typeface="HG丸ｺﾞｼｯｸM-PRO" panose="020F0600000000000000" pitchFamily="50" charset="-128"/>
                          <a:ea typeface="HG丸ｺﾞｼｯｸM-PRO" panose="020F0600000000000000" pitchFamily="50" charset="-128"/>
                        </a:rPr>
                        <a:t>,</a:t>
                      </a:r>
                      <a:r>
                        <a:rPr kumimoji="1" lang="ja-JP" altLang="en-US" sz="1050" u="none" kern="1200" dirty="0" smtClean="0">
                          <a:latin typeface="HG丸ｺﾞｼｯｸM-PRO" panose="020F0600000000000000" pitchFamily="50" charset="-128"/>
                          <a:ea typeface="HG丸ｺﾞｼｯｸM-PRO" panose="020F0600000000000000" pitchFamily="50" charset="-128"/>
                        </a:rPr>
                        <a:t>０００点</a:t>
                      </a:r>
                      <a:endParaRPr kumimoji="1" lang="en-US" altLang="ja-JP" sz="105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943219">
                <a:tc>
                  <a:txBody>
                    <a:bodyPr/>
                    <a:lstStyle/>
                    <a:p>
                      <a:pPr marL="0" indent="88900" algn="l" defTabSz="914400" rtl="0" eaLnBrk="1" fontAlgn="ctr" latinLnBrk="0" hangingPunct="1">
                        <a:lnSpc>
                          <a:spcPts val="1200"/>
                        </a:lnSpc>
                        <a:spcBef>
                          <a:spcPts val="0"/>
                        </a:spcBef>
                        <a:spcAft>
                          <a:spcPts val="0"/>
                        </a:spcAft>
                      </a:pPr>
                      <a:r>
                        <a:rPr kumimoji="1" lang="en-US" altLang="ja-JP" sz="1050" kern="1200" dirty="0" smtClean="0">
                          <a:latin typeface="HG丸ｺﾞｼｯｸM-PRO" panose="020F0600000000000000" pitchFamily="50" charset="-128"/>
                          <a:ea typeface="HG丸ｺﾞｼｯｸM-PRO" panose="020F0600000000000000" pitchFamily="50" charset="-128"/>
                        </a:rPr>
                        <a:t>K697-3</a:t>
                      </a:r>
                      <a:r>
                        <a:rPr kumimoji="1" lang="ja-JP" altLang="en-US" sz="1050" kern="1200" dirty="0" smtClean="0">
                          <a:latin typeface="HG丸ｺﾞｼｯｸM-PRO" panose="020F0600000000000000" pitchFamily="50" charset="-128"/>
                          <a:ea typeface="HG丸ｺﾞｼｯｸM-PRO" panose="020F0600000000000000" pitchFamily="50" charset="-128"/>
                        </a:rPr>
                        <a:t>　肝悪性腫瘍ラジオ波焼灼療法</a:t>
                      </a:r>
                      <a:endParaRPr kumimoji="1" lang="en-US" altLang="ja-JP" sz="1050"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spcBef>
                          <a:spcPts val="0"/>
                        </a:spcBef>
                        <a:spcAft>
                          <a:spcPts val="0"/>
                        </a:spcAft>
                      </a:pPr>
                      <a:r>
                        <a:rPr kumimoji="1" lang="ja-JP" altLang="en-US" sz="1050" kern="1200" dirty="0" smtClean="0">
                          <a:latin typeface="HG丸ｺﾞｼｯｸM-PRO" panose="020F0600000000000000" pitchFamily="50" charset="-128"/>
                          <a:ea typeface="HG丸ｺﾞｼｯｸM-PRO" panose="020F0600000000000000" pitchFamily="50" charset="-128"/>
                        </a:rPr>
                        <a:t>　（一連として）　</a:t>
                      </a:r>
                      <a:endParaRPr kumimoji="1" lang="en-US" altLang="ja-JP" sz="1050"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spcBef>
                          <a:spcPts val="0"/>
                        </a:spcBef>
                        <a:spcAft>
                          <a:spcPts val="0"/>
                        </a:spcAft>
                      </a:pPr>
                      <a:r>
                        <a:rPr kumimoji="1" lang="ja-JP" altLang="en-US" sz="1050" kern="1200" dirty="0" smtClean="0">
                          <a:latin typeface="HG丸ｺﾞｼｯｸM-PRO" panose="020F0600000000000000" pitchFamily="50" charset="-128"/>
                          <a:ea typeface="HG丸ｺﾞｼｯｸM-PRO" panose="020F0600000000000000" pitchFamily="50" charset="-128"/>
                        </a:rPr>
                        <a:t>　</a:t>
                      </a:r>
                      <a:r>
                        <a:rPr kumimoji="1" lang="en-US" altLang="ja-JP" sz="1050" kern="1200" dirty="0" smtClean="0">
                          <a:latin typeface="HG丸ｺﾞｼｯｸM-PRO" panose="020F0600000000000000" pitchFamily="50" charset="-128"/>
                          <a:ea typeface="HG丸ｺﾞｼｯｸM-PRO" panose="020F0600000000000000" pitchFamily="50" charset="-128"/>
                        </a:rPr>
                        <a:t>1</a:t>
                      </a:r>
                      <a:r>
                        <a:rPr kumimoji="1" lang="ja-JP" altLang="en-US" sz="1050" kern="1200" dirty="0" smtClean="0">
                          <a:latin typeface="HG丸ｺﾞｼｯｸM-PRO" panose="020F0600000000000000" pitchFamily="50" charset="-128"/>
                          <a:ea typeface="HG丸ｺﾞｼｯｸM-PRO" panose="020F0600000000000000" pitchFamily="50" charset="-128"/>
                        </a:rPr>
                        <a:t>　２センチメートルを超えるのもの</a:t>
                      </a:r>
                      <a:endParaRPr kumimoji="1" lang="en-US" altLang="ja-JP" sz="1050"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spcBef>
                          <a:spcPts val="0"/>
                        </a:spcBef>
                        <a:spcAft>
                          <a:spcPts val="0"/>
                        </a:spcAft>
                      </a:pPr>
                      <a:r>
                        <a:rPr kumimoji="1" lang="ja-JP" altLang="en-US" sz="1050" kern="1200" dirty="0" smtClean="0">
                          <a:latin typeface="HG丸ｺﾞｼｯｸM-PRO" panose="020F0600000000000000" pitchFamily="50" charset="-128"/>
                          <a:ea typeface="HG丸ｺﾞｼｯｸM-PRO" panose="020F0600000000000000" pitchFamily="50" charset="-128"/>
                        </a:rPr>
                        <a:t>　　イ　</a:t>
                      </a:r>
                      <a:r>
                        <a:rPr kumimoji="1" lang="ja-JP" altLang="en-US" sz="1050" u="sng" kern="1200" dirty="0" smtClean="0">
                          <a:latin typeface="HG丸ｺﾞｼｯｸM-PRO" panose="020F0600000000000000" pitchFamily="50" charset="-128"/>
                          <a:ea typeface="HG丸ｺﾞｼｯｸM-PRO" panose="020F0600000000000000" pitchFamily="50" charset="-128"/>
                        </a:rPr>
                        <a:t>腹腔鏡によるもの</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spcBef>
                          <a:spcPts val="0"/>
                        </a:spcBef>
                        <a:spcAft>
                          <a:spcPts val="0"/>
                        </a:spcAft>
                      </a:pPr>
                      <a:r>
                        <a:rPr kumimoji="1" lang="ja-JP" altLang="en-US" sz="1050" u="none" kern="1200" dirty="0" smtClean="0">
                          <a:latin typeface="HG丸ｺﾞｼｯｸM-PRO" panose="020F0600000000000000" pitchFamily="50" charset="-128"/>
                          <a:ea typeface="HG丸ｺﾞｼｯｸM-PRO" panose="020F0600000000000000" pitchFamily="50" charset="-128"/>
                        </a:rPr>
                        <a:t>　　ロ　</a:t>
                      </a:r>
                      <a:r>
                        <a:rPr kumimoji="1" lang="ja-JP" altLang="en-US" sz="1050" u="sng" kern="1200" dirty="0" smtClean="0">
                          <a:latin typeface="HG丸ｺﾞｼｯｸM-PRO" panose="020F0600000000000000" pitchFamily="50" charset="-128"/>
                          <a:ea typeface="HG丸ｺﾞｼｯｸM-PRO" panose="020F0600000000000000" pitchFamily="50" charset="-128"/>
                        </a:rPr>
                        <a:t>その他のもの</a:t>
                      </a:r>
                      <a:endParaRPr kumimoji="1" lang="zh-TW" altLang="en-US" sz="1050" b="1" u="sng" kern="1200" dirty="0">
                        <a:solidFill>
                          <a:schemeClr val="accent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２３</a:t>
                      </a:r>
                      <a:r>
                        <a:rPr kumimoji="1" lang="en-US" altLang="ja-JP" sz="1050" u="sng" kern="1200" dirty="0" smtClean="0">
                          <a:latin typeface="HG丸ｺﾞｼｯｸM-PRO" panose="020F0600000000000000" pitchFamily="50" charset="-128"/>
                          <a:ea typeface="HG丸ｺﾞｼｯｸM-PRO" panose="020F0600000000000000" pitchFamily="50" charset="-128"/>
                        </a:rPr>
                        <a:t>,</a:t>
                      </a:r>
                      <a:r>
                        <a:rPr kumimoji="1" lang="ja-JP" altLang="en-US" sz="1050" u="sng" kern="1200" dirty="0" smtClean="0">
                          <a:latin typeface="HG丸ｺﾞｼｯｸM-PRO" panose="020F0600000000000000" pitchFamily="50" charset="-128"/>
                          <a:ea typeface="HG丸ｺﾞｼｯｸM-PRO" panose="020F0600000000000000" pitchFamily="50" charset="-128"/>
                        </a:rPr>
                        <a:t>２６０点</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none" kern="1200" dirty="0" smtClean="0">
                          <a:latin typeface="HG丸ｺﾞｼｯｸM-PRO" panose="020F0600000000000000" pitchFamily="50" charset="-128"/>
                          <a:ea typeface="HG丸ｺﾞｼｯｸM-PRO" panose="020F0600000000000000" pitchFamily="50" charset="-128"/>
                        </a:rPr>
                        <a:t>２１</a:t>
                      </a:r>
                      <a:r>
                        <a:rPr kumimoji="1" lang="en-US" altLang="ja-JP" sz="1050" u="none" kern="1200" dirty="0" smtClean="0">
                          <a:latin typeface="HG丸ｺﾞｼｯｸM-PRO" panose="020F0600000000000000" pitchFamily="50" charset="-128"/>
                          <a:ea typeface="HG丸ｺﾞｼｯｸM-PRO" panose="020F0600000000000000" pitchFamily="50" charset="-128"/>
                        </a:rPr>
                        <a:t>,</a:t>
                      </a:r>
                      <a:r>
                        <a:rPr kumimoji="1" lang="ja-JP" altLang="en-US" sz="1050" u="none" kern="1200" dirty="0" smtClean="0">
                          <a:latin typeface="HG丸ｺﾞｼｯｸM-PRO" panose="020F0600000000000000" pitchFamily="50" charset="-128"/>
                          <a:ea typeface="HG丸ｺﾞｼｯｸM-PRO" panose="020F0600000000000000" pitchFamily="50" charset="-128"/>
                        </a:rPr>
                        <a:t>９６０点</a:t>
                      </a:r>
                      <a:endParaRPr kumimoji="1" lang="en-US" altLang="ja-JP" sz="105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339093">
                <a:tc>
                  <a:txBody>
                    <a:bodyPr/>
                    <a:lstStyle/>
                    <a:p>
                      <a:pPr marL="0" indent="88900" algn="l" defTabSz="914400" rtl="0" eaLnBrk="1" fontAlgn="ctr" latinLnBrk="0" hangingPunct="1">
                        <a:lnSpc>
                          <a:spcPts val="1200"/>
                        </a:lnSpc>
                        <a:spcBef>
                          <a:spcPts val="0"/>
                        </a:spcBef>
                        <a:spcAft>
                          <a:spcPts val="0"/>
                        </a:spcAft>
                      </a:pPr>
                      <a:r>
                        <a:rPr kumimoji="1" lang="en-US" altLang="ja-JP" sz="1050" u="none" kern="1200" dirty="0" smtClean="0">
                          <a:latin typeface="HG丸ｺﾞｼｯｸM-PRO" panose="020F0600000000000000" pitchFamily="50" charset="-128"/>
                          <a:ea typeface="HG丸ｺﾞｼｯｸM-PRO" panose="020F0600000000000000" pitchFamily="50" charset="-128"/>
                        </a:rPr>
                        <a:t>K702-2</a:t>
                      </a:r>
                      <a:r>
                        <a:rPr kumimoji="1" lang="ja-JP" altLang="en-US" sz="1050" u="none" kern="1200" dirty="0" smtClean="0">
                          <a:latin typeface="HG丸ｺﾞｼｯｸM-PRO" panose="020F0600000000000000" pitchFamily="50" charset="-128"/>
                          <a:ea typeface="HG丸ｺﾞｼｯｸM-PRO" panose="020F0600000000000000" pitchFamily="50" charset="-128"/>
                        </a:rPr>
                        <a:t>　腹腔鏡下膵体尾部腫瘍切除術</a:t>
                      </a:r>
                      <a:endParaRPr kumimoji="1" lang="zh-TW" altLang="en-US" sz="1050" b="0" u="none"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４７</a:t>
                      </a:r>
                      <a:r>
                        <a:rPr kumimoji="1" lang="en-US" altLang="ja-JP" sz="1050" u="sng" kern="1200" dirty="0" smtClean="0">
                          <a:latin typeface="HG丸ｺﾞｼｯｸM-PRO" panose="020F0600000000000000" pitchFamily="50" charset="-128"/>
                          <a:ea typeface="HG丸ｺﾞｼｯｸM-PRO" panose="020F0600000000000000" pitchFamily="50" charset="-128"/>
                        </a:rPr>
                        <a:t>,</a:t>
                      </a:r>
                      <a:r>
                        <a:rPr kumimoji="1" lang="ja-JP" altLang="en-US" sz="1050" u="sng" kern="1200" dirty="0" smtClean="0">
                          <a:latin typeface="HG丸ｺﾞｼｯｸM-PRO" panose="020F0600000000000000" pitchFamily="50" charset="-128"/>
                          <a:ea typeface="HG丸ｺﾞｼｯｸM-PRO" panose="020F0600000000000000" pitchFamily="50" charset="-128"/>
                        </a:rPr>
                        <a:t>２５０点</a:t>
                      </a:r>
                      <a:endParaRPr kumimoji="1" lang="en-US" altLang="ja-JP" sz="105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604627">
                <a:tc>
                  <a:txBody>
                    <a:bodyPr/>
                    <a:lstStyle/>
                    <a:p>
                      <a:pPr marL="0" indent="88900" algn="l" defTabSz="914400" rtl="0" eaLnBrk="1" fontAlgn="ctr" latinLnBrk="0" hangingPunct="1">
                        <a:lnSpc>
                          <a:spcPts val="1200"/>
                        </a:lnSpc>
                        <a:spcBef>
                          <a:spcPts val="0"/>
                        </a:spcBef>
                        <a:spcAft>
                          <a:spcPts val="0"/>
                        </a:spcAft>
                      </a:pPr>
                      <a:r>
                        <a:rPr kumimoji="1" lang="en-US" altLang="ja-JP" sz="1050" kern="1200" dirty="0" smtClean="0">
                          <a:latin typeface="HG丸ｺﾞｼｯｸM-PRO" panose="020F0600000000000000" pitchFamily="50" charset="-128"/>
                          <a:ea typeface="HG丸ｺﾞｼｯｸM-PRO" panose="020F0600000000000000" pitchFamily="50" charset="-128"/>
                        </a:rPr>
                        <a:t>K841</a:t>
                      </a:r>
                      <a:r>
                        <a:rPr kumimoji="1" lang="ja-JP" altLang="en-US" sz="1050" kern="1200" dirty="0" smtClean="0">
                          <a:latin typeface="HG丸ｺﾞｼｯｸM-PRO" panose="020F0600000000000000" pitchFamily="50" charset="-128"/>
                          <a:ea typeface="HG丸ｺﾞｼｯｸM-PRO" panose="020F0600000000000000" pitchFamily="50" charset="-128"/>
                        </a:rPr>
                        <a:t>　経尿道的前立腺手術</a:t>
                      </a:r>
                      <a:endParaRPr kumimoji="1" lang="en-US" altLang="ja-JP" sz="1050"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spcBef>
                          <a:spcPts val="0"/>
                        </a:spcBef>
                        <a:spcAft>
                          <a:spcPts val="0"/>
                        </a:spcAft>
                      </a:pPr>
                      <a:r>
                        <a:rPr kumimoji="1" lang="ja-JP" altLang="en-US" sz="1050" kern="1200" dirty="0" smtClean="0">
                          <a:latin typeface="HG丸ｺﾞｼｯｸM-PRO" panose="020F0600000000000000" pitchFamily="50" charset="-128"/>
                          <a:ea typeface="HG丸ｺﾞｼｯｸM-PRO" panose="020F0600000000000000" pitchFamily="50" charset="-128"/>
                        </a:rPr>
                        <a:t>　１　</a:t>
                      </a:r>
                      <a:r>
                        <a:rPr kumimoji="1" lang="ja-JP" altLang="en-US" sz="1050" u="sng" kern="1200" dirty="0" smtClean="0">
                          <a:latin typeface="HG丸ｺﾞｼｯｸM-PRO" panose="020F0600000000000000" pitchFamily="50" charset="-128"/>
                          <a:ea typeface="HG丸ｺﾞｼｯｸM-PRO" panose="020F0600000000000000" pitchFamily="50" charset="-128"/>
                        </a:rPr>
                        <a:t>電解質溶液利用のもの</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85725" marR="0" indent="0" algn="l" defTabSz="914400" rtl="0" eaLnBrk="1" fontAlgn="auto" latinLnBrk="0" hangingPunct="1">
                        <a:lnSpc>
                          <a:spcPts val="1200"/>
                        </a:lnSpc>
                        <a:spcBef>
                          <a:spcPts val="0"/>
                        </a:spcBef>
                        <a:spcAft>
                          <a:spcPts val="0"/>
                        </a:spcAft>
                        <a:buClrTx/>
                        <a:buSzTx/>
                        <a:buFontTx/>
                        <a:buNone/>
                        <a:tabLst/>
                        <a:defRPr/>
                      </a:pPr>
                      <a:r>
                        <a:rPr kumimoji="1" lang="ja-JP" altLang="en-US" sz="1050" kern="1200" dirty="0" smtClean="0">
                          <a:latin typeface="HG丸ｺﾞｼｯｸM-PRO" panose="020F0600000000000000" pitchFamily="50" charset="-128"/>
                          <a:ea typeface="HG丸ｺﾞｼｯｸM-PRO" panose="020F0600000000000000" pitchFamily="50" charset="-128"/>
                        </a:rPr>
                        <a:t>　２　</a:t>
                      </a:r>
                      <a:r>
                        <a:rPr kumimoji="1" lang="ja-JP" altLang="en-US" sz="1050" u="sng" kern="1200" dirty="0" smtClean="0">
                          <a:latin typeface="HG丸ｺﾞｼｯｸM-PRO" panose="020F0600000000000000" pitchFamily="50" charset="-128"/>
                          <a:ea typeface="HG丸ｺﾞｼｯｸM-PRO" panose="020F0600000000000000" pitchFamily="50" charset="-128"/>
                        </a:rPr>
                        <a:t>その他のもの</a:t>
                      </a:r>
                      <a:endParaRPr kumimoji="1" lang="zh-TW" altLang="en-US" sz="1050" b="1" u="sng" kern="1200" dirty="0">
                        <a:solidFill>
                          <a:srgbClr val="0070C0"/>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２０</a:t>
                      </a:r>
                      <a:r>
                        <a:rPr kumimoji="1" lang="en-US" altLang="ja-JP" sz="1050" u="sng" kern="1200" dirty="0" smtClean="0">
                          <a:latin typeface="HG丸ｺﾞｼｯｸM-PRO" panose="020F0600000000000000" pitchFamily="50" charset="-128"/>
                          <a:ea typeface="HG丸ｺﾞｼｯｸM-PRO" panose="020F0600000000000000" pitchFamily="50" charset="-128"/>
                        </a:rPr>
                        <a:t>,</a:t>
                      </a:r>
                      <a:r>
                        <a:rPr kumimoji="1" lang="ja-JP" altLang="en-US" sz="1050" u="sng" kern="1200" dirty="0" smtClean="0">
                          <a:latin typeface="HG丸ｺﾞｼｯｸM-PRO" panose="020F0600000000000000" pitchFamily="50" charset="-128"/>
                          <a:ea typeface="HG丸ｺﾞｼｯｸM-PRO" panose="020F0600000000000000" pitchFamily="50" charset="-128"/>
                        </a:rPr>
                        <a:t>４００点</a:t>
                      </a: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none" kern="1200" dirty="0" smtClean="0">
                          <a:latin typeface="HG丸ｺﾞｼｯｸM-PRO" panose="020F0600000000000000" pitchFamily="50" charset="-128"/>
                          <a:ea typeface="HG丸ｺﾞｼｯｸM-PRO" panose="020F0600000000000000" pitchFamily="50" charset="-128"/>
                        </a:rPr>
                        <a:t>１８</a:t>
                      </a:r>
                      <a:r>
                        <a:rPr kumimoji="1" lang="en-US" altLang="ja-JP" sz="1050" u="none" kern="1200" dirty="0" smtClean="0">
                          <a:latin typeface="HG丸ｺﾞｼｯｸM-PRO" panose="020F0600000000000000" pitchFamily="50" charset="-128"/>
                          <a:ea typeface="HG丸ｺﾞｼｯｸM-PRO" panose="020F0600000000000000" pitchFamily="50" charset="-128"/>
                        </a:rPr>
                        <a:t>,</a:t>
                      </a:r>
                      <a:r>
                        <a:rPr kumimoji="1" lang="ja-JP" altLang="en-US" sz="1050" u="none" kern="1200" dirty="0" smtClean="0">
                          <a:latin typeface="HG丸ｺﾞｼｯｸM-PRO" panose="020F0600000000000000" pitchFamily="50" charset="-128"/>
                          <a:ea typeface="HG丸ｺﾞｼｯｸM-PRO" panose="020F0600000000000000" pitchFamily="50" charset="-128"/>
                        </a:rPr>
                        <a:t>５００点</a:t>
                      </a:r>
                      <a:endParaRPr kumimoji="1" lang="en-US" altLang="ja-JP" sz="105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339093">
                <a:tc>
                  <a:txBody>
                    <a:bodyPr/>
                    <a:lstStyle/>
                    <a:p>
                      <a:pPr marL="0" indent="88900" algn="l" defTabSz="914400" rtl="0" eaLnBrk="1" fontAlgn="ctr" latinLnBrk="0" hangingPunct="1">
                        <a:lnSpc>
                          <a:spcPts val="1200"/>
                        </a:lnSpc>
                        <a:spcBef>
                          <a:spcPts val="0"/>
                        </a:spcBef>
                        <a:spcAft>
                          <a:spcPts val="0"/>
                        </a:spcAft>
                      </a:pPr>
                      <a:r>
                        <a:rPr kumimoji="1" lang="en-US" altLang="ja-JP" sz="1050" kern="1200" dirty="0" smtClean="0">
                          <a:latin typeface="HG丸ｺﾞｼｯｸM-PRO" panose="020F0600000000000000" pitchFamily="50" charset="-128"/>
                          <a:ea typeface="HG丸ｺﾞｼｯｸM-PRO" panose="020F0600000000000000" pitchFamily="50" charset="-128"/>
                        </a:rPr>
                        <a:t>K843-2</a:t>
                      </a:r>
                      <a:r>
                        <a:rPr kumimoji="1" lang="ja-JP" altLang="en-US" sz="1050" kern="1200" dirty="0" smtClean="0">
                          <a:latin typeface="HG丸ｺﾞｼｯｸM-PRO" panose="020F0600000000000000" pitchFamily="50" charset="-128"/>
                          <a:ea typeface="HG丸ｺﾞｼｯｸM-PRO" panose="020F0600000000000000" pitchFamily="50" charset="-128"/>
                        </a:rPr>
                        <a:t>　腹腔鏡下前立腺悪性腫瘍手術</a:t>
                      </a:r>
                      <a:endParaRPr kumimoji="1" lang="zh-TW" altLang="en-US" sz="105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施設基準の見直し</a:t>
                      </a:r>
                      <a:endParaRPr kumimoji="1" lang="en-US" altLang="ja-JP" sz="105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435332">
                <a:tc>
                  <a:txBody>
                    <a:bodyPr/>
                    <a:lstStyle/>
                    <a:p>
                      <a:pPr marL="0" indent="88900" algn="l" defTabSz="914400" rtl="0" eaLnBrk="1" fontAlgn="ctr" latinLnBrk="0" hangingPunct="1">
                        <a:lnSpc>
                          <a:spcPts val="1200"/>
                        </a:lnSpc>
                        <a:spcBef>
                          <a:spcPts val="0"/>
                        </a:spcBef>
                        <a:spcAft>
                          <a:spcPts val="0"/>
                        </a:spcAft>
                      </a:pPr>
                      <a:r>
                        <a:rPr kumimoji="1" lang="en-US" altLang="ja-JP" sz="1050" u="none" kern="1200" dirty="0" smtClean="0">
                          <a:latin typeface="HG丸ｺﾞｼｯｸM-PRO" panose="020F0600000000000000" pitchFamily="50" charset="-128"/>
                          <a:ea typeface="HG丸ｺﾞｼｯｸM-PRO" panose="020F0600000000000000" pitchFamily="50" charset="-128"/>
                        </a:rPr>
                        <a:t>K909</a:t>
                      </a:r>
                      <a:r>
                        <a:rPr kumimoji="1" lang="ja-JP" altLang="en-US" sz="1050" u="none" kern="1200" dirty="0" smtClean="0">
                          <a:latin typeface="HG丸ｺﾞｼｯｸM-PRO" panose="020F0600000000000000" pitchFamily="50" charset="-128"/>
                          <a:ea typeface="HG丸ｺﾞｼｯｸM-PRO" panose="020F0600000000000000" pitchFamily="50" charset="-128"/>
                        </a:rPr>
                        <a:t>　流産手術</a:t>
                      </a:r>
                      <a:endParaRPr kumimoji="1" lang="en-US" altLang="ja-JP" sz="1050" u="none" kern="1200" dirty="0" smtClean="0">
                        <a:latin typeface="HG丸ｺﾞｼｯｸM-PRO" panose="020F0600000000000000" pitchFamily="50" charset="-128"/>
                        <a:ea typeface="HG丸ｺﾞｼｯｸM-PRO" panose="020F0600000000000000" pitchFamily="50" charset="-128"/>
                      </a:endParaRPr>
                    </a:p>
                    <a:p>
                      <a:pPr marL="0" indent="88900" algn="l" defTabSz="914400" rtl="0" eaLnBrk="1" fontAlgn="ctr" latinLnBrk="0" hangingPunct="1">
                        <a:lnSpc>
                          <a:spcPts val="1200"/>
                        </a:lnSpc>
                        <a:spcBef>
                          <a:spcPts val="0"/>
                        </a:spcBef>
                        <a:spcAft>
                          <a:spcPts val="0"/>
                        </a:spcAft>
                      </a:pPr>
                      <a:r>
                        <a:rPr kumimoji="1" lang="ja-JP" altLang="en-US" sz="1050" u="none" kern="1200" dirty="0" smtClean="0">
                          <a:latin typeface="HG丸ｺﾞｼｯｸM-PRO" panose="020F0600000000000000" pitchFamily="50" charset="-128"/>
                          <a:ea typeface="HG丸ｺﾞｼｯｸM-PRO" panose="020F0600000000000000" pitchFamily="50" charset="-128"/>
                        </a:rPr>
                        <a:t>　</a:t>
                      </a:r>
                      <a:r>
                        <a:rPr kumimoji="1" lang="en-US" altLang="ja-JP" sz="1050" u="none" kern="1200" dirty="0" smtClean="0">
                          <a:latin typeface="HG丸ｺﾞｼｯｸM-PRO" panose="020F0600000000000000" pitchFamily="50" charset="-128"/>
                          <a:ea typeface="HG丸ｺﾞｼｯｸM-PRO" panose="020F0600000000000000" pitchFamily="50" charset="-128"/>
                        </a:rPr>
                        <a:t>1</a:t>
                      </a:r>
                      <a:r>
                        <a:rPr kumimoji="1" lang="ja-JP" altLang="en-US" sz="1050" u="none" kern="1200" dirty="0" smtClean="0">
                          <a:latin typeface="HG丸ｺﾞｼｯｸM-PRO" panose="020F0600000000000000" pitchFamily="50" charset="-128"/>
                          <a:ea typeface="HG丸ｺﾞｼｯｸM-PRO" panose="020F0600000000000000" pitchFamily="50" charset="-128"/>
                        </a:rPr>
                        <a:t>　妊娠１１週までの場合</a:t>
                      </a:r>
                      <a:endParaRPr kumimoji="1" lang="en-US" altLang="ja-JP" sz="1050" b="0" u="none"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050" u="sng" kern="1200"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２</a:t>
                      </a:r>
                      <a:r>
                        <a:rPr kumimoji="1" lang="en-US" altLang="ja-JP" sz="1050" u="sng" kern="1200" dirty="0" smtClean="0">
                          <a:latin typeface="HG丸ｺﾞｼｯｸM-PRO" panose="020F0600000000000000" pitchFamily="50" charset="-128"/>
                          <a:ea typeface="HG丸ｺﾞｼｯｸM-PRO" panose="020F0600000000000000" pitchFamily="50" charset="-128"/>
                        </a:rPr>
                        <a:t>,</a:t>
                      </a:r>
                      <a:r>
                        <a:rPr kumimoji="1" lang="ja-JP" altLang="en-US" sz="1050" u="sng" kern="1200" dirty="0" smtClean="0">
                          <a:latin typeface="HG丸ｺﾞｼｯｸM-PRO" panose="020F0600000000000000" pitchFamily="50" charset="-128"/>
                          <a:ea typeface="HG丸ｺﾞｼｯｸM-PRO" panose="020F0600000000000000" pitchFamily="50" charset="-128"/>
                        </a:rPr>
                        <a:t>０００点</a:t>
                      </a:r>
                      <a:endParaRPr kumimoji="1" lang="en-US" altLang="ja-JP" sz="105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r h="339093">
                <a:tc>
                  <a:txBody>
                    <a:bodyPr/>
                    <a:lstStyle/>
                    <a:p>
                      <a:pPr marL="0" indent="88900" algn="l" defTabSz="914400" rtl="0" eaLnBrk="1" fontAlgn="ctr" latinLnBrk="0" hangingPunct="1">
                        <a:lnSpc>
                          <a:spcPts val="1200"/>
                        </a:lnSpc>
                      </a:pPr>
                      <a:r>
                        <a:rPr kumimoji="1" lang="ja-JP" altLang="en-US" sz="1050" u="none" kern="1200" dirty="0" smtClean="0">
                          <a:latin typeface="HG丸ｺﾞｼｯｸM-PRO" panose="020F0600000000000000" pitchFamily="50" charset="-128"/>
                          <a:ea typeface="HG丸ｺﾞｼｯｸM-PRO" panose="020F0600000000000000" pitchFamily="50" charset="-128"/>
                        </a:rPr>
                        <a:t>静脈形成術　指（手、足）の静脈</a:t>
                      </a:r>
                      <a:endParaRPr kumimoji="1" lang="zh-TW" altLang="en-US" sz="1050" b="0" u="none"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0" marR="0" marT="0" marB="0"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kumimoji="1" lang="ja-JP" altLang="en-US" sz="1050" u="sng" kern="1200" dirty="0" smtClean="0">
                          <a:latin typeface="HG丸ｺﾞｼｯｸM-PRO" panose="020F0600000000000000" pitchFamily="50" charset="-128"/>
                          <a:ea typeface="HG丸ｺﾞｼｯｸM-PRO" panose="020F0600000000000000" pitchFamily="50" charset="-128"/>
                        </a:rPr>
                        <a:t>廃　止</a:t>
                      </a:r>
                      <a:endParaRPr kumimoji="1" lang="en-US" altLang="ja-JP" sz="1050" b="1" u="sng" kern="1200" dirty="0" smtClean="0">
                        <a:solidFill>
                          <a:srgbClr val="0070C0"/>
                        </a:solidFill>
                        <a:latin typeface="HG丸ｺﾞｼｯｸM-PRO" panose="020F0600000000000000" pitchFamily="50" charset="-128"/>
                        <a:ea typeface="HG丸ｺﾞｼｯｸM-PRO" panose="020F0600000000000000" pitchFamily="50" charset="-128"/>
                        <a:cs typeface="+mn-cs"/>
                      </a:endParaRPr>
                    </a:p>
                  </a:txBody>
                  <a:tcPr anchor="ctr"/>
                </a:tc>
              </a:tr>
            </a:tbl>
          </a:graphicData>
        </a:graphic>
      </p:graphicFrame>
      <p:sp>
        <p:nvSpPr>
          <p:cNvPr id="12"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238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65014049"/>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07504" y="220539"/>
            <a:ext cx="5400600" cy="43204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110952" y="220539"/>
            <a:ext cx="4896544" cy="400110"/>
          </a:xfrm>
          <a:prstGeom prst="rect">
            <a:avLst/>
          </a:prstGeom>
          <a:noFill/>
        </p:spPr>
        <p:txBody>
          <a:bodyPr wrap="square" rtlCol="0">
            <a:spAutoFit/>
          </a:bodyPr>
          <a:lstStyle/>
          <a:p>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Ｋ</a:t>
            </a:r>
            <a:r>
              <a:rPr lang="en-US" altLang="ja-JP" sz="2000" dirty="0" smtClean="0">
                <a:solidFill>
                  <a:prstClr val="black"/>
                </a:solidFill>
                <a:latin typeface="HG丸ｺﾞｼｯｸM-PRO" panose="020F0600000000000000" pitchFamily="50" charset="-128"/>
                <a:ea typeface="HG丸ｺﾞｼｯｸM-PRO" panose="020F0600000000000000" pitchFamily="50" charset="-128"/>
              </a:rPr>
              <a:t>936</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　自動縫合器加算の対象の拡大</a:t>
            </a:r>
            <a:endParaRPr lang="ja-JP" altLang="en-US" sz="2000"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385491130"/>
              </p:ext>
            </p:extLst>
          </p:nvPr>
        </p:nvGraphicFramePr>
        <p:xfrm>
          <a:off x="275031" y="673489"/>
          <a:ext cx="8521930" cy="3547599"/>
        </p:xfrm>
        <a:graphic>
          <a:graphicData uri="http://schemas.openxmlformats.org/drawingml/2006/table">
            <a:tbl>
              <a:tblPr firstRow="1" bandRow="1">
                <a:tableStyleId>{8A107856-5554-42FB-B03E-39F5DBC370BA}</a:tableStyleId>
              </a:tblPr>
              <a:tblGrid>
                <a:gridCol w="8521930"/>
              </a:tblGrid>
              <a:tr h="451255">
                <a:tc>
                  <a:txBody>
                    <a:bodyPr/>
                    <a:lstStyle/>
                    <a:p>
                      <a:pPr algn="ctr"/>
                      <a:r>
                        <a:rPr kumimoji="1" lang="ja-JP" altLang="en-US" sz="2000" b="0" dirty="0" smtClean="0">
                          <a:latin typeface="HG丸ｺﾞｼｯｸM-PRO" panose="020F0600000000000000" pitchFamily="50" charset="-128"/>
                          <a:ea typeface="HG丸ｺﾞｼｯｸM-PRO" panose="020F0600000000000000" pitchFamily="50" charset="-128"/>
                        </a:rPr>
                        <a:t>手　術　名</a:t>
                      </a:r>
                      <a:endParaRPr kumimoji="1" lang="ja-JP" altLang="en-US" sz="2000" b="0" dirty="0">
                        <a:latin typeface="HG丸ｺﾞｼｯｸM-PRO" panose="020F0600000000000000" pitchFamily="50" charset="-128"/>
                        <a:ea typeface="HG丸ｺﾞｼｯｸM-PRO" panose="020F0600000000000000" pitchFamily="50" charset="-128"/>
                      </a:endParaRPr>
                    </a:p>
                  </a:txBody>
                  <a:tcPr anchor="ctr"/>
                </a:tc>
              </a:tr>
              <a:tr h="3096344">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en-US" altLang="ja-JP" sz="2000" kern="1200" dirty="0" smtClean="0">
                          <a:latin typeface="HG丸ｺﾞｼｯｸM-PRO" panose="020F0600000000000000" pitchFamily="50" charset="-128"/>
                          <a:ea typeface="HG丸ｺﾞｼｯｸM-PRO" panose="020F0600000000000000" pitchFamily="50" charset="-128"/>
                        </a:rPr>
                        <a:t>【</a:t>
                      </a:r>
                      <a:r>
                        <a:rPr kumimoji="1" lang="ja-JP" altLang="en-US" sz="2000" kern="1200" dirty="0" smtClean="0">
                          <a:latin typeface="HG丸ｺﾞｼｯｸM-PRO" panose="020F0600000000000000" pitchFamily="50" charset="-128"/>
                          <a:ea typeface="HG丸ｺﾞｼｯｸM-PRO" panose="020F0600000000000000" pitchFamily="50" charset="-128"/>
                        </a:rPr>
                        <a:t>２個まで加算の対象となる手術</a:t>
                      </a:r>
                      <a:r>
                        <a:rPr kumimoji="1" lang="en-US" altLang="ja-JP" sz="2000" kern="1200" dirty="0" smtClean="0">
                          <a:latin typeface="HG丸ｺﾞｼｯｸM-PRO" panose="020F0600000000000000" pitchFamily="50" charset="-128"/>
                          <a:ea typeface="HG丸ｺﾞｼｯｸM-PRO" panose="020F0600000000000000" pitchFamily="50" charset="-128"/>
                        </a:rPr>
                        <a:t>】</a:t>
                      </a:r>
                    </a:p>
                    <a:p>
                      <a:pPr marL="180975" marR="0" indent="84138" algn="l" defTabSz="914400" rtl="0" eaLnBrk="1" fontAlgn="auto" latinLnBrk="0" hangingPunct="1">
                        <a:lnSpc>
                          <a:spcPct val="100000"/>
                        </a:lnSpc>
                        <a:spcBef>
                          <a:spcPts val="600"/>
                        </a:spcBef>
                        <a:spcAft>
                          <a:spcPts val="0"/>
                        </a:spcAft>
                        <a:buClrTx/>
                        <a:buSzTx/>
                        <a:buFontTx/>
                        <a:buNone/>
                        <a:tabLst/>
                        <a:defRPr/>
                      </a:pPr>
                      <a:r>
                        <a:rPr kumimoji="1" lang="en-US" altLang="ja-JP" sz="2000" kern="1200" dirty="0" smtClean="0">
                          <a:latin typeface="HG丸ｺﾞｼｯｸM-PRO" panose="020F0600000000000000" pitchFamily="50" charset="-128"/>
                          <a:ea typeface="HG丸ｺﾞｼｯｸM-PRO" panose="020F0600000000000000" pitchFamily="50" charset="-128"/>
                        </a:rPr>
                        <a:t>K674</a:t>
                      </a:r>
                      <a:r>
                        <a:rPr kumimoji="1" lang="ja-JP" altLang="en-US" sz="2000" kern="1200" dirty="0" smtClean="0">
                          <a:latin typeface="HG丸ｺﾞｼｯｸM-PRO" panose="020F0600000000000000" pitchFamily="50" charset="-128"/>
                          <a:ea typeface="HG丸ｺﾞｼｯｸM-PRO" panose="020F0600000000000000" pitchFamily="50" charset="-128"/>
                        </a:rPr>
                        <a:t>総胆管拡張症手術、</a:t>
                      </a:r>
                      <a:r>
                        <a:rPr kumimoji="1" lang="en-US" altLang="ja-JP" sz="2000" kern="1200" dirty="0" smtClean="0">
                          <a:latin typeface="HG丸ｺﾞｼｯｸM-PRO" panose="020F0600000000000000" pitchFamily="50" charset="-128"/>
                          <a:ea typeface="HG丸ｺﾞｼｯｸM-PRO" panose="020F0600000000000000" pitchFamily="50" charset="-128"/>
                        </a:rPr>
                        <a:t>K675</a:t>
                      </a:r>
                      <a:r>
                        <a:rPr kumimoji="1" lang="ja-JP" altLang="en-US" sz="2000" kern="1200" dirty="0" smtClean="0">
                          <a:latin typeface="HG丸ｺﾞｼｯｸM-PRO" panose="020F0600000000000000" pitchFamily="50" charset="-128"/>
                          <a:ea typeface="HG丸ｺﾞｼｯｸM-PRO" panose="020F0600000000000000" pitchFamily="50" charset="-128"/>
                        </a:rPr>
                        <a:t>胆嚢悪性腫瘍手術（胆嚢に限局するものを除く）、</a:t>
                      </a:r>
                      <a:r>
                        <a:rPr kumimoji="1" lang="en-US" altLang="ja-JP" sz="2000" kern="1200" dirty="0" smtClean="0">
                          <a:latin typeface="HG丸ｺﾞｼｯｸM-PRO" panose="020F0600000000000000" pitchFamily="50" charset="-128"/>
                          <a:ea typeface="HG丸ｺﾞｼｯｸM-PRO" panose="020F0600000000000000" pitchFamily="50" charset="-128"/>
                        </a:rPr>
                        <a:t>K677</a:t>
                      </a:r>
                      <a:r>
                        <a:rPr kumimoji="1" lang="ja-JP" altLang="en-US" sz="2000" kern="1200" dirty="0" smtClean="0">
                          <a:latin typeface="HG丸ｺﾞｼｯｸM-PRO" panose="020F0600000000000000" pitchFamily="50" charset="-128"/>
                          <a:ea typeface="HG丸ｺﾞｼｯｸM-PRO" panose="020F0600000000000000" pitchFamily="50" charset="-128"/>
                        </a:rPr>
                        <a:t>胆管悪性腫瘍手術、</a:t>
                      </a:r>
                      <a:r>
                        <a:rPr kumimoji="1" lang="en-US" altLang="ja-JP" sz="2000" kern="1200" dirty="0" smtClean="0">
                          <a:latin typeface="HG丸ｺﾞｼｯｸM-PRO" panose="020F0600000000000000" pitchFamily="50" charset="-128"/>
                          <a:ea typeface="HG丸ｺﾞｼｯｸM-PRO" panose="020F0600000000000000" pitchFamily="50" charset="-128"/>
                        </a:rPr>
                        <a:t>K677-2</a:t>
                      </a:r>
                      <a:r>
                        <a:rPr kumimoji="1" lang="ja-JP" altLang="en-US" sz="2000" kern="1200" dirty="0" smtClean="0">
                          <a:latin typeface="HG丸ｺﾞｼｯｸM-PRO" panose="020F0600000000000000" pitchFamily="50" charset="-128"/>
                          <a:ea typeface="HG丸ｺﾞｼｯｸM-PRO" panose="020F0600000000000000" pitchFamily="50" charset="-128"/>
                        </a:rPr>
                        <a:t>肝門部胆管悪性腫瘍手術、</a:t>
                      </a:r>
                      <a:r>
                        <a:rPr kumimoji="1" lang="en-US" altLang="ja-JP" sz="2000" kern="1200" dirty="0" smtClean="0">
                          <a:latin typeface="HG丸ｺﾞｼｯｸM-PRO" panose="020F0600000000000000" pitchFamily="50" charset="-128"/>
                          <a:ea typeface="HG丸ｺﾞｼｯｸM-PRO" panose="020F0600000000000000" pitchFamily="50" charset="-128"/>
                        </a:rPr>
                        <a:t>K680</a:t>
                      </a:r>
                      <a:r>
                        <a:rPr kumimoji="1" lang="ja-JP" altLang="en-US" sz="2000" kern="1200" dirty="0" smtClean="0">
                          <a:latin typeface="HG丸ｺﾞｼｯｸM-PRO" panose="020F0600000000000000" pitchFamily="50" charset="-128"/>
                          <a:ea typeface="HG丸ｺﾞｼｯｸM-PRO" panose="020F0600000000000000" pitchFamily="50" charset="-128"/>
                        </a:rPr>
                        <a:t>総胆管胃（腸）吻合術、</a:t>
                      </a:r>
                      <a:r>
                        <a:rPr kumimoji="1" lang="en-US" altLang="ja-JP" sz="2000" kern="1200" dirty="0" smtClean="0">
                          <a:latin typeface="HG丸ｺﾞｼｯｸM-PRO" panose="020F0600000000000000" pitchFamily="50" charset="-128"/>
                          <a:ea typeface="HG丸ｺﾞｼｯｸM-PRO" panose="020F0600000000000000" pitchFamily="50" charset="-128"/>
                        </a:rPr>
                        <a:t>K695</a:t>
                      </a:r>
                      <a:r>
                        <a:rPr kumimoji="1" lang="ja-JP" altLang="en-US" sz="2000" kern="1200" dirty="0" smtClean="0">
                          <a:latin typeface="HG丸ｺﾞｼｯｸM-PRO" panose="020F0600000000000000" pitchFamily="50" charset="-128"/>
                          <a:ea typeface="HG丸ｺﾞｼｯｸM-PRO" panose="020F0600000000000000" pitchFamily="50" charset="-128"/>
                        </a:rPr>
                        <a:t>肝切除術（部分切除、亜区域切除、外側区域切除を除く）、</a:t>
                      </a:r>
                      <a:r>
                        <a:rPr kumimoji="1" lang="en-US" altLang="ja-JP" sz="2000" kern="1200" dirty="0" smtClean="0">
                          <a:latin typeface="HG丸ｺﾞｼｯｸM-PRO" panose="020F0600000000000000" pitchFamily="50" charset="-128"/>
                          <a:ea typeface="HG丸ｺﾞｼｯｸM-PRO" panose="020F0600000000000000" pitchFamily="50" charset="-128"/>
                        </a:rPr>
                        <a:t>K696</a:t>
                      </a:r>
                      <a:r>
                        <a:rPr kumimoji="1" lang="ja-JP" altLang="en-US" sz="2000" kern="1200" dirty="0" smtClean="0">
                          <a:latin typeface="HG丸ｺﾞｼｯｸM-PRO" panose="020F0600000000000000" pitchFamily="50" charset="-128"/>
                          <a:ea typeface="HG丸ｺﾞｼｯｸM-PRO" panose="020F0600000000000000" pitchFamily="50" charset="-128"/>
                        </a:rPr>
                        <a:t>肝内胆管（肝管）胃（腸）吻合術、</a:t>
                      </a:r>
                      <a:r>
                        <a:rPr kumimoji="1" lang="en-US" altLang="ja-JP" sz="2000" kern="1200" dirty="0" smtClean="0">
                          <a:latin typeface="HG丸ｺﾞｼｯｸM-PRO" panose="020F0600000000000000" pitchFamily="50" charset="-128"/>
                          <a:ea typeface="HG丸ｺﾞｼｯｸM-PRO" panose="020F0600000000000000" pitchFamily="50" charset="-128"/>
                        </a:rPr>
                        <a:t>K705</a:t>
                      </a:r>
                      <a:r>
                        <a:rPr kumimoji="1" lang="ja-JP" altLang="en-US" sz="2000" kern="1200" dirty="0" smtClean="0">
                          <a:latin typeface="HG丸ｺﾞｼｯｸM-PRO" panose="020F0600000000000000" pitchFamily="50" charset="-128"/>
                          <a:ea typeface="HG丸ｺﾞｼｯｸM-PRO" panose="020F0600000000000000" pitchFamily="50" charset="-128"/>
                        </a:rPr>
                        <a:t>膵囊胞胃（腸）吻合術、</a:t>
                      </a:r>
                      <a:r>
                        <a:rPr kumimoji="1" lang="en-US" altLang="ja-JP" sz="2000" kern="1200" dirty="0" smtClean="0">
                          <a:latin typeface="HG丸ｺﾞｼｯｸM-PRO" panose="020F0600000000000000" pitchFamily="50" charset="-128"/>
                          <a:ea typeface="HG丸ｺﾞｼｯｸM-PRO" panose="020F0600000000000000" pitchFamily="50" charset="-128"/>
                        </a:rPr>
                        <a:t>K707</a:t>
                      </a:r>
                      <a:r>
                        <a:rPr kumimoji="1" lang="ja-JP" altLang="en-US" sz="2000" kern="1200" dirty="0" smtClean="0">
                          <a:latin typeface="HG丸ｺﾞｼｯｸM-PRO" panose="020F0600000000000000" pitchFamily="50" charset="-128"/>
                          <a:ea typeface="HG丸ｺﾞｼｯｸM-PRO" panose="020F0600000000000000" pitchFamily="50" charset="-128"/>
                        </a:rPr>
                        <a:t>膵囊胞外瘻造設術</a:t>
                      </a:r>
                      <a:endParaRPr kumimoji="1" lang="en-US" altLang="ja-JP" sz="2000" kern="12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endParaRPr kumimoji="1" lang="en-US" altLang="ja-JP" sz="900" kern="12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en-US" altLang="ja-JP" sz="2000" kern="1200" dirty="0" smtClean="0">
                          <a:latin typeface="HG丸ｺﾞｼｯｸM-PRO" panose="020F0600000000000000" pitchFamily="50" charset="-128"/>
                          <a:ea typeface="HG丸ｺﾞｼｯｸM-PRO" panose="020F0600000000000000" pitchFamily="50" charset="-128"/>
                        </a:rPr>
                        <a:t>【</a:t>
                      </a:r>
                      <a:r>
                        <a:rPr kumimoji="1" lang="ja-JP" altLang="en-US" sz="2000" kern="1200" dirty="0" smtClean="0">
                          <a:latin typeface="HG丸ｺﾞｼｯｸM-PRO" panose="020F0600000000000000" pitchFamily="50" charset="-128"/>
                          <a:ea typeface="HG丸ｺﾞｼｯｸM-PRO" panose="020F0600000000000000" pitchFamily="50" charset="-128"/>
                        </a:rPr>
                        <a:t>３個まで加算の対象となる手術</a:t>
                      </a:r>
                      <a:r>
                        <a:rPr kumimoji="1" lang="en-US" altLang="ja-JP" sz="2000" kern="1200" dirty="0" smtClean="0">
                          <a:latin typeface="HG丸ｺﾞｼｯｸM-PRO" panose="020F0600000000000000" pitchFamily="50" charset="-128"/>
                          <a:ea typeface="HG丸ｺﾞｼｯｸM-PRO" panose="020F0600000000000000" pitchFamily="50" charset="-128"/>
                        </a:rPr>
                        <a:t>】</a:t>
                      </a: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2000" kern="1200" dirty="0" smtClean="0">
                          <a:latin typeface="HG丸ｺﾞｼｯｸM-PRO" panose="020F0600000000000000" pitchFamily="50" charset="-128"/>
                          <a:ea typeface="HG丸ｺﾞｼｯｸM-PRO" panose="020F0600000000000000" pitchFamily="50" charset="-128"/>
                        </a:rPr>
                        <a:t>　</a:t>
                      </a:r>
                      <a:r>
                        <a:rPr kumimoji="1" lang="en-US" altLang="ja-JP" sz="2000" kern="1200" dirty="0" smtClean="0">
                          <a:latin typeface="HG丸ｺﾞｼｯｸM-PRO" panose="020F0600000000000000" pitchFamily="50" charset="-128"/>
                          <a:ea typeface="HG丸ｺﾞｼｯｸM-PRO" panose="020F0600000000000000" pitchFamily="50" charset="-128"/>
                        </a:rPr>
                        <a:t>K524-2</a:t>
                      </a:r>
                      <a:r>
                        <a:rPr kumimoji="1" lang="ja-JP" altLang="en-US" sz="2000" kern="1200" dirty="0" smtClean="0">
                          <a:latin typeface="HG丸ｺﾞｼｯｸM-PRO" panose="020F0600000000000000" pitchFamily="50" charset="-128"/>
                          <a:ea typeface="HG丸ｺﾞｼｯｸM-PRO" panose="020F0600000000000000" pitchFamily="50" charset="-128"/>
                        </a:rPr>
                        <a:t>胸腔鏡下食道憩室切除術</a:t>
                      </a:r>
                      <a:endParaRPr kumimoji="1" lang="en-US" altLang="ja-JP" sz="2000" kern="1200" dirty="0" smtClean="0">
                        <a:solidFill>
                          <a:schemeClr val="tx1"/>
                        </a:solidFill>
                        <a:latin typeface="HG丸ｺﾞｼｯｸM-PRO" panose="020F0600000000000000" pitchFamily="50" charset="-128"/>
                        <a:ea typeface="HG丸ｺﾞｼｯｸM-PRO" panose="020F0600000000000000" pitchFamily="50" charset="-128"/>
                        <a:cs typeface="+mn-cs"/>
                      </a:endParaRPr>
                    </a:p>
                  </a:txBody>
                  <a:tcPr anchor="ctr"/>
                </a:tc>
              </a:tr>
            </a:tbl>
          </a:graphicData>
        </a:graphic>
      </p:graphicFrame>
      <p:sp>
        <p:nvSpPr>
          <p:cNvPr id="15" name="角丸四角形 14"/>
          <p:cNvSpPr/>
          <p:nvPr/>
        </p:nvSpPr>
        <p:spPr>
          <a:xfrm>
            <a:off x="107504" y="4436761"/>
            <a:ext cx="5400600" cy="43204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107504" y="4436761"/>
            <a:ext cx="4923143" cy="400110"/>
          </a:xfrm>
          <a:prstGeom prst="rect">
            <a:avLst/>
          </a:prstGeom>
          <a:noFill/>
        </p:spPr>
        <p:txBody>
          <a:bodyPr wrap="none" rtlCol="0">
            <a:spAutoFit/>
          </a:bodyPr>
          <a:lstStyle/>
          <a:p>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Ｋ</a:t>
            </a:r>
            <a:r>
              <a:rPr lang="en-US" altLang="ja-JP" sz="2000" dirty="0" smtClean="0">
                <a:solidFill>
                  <a:prstClr val="black"/>
                </a:solidFill>
                <a:latin typeface="HG丸ｺﾞｼｯｸM-PRO" panose="020F0600000000000000" pitchFamily="50" charset="-128"/>
                <a:ea typeface="HG丸ｺﾞｼｯｸM-PRO" panose="020F0600000000000000" pitchFamily="50" charset="-128"/>
              </a:rPr>
              <a:t>936-2</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　自動吻合器加算の対象の拡大</a:t>
            </a:r>
            <a:endParaRPr lang="ja-JP" altLang="en-US" sz="2000"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689845855"/>
              </p:ext>
            </p:extLst>
          </p:nvPr>
        </p:nvGraphicFramePr>
        <p:xfrm>
          <a:off x="275031" y="4941168"/>
          <a:ext cx="8521930" cy="1520594"/>
        </p:xfrm>
        <a:graphic>
          <a:graphicData uri="http://schemas.openxmlformats.org/drawingml/2006/table">
            <a:tbl>
              <a:tblPr firstRow="1" bandRow="1">
                <a:tableStyleId>{8A107856-5554-42FB-B03E-39F5DBC370BA}</a:tableStyleId>
              </a:tblPr>
              <a:tblGrid>
                <a:gridCol w="8521930"/>
              </a:tblGrid>
              <a:tr h="432048">
                <a:tc>
                  <a:txBody>
                    <a:bodyPr/>
                    <a:lstStyle/>
                    <a:p>
                      <a:pPr algn="ctr"/>
                      <a:r>
                        <a:rPr kumimoji="1" lang="ja-JP" altLang="en-US" sz="2000" b="0" dirty="0" smtClean="0">
                          <a:latin typeface="HG丸ｺﾞｼｯｸM-PRO" panose="020F0600000000000000" pitchFamily="50" charset="-128"/>
                          <a:ea typeface="HG丸ｺﾞｼｯｸM-PRO" panose="020F0600000000000000" pitchFamily="50" charset="-128"/>
                        </a:rPr>
                        <a:t>手　術　名</a:t>
                      </a:r>
                      <a:endParaRPr kumimoji="1" lang="ja-JP" altLang="en-US" sz="2000" b="0" dirty="0">
                        <a:latin typeface="HG丸ｺﾞｼｯｸM-PRO" panose="020F0600000000000000" pitchFamily="50" charset="-128"/>
                        <a:ea typeface="HG丸ｺﾞｼｯｸM-PRO" panose="020F0600000000000000" pitchFamily="50" charset="-128"/>
                      </a:endParaRPr>
                    </a:p>
                  </a:txBody>
                  <a:tcPr anchor="ctr"/>
                </a:tc>
              </a:tr>
              <a:tr h="1088546">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en-US" altLang="ja-JP" sz="2000" kern="1200" dirty="0" smtClean="0">
                          <a:latin typeface="HG丸ｺﾞｼｯｸM-PRO" panose="020F0600000000000000" pitchFamily="50" charset="-128"/>
                          <a:ea typeface="HG丸ｺﾞｼｯｸM-PRO" panose="020F0600000000000000" pitchFamily="50" charset="-128"/>
                        </a:rPr>
                        <a:t>【</a:t>
                      </a:r>
                      <a:r>
                        <a:rPr kumimoji="1" lang="ja-JP" altLang="en-US" sz="2000" kern="1200" dirty="0" smtClean="0">
                          <a:latin typeface="HG丸ｺﾞｼｯｸM-PRO" panose="020F0600000000000000" pitchFamily="50" charset="-128"/>
                          <a:ea typeface="HG丸ｺﾞｼｯｸM-PRO" panose="020F0600000000000000" pitchFamily="50" charset="-128"/>
                        </a:rPr>
                        <a:t>１個まで加算の対象となる手術</a:t>
                      </a:r>
                      <a:r>
                        <a:rPr kumimoji="1" lang="en-US" altLang="ja-JP" sz="2000" kern="1200" dirty="0" smtClean="0">
                          <a:latin typeface="HG丸ｺﾞｼｯｸM-PRO" panose="020F0600000000000000" pitchFamily="50" charset="-128"/>
                          <a:ea typeface="HG丸ｺﾞｼｯｸM-PRO" panose="020F0600000000000000" pitchFamily="50" charset="-128"/>
                        </a:rPr>
                        <a:t>】</a:t>
                      </a: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2000" kern="1200" dirty="0" smtClean="0">
                          <a:latin typeface="HG丸ｺﾞｼｯｸM-PRO" panose="020F0600000000000000" pitchFamily="50" charset="-128"/>
                          <a:ea typeface="HG丸ｺﾞｼｯｸM-PRO" panose="020F0600000000000000" pitchFamily="50" charset="-128"/>
                        </a:rPr>
                        <a:t>　</a:t>
                      </a:r>
                      <a:r>
                        <a:rPr kumimoji="1" lang="en-US" altLang="ja-JP" sz="2000" kern="1200" dirty="0" smtClean="0">
                          <a:latin typeface="HG丸ｺﾞｼｯｸM-PRO" panose="020F0600000000000000" pitchFamily="50" charset="-128"/>
                          <a:ea typeface="HG丸ｺﾞｼｯｸM-PRO" panose="020F0600000000000000" pitchFamily="50" charset="-128"/>
                        </a:rPr>
                        <a:t>K719-3</a:t>
                      </a:r>
                      <a:r>
                        <a:rPr kumimoji="1" lang="ja-JP" altLang="en-US" sz="2000" kern="1200" dirty="0" smtClean="0">
                          <a:latin typeface="HG丸ｺﾞｼｯｸM-PRO" panose="020F0600000000000000" pitchFamily="50" charset="-128"/>
                          <a:ea typeface="HG丸ｺﾞｼｯｸM-PRO" panose="020F0600000000000000" pitchFamily="50" charset="-128"/>
                        </a:rPr>
                        <a:t>腹腔鏡下結腸悪性腫瘍切除術</a:t>
                      </a:r>
                      <a:endParaRPr kumimoji="1" lang="ja-JP" altLang="en-US" sz="20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anchor="ctr"/>
                </a:tc>
              </a:tr>
            </a:tbl>
          </a:graphicData>
        </a:graphic>
      </p:graphicFrame>
      <p:sp>
        <p:nvSpPr>
          <p:cNvPr id="11"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239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33787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対角する 2 つの角を切り取った四角形 4"/>
          <p:cNvSpPr/>
          <p:nvPr/>
        </p:nvSpPr>
        <p:spPr>
          <a:xfrm>
            <a:off x="323206" y="836712"/>
            <a:ext cx="8497266" cy="5328592"/>
          </a:xfrm>
          <a:prstGeom prst="snip2DiagRect">
            <a:avLst>
              <a:gd name="adj1" fmla="val 0"/>
              <a:gd name="adj2" fmla="val 968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323206" y="404664"/>
            <a:ext cx="7993210" cy="648072"/>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87363" y="1988840"/>
            <a:ext cx="8533109" cy="1584176"/>
          </a:xfrm>
          <a:prstGeom prst="roundRect">
            <a:avLst>
              <a:gd name="adj" fmla="val 2666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476672"/>
            <a:ext cx="8352928" cy="6264696"/>
          </a:xfrm>
        </p:spPr>
        <p:txBody>
          <a:bodyPr>
            <a:normAutofit/>
          </a:bodyPr>
          <a:lstStyle/>
          <a:p>
            <a:pPr marL="266700" indent="-266700">
              <a:buNone/>
            </a:pP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◆急性期病床と長期療養を担う病床の機能分化</a:t>
            </a:r>
            <a:endParaRPr lang="en-US" altLang="ja-JP" sz="2800" dirty="0" smtClean="0">
              <a:solidFill>
                <a:srgbClr val="0000FF"/>
              </a:solidFill>
              <a:latin typeface="HG丸ｺﾞｼｯｸM-PRO" panose="020F0600000000000000" pitchFamily="50" charset="-128"/>
              <a:ea typeface="HG丸ｺﾞｼｯｸM-PRO" panose="020F0600000000000000" pitchFamily="50" charset="-128"/>
            </a:endParaRPr>
          </a:p>
          <a:p>
            <a:pPr marL="628650" indent="-266700">
              <a:spcBef>
                <a:spcPts val="1800"/>
              </a:spcBef>
              <a:buNone/>
            </a:pP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療養病棟において</a:t>
            </a:r>
            <a:r>
              <a:rPr lang="ja-JP" altLang="en-US" sz="2400" dirty="0" smtClean="0">
                <a:solidFill>
                  <a:srgbClr val="0000FF"/>
                </a:solidFill>
                <a:uFill>
                  <a:solidFill>
                    <a:srgbClr val="FF0000"/>
                  </a:solidFill>
                </a:uFill>
                <a:latin typeface="HG丸ｺﾞｼｯｸM-PRO" panose="020F0600000000000000" pitchFamily="50" charset="-128"/>
                <a:ea typeface="HG丸ｺﾞｼｯｸM-PRO" panose="020F0600000000000000" pitchFamily="50" charset="-128"/>
              </a:rPr>
              <a:t>自院で慢性維持透析等を実施</a:t>
            </a:r>
            <a:r>
              <a:rPr lang="ja-JP" altLang="en-US" sz="2400" dirty="0" smtClean="0">
                <a:latin typeface="HG丸ｺﾞｼｯｸM-PRO" panose="020F0600000000000000" pitchFamily="50" charset="-128"/>
                <a:ea typeface="HG丸ｺﾞｼｯｸM-PRO" panose="020F0600000000000000" pitchFamily="50" charset="-128"/>
              </a:rPr>
              <a:t>している場合の評価を新設する。</a:t>
            </a:r>
            <a:r>
              <a:rPr lang="ja-JP" altLang="en-US" sz="1200" dirty="0">
                <a:solidFill>
                  <a:srgbClr val="0000FF"/>
                </a:solidFill>
                <a:latin typeface="HG丸ｺﾞｼｯｸM-PRO" panose="020F0600000000000000" pitchFamily="50" charset="-128"/>
                <a:ea typeface="HG丸ｺﾞｼｯｸM-PRO" panose="020F0600000000000000" pitchFamily="50" charset="-128"/>
              </a:rPr>
              <a:t>　</a:t>
            </a:r>
            <a:endParaRPr lang="en-US" altLang="ja-JP" sz="12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276225">
              <a:spcBef>
                <a:spcPts val="0"/>
              </a:spcBef>
              <a:buNone/>
            </a:pP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endPar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542925" indent="-542925">
              <a:spcBef>
                <a:spcPts val="0"/>
              </a:spcBef>
              <a:buNone/>
            </a:pPr>
            <a:r>
              <a:rPr lang="ja-JP" altLang="en-US" sz="2400" dirty="0" smtClean="0">
                <a:latin typeface="HG丸ｺﾞｼｯｸM-PRO" panose="020F0600000000000000" pitchFamily="50" charset="-128"/>
                <a:ea typeface="HG丸ｺﾞｼｯｸM-PRO" panose="020F0600000000000000" pitchFamily="50" charset="-128"/>
              </a:rPr>
              <a:t>　Ａ</a:t>
            </a:r>
            <a:r>
              <a:rPr lang="en-US" altLang="ja-JP" sz="2400" dirty="0" smtClean="0">
                <a:latin typeface="HG丸ｺﾞｼｯｸM-PRO" panose="020F0600000000000000" pitchFamily="50" charset="-128"/>
                <a:ea typeface="HG丸ｺﾞｼｯｸM-PRO" panose="020F0600000000000000" pitchFamily="50" charset="-128"/>
              </a:rPr>
              <a:t>101</a:t>
            </a:r>
            <a:r>
              <a:rPr lang="ja-JP" altLang="en-US" sz="2400" dirty="0" smtClean="0">
                <a:latin typeface="HG丸ｺﾞｼｯｸM-PRO" panose="020F0600000000000000" pitchFamily="50" charset="-128"/>
                <a:ea typeface="HG丸ｺﾞｼｯｸM-PRO" panose="020F0600000000000000" pitchFamily="50" charset="-128"/>
              </a:rPr>
              <a:t>　療養病棟入院基本料</a:t>
            </a:r>
            <a:endParaRPr lang="en-US" altLang="ja-JP" sz="2400" dirty="0" smtClean="0">
              <a:latin typeface="HG丸ｺﾞｼｯｸM-PRO" panose="020F0600000000000000" pitchFamily="50" charset="-128"/>
              <a:ea typeface="HG丸ｺﾞｼｯｸM-PRO" panose="020F0600000000000000" pitchFamily="50" charset="-128"/>
            </a:endParaRPr>
          </a:p>
          <a:p>
            <a:pPr marL="542925" indent="-276225">
              <a:spcBef>
                <a:spcPts val="0"/>
              </a:spcBef>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注９　</a:t>
            </a: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慢性維持透析管理加算</a:t>
            </a:r>
            <a:endPar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542925" indent="-276225" algn="r">
              <a:spcBef>
                <a:spcPts val="0"/>
              </a:spcBef>
              <a:buNone/>
            </a:pP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（１日につき）１００点（新）</a:t>
            </a:r>
            <a:endPar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kumimoji="1" lang="en-US" altLang="ja-JP" sz="2800" dirty="0" smtClean="0">
              <a:latin typeface="HG丸ｺﾞｼｯｸM-PRO" panose="020F0600000000000000" pitchFamily="50" charset="-128"/>
              <a:ea typeface="HG丸ｺﾞｼｯｸM-PRO" panose="020F0600000000000000" pitchFamily="50" charset="-128"/>
            </a:endParaRPr>
          </a:p>
          <a:p>
            <a:pPr marL="180975" indent="-180975">
              <a:spcBef>
                <a:spcPts val="100"/>
              </a:spcBef>
              <a:buNone/>
            </a:pPr>
            <a:r>
              <a:rPr kumimoji="1" lang="ja-JP" altLang="en-US" sz="2200" dirty="0" smtClean="0">
                <a:latin typeface="HG丸ｺﾞｼｯｸM-PRO" panose="020F0600000000000000" pitchFamily="50" charset="-128"/>
                <a:ea typeface="HG丸ｺﾞｼｯｸM-PRO" panose="020F0600000000000000" pitchFamily="50" charset="-128"/>
              </a:rPr>
              <a:t>［算定要件］</a:t>
            </a:r>
            <a:endParaRPr kumimoji="1" lang="en-US" altLang="ja-JP" sz="2200" dirty="0" smtClean="0">
              <a:latin typeface="HG丸ｺﾞｼｯｸM-PRO" panose="020F0600000000000000" pitchFamily="50" charset="-128"/>
              <a:ea typeface="HG丸ｺﾞｼｯｸM-PRO" panose="020F0600000000000000" pitchFamily="50" charset="-128"/>
            </a:endParaRPr>
          </a:p>
          <a:p>
            <a:pPr marL="542925" indent="-277813">
              <a:spcBef>
                <a:spcPts val="100"/>
              </a:spcBef>
              <a:buNone/>
            </a:pPr>
            <a:r>
              <a:rPr lang="ja-JP" altLang="en-US" sz="2200" dirty="0" smtClean="0">
                <a:latin typeface="HG丸ｺﾞｼｯｸM-PRO" panose="020F0600000000000000" pitchFamily="50" charset="-128"/>
                <a:ea typeface="HG丸ｺﾞｼｯｸM-PRO" panose="020F0600000000000000" pitchFamily="50" charset="-128"/>
              </a:rPr>
              <a:t>①　</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療養病棟入院基本料１</a:t>
            </a:r>
            <a:r>
              <a:rPr lang="ja-JP" altLang="en-US" sz="2200" dirty="0" smtClean="0">
                <a:latin typeface="HG丸ｺﾞｼｯｸM-PRO" panose="020F0600000000000000" pitchFamily="50" charset="-128"/>
                <a:ea typeface="HG丸ｺﾞｼｯｸM-PRO" panose="020F0600000000000000" pitchFamily="50" charset="-128"/>
              </a:rPr>
              <a:t>を届け出ていること</a:t>
            </a:r>
            <a:endParaRPr lang="en-US" altLang="ja-JP" sz="2200" dirty="0" smtClean="0">
              <a:latin typeface="HG丸ｺﾞｼｯｸM-PRO" panose="020F0600000000000000" pitchFamily="50" charset="-128"/>
              <a:ea typeface="HG丸ｺﾞｼｯｸM-PRO" panose="020F0600000000000000" pitchFamily="50" charset="-128"/>
            </a:endParaRPr>
          </a:p>
          <a:p>
            <a:pPr marL="542925" indent="-277813">
              <a:spcBef>
                <a:spcPts val="100"/>
              </a:spcBef>
              <a:buNone/>
            </a:pPr>
            <a:r>
              <a:rPr kumimoji="1" lang="ja-JP" altLang="en-US" sz="2200" dirty="0" smtClean="0">
                <a:latin typeface="HG丸ｺﾞｼｯｸM-PRO" panose="020F0600000000000000" pitchFamily="50" charset="-128"/>
                <a:ea typeface="HG丸ｺﾞｼｯｸM-PRO" panose="020F0600000000000000" pitchFamily="50" charset="-128"/>
              </a:rPr>
              <a:t>②　自院で人工腎臓、持続緩徐式血液濾過、腹膜灌流又は血漿交換療法を行っている患者について算定する</a:t>
            </a:r>
            <a:endParaRPr kumimoji="1" lang="en-US" altLang="ja-JP" sz="2200" dirty="0" smtClean="0">
              <a:latin typeface="HG丸ｺﾞｼｯｸM-PRO" panose="020F0600000000000000" pitchFamily="50" charset="-128"/>
              <a:ea typeface="HG丸ｺﾞｼｯｸM-PRO" panose="020F0600000000000000" pitchFamily="50" charset="-128"/>
            </a:endParaRPr>
          </a:p>
          <a:p>
            <a:pPr marL="542925" indent="-277813">
              <a:spcBef>
                <a:spcPts val="10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毎日実施されている必要はない</a:t>
            </a:r>
            <a:r>
              <a:rPr lang="ja-JP" altLang="en-US" sz="2200" dirty="0" smtClean="0">
                <a:latin typeface="HG丸ｺﾞｼｯｸM-PRO" panose="020F0600000000000000" pitchFamily="50" charset="-128"/>
                <a:ea typeface="HG丸ｺﾞｼｯｸM-PRO" panose="020F0600000000000000" pitchFamily="50" charset="-128"/>
              </a:rPr>
              <a:t>が、持続的に適切に行われていること</a:t>
            </a:r>
            <a:endParaRPr kumimoji="1" lang="en-US" altLang="ja-JP" sz="22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36305803"/>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対角する 2 つの角を切り取った四角形 12"/>
          <p:cNvSpPr/>
          <p:nvPr/>
        </p:nvSpPr>
        <p:spPr>
          <a:xfrm>
            <a:off x="112774" y="315945"/>
            <a:ext cx="8856985" cy="4265183"/>
          </a:xfrm>
          <a:prstGeom prst="snip2DiagRect">
            <a:avLst>
              <a:gd name="adj1" fmla="val 0"/>
              <a:gd name="adj2" fmla="val 1179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角丸四角形 8"/>
          <p:cNvSpPr/>
          <p:nvPr/>
        </p:nvSpPr>
        <p:spPr>
          <a:xfrm>
            <a:off x="107504" y="103257"/>
            <a:ext cx="6048672" cy="43204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123263" y="112857"/>
            <a:ext cx="5630067" cy="707886"/>
          </a:xfrm>
          <a:prstGeom prst="rect">
            <a:avLst/>
          </a:prstGeom>
          <a:noFill/>
        </p:spPr>
        <p:txBody>
          <a:bodyPr wrap="none" rtlCol="0">
            <a:spAutoFit/>
          </a:bodyPr>
          <a:lstStyle/>
          <a:p>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Ｋ</a:t>
            </a:r>
            <a:r>
              <a:rPr lang="en-US" altLang="ja-JP" sz="2000" dirty="0" smtClean="0">
                <a:solidFill>
                  <a:prstClr val="black"/>
                </a:solidFill>
                <a:latin typeface="HG丸ｺﾞｼｯｸM-PRO" panose="020F0600000000000000" pitchFamily="50" charset="-128"/>
                <a:ea typeface="HG丸ｺﾞｼｯｸM-PRO" panose="020F0600000000000000" pitchFamily="50" charset="-128"/>
              </a:rPr>
              <a:t>930</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　脊髄</a:t>
            </a:r>
            <a:r>
              <a:rPr lang="ja-JP" altLang="en-US" sz="2000" dirty="0">
                <a:solidFill>
                  <a:prstClr val="black"/>
                </a:solidFill>
                <a:latin typeface="HG丸ｺﾞｼｯｸM-PRO" panose="020F0600000000000000" pitchFamily="50" charset="-128"/>
                <a:ea typeface="HG丸ｺﾞｼｯｸM-PRO" panose="020F0600000000000000" pitchFamily="50" charset="-128"/>
              </a:rPr>
              <a:t>誘発電位測定等加算の対象の拡大</a:t>
            </a:r>
          </a:p>
          <a:p>
            <a:endParaRPr lang="ja-JP" altLang="en-US" sz="2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4" name="対角する 2 つの角を切り取った四角形 13"/>
          <p:cNvSpPr/>
          <p:nvPr/>
        </p:nvSpPr>
        <p:spPr>
          <a:xfrm>
            <a:off x="172455" y="4919772"/>
            <a:ext cx="8856985" cy="1893603"/>
          </a:xfrm>
          <a:prstGeom prst="snip2DiagRect">
            <a:avLst>
              <a:gd name="adj1" fmla="val 0"/>
              <a:gd name="adj2" fmla="val 2797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角丸四角形 14"/>
          <p:cNvSpPr/>
          <p:nvPr/>
        </p:nvSpPr>
        <p:spPr>
          <a:xfrm>
            <a:off x="139393" y="4703749"/>
            <a:ext cx="6192688" cy="43204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155152" y="4719718"/>
            <a:ext cx="5886548" cy="400110"/>
          </a:xfrm>
          <a:prstGeom prst="rect">
            <a:avLst/>
          </a:prstGeom>
          <a:noFill/>
        </p:spPr>
        <p:txBody>
          <a:bodyPr wrap="none" rtlCol="0">
            <a:spAutoFit/>
          </a:bodyPr>
          <a:lstStyle/>
          <a:p>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Ｋ</a:t>
            </a:r>
            <a:r>
              <a:rPr lang="en-US" altLang="ja-JP" sz="2000" dirty="0" smtClean="0">
                <a:solidFill>
                  <a:prstClr val="black"/>
                </a:solidFill>
                <a:latin typeface="HG丸ｺﾞｼｯｸM-PRO" panose="020F0600000000000000" pitchFamily="50" charset="-128"/>
                <a:ea typeface="HG丸ｺﾞｼｯｸM-PRO" panose="020F0600000000000000" pitchFamily="50" charset="-128"/>
              </a:rPr>
              <a:t>931</a:t>
            </a:r>
            <a:r>
              <a:rPr lang="ja-JP" altLang="en-US" sz="2000" dirty="0" smtClean="0">
                <a:solidFill>
                  <a:prstClr val="black"/>
                </a:solidFill>
                <a:latin typeface="HG丸ｺﾞｼｯｸM-PRO" panose="020F0600000000000000" pitchFamily="50" charset="-128"/>
                <a:ea typeface="HG丸ｺﾞｼｯｸM-PRO" panose="020F0600000000000000" pitchFamily="50" charset="-128"/>
              </a:rPr>
              <a:t>　超音波</a:t>
            </a:r>
            <a:r>
              <a:rPr lang="ja-JP" altLang="en-US" sz="2000" dirty="0">
                <a:solidFill>
                  <a:prstClr val="black"/>
                </a:solidFill>
                <a:latin typeface="HG丸ｺﾞｼｯｸM-PRO" panose="020F0600000000000000" pitchFamily="50" charset="-128"/>
                <a:ea typeface="HG丸ｺﾞｼｯｸM-PRO" panose="020F0600000000000000" pitchFamily="50" charset="-128"/>
              </a:rPr>
              <a:t>凝固切開装置等加算の対象の拡大</a:t>
            </a:r>
          </a:p>
        </p:txBody>
      </p:sp>
      <p:graphicFrame>
        <p:nvGraphicFramePr>
          <p:cNvPr id="11" name="表 10"/>
          <p:cNvGraphicFramePr>
            <a:graphicFrameLocks noGrp="1"/>
          </p:cNvGraphicFramePr>
          <p:nvPr>
            <p:extLst>
              <p:ext uri="{D42A27DB-BD31-4B8C-83A1-F6EECF244321}">
                <p14:modId xmlns:p14="http://schemas.microsoft.com/office/powerpoint/2010/main" val="254403750"/>
              </p:ext>
            </p:extLst>
          </p:nvPr>
        </p:nvGraphicFramePr>
        <p:xfrm>
          <a:off x="3779912" y="623283"/>
          <a:ext cx="5193289" cy="1449407"/>
        </p:xfrm>
        <a:graphic>
          <a:graphicData uri="http://schemas.openxmlformats.org/drawingml/2006/table">
            <a:tbl>
              <a:tblPr firstRow="1" bandRow="1">
                <a:tableStyleId>{8A107856-5554-42FB-B03E-39F5DBC370BA}</a:tableStyleId>
              </a:tblPr>
              <a:tblGrid>
                <a:gridCol w="3971853"/>
                <a:gridCol w="1221436"/>
              </a:tblGrid>
              <a:tr h="35744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HG丸ｺﾞｼｯｸM-PRO" panose="020F0600000000000000" pitchFamily="50" charset="-128"/>
                          <a:ea typeface="HG丸ｺﾞｼｯｸM-PRO" panose="020F0600000000000000" pitchFamily="50" charset="-128"/>
                        </a:rPr>
                        <a:t>Ｋ</a:t>
                      </a:r>
                      <a:r>
                        <a:rPr kumimoji="1" lang="en-US" altLang="ja-JP" sz="1400" dirty="0" smtClean="0">
                          <a:latin typeface="HG丸ｺﾞｼｯｸM-PRO" panose="020F0600000000000000" pitchFamily="50" charset="-128"/>
                          <a:ea typeface="HG丸ｺﾞｼｯｸM-PRO" panose="020F0600000000000000" pitchFamily="50" charset="-128"/>
                        </a:rPr>
                        <a:t>930</a:t>
                      </a:r>
                      <a:r>
                        <a:rPr kumimoji="1" lang="ja-JP" altLang="en-US" sz="1400" dirty="0" smtClean="0">
                          <a:latin typeface="HG丸ｺﾞｼｯｸM-PRO" panose="020F0600000000000000" pitchFamily="50" charset="-128"/>
                          <a:ea typeface="HG丸ｺﾞｼｯｸM-PRO" panose="020F0600000000000000" pitchFamily="50" charset="-128"/>
                        </a:rPr>
                        <a:t>　脊髄誘発電位測定等加算</a:t>
                      </a:r>
                      <a:r>
                        <a:rPr kumimoji="1" lang="ja-JP" altLang="en-US" sz="1400" u="none" dirty="0" smtClean="0">
                          <a:latin typeface="HG丸ｺﾞｼｯｸM-PRO" panose="020F0600000000000000" pitchFamily="50" charset="-128"/>
                          <a:ea typeface="HG丸ｺﾞｼｯｸM-PRO" panose="020F0600000000000000" pitchFamily="50" charset="-128"/>
                        </a:rPr>
                        <a:t>　</a:t>
                      </a:r>
                      <a:endParaRPr kumimoji="1" lang="ja-JP" altLang="en-US" sz="1400" b="0" u="none" dirty="0" smtClean="0">
                        <a:solidFill>
                          <a:schemeClr val="tx1"/>
                        </a:solidFill>
                        <a:latin typeface="HG丸ｺﾞｼｯｸM-PRO" panose="020F0600000000000000" pitchFamily="50" charset="-128"/>
                        <a:ea typeface="HG丸ｺﾞｼｯｸM-PRO" panose="020F0600000000000000" pitchFamily="50" charset="-128"/>
                      </a:endParaRPr>
                    </a:p>
                  </a:txBody>
                  <a:tcPr anchor="ctr"/>
                </a:tc>
                <a:tc hMerge="1">
                  <a:txBody>
                    <a:bodyPr/>
                    <a:lstStyle/>
                    <a:p>
                      <a:pPr algn="l"/>
                      <a:endParaRPr kumimoji="1" lang="en-US" altLang="ja-JP" sz="1200" b="0" dirty="0" smtClean="0">
                        <a:latin typeface="ＭＳ ゴシック" pitchFamily="49" charset="-128"/>
                        <a:ea typeface="ＭＳ ゴシック" pitchFamily="49" charset="-128"/>
                      </a:endParaRPr>
                    </a:p>
                  </a:txBody>
                  <a:tcPr anchor="ctr"/>
                </a:tc>
              </a:tr>
              <a:tr h="545981">
                <a:tc>
                  <a:txBody>
                    <a:bodyPr/>
                    <a:lstStyle/>
                    <a:p>
                      <a:pPr marL="180975" indent="-180975" algn="l"/>
                      <a:r>
                        <a:rPr kumimoji="1" lang="ja-JP" altLang="en-US" sz="1400" u="none" dirty="0" smtClean="0">
                          <a:solidFill>
                            <a:srgbClr val="FF0000"/>
                          </a:solidFill>
                          <a:latin typeface="HG丸ｺﾞｼｯｸM-PRO" panose="020F0600000000000000" pitchFamily="50" charset="-128"/>
                          <a:ea typeface="HG丸ｺﾞｼｯｸM-PRO" panose="020F0600000000000000" pitchFamily="50" charset="-128"/>
                        </a:rPr>
                        <a:t>１　脳、脊椎、脊髄又は大動脈瘤の手術に用いた場合</a:t>
                      </a:r>
                      <a:endParaRPr kumimoji="1" lang="ja-JP" altLang="en-US" sz="1400" b="1" u="none" dirty="0">
                        <a:solidFill>
                          <a:srgbClr val="FF0000"/>
                        </a:solidFill>
                        <a:latin typeface="HG丸ｺﾞｼｯｸM-PRO" panose="020F0600000000000000" pitchFamily="50" charset="-128"/>
                        <a:ea typeface="HG丸ｺﾞｼｯｸM-PRO" panose="020F0600000000000000"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u="none" dirty="0" smtClean="0">
                          <a:solidFill>
                            <a:srgbClr val="FF0000"/>
                          </a:solidFill>
                          <a:latin typeface="HG丸ｺﾞｼｯｸM-PRO" panose="020F0600000000000000" pitchFamily="50" charset="-128"/>
                          <a:ea typeface="HG丸ｺﾞｼｯｸM-PRO" panose="020F0600000000000000" pitchFamily="50" charset="-128"/>
                        </a:rPr>
                        <a:t>3,130</a:t>
                      </a:r>
                      <a:r>
                        <a:rPr kumimoji="1" lang="ja-JP" altLang="en-US" sz="1400" u="none" dirty="0" smtClean="0">
                          <a:solidFill>
                            <a:srgbClr val="FF0000"/>
                          </a:solidFill>
                          <a:latin typeface="HG丸ｺﾞｼｯｸM-PRO" panose="020F0600000000000000" pitchFamily="50" charset="-128"/>
                          <a:ea typeface="HG丸ｺﾞｼｯｸM-PRO" panose="020F0600000000000000" pitchFamily="50" charset="-128"/>
                        </a:rPr>
                        <a:t>点</a:t>
                      </a:r>
                      <a:endParaRPr kumimoji="1" lang="ja-JP" altLang="en-US" sz="1400" b="1" u="none" dirty="0">
                        <a:solidFill>
                          <a:srgbClr val="FF0000"/>
                        </a:solidFill>
                        <a:latin typeface="HG丸ｺﾞｼｯｸM-PRO" panose="020F0600000000000000" pitchFamily="50" charset="-128"/>
                        <a:ea typeface="HG丸ｺﾞｼｯｸM-PRO" panose="020F0600000000000000" pitchFamily="50" charset="-128"/>
                      </a:endParaRPr>
                    </a:p>
                  </a:txBody>
                  <a:tcPr marL="84406" marR="84406" anchor="ctr"/>
                </a:tc>
              </a:tr>
              <a:tr h="545981">
                <a:tc>
                  <a:txBody>
                    <a:bodyPr/>
                    <a:lstStyle/>
                    <a:p>
                      <a:pPr marL="180975" indent="-180975" algn="l"/>
                      <a:r>
                        <a:rPr kumimoji="1" lang="ja-JP" altLang="en-US" sz="1400" u="none" dirty="0" smtClean="0">
                          <a:solidFill>
                            <a:srgbClr val="FF0000"/>
                          </a:solidFill>
                          <a:latin typeface="HG丸ｺﾞｼｯｸM-PRO" panose="020F0600000000000000" pitchFamily="50" charset="-128"/>
                          <a:ea typeface="HG丸ｺﾞｼｯｸM-PRO" panose="020F0600000000000000" pitchFamily="50" charset="-128"/>
                        </a:rPr>
                        <a:t>２　甲状腺又は副甲状腺の手術に用いた場合</a:t>
                      </a:r>
                      <a:endParaRPr kumimoji="1" lang="ja-JP" altLang="en-US" sz="1400" b="1" u="none" dirty="0">
                        <a:solidFill>
                          <a:srgbClr val="FF0000"/>
                        </a:solidFill>
                        <a:latin typeface="HG丸ｺﾞｼｯｸM-PRO" panose="020F0600000000000000" pitchFamily="50" charset="-128"/>
                        <a:ea typeface="HG丸ｺﾞｼｯｸM-PRO" panose="020F0600000000000000"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u="none" dirty="0" smtClean="0">
                          <a:solidFill>
                            <a:srgbClr val="FF0000"/>
                          </a:solidFill>
                          <a:latin typeface="HG丸ｺﾞｼｯｸM-PRO" panose="020F0600000000000000" pitchFamily="50" charset="-128"/>
                          <a:ea typeface="HG丸ｺﾞｼｯｸM-PRO" panose="020F0600000000000000" pitchFamily="50" charset="-128"/>
                        </a:rPr>
                        <a:t>2,500</a:t>
                      </a:r>
                      <a:r>
                        <a:rPr kumimoji="1" lang="ja-JP" altLang="en-US" sz="1400" u="none" dirty="0" smtClean="0">
                          <a:solidFill>
                            <a:srgbClr val="FF0000"/>
                          </a:solidFill>
                          <a:latin typeface="HG丸ｺﾞｼｯｸM-PRO" panose="020F0600000000000000" pitchFamily="50" charset="-128"/>
                          <a:ea typeface="HG丸ｺﾞｼｯｸM-PRO" panose="020F0600000000000000" pitchFamily="50" charset="-128"/>
                        </a:rPr>
                        <a:t>点</a:t>
                      </a:r>
                      <a:endParaRPr kumimoji="1" lang="ja-JP" altLang="en-US" sz="1400" b="1" u="none" dirty="0">
                        <a:solidFill>
                          <a:srgbClr val="FF0000"/>
                        </a:solidFill>
                        <a:latin typeface="HG丸ｺﾞｼｯｸM-PRO" panose="020F0600000000000000" pitchFamily="50" charset="-128"/>
                        <a:ea typeface="HG丸ｺﾞｼｯｸM-PRO" panose="020F0600000000000000" pitchFamily="50" charset="-128"/>
                      </a:endParaRPr>
                    </a:p>
                  </a:txBody>
                  <a:tcPr marL="84406" marR="84406" anchor="ct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2385096173"/>
              </p:ext>
            </p:extLst>
          </p:nvPr>
        </p:nvGraphicFramePr>
        <p:xfrm>
          <a:off x="212002" y="639462"/>
          <a:ext cx="3135862" cy="2036593"/>
        </p:xfrm>
        <a:graphic>
          <a:graphicData uri="http://schemas.openxmlformats.org/drawingml/2006/table">
            <a:tbl>
              <a:tblPr firstRow="1" bandRow="1">
                <a:tableStyleId>{69CF1AB2-1976-4502-BF36-3FF5EA218861}</a:tableStyleId>
              </a:tblPr>
              <a:tblGrid>
                <a:gridCol w="2199758"/>
                <a:gridCol w="936104"/>
              </a:tblGrid>
              <a:tr h="341266">
                <a:tc gridSpan="2">
                  <a:txBody>
                    <a:bodyPr/>
                    <a:lstStyle/>
                    <a:p>
                      <a:pPr algn="l"/>
                      <a:r>
                        <a:rPr kumimoji="1" lang="ja-JP" altLang="en-US" sz="1400" dirty="0" smtClean="0">
                          <a:latin typeface="HG丸ｺﾞｼｯｸM-PRO" panose="020F0600000000000000" pitchFamily="50" charset="-128"/>
                          <a:ea typeface="HG丸ｺﾞｼｯｸM-PRO" panose="020F0600000000000000" pitchFamily="50" charset="-128"/>
                        </a:rPr>
                        <a:t>Ｋ</a:t>
                      </a:r>
                      <a:r>
                        <a:rPr kumimoji="1" lang="en-US" altLang="ja-JP" sz="1400" dirty="0" smtClean="0">
                          <a:latin typeface="HG丸ｺﾞｼｯｸM-PRO" panose="020F0600000000000000" pitchFamily="50" charset="-128"/>
                          <a:ea typeface="HG丸ｺﾞｼｯｸM-PRO" panose="020F0600000000000000" pitchFamily="50" charset="-128"/>
                        </a:rPr>
                        <a:t>930</a:t>
                      </a:r>
                      <a:r>
                        <a:rPr kumimoji="1" lang="ja-JP" altLang="en-US" sz="1400" dirty="0" smtClean="0">
                          <a:latin typeface="HG丸ｺﾞｼｯｸM-PRO" panose="020F0600000000000000" pitchFamily="50" charset="-128"/>
                          <a:ea typeface="HG丸ｺﾞｼｯｸM-PRO" panose="020F0600000000000000" pitchFamily="50" charset="-128"/>
                        </a:rPr>
                        <a:t>　脊髄誘発電位測定等加算　　</a:t>
                      </a:r>
                      <a:endParaRPr kumimoji="1" lang="ja-JP" altLang="en-US" sz="1400" b="0" dirty="0">
                        <a:latin typeface="HG丸ｺﾞｼｯｸM-PRO" panose="020F0600000000000000" pitchFamily="50" charset="-128"/>
                        <a:ea typeface="HG丸ｺﾞｼｯｸM-PRO" panose="020F0600000000000000" pitchFamily="50" charset="-128"/>
                      </a:endParaRPr>
                    </a:p>
                  </a:txBody>
                  <a:tcPr anchor="ctr"/>
                </a:tc>
                <a:tc hMerge="1">
                  <a:txBody>
                    <a:bodyPr/>
                    <a:lstStyle/>
                    <a:p>
                      <a:pPr algn="l"/>
                      <a:endParaRPr kumimoji="1" lang="en-US" altLang="ja-JP" sz="1200" b="0" dirty="0" smtClean="0">
                        <a:latin typeface="ＭＳ ゴシック" pitchFamily="49" charset="-128"/>
                        <a:ea typeface="ＭＳ ゴシック" pitchFamily="49" charset="-128"/>
                      </a:endParaRPr>
                    </a:p>
                  </a:txBody>
                  <a:tcPr anchor="ctr"/>
                </a:tc>
              </a:tr>
              <a:tr h="1695327">
                <a:tc>
                  <a:txBody>
                    <a:bodyPr/>
                    <a:lstStyle/>
                    <a:p>
                      <a:pPr marL="180975" marR="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400" u="none" dirty="0" smtClean="0">
                        <a:latin typeface="HG丸ｺﾞｼｯｸM-PRO" panose="020F0600000000000000" pitchFamily="50" charset="-128"/>
                        <a:ea typeface="HG丸ｺﾞｼｯｸM-PRO" panose="020F0600000000000000" pitchFamily="50" charset="-128"/>
                      </a:endParaRPr>
                    </a:p>
                    <a:p>
                      <a:pPr marL="180975" marR="0" indent="-180975"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latin typeface="HG丸ｺﾞｼｯｸM-PRO" panose="020F0600000000000000" pitchFamily="50" charset="-128"/>
                          <a:ea typeface="HG丸ｺﾞｼｯｸM-PRO" panose="020F0600000000000000" pitchFamily="50" charset="-128"/>
                        </a:rPr>
                        <a:t>注　脳、脊椎、脊髄又は大動脈瘤の手術に当たって、脊髄誘発電位測定等を行った場合に算定する。</a:t>
                      </a:r>
                      <a:endParaRPr kumimoji="1" lang="ja-JP" altLang="en-US" sz="1400" b="0" u="none" dirty="0" smtClean="0">
                        <a:solidFill>
                          <a:schemeClr val="tx1"/>
                        </a:solidFill>
                        <a:latin typeface="HG丸ｺﾞｼｯｸM-PRO" panose="020F0600000000000000" pitchFamily="50" charset="-128"/>
                        <a:ea typeface="HG丸ｺﾞｼｯｸM-PRO" panose="020F0600000000000000" pitchFamily="50"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u="none"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u="none" dirty="0" smtClean="0">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u="none" dirty="0" smtClean="0">
                          <a:latin typeface="HG丸ｺﾞｼｯｸM-PRO" panose="020F0600000000000000" pitchFamily="50" charset="-128"/>
                          <a:ea typeface="HG丸ｺﾞｼｯｸM-PRO" panose="020F0600000000000000" pitchFamily="50" charset="-128"/>
                        </a:rPr>
                        <a:t>3,130</a:t>
                      </a:r>
                      <a:r>
                        <a:rPr kumimoji="1" lang="ja-JP" altLang="en-US" sz="1400" u="none" dirty="0" smtClean="0">
                          <a:latin typeface="HG丸ｺﾞｼｯｸM-PRO" panose="020F0600000000000000" pitchFamily="50" charset="-128"/>
                          <a:ea typeface="HG丸ｺﾞｼｯｸM-PRO" panose="020F0600000000000000" pitchFamily="50" charset="-128"/>
                        </a:rPr>
                        <a:t>点</a:t>
                      </a:r>
                      <a:endParaRPr kumimoji="1" lang="ja-JP" altLang="en-US" sz="1400" b="0" u="none" dirty="0">
                        <a:solidFill>
                          <a:schemeClr val="tx1"/>
                        </a:solidFill>
                        <a:latin typeface="HG丸ｺﾞｼｯｸM-PRO" panose="020F0600000000000000" pitchFamily="50" charset="-128"/>
                        <a:ea typeface="HG丸ｺﾞｼｯｸM-PRO" panose="020F0600000000000000" pitchFamily="50" charset="-128"/>
                      </a:endParaRPr>
                    </a:p>
                  </a:txBody>
                  <a:tcPr marL="84406" marR="84406"/>
                </a:tc>
              </a:tr>
            </a:tbl>
          </a:graphicData>
        </a:graphic>
      </p:graphicFrame>
      <p:sp>
        <p:nvSpPr>
          <p:cNvPr id="19" name="右矢印 18"/>
          <p:cNvSpPr/>
          <p:nvPr/>
        </p:nvSpPr>
        <p:spPr>
          <a:xfrm>
            <a:off x="3419872" y="1340768"/>
            <a:ext cx="311285" cy="437745"/>
          </a:xfrm>
          <a:prstGeom prst="rightArrow">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ＭＳ Ｐゴシック" pitchFamily="50" charset="-128"/>
            </a:endParaRPr>
          </a:p>
        </p:txBody>
      </p:sp>
      <p:sp>
        <p:nvSpPr>
          <p:cNvPr id="20" name="正方形/長方形 19"/>
          <p:cNvSpPr/>
          <p:nvPr/>
        </p:nvSpPr>
        <p:spPr>
          <a:xfrm>
            <a:off x="3459053" y="2122434"/>
            <a:ext cx="5510705" cy="2314677"/>
          </a:xfrm>
          <a:prstGeom prst="rect">
            <a:avLst/>
          </a:prstGeom>
          <a:ln w="3175">
            <a:prstDash val="sysDash"/>
          </a:ln>
        </p:spPr>
        <p:style>
          <a:lnRef idx="2">
            <a:schemeClr val="dk1"/>
          </a:lnRef>
          <a:fillRef idx="1">
            <a:schemeClr val="lt1"/>
          </a:fillRef>
          <a:effectRef idx="0">
            <a:schemeClr val="dk1"/>
          </a:effectRef>
          <a:fontRef idx="minor">
            <a:schemeClr val="dk1"/>
          </a:fontRef>
        </p:style>
        <p:txBody>
          <a:bodyPr rtlCol="0" anchor="t"/>
          <a:lstStyle/>
          <a:p>
            <a:r>
              <a:rPr lang="en-US" altLang="ja-JP" sz="1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400" dirty="0" smtClean="0">
                <a:solidFill>
                  <a:srgbClr val="FF0000"/>
                </a:solidFill>
                <a:latin typeface="HG丸ｺﾞｼｯｸM-PRO" panose="020F0600000000000000" pitchFamily="50" charset="-128"/>
                <a:ea typeface="HG丸ｺﾞｼｯｸM-PRO" panose="020F0600000000000000" pitchFamily="50" charset="-128"/>
              </a:rPr>
              <a:t>追加した手術</a:t>
            </a:r>
            <a:r>
              <a:rPr lang="en-US" altLang="ja-JP" sz="1400" dirty="0" smtClean="0">
                <a:solidFill>
                  <a:srgbClr val="FF0000"/>
                </a:solidFill>
                <a:latin typeface="HG丸ｺﾞｼｯｸM-PRO" panose="020F0600000000000000" pitchFamily="50" charset="-128"/>
                <a:ea typeface="HG丸ｺﾞｼｯｸM-PRO" panose="020F0600000000000000" pitchFamily="50" charset="-128"/>
              </a:rPr>
              <a:t>】</a:t>
            </a:r>
          </a:p>
          <a:p>
            <a:pPr marL="171450" indent="-171450">
              <a:buFont typeface="Wingdings" panose="05000000000000000000" pitchFamily="2" charset="2"/>
              <a:buChar char="Ø"/>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脳</a:t>
            </a:r>
            <a:r>
              <a:rPr lang="ja-JP" altLang="en-US" sz="1400" dirty="0">
                <a:solidFill>
                  <a:prstClr val="black"/>
                </a:solidFill>
                <a:latin typeface="HG丸ｺﾞｼｯｸM-PRO" panose="020F0600000000000000" pitchFamily="50" charset="-128"/>
                <a:ea typeface="HG丸ｺﾞｼｯｸM-PRO" panose="020F0600000000000000" pitchFamily="50" charset="-128"/>
              </a:rPr>
              <a:t>、脊椎、脊髄又は大動脈瘤の手術</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marL="180975"/>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　顔面</a:t>
            </a:r>
            <a:r>
              <a:rPr lang="ja-JP" altLang="en-US" sz="1400" dirty="0">
                <a:solidFill>
                  <a:prstClr val="black"/>
                </a:solidFill>
                <a:latin typeface="HG丸ｺﾞｼｯｸM-PRO" panose="020F0600000000000000" pitchFamily="50" charset="-128"/>
                <a:ea typeface="HG丸ｺﾞｼｯｸM-PRO" panose="020F0600000000000000" pitchFamily="50" charset="-128"/>
              </a:rPr>
              <a:t>神経減圧手術（乳様突起経由）</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頭蓋内微小血管減圧術、脳動静脈奇形摘出術、脳動脈瘤被包術、脳動脈瘤流入血管クリッピング（開頭して行うもの）、脳動脈瘤頸部クリッピング、脳血管内手術、経皮的脳血管形成術、経皮的選択的脳血栓・塞栓溶解術、動脈血栓内膜摘出術、経皮的頸動脈ステント留置術</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marL="171450" indent="-171450">
              <a:spcBef>
                <a:spcPts val="600"/>
              </a:spcBef>
              <a:buFont typeface="Wingdings" panose="05000000000000000000" pitchFamily="2" charset="2"/>
              <a:buChar char="Ø"/>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甲状</a:t>
            </a:r>
            <a:r>
              <a:rPr lang="ja-JP" altLang="en-US" sz="1400" dirty="0">
                <a:solidFill>
                  <a:prstClr val="black"/>
                </a:solidFill>
                <a:latin typeface="HG丸ｺﾞｼｯｸM-PRO" panose="020F0600000000000000" pitchFamily="50" charset="-128"/>
                <a:ea typeface="HG丸ｺﾞｼｯｸM-PRO" panose="020F0600000000000000" pitchFamily="50" charset="-128"/>
              </a:rPr>
              <a:t>腺又は副甲状腺の</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手術</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marL="180975" indent="-180975"/>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　　甲状腺悪性腫瘍手術及び副甲状腺（上皮小体）悪性腫瘍手術（広汎）　</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1068915570"/>
              </p:ext>
            </p:extLst>
          </p:nvPr>
        </p:nvGraphicFramePr>
        <p:xfrm>
          <a:off x="246793" y="5263844"/>
          <a:ext cx="8642184" cy="1368152"/>
        </p:xfrm>
        <a:graphic>
          <a:graphicData uri="http://schemas.openxmlformats.org/drawingml/2006/table">
            <a:tbl>
              <a:tblPr firstRow="1" bandRow="1">
                <a:tableStyleId>{8A107856-5554-42FB-B03E-39F5DBC370BA}</a:tableStyleId>
              </a:tblPr>
              <a:tblGrid>
                <a:gridCol w="8642184"/>
              </a:tblGrid>
              <a:tr h="367065">
                <a:tc>
                  <a:txBody>
                    <a:bodyPr/>
                    <a:lstStyle/>
                    <a:p>
                      <a:pPr algn="ctr"/>
                      <a:r>
                        <a:rPr kumimoji="1" lang="ja-JP" altLang="en-US" sz="1800" b="0" dirty="0" smtClean="0">
                          <a:latin typeface="HG丸ｺﾞｼｯｸM-PRO" panose="020F0600000000000000" pitchFamily="50" charset="-128"/>
                          <a:ea typeface="HG丸ｺﾞｼｯｸM-PRO" panose="020F0600000000000000" pitchFamily="50" charset="-128"/>
                        </a:rPr>
                        <a:t>手　　術　　名</a:t>
                      </a:r>
                      <a:endParaRPr kumimoji="1" lang="ja-JP" altLang="en-US" sz="1800" b="0" dirty="0">
                        <a:latin typeface="HG丸ｺﾞｼｯｸM-PRO" panose="020F0600000000000000" pitchFamily="50" charset="-128"/>
                        <a:ea typeface="HG丸ｺﾞｼｯｸM-PRO" panose="020F0600000000000000" pitchFamily="50" charset="-128"/>
                      </a:endParaRPr>
                    </a:p>
                  </a:txBody>
                  <a:tcPr anchor="ctr"/>
                </a:tc>
              </a:tr>
              <a:tr h="10010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kern="1200" dirty="0" smtClean="0">
                          <a:latin typeface="HG丸ｺﾞｼｯｸM-PRO" panose="020F0600000000000000" pitchFamily="50" charset="-128"/>
                          <a:ea typeface="HG丸ｺﾞｼｯｸM-PRO" panose="020F0600000000000000" pitchFamily="50" charset="-128"/>
                        </a:rPr>
                        <a:t>【</a:t>
                      </a:r>
                      <a:r>
                        <a:rPr kumimoji="1" lang="ja-JP" altLang="en-US" sz="1800" b="0" kern="1200" dirty="0" smtClean="0">
                          <a:latin typeface="HG丸ｺﾞｼｯｸM-PRO" panose="020F0600000000000000" pitchFamily="50" charset="-128"/>
                          <a:ea typeface="HG丸ｺﾞｼｯｸM-PRO" panose="020F0600000000000000" pitchFamily="50" charset="-128"/>
                        </a:rPr>
                        <a:t>クローン病又は潰瘍性大腸炎の再手術として以下の手術を行った場合</a:t>
                      </a:r>
                      <a:r>
                        <a:rPr kumimoji="1" lang="en-US" altLang="ja-JP" sz="1800" b="0" kern="1200" dirty="0" smtClean="0">
                          <a:latin typeface="HG丸ｺﾞｼｯｸM-PRO" panose="020F0600000000000000" pitchFamily="50" charset="-128"/>
                          <a:ea typeface="HG丸ｺﾞｼｯｸM-PRO" panose="020F0600000000000000" pitchFamily="50" charset="-128"/>
                        </a:rPr>
                        <a:t>】</a:t>
                      </a:r>
                    </a:p>
                    <a:p>
                      <a:pPr marL="265113"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smtClean="0">
                          <a:latin typeface="HG丸ｺﾞｼｯｸM-PRO" panose="020F0600000000000000" pitchFamily="50" charset="-128"/>
                          <a:ea typeface="HG丸ｺﾞｼｯｸM-PRO" panose="020F0600000000000000" pitchFamily="50" charset="-128"/>
                        </a:rPr>
                        <a:t>小腸切除術（悪性腫瘍手術以外の切除術）、結腸切除術（結腸反側切除）、</a:t>
                      </a:r>
                      <a:r>
                        <a:rPr kumimoji="1" lang="en-US" altLang="ja-JP" sz="1800" b="0" kern="1200" dirty="0" smtClean="0">
                          <a:latin typeface="HG丸ｺﾞｼｯｸM-PRO" panose="020F0600000000000000" pitchFamily="50" charset="-128"/>
                          <a:ea typeface="HG丸ｺﾞｼｯｸM-PRO" panose="020F0600000000000000" pitchFamily="50" charset="-128"/>
                        </a:rPr>
                        <a:t/>
                      </a:r>
                      <a:br>
                        <a:rPr kumimoji="1" lang="en-US" altLang="ja-JP" sz="1800" b="0" kern="1200" dirty="0" smtClean="0">
                          <a:latin typeface="HG丸ｺﾞｼｯｸM-PRO" panose="020F0600000000000000" pitchFamily="50" charset="-128"/>
                          <a:ea typeface="HG丸ｺﾞｼｯｸM-PRO" panose="020F0600000000000000" pitchFamily="50" charset="-128"/>
                        </a:rPr>
                      </a:br>
                      <a:r>
                        <a:rPr kumimoji="1" lang="ja-JP" altLang="en-US" sz="1800" b="0" kern="1200" dirty="0" smtClean="0">
                          <a:latin typeface="HG丸ｺﾞｼｯｸM-PRO" panose="020F0600000000000000" pitchFamily="50" charset="-128"/>
                          <a:ea typeface="HG丸ｺﾞｼｯｸM-PRO" panose="020F0600000000000000" pitchFamily="50" charset="-128"/>
                        </a:rPr>
                        <a:t>全結腸・直腸切除嚢肛門吻合術</a:t>
                      </a:r>
                      <a:endParaRPr kumimoji="1" lang="ja-JP" altLang="en-US" sz="1800" b="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anchor="ctr"/>
                </a:tc>
              </a:tr>
            </a:tbl>
          </a:graphicData>
        </a:graphic>
      </p:graphicFrame>
      <p:sp>
        <p:nvSpPr>
          <p:cNvPr id="18"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240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98555265"/>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7504" y="1340768"/>
            <a:ext cx="8208912" cy="18002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 name="タイトル 1"/>
          <p:cNvSpPr>
            <a:spLocks noGrp="1"/>
          </p:cNvSpPr>
          <p:nvPr>
            <p:ph type="title"/>
          </p:nvPr>
        </p:nvSpPr>
        <p:spPr>
          <a:xfrm>
            <a:off x="457200" y="1412776"/>
            <a:ext cx="7643192" cy="1575048"/>
          </a:xfrm>
          <a:prstGeom prst="flowChartAlternateProcess">
            <a:avLst/>
          </a:prstGeom>
          <a:noFill/>
          <a:ln w="28575">
            <a:noFill/>
          </a:ln>
          <a:effectLst>
            <a:outerShdw blurRad="50800" dist="38100" algn="l" rotWithShape="0">
              <a:prstClr val="black">
                <a:alpha val="40000"/>
              </a:prstClr>
            </a:outerShdw>
          </a:effectLst>
        </p:spPr>
        <p:txBody>
          <a:bodyPr>
            <a:normAutofit/>
          </a:bodyPr>
          <a:lstStyle/>
          <a:p>
            <a:pPr algn="l"/>
            <a:r>
              <a:rPr kumimoji="1" lang="en-US" altLang="ja-JP" sz="3200" dirty="0" smtClean="0">
                <a:solidFill>
                  <a:srgbClr val="002060"/>
                </a:solidFill>
                <a:latin typeface="+mj-ea"/>
              </a:rPr>
              <a:t>【</a:t>
            </a:r>
            <a:r>
              <a:rPr kumimoji="1" lang="ja-JP" altLang="en-US" sz="3200" dirty="0" smtClean="0">
                <a:solidFill>
                  <a:srgbClr val="002060"/>
                </a:solidFill>
                <a:latin typeface="+mj-ea"/>
              </a:rPr>
              <a:t>第２章　</a:t>
            </a:r>
            <a:r>
              <a:rPr lang="ja-JP" altLang="en-US" sz="3200" dirty="0" smtClean="0">
                <a:solidFill>
                  <a:srgbClr val="002060"/>
                </a:solidFill>
                <a:latin typeface="+mj-ea"/>
              </a:rPr>
              <a:t>特掲</a:t>
            </a:r>
            <a:r>
              <a:rPr lang="ja-JP" altLang="en-US" sz="3200" dirty="0">
                <a:solidFill>
                  <a:srgbClr val="002060"/>
                </a:solidFill>
                <a:latin typeface="+mj-ea"/>
              </a:rPr>
              <a:t>診療料</a:t>
            </a:r>
            <a:r>
              <a:rPr kumimoji="1" lang="en-US" altLang="ja-JP" sz="3200" dirty="0" smtClean="0">
                <a:solidFill>
                  <a:srgbClr val="002060"/>
                </a:solidFill>
                <a:latin typeface="+mj-ea"/>
              </a:rPr>
              <a:t>】</a:t>
            </a:r>
            <a:br>
              <a:rPr kumimoji="1" lang="en-US" altLang="ja-JP" sz="3200" dirty="0" smtClean="0">
                <a:solidFill>
                  <a:srgbClr val="002060"/>
                </a:solidFill>
                <a:latin typeface="+mj-ea"/>
              </a:rPr>
            </a:br>
            <a:r>
              <a:rPr kumimoji="1" lang="ja-JP" altLang="en-US" sz="4800" u="sng" dirty="0" smtClean="0">
                <a:solidFill>
                  <a:srgbClr val="002060"/>
                </a:solidFill>
                <a:latin typeface="+mj-ea"/>
              </a:rPr>
              <a:t>第１１部　</a:t>
            </a:r>
            <a:r>
              <a:rPr lang="ja-JP" altLang="en-US" sz="4800" u="sng" dirty="0" smtClean="0">
                <a:solidFill>
                  <a:srgbClr val="002060"/>
                </a:solidFill>
                <a:latin typeface="+mj-ea"/>
              </a:rPr>
              <a:t>麻　　酔</a:t>
            </a:r>
            <a:endParaRPr kumimoji="1" lang="ja-JP" altLang="en-US" sz="4800" u="sng" dirty="0">
              <a:solidFill>
                <a:srgbClr val="002060"/>
              </a:solidFill>
              <a:latin typeface="+mj-ea"/>
            </a:endParaRPr>
          </a:p>
        </p:txBody>
      </p:sp>
      <p:sp>
        <p:nvSpPr>
          <p:cNvPr id="7" name="スライド番号プレースホルダー 3"/>
          <p:cNvSpPr>
            <a:spLocks noGrp="1"/>
          </p:cNvSpPr>
          <p:nvPr>
            <p:ph type="sldNum" sz="quarter" idx="12"/>
          </p:nvPr>
        </p:nvSpPr>
        <p:spPr>
          <a:xfrm>
            <a:off x="6876256" y="647076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241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50602155"/>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2564904"/>
            <a:ext cx="8568952" cy="4032448"/>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476672"/>
            <a:ext cx="8568952" cy="2664296"/>
          </a:xfrm>
          <a:prstGeom prst="roundRect">
            <a:avLst>
              <a:gd name="adj" fmla="val 1118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548680"/>
            <a:ext cx="8280920" cy="6309320"/>
          </a:xfrm>
        </p:spPr>
        <p:txBody>
          <a:bodyPr>
            <a:normAutofit/>
          </a:bodyPr>
          <a:lstStyle/>
          <a:p>
            <a:pPr marL="265113" indent="-265113">
              <a:spcBef>
                <a:spcPts val="600"/>
              </a:spcBef>
              <a:buNone/>
            </a:pPr>
            <a:r>
              <a:rPr lang="ja-JP" altLang="en-US" sz="2400" dirty="0">
                <a:latin typeface="HG丸ｺﾞｼｯｸM-PRO" panose="020F0600000000000000" pitchFamily="50" charset="-128"/>
                <a:ea typeface="HG丸ｺﾞｼｯｸM-PRO" panose="020F0600000000000000" pitchFamily="50" charset="-128"/>
              </a:rPr>
              <a:t>Ｌ</a:t>
            </a:r>
            <a:r>
              <a:rPr kumimoji="1" lang="en-US" altLang="ja-JP" sz="2400" dirty="0" smtClean="0">
                <a:latin typeface="HG丸ｺﾞｼｯｸM-PRO" panose="020F0600000000000000" pitchFamily="50" charset="-128"/>
                <a:ea typeface="HG丸ｺﾞｼｯｸM-PRO" panose="020F0600000000000000" pitchFamily="50" charset="-128"/>
              </a:rPr>
              <a:t>001-2</a:t>
            </a:r>
            <a:r>
              <a:rPr kumimoji="1" lang="ja-JP" altLang="en-US" sz="2400" dirty="0" smtClean="0">
                <a:latin typeface="HG丸ｺﾞｼｯｸM-PRO" panose="020F0600000000000000" pitchFamily="50" charset="-128"/>
                <a:ea typeface="HG丸ｺﾞｼｯｸM-PRO" panose="020F0600000000000000" pitchFamily="50" charset="-128"/>
              </a:rPr>
              <a:t>　静脈麻酔</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kumimoji="1" lang="ja-JP" altLang="en-US" sz="2400" dirty="0" smtClean="0">
                <a:latin typeface="HG丸ｺﾞｼｯｸM-PRO" panose="020F0600000000000000" pitchFamily="50" charset="-128"/>
                <a:ea typeface="HG丸ｺﾞｼｯｸM-PRO" panose="020F0600000000000000" pitchFamily="50" charset="-128"/>
              </a:rPr>
              <a:t>　１　短時間のもの　　　　　　　　　　</a:t>
            </a:r>
            <a:r>
              <a:rPr lang="ja-JP" altLang="en-US" sz="2400" dirty="0" smtClean="0">
                <a:latin typeface="HG丸ｺﾞｼｯｸM-PRO" panose="020F0600000000000000" pitchFamily="50" charset="-128"/>
                <a:ea typeface="HG丸ｺﾞｼｯｸM-PRO" panose="020F0600000000000000" pitchFamily="50" charset="-128"/>
              </a:rPr>
              <a:t>　１２０</a:t>
            </a:r>
            <a:r>
              <a:rPr kumimoji="1" lang="ja-JP" altLang="en-US" sz="2400" dirty="0" smtClean="0">
                <a:latin typeface="HG丸ｺﾞｼｯｸM-PRO" panose="020F0600000000000000" pitchFamily="50" charset="-128"/>
                <a:ea typeface="HG丸ｺﾞｼｯｸM-PRO" panose="020F0600000000000000" pitchFamily="50" charset="-128"/>
              </a:rPr>
              <a:t>点</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２　十分な体制で行われる長時間のもの</a:t>
            </a:r>
            <a:r>
              <a:rPr lang="en-US" altLang="ja-JP" sz="2400" dirty="0" smtClean="0">
                <a:latin typeface="HG丸ｺﾞｼｯｸM-PRO" panose="020F0600000000000000" pitchFamily="50" charset="-128"/>
                <a:ea typeface="HG丸ｺﾞｼｯｸM-PRO" panose="020F0600000000000000" pitchFamily="50" charset="-128"/>
              </a:rPr>
              <a:t/>
            </a:r>
            <a:br>
              <a:rPr lang="en-US" altLang="ja-JP" sz="2400" dirty="0" smtClean="0">
                <a:latin typeface="HG丸ｺﾞｼｯｸM-PRO" panose="020F0600000000000000" pitchFamily="50" charset="-128"/>
                <a:ea typeface="HG丸ｺﾞｼｯｸM-PRO" panose="020F0600000000000000" pitchFamily="50" charset="-128"/>
              </a:rPr>
            </a:b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単純な場合</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６００点</a:t>
            </a:r>
            <a:endParaRPr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kumimoji="1"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３</a:t>
            </a:r>
            <a:r>
              <a:rPr kumimoji="1" lang="ja-JP" altLang="en-US" sz="2400" dirty="0" smtClean="0">
                <a:latin typeface="HG丸ｺﾞｼｯｸM-PRO" panose="020F0600000000000000" pitchFamily="50" charset="-128"/>
                <a:ea typeface="HG丸ｺﾞｼｯｸM-PRO" panose="020F0600000000000000" pitchFamily="50" charset="-128"/>
              </a:rPr>
              <a:t>　十分な体制で行われる長時間のもの</a:t>
            </a:r>
            <a:r>
              <a:rPr kumimoji="1" lang="en-US" altLang="ja-JP" sz="2400" dirty="0" smtClean="0">
                <a:latin typeface="HG丸ｺﾞｼｯｸM-PRO" panose="020F0600000000000000" pitchFamily="50" charset="-128"/>
                <a:ea typeface="HG丸ｺﾞｼｯｸM-PRO" panose="020F0600000000000000" pitchFamily="50" charset="-128"/>
              </a:rPr>
              <a:t/>
            </a:r>
            <a:br>
              <a:rPr kumimoji="1" lang="en-US" altLang="ja-JP" sz="2400" dirty="0" smtClean="0">
                <a:latin typeface="HG丸ｺﾞｼｯｸM-PRO" panose="020F0600000000000000" pitchFamily="50" charset="-128"/>
                <a:ea typeface="HG丸ｺﾞｼｯｸM-PRO" panose="020F0600000000000000" pitchFamily="50" charset="-128"/>
              </a:rPr>
            </a:b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（複雑な場合</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８００点</a:t>
            </a:r>
            <a:endPar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808038" indent="-808038">
              <a:buNone/>
            </a:pPr>
            <a:endParaRPr lang="en-US" altLang="ja-JP" sz="800" dirty="0" smtClean="0">
              <a:latin typeface="HG丸ｺﾞｼｯｸM-PRO" panose="020F0600000000000000" pitchFamily="50" charset="-128"/>
              <a:ea typeface="HG丸ｺﾞｼｯｸM-PRO" panose="020F0600000000000000" pitchFamily="50" charset="-128"/>
            </a:endParaRPr>
          </a:p>
          <a:p>
            <a:pPr marL="1520825" indent="-1339850">
              <a:buNone/>
            </a:pP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（新）注１</a:t>
            </a: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３歳以上６歳未満の幼児</a:t>
            </a:r>
            <a:r>
              <a:rPr lang="ja-JP" altLang="en-US" sz="2200" dirty="0" smtClean="0">
                <a:latin typeface="HG丸ｺﾞｼｯｸM-PRO" panose="020F0600000000000000" pitchFamily="50" charset="-128"/>
                <a:ea typeface="HG丸ｺﾞｼｯｸM-PRO" panose="020F0600000000000000" pitchFamily="50" charset="-128"/>
              </a:rPr>
              <a:t>に対して静脈麻酔を</a:t>
            </a:r>
            <a:r>
              <a:rPr lang="en-US" altLang="ja-JP" sz="2200" dirty="0" smtClean="0">
                <a:latin typeface="HG丸ｺﾞｼｯｸM-PRO" panose="020F0600000000000000" pitchFamily="50" charset="-128"/>
                <a:ea typeface="HG丸ｺﾞｼｯｸM-PRO" panose="020F0600000000000000" pitchFamily="50" charset="-128"/>
              </a:rPr>
              <a:t/>
            </a:r>
            <a:br>
              <a:rPr lang="en-US" altLang="ja-JP" sz="2200" dirty="0" smtClean="0">
                <a:latin typeface="HG丸ｺﾞｼｯｸM-PRO" panose="020F0600000000000000" pitchFamily="50" charset="-128"/>
                <a:ea typeface="HG丸ｺﾞｼｯｸM-PRO" panose="020F0600000000000000" pitchFamily="50" charset="-128"/>
              </a:rPr>
            </a:br>
            <a:r>
              <a:rPr lang="ja-JP" altLang="en-US" sz="2200" dirty="0" smtClean="0">
                <a:latin typeface="HG丸ｺﾞｼｯｸM-PRO" panose="020F0600000000000000" pitchFamily="50" charset="-128"/>
                <a:ea typeface="HG丸ｺﾞｼｯｸM-PRO" panose="020F0600000000000000" pitchFamily="50" charset="-128"/>
              </a:rPr>
              <a:t>行った場合は、所定点数にそれぞれ所定点数の</a:t>
            </a:r>
            <a:r>
              <a:rPr lang="en-US" altLang="ja-JP" sz="2200" dirty="0" smtClean="0">
                <a:latin typeface="HG丸ｺﾞｼｯｸM-PRO" panose="020F0600000000000000" pitchFamily="50" charset="-128"/>
                <a:ea typeface="HG丸ｺﾞｼｯｸM-PRO" panose="020F0600000000000000" pitchFamily="50" charset="-128"/>
              </a:rPr>
              <a:t/>
            </a:r>
            <a:br>
              <a:rPr lang="en-US" altLang="ja-JP" sz="2200" dirty="0" smtClean="0">
                <a:latin typeface="HG丸ｺﾞｼｯｸM-PRO" panose="020F0600000000000000" pitchFamily="50" charset="-128"/>
                <a:ea typeface="HG丸ｺﾞｼｯｸM-PRO" panose="020F0600000000000000" pitchFamily="50" charset="-128"/>
              </a:rPr>
            </a:b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１００分の１０に相当する点数を加算</a:t>
            </a:r>
            <a:r>
              <a:rPr lang="ja-JP" altLang="en-US" sz="2200" dirty="0" smtClean="0">
                <a:latin typeface="HG丸ｺﾞｼｯｸM-PRO" panose="020F0600000000000000" pitchFamily="50" charset="-128"/>
                <a:ea typeface="HG丸ｺﾞｼｯｸM-PRO" panose="020F0600000000000000" pitchFamily="50" charset="-128"/>
              </a:rPr>
              <a:t>する</a:t>
            </a:r>
            <a:endParaRPr lang="en-US" altLang="ja-JP" sz="2200" dirty="0" smtClean="0">
              <a:latin typeface="HG丸ｺﾞｼｯｸM-PRO" panose="020F0600000000000000" pitchFamily="50" charset="-128"/>
              <a:ea typeface="HG丸ｺﾞｼｯｸM-PRO" panose="020F0600000000000000" pitchFamily="50" charset="-128"/>
            </a:endParaRPr>
          </a:p>
          <a:p>
            <a:pPr marL="1520825" indent="-1339850">
              <a:buNone/>
            </a:pPr>
            <a:r>
              <a:rPr lang="ja-JP" altLang="en-US" sz="2200" dirty="0">
                <a:solidFill>
                  <a:srgbClr val="FF0000"/>
                </a:solidFill>
                <a:latin typeface="HG丸ｺﾞｼｯｸM-PRO" panose="020F0600000000000000" pitchFamily="50" charset="-128"/>
                <a:ea typeface="HG丸ｺﾞｼｯｸM-PRO" panose="020F0600000000000000" pitchFamily="50" charset="-128"/>
              </a:rPr>
              <a:t>（新</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）注２</a:t>
            </a:r>
            <a:r>
              <a:rPr lang="ja-JP" altLang="en-US" sz="2200" dirty="0" smtClean="0">
                <a:latin typeface="HG丸ｺﾞｼｯｸM-PRO" panose="020F0600000000000000" pitchFamily="50" charset="-128"/>
                <a:ea typeface="HG丸ｺﾞｼｯｸM-PRO" panose="020F0600000000000000" pitchFamily="50" charset="-128"/>
              </a:rPr>
              <a:t>　</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3</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については</a:t>
            </a:r>
            <a:r>
              <a:rPr lang="ja-JP" altLang="en-US" sz="2200" dirty="0" smtClean="0">
                <a:latin typeface="HG丸ｺﾞｼｯｸM-PRO" panose="020F0600000000000000" pitchFamily="50" charset="-128"/>
                <a:ea typeface="HG丸ｺﾞｼｯｸM-PRO" panose="020F0600000000000000" pitchFamily="50" charset="-128"/>
              </a:rPr>
              <a:t>、静脈麻酔の実施時間が</a:t>
            </a:r>
            <a:r>
              <a:rPr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２時間</a:t>
            </a:r>
            <a:r>
              <a:rPr lang="en-US" altLang="ja-JP" sz="2200" u="sng" dirty="0" smtClean="0">
                <a:solidFill>
                  <a:srgbClr val="0000FF"/>
                </a:solidFill>
                <a:latin typeface="HG丸ｺﾞｼｯｸM-PRO" panose="020F0600000000000000" pitchFamily="50" charset="-128"/>
                <a:ea typeface="HG丸ｺﾞｼｯｸM-PRO" panose="020F0600000000000000" pitchFamily="50" charset="-128"/>
              </a:rPr>
              <a:t/>
            </a:r>
            <a:br>
              <a:rPr lang="en-US" altLang="ja-JP" sz="2200" u="sng" dirty="0" smtClean="0">
                <a:solidFill>
                  <a:srgbClr val="0000FF"/>
                </a:solidFill>
                <a:latin typeface="HG丸ｺﾞｼｯｸM-PRO" panose="020F0600000000000000" pitchFamily="50" charset="-128"/>
                <a:ea typeface="HG丸ｺﾞｼｯｸM-PRO" panose="020F0600000000000000" pitchFamily="50" charset="-128"/>
              </a:rPr>
            </a:br>
            <a:r>
              <a:rPr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を超えた場合</a:t>
            </a:r>
            <a:r>
              <a:rPr lang="ja-JP" altLang="en-US" sz="2200" dirty="0" smtClean="0">
                <a:latin typeface="HG丸ｺﾞｼｯｸM-PRO" panose="020F0600000000000000" pitchFamily="50" charset="-128"/>
                <a:ea typeface="HG丸ｺﾞｼｯｸM-PRO" panose="020F0600000000000000" pitchFamily="50" charset="-128"/>
              </a:rPr>
              <a:t>は、</a:t>
            </a:r>
            <a:r>
              <a:rPr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１００点を所定点数に加算</a:t>
            </a:r>
            <a:r>
              <a:rPr lang="ja-JP" altLang="en-US" sz="2200" dirty="0" smtClean="0">
                <a:latin typeface="HG丸ｺﾞｼｯｸM-PRO" panose="020F0600000000000000" pitchFamily="50" charset="-128"/>
                <a:ea typeface="HG丸ｺﾞｼｯｸM-PRO" panose="020F0600000000000000" pitchFamily="50" charset="-128"/>
              </a:rPr>
              <a:t>する。</a:t>
            </a:r>
            <a:endParaRPr lang="en-US" altLang="ja-JP" sz="2200" dirty="0" smtClean="0">
              <a:latin typeface="HG丸ｺﾞｼｯｸM-PRO" panose="020F0600000000000000" pitchFamily="50" charset="-128"/>
              <a:ea typeface="HG丸ｺﾞｼｯｸM-PRO" panose="020F0600000000000000" pitchFamily="50" charset="-128"/>
            </a:endParaRPr>
          </a:p>
          <a:p>
            <a:pPr marL="1520825" indent="-1339850">
              <a:spcBef>
                <a:spcPts val="1200"/>
              </a:spcBef>
              <a:buNone/>
            </a:pPr>
            <a:r>
              <a:rPr lang="ja-JP" altLang="en-US" sz="2000" dirty="0" smtClean="0">
                <a:latin typeface="HG丸ｺﾞｼｯｸM-PRO" panose="020F0600000000000000" pitchFamily="50" charset="-128"/>
                <a:ea typeface="HG丸ｺﾞｼｯｸM-PRO" panose="020F0600000000000000" pitchFamily="50" charset="-128"/>
              </a:rPr>
              <a:t>［留意事項］</a:t>
            </a:r>
            <a:endParaRPr lang="en-US" altLang="ja-JP" sz="2000" dirty="0" smtClean="0">
              <a:latin typeface="HG丸ｺﾞｼｯｸM-PRO" panose="020F0600000000000000" pitchFamily="50" charset="-128"/>
              <a:ea typeface="HG丸ｺﾞｼｯｸM-PRO" panose="020F0600000000000000" pitchFamily="50" charset="-128"/>
            </a:endParaRPr>
          </a:p>
          <a:p>
            <a:pPr marL="446088" indent="0">
              <a:buNone/>
            </a:pP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3</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」に</a:t>
            </a:r>
            <a:r>
              <a:rPr lang="ja-JP" altLang="en-US" sz="2000" dirty="0">
                <a:solidFill>
                  <a:srgbClr val="0000FF"/>
                </a:solidFill>
                <a:latin typeface="HG丸ｺﾞｼｯｸM-PRO" panose="020F0600000000000000" pitchFamily="50" charset="-128"/>
                <a:ea typeface="HG丸ｺﾞｼｯｸM-PRO" panose="020F0600000000000000" pitchFamily="50" charset="-128"/>
              </a:rPr>
              <a:t>規定</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する</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複雑な場合</a:t>
            </a:r>
            <a:r>
              <a:rPr lang="ja-JP" altLang="en-US" sz="2000" dirty="0" smtClean="0">
                <a:latin typeface="HG丸ｺﾞｼｯｸM-PRO" panose="020F0600000000000000" pitchFamily="50" charset="-128"/>
                <a:ea typeface="HG丸ｺﾞｼｯｸM-PRO" panose="020F0600000000000000" pitchFamily="50" charset="-128"/>
              </a:rPr>
              <a:t>とは、</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常勤の麻酔科医が専従で</a:t>
            </a:r>
            <a:r>
              <a:rPr lang="en-US" altLang="ja-JP" sz="2000" u="sng" dirty="0" smtClean="0">
                <a:solidFill>
                  <a:srgbClr val="FF0000"/>
                </a:solidFill>
                <a:latin typeface="HG丸ｺﾞｼｯｸM-PRO" panose="020F0600000000000000" pitchFamily="50" charset="-128"/>
                <a:ea typeface="HG丸ｺﾞｼｯｸM-PRO" panose="020F0600000000000000" pitchFamily="50" charset="-128"/>
              </a:rPr>
              <a:t/>
            </a:r>
            <a:br>
              <a:rPr lang="en-US" altLang="ja-JP" sz="2000" u="sng" dirty="0" smtClean="0">
                <a:solidFill>
                  <a:srgbClr val="FF0000"/>
                </a:solidFill>
                <a:latin typeface="HG丸ｺﾞｼｯｸM-PRO" panose="020F0600000000000000" pitchFamily="50" charset="-128"/>
                <a:ea typeface="HG丸ｺﾞｼｯｸM-PRO" panose="020F0600000000000000" pitchFamily="50" charset="-128"/>
              </a:rPr>
            </a:b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当該麻酔を実施</a:t>
            </a:r>
            <a:r>
              <a:rPr lang="ja-JP" altLang="en-US" sz="2000" dirty="0" smtClean="0">
                <a:latin typeface="HG丸ｺﾞｼｯｸM-PRO" panose="020F0600000000000000" pitchFamily="50" charset="-128"/>
                <a:ea typeface="HG丸ｺﾞｼｯｸM-PRO" panose="020F0600000000000000" pitchFamily="50" charset="-128"/>
              </a:rPr>
              <a:t>した場合をいう。</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242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78590837"/>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980728"/>
            <a:ext cx="8568952" cy="3888432"/>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476672"/>
            <a:ext cx="8568952" cy="648072"/>
          </a:xfrm>
          <a:prstGeom prst="roundRect">
            <a:avLst>
              <a:gd name="adj" fmla="val 212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548680"/>
            <a:ext cx="8280920" cy="6309320"/>
          </a:xfrm>
        </p:spPr>
        <p:txBody>
          <a:bodyPr>
            <a:normAutofit/>
          </a:bodyPr>
          <a:lstStyle/>
          <a:p>
            <a:pPr marL="265113" indent="-265113">
              <a:spcBef>
                <a:spcPts val="600"/>
              </a:spcBef>
              <a:buNone/>
            </a:pPr>
            <a:r>
              <a:rPr lang="ja-JP" altLang="en-US" sz="2400" dirty="0">
                <a:latin typeface="HG丸ｺﾞｼｯｸM-PRO" panose="020F0600000000000000" pitchFamily="50" charset="-128"/>
                <a:ea typeface="HG丸ｺﾞｼｯｸM-PRO" panose="020F0600000000000000" pitchFamily="50" charset="-128"/>
              </a:rPr>
              <a:t>Ｌ</a:t>
            </a:r>
            <a:r>
              <a:rPr kumimoji="1" lang="en-US" altLang="ja-JP" sz="2400" dirty="0" smtClean="0">
                <a:latin typeface="HG丸ｺﾞｼｯｸM-PRO" panose="020F0600000000000000" pitchFamily="50" charset="-128"/>
                <a:ea typeface="HG丸ｺﾞｼｯｸM-PRO" panose="020F0600000000000000" pitchFamily="50" charset="-128"/>
              </a:rPr>
              <a:t>008</a:t>
            </a:r>
            <a:r>
              <a:rPr kumimoji="1" lang="ja-JP" altLang="en-US" sz="2400" dirty="0" smtClean="0">
                <a:latin typeface="HG丸ｺﾞｼｯｸM-PRO" panose="020F0600000000000000" pitchFamily="50" charset="-128"/>
                <a:ea typeface="HG丸ｺﾞｼｯｸM-PRO" panose="020F0600000000000000" pitchFamily="50" charset="-128"/>
              </a:rPr>
              <a:t>　マスク又は気管内挿管による閉鎖循環式全身麻酔　　　　　　　</a:t>
            </a: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endPar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1520825" indent="-1339850">
              <a:buNone/>
            </a:pPr>
            <a:endParaRPr lang="en-US" altLang="ja-JP" sz="2400" dirty="0" smtClean="0">
              <a:latin typeface="HG丸ｺﾞｼｯｸM-PRO" panose="020F0600000000000000" pitchFamily="50" charset="-128"/>
              <a:ea typeface="HG丸ｺﾞｼｯｸM-PRO" panose="020F0600000000000000" pitchFamily="50" charset="-128"/>
            </a:endParaRPr>
          </a:p>
          <a:p>
            <a:pPr marL="1520825" indent="-1520825">
              <a:buNone/>
            </a:pPr>
            <a:r>
              <a:rPr lang="ja-JP" altLang="en-US" sz="2400" dirty="0" smtClean="0">
                <a:latin typeface="HG丸ｺﾞｼｯｸM-PRO" panose="020F0600000000000000" pitchFamily="50" charset="-128"/>
                <a:ea typeface="HG丸ｺﾞｼｯｸM-PRO" panose="020F0600000000000000" pitchFamily="50" charset="-128"/>
              </a:rPr>
              <a:t>［留意事項］</a:t>
            </a:r>
            <a:endParaRPr lang="en-US" altLang="ja-JP" sz="2400" dirty="0" smtClean="0">
              <a:latin typeface="HG丸ｺﾞｼｯｸM-PRO" panose="020F0600000000000000" pitchFamily="50" charset="-128"/>
              <a:ea typeface="HG丸ｺﾞｼｯｸM-PRO" panose="020F0600000000000000" pitchFamily="50" charset="-128"/>
            </a:endParaRPr>
          </a:p>
          <a:p>
            <a:pPr marL="265113"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u="sng" dirty="0" smtClean="0">
                <a:solidFill>
                  <a:srgbClr val="0000FF"/>
                </a:solidFill>
                <a:latin typeface="HG丸ｺﾞｼｯｸM-PRO" panose="020F0600000000000000" pitchFamily="50" charset="-128"/>
                <a:ea typeface="HG丸ｺﾞｼｯｸM-PRO" panose="020F0600000000000000" pitchFamily="50" charset="-128"/>
              </a:rPr>
              <a:t>別</a:t>
            </a:r>
            <a:r>
              <a:rPr lang="ja-JP" altLang="en-US" sz="2400" u="sng" dirty="0">
                <a:solidFill>
                  <a:srgbClr val="0000FF"/>
                </a:solidFill>
                <a:latin typeface="HG丸ｺﾞｼｯｸM-PRO" panose="020F0600000000000000" pitchFamily="50" charset="-128"/>
                <a:ea typeface="HG丸ｺﾞｼｯｸM-PRO" panose="020F0600000000000000" pitchFamily="50" charset="-128"/>
              </a:rPr>
              <a:t>に厚生労働大臣が定める麻酔が困難な患者</a:t>
            </a:r>
            <a:r>
              <a:rPr lang="ja-JP" altLang="en-US" sz="2400" dirty="0">
                <a:latin typeface="HG丸ｺﾞｼｯｸM-PRO" panose="020F0600000000000000" pitchFamily="50" charset="-128"/>
                <a:ea typeface="HG丸ｺﾞｼｯｸM-PRO" panose="020F0600000000000000" pitchFamily="50" charset="-128"/>
              </a:rPr>
              <a:t>に行う</a:t>
            </a:r>
            <a:r>
              <a:rPr lang="ja-JP" altLang="en-US" sz="2400" dirty="0" smtClean="0">
                <a:latin typeface="HG丸ｺﾞｼｯｸM-PRO" panose="020F0600000000000000" pitchFamily="50" charset="-128"/>
                <a:ea typeface="HG丸ｺﾞｼｯｸM-PRO" panose="020F0600000000000000" pitchFamily="50" charset="-128"/>
              </a:rPr>
              <a:t>場合に該当し、Ｌ</a:t>
            </a:r>
            <a:r>
              <a:rPr lang="en-US" altLang="ja-JP" sz="2400" dirty="0" smtClean="0">
                <a:latin typeface="HG丸ｺﾞｼｯｸM-PRO" panose="020F0600000000000000" pitchFamily="50" charset="-128"/>
                <a:ea typeface="HG丸ｺﾞｼｯｸM-PRO" panose="020F0600000000000000" pitchFamily="50" charset="-128"/>
              </a:rPr>
              <a:t>008</a:t>
            </a:r>
            <a:r>
              <a:rPr lang="ja-JP" altLang="en-US" sz="2400" dirty="0" smtClean="0">
                <a:latin typeface="HG丸ｺﾞｼｯｸM-PRO" panose="020F0600000000000000" pitchFamily="50" charset="-128"/>
                <a:ea typeface="HG丸ｺﾞｼｯｸM-PRO" panose="020F0600000000000000" pitchFamily="50" charset="-128"/>
              </a:rPr>
              <a:t>の「１」から「５」までの「イ」に掲げる点数により算定する場合にあっては、該当する状態（麻酔が困難な患者として掲げられている「ア」から「ハ」までのうち）</a:t>
            </a:r>
            <a:r>
              <a:rPr lang="ja-JP" altLang="en-US" sz="2400" u="sng" dirty="0" smtClean="0">
                <a:solidFill>
                  <a:srgbClr val="0000FF"/>
                </a:solidFill>
                <a:latin typeface="HG丸ｺﾞｼｯｸM-PRO" panose="020F0600000000000000" pitchFamily="50" charset="-128"/>
                <a:ea typeface="HG丸ｺﾞｼｯｸM-PRO" panose="020F0600000000000000" pitchFamily="50" charset="-128"/>
              </a:rPr>
              <a:t>を診療報酬明細書の摘要欄に記載</a:t>
            </a:r>
            <a:r>
              <a:rPr lang="ja-JP" altLang="en-US" sz="2400" dirty="0" smtClean="0">
                <a:latin typeface="HG丸ｺﾞｼｯｸM-PRO" panose="020F0600000000000000" pitchFamily="50" charset="-128"/>
                <a:ea typeface="HG丸ｺﾞｼｯｸM-PRO" panose="020F0600000000000000" pitchFamily="50" charset="-128"/>
              </a:rPr>
              <a:t>する。</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243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95074565"/>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1556792"/>
            <a:ext cx="8574456" cy="3960440"/>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476672"/>
            <a:ext cx="8568952" cy="1368152"/>
          </a:xfrm>
          <a:prstGeom prst="roundRect">
            <a:avLst>
              <a:gd name="adj" fmla="val 212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692696"/>
            <a:ext cx="8280920" cy="6165304"/>
          </a:xfrm>
        </p:spPr>
        <p:txBody>
          <a:bodyPr>
            <a:normAutofit/>
          </a:bodyPr>
          <a:lstStyle/>
          <a:p>
            <a:pPr marL="265113" indent="-265113">
              <a:spcBef>
                <a:spcPts val="600"/>
              </a:spcBef>
              <a:buNone/>
            </a:pPr>
            <a:r>
              <a:rPr lang="ja-JP" altLang="en-US" sz="2400" dirty="0">
                <a:solidFill>
                  <a:srgbClr val="FF0000"/>
                </a:solidFill>
                <a:latin typeface="HG丸ｺﾞｼｯｸM-PRO" panose="020F0600000000000000" pitchFamily="50" charset="-128"/>
                <a:ea typeface="HG丸ｺﾞｼｯｸM-PRO" panose="020F0600000000000000" pitchFamily="50" charset="-128"/>
              </a:rPr>
              <a:t>Ｌ</a:t>
            </a:r>
            <a:r>
              <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rPr>
              <a:t>008-3</a:t>
            </a: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経皮的</a:t>
            </a: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体温調節療法（１日につき）</a:t>
            </a:r>
            <a:endPar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kumimoji="1" lang="ja-JP" altLang="en-US" sz="2400" dirty="0" smtClean="0">
                <a:latin typeface="HG丸ｺﾞｼｯｸM-PRO" panose="020F0600000000000000" pitchFamily="50" charset="-128"/>
                <a:ea typeface="HG丸ｺﾞｼｯｸM-PRO" panose="020F0600000000000000" pitchFamily="50" charset="-128"/>
              </a:rPr>
              <a:t>　　　　　　　</a:t>
            </a: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　　　　　　　　　　５</a:t>
            </a:r>
            <a:r>
              <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０００点（新）</a:t>
            </a:r>
            <a:endPar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808038" indent="-808038">
              <a:buNone/>
            </a:pPr>
            <a:endParaRPr lang="en-US" altLang="ja-JP" sz="800" dirty="0" smtClean="0">
              <a:latin typeface="HG丸ｺﾞｼｯｸM-PRO" panose="020F0600000000000000" pitchFamily="50" charset="-128"/>
              <a:ea typeface="HG丸ｺﾞｼｯｸM-PRO" panose="020F0600000000000000" pitchFamily="50" charset="-128"/>
            </a:endParaRPr>
          </a:p>
          <a:p>
            <a:pPr marL="542925" indent="-542925">
              <a:buNone/>
            </a:pPr>
            <a:r>
              <a:rPr lang="ja-JP" altLang="en-US" sz="2000" dirty="0" smtClean="0">
                <a:latin typeface="HG丸ｺﾞｼｯｸM-PRO" panose="020F0600000000000000" pitchFamily="50" charset="-128"/>
                <a:ea typeface="HG丸ｺﾞｼｯｸM-PRO" panose="020F0600000000000000" pitchFamily="50" charset="-128"/>
              </a:rPr>
              <a:t>　</a:t>
            </a:r>
            <a:endParaRPr lang="en-US" altLang="ja-JP" sz="1000" dirty="0" smtClean="0">
              <a:solidFill>
                <a:srgbClr val="0000FF"/>
              </a:solidFill>
              <a:latin typeface="HG丸ｺﾞｼｯｸM-PRO" panose="020F0600000000000000" pitchFamily="50" charset="-128"/>
              <a:ea typeface="HG丸ｺﾞｼｯｸM-PRO" panose="020F0600000000000000" pitchFamily="50" charset="-128"/>
            </a:endParaRPr>
          </a:p>
          <a:p>
            <a:pPr marL="1520825" indent="-1339850">
              <a:buNone/>
            </a:pPr>
            <a:r>
              <a:rPr lang="ja-JP" altLang="en-US" sz="2400" dirty="0" smtClean="0">
                <a:latin typeface="HG丸ｺﾞｼｯｸM-PRO" panose="020F0600000000000000" pitchFamily="50" charset="-128"/>
                <a:ea typeface="HG丸ｺﾞｼｯｸM-PRO" panose="020F0600000000000000" pitchFamily="50" charset="-128"/>
              </a:rPr>
              <a:t>［留意事項］</a:t>
            </a:r>
            <a:endParaRPr lang="en-US" altLang="ja-JP" sz="2400" dirty="0" smtClean="0">
              <a:latin typeface="HG丸ｺﾞｼｯｸM-PRO" panose="020F0600000000000000" pitchFamily="50" charset="-128"/>
              <a:ea typeface="HG丸ｺﾞｼｯｸM-PRO" panose="020F0600000000000000" pitchFamily="50" charset="-128"/>
            </a:endParaRPr>
          </a:p>
          <a:p>
            <a:pPr marL="446088"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経皮的体温調節療法は、集中治療室等において、</a:t>
            </a:r>
            <a:r>
              <a:rPr lang="en-US" altLang="ja-JP" sz="2400" dirty="0" smtClean="0">
                <a:latin typeface="HG丸ｺﾞｼｯｸM-PRO" panose="020F0600000000000000" pitchFamily="50" charset="-128"/>
                <a:ea typeface="HG丸ｺﾞｼｯｸM-PRO" panose="020F0600000000000000" pitchFamily="50" charset="-128"/>
              </a:rPr>
              <a:t/>
            </a:r>
            <a:br>
              <a:rPr lang="en-US" altLang="ja-JP" sz="2400" dirty="0" smtClean="0">
                <a:latin typeface="HG丸ｺﾞｼｯｸM-PRO" panose="020F0600000000000000" pitchFamily="50" charset="-128"/>
                <a:ea typeface="HG丸ｺﾞｼｯｸM-PRO" panose="020F0600000000000000" pitchFamily="50" charset="-128"/>
              </a:rPr>
            </a:br>
            <a:r>
              <a:rPr lang="ja-JP" altLang="en-US" sz="2400" dirty="0" smtClean="0">
                <a:latin typeface="HG丸ｺﾞｼｯｸM-PRO" panose="020F0600000000000000" pitchFamily="50" charset="-128"/>
                <a:ea typeface="HG丸ｺﾞｼｯｸM-PRO" panose="020F0600000000000000" pitchFamily="50" charset="-128"/>
              </a:rPr>
              <a:t>くも膜下出血、頭部外傷又は熱中症による急性重症</a:t>
            </a:r>
            <a:r>
              <a:rPr lang="en-US" altLang="ja-JP" sz="2400" dirty="0" smtClean="0">
                <a:latin typeface="HG丸ｺﾞｼｯｸM-PRO" panose="020F0600000000000000" pitchFamily="50" charset="-128"/>
                <a:ea typeface="HG丸ｺﾞｼｯｸM-PRO" panose="020F0600000000000000" pitchFamily="50" charset="-128"/>
              </a:rPr>
              <a:t/>
            </a:r>
            <a:br>
              <a:rPr lang="en-US" altLang="ja-JP" sz="2400" dirty="0" smtClean="0">
                <a:latin typeface="HG丸ｺﾞｼｯｸM-PRO" panose="020F0600000000000000" pitchFamily="50" charset="-128"/>
                <a:ea typeface="HG丸ｺﾞｼｯｸM-PRO" panose="020F0600000000000000" pitchFamily="50" charset="-128"/>
              </a:rPr>
            </a:br>
            <a:r>
              <a:rPr lang="ja-JP" altLang="en-US" sz="2400" dirty="0" smtClean="0">
                <a:latin typeface="HG丸ｺﾞｼｯｸM-PRO" panose="020F0600000000000000" pitchFamily="50" charset="-128"/>
                <a:ea typeface="HG丸ｺﾞｼｯｸM-PRO" panose="020F0600000000000000" pitchFamily="50" charset="-128"/>
              </a:rPr>
              <a:t>脳障害を伴う発熱患者に対して、中心静脈留置型経</a:t>
            </a:r>
            <a:r>
              <a:rPr lang="en-US" altLang="ja-JP" sz="2400" dirty="0" smtClean="0">
                <a:latin typeface="HG丸ｺﾞｼｯｸM-PRO" panose="020F0600000000000000" pitchFamily="50" charset="-128"/>
                <a:ea typeface="HG丸ｺﾞｼｯｸM-PRO" panose="020F0600000000000000" pitchFamily="50" charset="-128"/>
              </a:rPr>
              <a:t/>
            </a:r>
            <a:br>
              <a:rPr lang="en-US" altLang="ja-JP" sz="2400" dirty="0" smtClean="0">
                <a:latin typeface="HG丸ｺﾞｼｯｸM-PRO" panose="020F0600000000000000" pitchFamily="50" charset="-128"/>
                <a:ea typeface="HG丸ｺﾞｼｯｸM-PRO" panose="020F0600000000000000" pitchFamily="50" charset="-128"/>
              </a:rPr>
            </a:br>
            <a:r>
              <a:rPr lang="ja-JP" altLang="en-US" sz="2400" dirty="0" smtClean="0">
                <a:latin typeface="HG丸ｺﾞｼｯｸM-PRO" panose="020F0600000000000000" pitchFamily="50" charset="-128"/>
                <a:ea typeface="HG丸ｺﾞｼｯｸM-PRO" panose="020F0600000000000000" pitchFamily="50" charset="-128"/>
              </a:rPr>
              <a:t>皮的体温調節装置を用いて体温調節を行った場合に、</a:t>
            </a:r>
            <a:r>
              <a:rPr lang="en-US" altLang="ja-JP" sz="2400" dirty="0" smtClean="0">
                <a:latin typeface="HG丸ｺﾞｼｯｸM-PRO" panose="020F0600000000000000" pitchFamily="50" charset="-128"/>
                <a:ea typeface="HG丸ｺﾞｼｯｸM-PRO" panose="020F0600000000000000" pitchFamily="50" charset="-128"/>
              </a:rPr>
              <a:t/>
            </a:r>
            <a:br>
              <a:rPr lang="en-US" altLang="ja-JP" sz="2400" dirty="0" smtClean="0">
                <a:latin typeface="HG丸ｺﾞｼｯｸM-PRO" panose="020F0600000000000000" pitchFamily="50" charset="-128"/>
                <a:ea typeface="HG丸ｺﾞｼｯｸM-PRO" panose="020F0600000000000000" pitchFamily="50" charset="-128"/>
              </a:rPr>
            </a:br>
            <a:r>
              <a:rPr lang="ja-JP" altLang="en-US" sz="2400" dirty="0" smtClean="0">
                <a:latin typeface="HG丸ｺﾞｼｯｸM-PRO" panose="020F0600000000000000" pitchFamily="50" charset="-128"/>
                <a:ea typeface="HG丸ｺﾞｼｯｸM-PRO" panose="020F0600000000000000" pitchFamily="50" charset="-128"/>
              </a:rPr>
              <a:t>一連につき１回に限り算定する。</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244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73927787"/>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1988840"/>
            <a:ext cx="8568952" cy="4392488"/>
          </a:xfrm>
          <a:prstGeom prst="snip2DiagRect">
            <a:avLst>
              <a:gd name="adj1" fmla="val 0"/>
              <a:gd name="adj2" fmla="val 1710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476672"/>
            <a:ext cx="8568952" cy="2016224"/>
          </a:xfrm>
          <a:prstGeom prst="roundRect">
            <a:avLst>
              <a:gd name="adj" fmla="val 212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692696"/>
            <a:ext cx="8280920" cy="6165304"/>
          </a:xfrm>
        </p:spPr>
        <p:txBody>
          <a:bodyPr>
            <a:normAutofit/>
          </a:bodyPr>
          <a:lstStyle/>
          <a:p>
            <a:pPr marL="265113" indent="-265113">
              <a:spcBef>
                <a:spcPts val="600"/>
              </a:spcBef>
              <a:buNone/>
            </a:pPr>
            <a:r>
              <a:rPr lang="ja-JP" altLang="en-US" sz="2400" dirty="0">
                <a:latin typeface="HG丸ｺﾞｼｯｸM-PRO" panose="020F0600000000000000" pitchFamily="50" charset="-128"/>
                <a:ea typeface="HG丸ｺﾞｼｯｸM-PRO" panose="020F0600000000000000" pitchFamily="50" charset="-128"/>
              </a:rPr>
              <a:t>Ｌ</a:t>
            </a:r>
            <a:r>
              <a:rPr kumimoji="1" lang="en-US" altLang="ja-JP" sz="2400" dirty="0" smtClean="0">
                <a:latin typeface="HG丸ｺﾞｼｯｸM-PRO" panose="020F0600000000000000" pitchFamily="50" charset="-128"/>
                <a:ea typeface="HG丸ｺﾞｼｯｸM-PRO" panose="020F0600000000000000" pitchFamily="50" charset="-128"/>
              </a:rPr>
              <a:t>009</a:t>
            </a:r>
            <a:r>
              <a:rPr kumimoji="1"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麻酔</a:t>
            </a:r>
            <a:r>
              <a:rPr lang="ja-JP" altLang="en-US" sz="2400" dirty="0" smtClean="0">
                <a:latin typeface="HG丸ｺﾞｼｯｸM-PRO" panose="020F0600000000000000" pitchFamily="50" charset="-128"/>
                <a:ea typeface="HG丸ｺﾞｼｯｸM-PRO" panose="020F0600000000000000" pitchFamily="50" charset="-128"/>
              </a:rPr>
              <a:t>管理料</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smtClean="0">
                <a:latin typeface="HG丸ｺﾞｼｯｸM-PRO" panose="020F0600000000000000" pitchFamily="50" charset="-128"/>
                <a:ea typeface="HG丸ｺﾞｼｯｸM-PRO" panose="020F0600000000000000" pitchFamily="50" charset="-128"/>
              </a:rPr>
              <a:t>Ⅰ</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kumimoji="1"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１　硬膜外麻酔又は脊椎麻酔を行った場合　　２００点</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627063" indent="-627063">
              <a:spcBef>
                <a:spcPts val="600"/>
              </a:spcBef>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２　マスク又は気管内挿管による閉鎖循環式</a:t>
            </a:r>
            <a:r>
              <a:rPr lang="en-US" altLang="ja-JP" sz="2400" dirty="0" smtClean="0">
                <a:latin typeface="HG丸ｺﾞｼｯｸM-PRO" panose="020F0600000000000000" pitchFamily="50" charset="-128"/>
                <a:ea typeface="HG丸ｺﾞｼｯｸM-PRO" panose="020F0600000000000000" pitchFamily="50" charset="-128"/>
              </a:rPr>
              <a:t/>
            </a:r>
            <a:br>
              <a:rPr lang="en-US" altLang="ja-JP" sz="2400" dirty="0" smtClean="0">
                <a:latin typeface="HG丸ｺﾞｼｯｸM-PRO" panose="020F0600000000000000" pitchFamily="50" charset="-128"/>
                <a:ea typeface="HG丸ｺﾞｼｯｸM-PRO" panose="020F0600000000000000" pitchFamily="50" charset="-128"/>
              </a:rPr>
            </a:br>
            <a:r>
              <a:rPr lang="ja-JP" altLang="en-US" sz="2400" dirty="0" smtClean="0">
                <a:latin typeface="HG丸ｺﾞｼｯｸM-PRO" panose="020F0600000000000000" pitchFamily="50" charset="-128"/>
                <a:ea typeface="HG丸ｺﾞｼｯｸM-PRO" panose="020F0600000000000000" pitchFamily="50" charset="-128"/>
              </a:rPr>
              <a:t>全身麻酔を行った場合　　　　　　　　　　９００点</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808038" indent="-808038">
              <a:buNone/>
            </a:pPr>
            <a:endParaRPr lang="en-US" altLang="ja-JP" sz="800" dirty="0" smtClean="0">
              <a:latin typeface="HG丸ｺﾞｼｯｸM-PRO" panose="020F0600000000000000" pitchFamily="50" charset="-128"/>
              <a:ea typeface="HG丸ｺﾞｼｯｸM-PRO" panose="020F0600000000000000" pitchFamily="50" charset="-128"/>
            </a:endParaRPr>
          </a:p>
          <a:p>
            <a:pPr marL="542925" indent="-542925">
              <a:buNone/>
            </a:pPr>
            <a:r>
              <a:rPr lang="ja-JP" altLang="en-US" sz="2000" dirty="0" smtClean="0">
                <a:latin typeface="HG丸ｺﾞｼｯｸM-PRO" panose="020F0600000000000000" pitchFamily="50" charset="-128"/>
                <a:ea typeface="HG丸ｺﾞｼｯｸM-PRO" panose="020F0600000000000000" pitchFamily="50" charset="-128"/>
              </a:rPr>
              <a:t>　</a:t>
            </a:r>
            <a:endParaRPr lang="en-US" altLang="ja-JP" sz="1000" dirty="0" smtClean="0">
              <a:solidFill>
                <a:srgbClr val="0000FF"/>
              </a:solidFill>
              <a:latin typeface="HG丸ｺﾞｼｯｸM-PRO" panose="020F0600000000000000" pitchFamily="50" charset="-128"/>
              <a:ea typeface="HG丸ｺﾞｼｯｸM-PRO" panose="020F0600000000000000" pitchFamily="50" charset="-128"/>
            </a:endParaRPr>
          </a:p>
          <a:p>
            <a:pPr marL="1339850" indent="-1339850">
              <a:buNone/>
            </a:pP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（新）注４</a:t>
            </a:r>
            <a:r>
              <a:rPr lang="ja-JP" altLang="en-US" sz="2000" dirty="0" smtClean="0">
                <a:latin typeface="HG丸ｺﾞｼｯｸM-PRO" panose="020F0600000000000000" pitchFamily="50" charset="-128"/>
                <a:ea typeface="HG丸ｺﾞｼｯｸM-PRO" panose="020F0600000000000000" pitchFamily="50" charset="-128"/>
              </a:rPr>
              <a:t>　区分番号Ｋ</a:t>
            </a:r>
            <a:r>
              <a:rPr lang="en-US" altLang="ja-JP" sz="2000" dirty="0" smtClean="0">
                <a:latin typeface="HG丸ｺﾞｼｯｸM-PRO" panose="020F0600000000000000" pitchFamily="50" charset="-128"/>
                <a:ea typeface="HG丸ｺﾞｼｯｸM-PRO" panose="020F0600000000000000" pitchFamily="50" charset="-128"/>
              </a:rPr>
              <a:t>017</a:t>
            </a:r>
            <a:r>
              <a:rPr lang="ja-JP" altLang="en-US" sz="2000" dirty="0" err="1"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Ｋ</a:t>
            </a:r>
            <a:r>
              <a:rPr lang="en-US" altLang="ja-JP" sz="2000" dirty="0" smtClean="0">
                <a:latin typeface="HG丸ｺﾞｼｯｸM-PRO" panose="020F0600000000000000" pitchFamily="50" charset="-128"/>
                <a:ea typeface="HG丸ｺﾞｼｯｸM-PRO" panose="020F0600000000000000" pitchFamily="50" charset="-128"/>
              </a:rPr>
              <a:t>020</a:t>
            </a:r>
            <a:r>
              <a:rPr lang="ja-JP" altLang="en-US" sz="2000" dirty="0" err="1"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Ｋ</a:t>
            </a:r>
            <a:r>
              <a:rPr lang="en-US" altLang="ja-JP" sz="2000" dirty="0" smtClean="0">
                <a:latin typeface="HG丸ｺﾞｼｯｸM-PRO" panose="020F0600000000000000" pitchFamily="50" charset="-128"/>
                <a:ea typeface="HG丸ｺﾞｼｯｸM-PRO" panose="020F0600000000000000" pitchFamily="50" charset="-128"/>
              </a:rPr>
              <a:t>136-2</a:t>
            </a:r>
            <a:r>
              <a:rPr lang="ja-JP" altLang="en-US" sz="2000" dirty="0" err="1"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Ｋ</a:t>
            </a:r>
            <a:r>
              <a:rPr lang="en-US" altLang="ja-JP" sz="2000" dirty="0" smtClean="0">
                <a:latin typeface="HG丸ｺﾞｼｯｸM-PRO" panose="020F0600000000000000" pitchFamily="50" charset="-128"/>
                <a:ea typeface="HG丸ｺﾞｼｯｸM-PRO" panose="020F0600000000000000" pitchFamily="50" charset="-128"/>
              </a:rPr>
              <a:t>151-2</a:t>
            </a:r>
            <a:r>
              <a:rPr lang="ja-JP" altLang="en-US" sz="2000" dirty="0" err="1"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Ｋ</a:t>
            </a:r>
            <a:r>
              <a:rPr lang="en-US" altLang="ja-JP" sz="2000" dirty="0" smtClean="0">
                <a:latin typeface="HG丸ｺﾞｼｯｸM-PRO" panose="020F0600000000000000" pitchFamily="50" charset="-128"/>
                <a:ea typeface="HG丸ｺﾞｼｯｸM-PRO" panose="020F0600000000000000" pitchFamily="50" charset="-128"/>
              </a:rPr>
              <a:t>175</a:t>
            </a:r>
            <a:r>
              <a:rPr lang="ja-JP" altLang="en-US" sz="2000" dirty="0" smtClean="0">
                <a:latin typeface="HG丸ｺﾞｼｯｸM-PRO" panose="020F0600000000000000" pitchFamily="50" charset="-128"/>
                <a:ea typeface="HG丸ｺﾞｼｯｸM-PRO" panose="020F0600000000000000" pitchFamily="50" charset="-128"/>
              </a:rPr>
              <a:t>の</a:t>
            </a:r>
            <a:r>
              <a:rPr lang="en-US" altLang="ja-JP" sz="2000" dirty="0" smtClean="0">
                <a:latin typeface="HG丸ｺﾞｼｯｸM-PRO" panose="020F0600000000000000" pitchFamily="50" charset="-128"/>
                <a:ea typeface="HG丸ｺﾞｼｯｸM-PRO" panose="020F0600000000000000" pitchFamily="50" charset="-128"/>
              </a:rPr>
              <a:t>2</a:t>
            </a:r>
            <a:r>
              <a:rPr lang="ja-JP" altLang="en-US" sz="2000" dirty="0" err="1"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Ｋ</a:t>
            </a:r>
            <a:r>
              <a:rPr lang="en-US" altLang="ja-JP" sz="2000" dirty="0" smtClean="0">
                <a:latin typeface="HG丸ｺﾞｼｯｸM-PRO" panose="020F0600000000000000" pitchFamily="50" charset="-128"/>
                <a:ea typeface="HG丸ｺﾞｼｯｸM-PRO" panose="020F0600000000000000" pitchFamily="50" charset="-128"/>
              </a:rPr>
              <a:t>379-2</a:t>
            </a:r>
            <a:r>
              <a:rPr lang="ja-JP" altLang="en-US" sz="2000" dirty="0" smtClean="0">
                <a:latin typeface="HG丸ｺﾞｼｯｸM-PRO" panose="020F0600000000000000" pitchFamily="50" charset="-128"/>
                <a:ea typeface="HG丸ｺﾞｼｯｸM-PRO" panose="020F0600000000000000" pitchFamily="50" charset="-128"/>
              </a:rPr>
              <a:t>の</a:t>
            </a:r>
            <a:r>
              <a:rPr lang="en-US" altLang="ja-JP" sz="2000" dirty="0" smtClean="0">
                <a:latin typeface="HG丸ｺﾞｼｯｸM-PRO" panose="020F0600000000000000" pitchFamily="50" charset="-128"/>
                <a:ea typeface="HG丸ｺﾞｼｯｸM-PRO" panose="020F0600000000000000" pitchFamily="50" charset="-128"/>
              </a:rPr>
              <a:t>2</a:t>
            </a:r>
            <a:r>
              <a:rPr lang="ja-JP" altLang="en-US" sz="2000" dirty="0" err="1"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Ｋ</a:t>
            </a:r>
            <a:r>
              <a:rPr lang="en-US" altLang="ja-JP" sz="2000" dirty="0" smtClean="0">
                <a:latin typeface="HG丸ｺﾞｼｯｸM-PRO" panose="020F0600000000000000" pitchFamily="50" charset="-128"/>
                <a:ea typeface="HG丸ｺﾞｼｯｸM-PRO" panose="020F0600000000000000" pitchFamily="50" charset="-128"/>
              </a:rPr>
              <a:t>395</a:t>
            </a:r>
            <a:r>
              <a:rPr lang="ja-JP" altLang="en-US" sz="2000" dirty="0" err="1"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Ｋ</a:t>
            </a:r>
            <a:r>
              <a:rPr lang="en-US" altLang="ja-JP" sz="2000" dirty="0" smtClean="0">
                <a:latin typeface="HG丸ｺﾞｼｯｸM-PRO" panose="020F0600000000000000" pitchFamily="50" charset="-128"/>
                <a:ea typeface="HG丸ｺﾞｼｯｸM-PRO" panose="020F0600000000000000" pitchFamily="50" charset="-128"/>
              </a:rPr>
              <a:t>558</a:t>
            </a:r>
            <a:r>
              <a:rPr lang="ja-JP" altLang="en-US" sz="2000" dirty="0" err="1"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Ｋ</a:t>
            </a:r>
            <a:r>
              <a:rPr lang="en-US" altLang="ja-JP" sz="2000" dirty="0" smtClean="0">
                <a:latin typeface="HG丸ｺﾞｼｯｸM-PRO" panose="020F0600000000000000" pitchFamily="50" charset="-128"/>
                <a:ea typeface="HG丸ｺﾞｼｯｸM-PRO" panose="020F0600000000000000" pitchFamily="50" charset="-128"/>
              </a:rPr>
              <a:t>560</a:t>
            </a:r>
            <a:r>
              <a:rPr lang="ja-JP" altLang="en-US" sz="2000" dirty="0" smtClean="0">
                <a:latin typeface="HG丸ｺﾞｼｯｸM-PRO" panose="020F0600000000000000" pitchFamily="50" charset="-128"/>
                <a:ea typeface="HG丸ｺﾞｼｯｸM-PRO" panose="020F0600000000000000" pitchFamily="50" charset="-128"/>
              </a:rPr>
              <a:t>の</a:t>
            </a:r>
            <a:r>
              <a:rPr lang="en-US" altLang="ja-JP" sz="2000" dirty="0" smtClean="0">
                <a:latin typeface="HG丸ｺﾞｼｯｸM-PRO" panose="020F0600000000000000" pitchFamily="50" charset="-128"/>
                <a:ea typeface="HG丸ｺﾞｼｯｸM-PRO" panose="020F0600000000000000" pitchFamily="50" charset="-128"/>
              </a:rPr>
              <a:t>3</a:t>
            </a:r>
            <a:r>
              <a:rPr lang="ja-JP" altLang="en-US" sz="2000" dirty="0" smtClean="0">
                <a:latin typeface="HG丸ｺﾞｼｯｸM-PRO" panose="020F0600000000000000" pitchFamily="50" charset="-128"/>
                <a:ea typeface="HG丸ｺﾞｼｯｸM-PRO" panose="020F0600000000000000" pitchFamily="50" charset="-128"/>
              </a:rPr>
              <a:t>のイ、Ｋ</a:t>
            </a:r>
            <a:r>
              <a:rPr lang="en-US" altLang="ja-JP" sz="2000" dirty="0" smtClean="0">
                <a:latin typeface="HG丸ｺﾞｼｯｸM-PRO" panose="020F0600000000000000" pitchFamily="50" charset="-128"/>
                <a:ea typeface="HG丸ｺﾞｼｯｸM-PRO" panose="020F0600000000000000" pitchFamily="50" charset="-128"/>
              </a:rPr>
              <a:t>560</a:t>
            </a:r>
            <a:r>
              <a:rPr lang="ja-JP" altLang="en-US" sz="2000" dirty="0" smtClean="0">
                <a:latin typeface="HG丸ｺﾞｼｯｸM-PRO" panose="020F0600000000000000" pitchFamily="50" charset="-128"/>
                <a:ea typeface="HG丸ｺﾞｼｯｸM-PRO" panose="020F0600000000000000" pitchFamily="50" charset="-128"/>
              </a:rPr>
              <a:t>の</a:t>
            </a:r>
            <a:r>
              <a:rPr lang="en-US" altLang="ja-JP" sz="2000" dirty="0" smtClean="0">
                <a:latin typeface="HG丸ｺﾞｼｯｸM-PRO" panose="020F0600000000000000" pitchFamily="50" charset="-128"/>
                <a:ea typeface="HG丸ｺﾞｼｯｸM-PRO" panose="020F0600000000000000" pitchFamily="50" charset="-128"/>
              </a:rPr>
              <a:t>3</a:t>
            </a:r>
            <a:r>
              <a:rPr lang="ja-JP" altLang="en-US" sz="2000" dirty="0" smtClean="0">
                <a:latin typeface="HG丸ｺﾞｼｯｸM-PRO" panose="020F0600000000000000" pitchFamily="50" charset="-128"/>
                <a:ea typeface="HG丸ｺﾞｼｯｸM-PRO" panose="020F0600000000000000" pitchFamily="50" charset="-128"/>
              </a:rPr>
              <a:t>のロ、Ｋ</a:t>
            </a:r>
            <a:r>
              <a:rPr lang="en-US" altLang="ja-JP" sz="2000" dirty="0" smtClean="0">
                <a:latin typeface="HG丸ｺﾞｼｯｸM-PRO" panose="020F0600000000000000" pitchFamily="50" charset="-128"/>
                <a:ea typeface="HG丸ｺﾞｼｯｸM-PRO" panose="020F0600000000000000" pitchFamily="50" charset="-128"/>
              </a:rPr>
              <a:t>560</a:t>
            </a:r>
            <a:r>
              <a:rPr lang="ja-JP" altLang="en-US" sz="2000" dirty="0" smtClean="0">
                <a:latin typeface="HG丸ｺﾞｼｯｸM-PRO" panose="020F0600000000000000" pitchFamily="50" charset="-128"/>
                <a:ea typeface="HG丸ｺﾞｼｯｸM-PRO" panose="020F0600000000000000" pitchFamily="50" charset="-128"/>
              </a:rPr>
              <a:t>の</a:t>
            </a:r>
            <a:r>
              <a:rPr lang="en-US" altLang="ja-JP" sz="2000" dirty="0" smtClean="0">
                <a:latin typeface="HG丸ｺﾞｼｯｸM-PRO" panose="020F0600000000000000" pitchFamily="50" charset="-128"/>
                <a:ea typeface="HG丸ｺﾞｼｯｸM-PRO" panose="020F0600000000000000" pitchFamily="50" charset="-128"/>
              </a:rPr>
              <a:t>3</a:t>
            </a:r>
            <a:r>
              <a:rPr lang="ja-JP" altLang="en-US" sz="2000" dirty="0" smtClean="0">
                <a:latin typeface="HG丸ｺﾞｼｯｸM-PRO" panose="020F0600000000000000" pitchFamily="50" charset="-128"/>
                <a:ea typeface="HG丸ｺﾞｼｯｸM-PRO" panose="020F0600000000000000" pitchFamily="50" charset="-128"/>
              </a:rPr>
              <a:t>のハ、Ｋ</a:t>
            </a:r>
            <a:r>
              <a:rPr lang="en-US" altLang="ja-JP" sz="2000" dirty="0" smtClean="0">
                <a:latin typeface="HG丸ｺﾞｼｯｸM-PRO" panose="020F0600000000000000" pitchFamily="50" charset="-128"/>
                <a:ea typeface="HG丸ｺﾞｼｯｸM-PRO" panose="020F0600000000000000" pitchFamily="50" charset="-128"/>
              </a:rPr>
              <a:t>560</a:t>
            </a:r>
            <a:r>
              <a:rPr lang="ja-JP" altLang="en-US" sz="2000" dirty="0" smtClean="0">
                <a:latin typeface="HG丸ｺﾞｼｯｸM-PRO" panose="020F0600000000000000" pitchFamily="50" charset="-128"/>
                <a:ea typeface="HG丸ｺﾞｼｯｸM-PRO" panose="020F0600000000000000" pitchFamily="50" charset="-128"/>
              </a:rPr>
              <a:t>の</a:t>
            </a:r>
            <a:r>
              <a:rPr lang="en-US" altLang="ja-JP" sz="2000" dirty="0" smtClean="0">
                <a:latin typeface="HG丸ｺﾞｼｯｸM-PRO" panose="020F0600000000000000" pitchFamily="50" charset="-128"/>
                <a:ea typeface="HG丸ｺﾞｼｯｸM-PRO" panose="020F0600000000000000" pitchFamily="50" charset="-128"/>
              </a:rPr>
              <a:t>5</a:t>
            </a:r>
            <a:r>
              <a:rPr lang="ja-JP" altLang="en-US" sz="2000" dirty="0" err="1"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Ｋ</a:t>
            </a:r>
            <a:r>
              <a:rPr lang="en-US" altLang="ja-JP" sz="2000" dirty="0" smtClean="0">
                <a:latin typeface="HG丸ｺﾞｼｯｸM-PRO" panose="020F0600000000000000" pitchFamily="50" charset="-128"/>
                <a:ea typeface="HG丸ｺﾞｼｯｸM-PRO" panose="020F0600000000000000" pitchFamily="50" charset="-128"/>
              </a:rPr>
              <a:t>579-2</a:t>
            </a:r>
            <a:r>
              <a:rPr lang="ja-JP" altLang="en-US" sz="2000" dirty="0" smtClean="0">
                <a:latin typeface="HG丸ｺﾞｼｯｸM-PRO" panose="020F0600000000000000" pitchFamily="50" charset="-128"/>
                <a:ea typeface="HG丸ｺﾞｼｯｸM-PRO" panose="020F0600000000000000" pitchFamily="50" charset="-128"/>
              </a:rPr>
              <a:t>の</a:t>
            </a:r>
            <a:r>
              <a:rPr lang="en-US" altLang="ja-JP" sz="2000" dirty="0" smtClean="0">
                <a:latin typeface="HG丸ｺﾞｼｯｸM-PRO" panose="020F0600000000000000" pitchFamily="50" charset="-128"/>
                <a:ea typeface="HG丸ｺﾞｼｯｸM-PRO" panose="020F0600000000000000" pitchFamily="50" charset="-128"/>
              </a:rPr>
              <a:t>2</a:t>
            </a:r>
            <a:r>
              <a:rPr lang="ja-JP" altLang="en-US" sz="2000" dirty="0" err="1"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Ｋ</a:t>
            </a:r>
            <a:r>
              <a:rPr lang="en-US" altLang="ja-JP" sz="2000" dirty="0" smtClean="0">
                <a:latin typeface="HG丸ｺﾞｼｯｸM-PRO" panose="020F0600000000000000" pitchFamily="50" charset="-128"/>
                <a:ea typeface="HG丸ｺﾞｼｯｸM-PRO" panose="020F0600000000000000" pitchFamily="50" charset="-128"/>
              </a:rPr>
              <a:t>581</a:t>
            </a:r>
            <a:r>
              <a:rPr lang="ja-JP" altLang="en-US" sz="2000" dirty="0" smtClean="0">
                <a:latin typeface="HG丸ｺﾞｼｯｸM-PRO" panose="020F0600000000000000" pitchFamily="50" charset="-128"/>
                <a:ea typeface="HG丸ｺﾞｼｯｸM-PRO" panose="020F0600000000000000" pitchFamily="50" charset="-128"/>
              </a:rPr>
              <a:t>の</a:t>
            </a:r>
            <a:r>
              <a:rPr lang="en-US" altLang="ja-JP" sz="2000" dirty="0" smtClean="0">
                <a:latin typeface="HG丸ｺﾞｼｯｸM-PRO" panose="020F0600000000000000" pitchFamily="50" charset="-128"/>
                <a:ea typeface="HG丸ｺﾞｼｯｸM-PRO" panose="020F0600000000000000" pitchFamily="50" charset="-128"/>
              </a:rPr>
              <a:t>3</a:t>
            </a:r>
            <a:r>
              <a:rPr lang="ja-JP" altLang="en-US" sz="2000" dirty="0" err="1"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Ｋ</a:t>
            </a:r>
            <a:r>
              <a:rPr lang="en-US" altLang="ja-JP" sz="2000" dirty="0" smtClean="0">
                <a:latin typeface="HG丸ｺﾞｼｯｸM-PRO" panose="020F0600000000000000" pitchFamily="50" charset="-128"/>
                <a:ea typeface="HG丸ｺﾞｼｯｸM-PRO" panose="020F0600000000000000" pitchFamily="50" charset="-128"/>
              </a:rPr>
              <a:t>582</a:t>
            </a:r>
            <a:r>
              <a:rPr lang="ja-JP" altLang="en-US" sz="2000" dirty="0" smtClean="0">
                <a:latin typeface="HG丸ｺﾞｼｯｸM-PRO" panose="020F0600000000000000" pitchFamily="50" charset="-128"/>
                <a:ea typeface="HG丸ｺﾞｼｯｸM-PRO" panose="020F0600000000000000" pitchFamily="50" charset="-128"/>
              </a:rPr>
              <a:t>の</a:t>
            </a:r>
            <a:r>
              <a:rPr lang="en-US" altLang="ja-JP" sz="2000" dirty="0" smtClean="0">
                <a:latin typeface="HG丸ｺﾞｼｯｸM-PRO" panose="020F0600000000000000" pitchFamily="50" charset="-128"/>
                <a:ea typeface="HG丸ｺﾞｼｯｸM-PRO" panose="020F0600000000000000" pitchFamily="50" charset="-128"/>
              </a:rPr>
              <a:t>3</a:t>
            </a:r>
            <a:r>
              <a:rPr lang="ja-JP" altLang="en-US" sz="2000" dirty="0" err="1"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Ｋ</a:t>
            </a:r>
            <a:r>
              <a:rPr lang="en-US" altLang="ja-JP" sz="2000" dirty="0" smtClean="0">
                <a:latin typeface="HG丸ｺﾞｼｯｸM-PRO" panose="020F0600000000000000" pitchFamily="50" charset="-128"/>
                <a:ea typeface="HG丸ｺﾞｼｯｸM-PRO" panose="020F0600000000000000" pitchFamily="50" charset="-128"/>
              </a:rPr>
              <a:t>584</a:t>
            </a:r>
            <a:r>
              <a:rPr lang="ja-JP" altLang="en-US" sz="2000" dirty="0" smtClean="0">
                <a:latin typeface="HG丸ｺﾞｼｯｸM-PRO" panose="020F0600000000000000" pitchFamily="50" charset="-128"/>
                <a:ea typeface="HG丸ｺﾞｼｯｸM-PRO" panose="020F0600000000000000" pitchFamily="50" charset="-128"/>
              </a:rPr>
              <a:t>の</a:t>
            </a:r>
            <a:r>
              <a:rPr lang="en-US" altLang="ja-JP" sz="2000" dirty="0" smtClean="0">
                <a:latin typeface="HG丸ｺﾞｼｯｸM-PRO" panose="020F0600000000000000" pitchFamily="50" charset="-128"/>
                <a:ea typeface="HG丸ｺﾞｼｯｸM-PRO" panose="020F0600000000000000" pitchFamily="50" charset="-128"/>
              </a:rPr>
              <a:t>2</a:t>
            </a:r>
            <a:r>
              <a:rPr lang="ja-JP" altLang="en-US" sz="2000" dirty="0" err="1"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Ｋ</a:t>
            </a:r>
            <a:r>
              <a:rPr lang="en-US" altLang="ja-JP" sz="2000" dirty="0" smtClean="0">
                <a:latin typeface="HG丸ｺﾞｼｯｸM-PRO" panose="020F0600000000000000" pitchFamily="50" charset="-128"/>
                <a:ea typeface="HG丸ｺﾞｼｯｸM-PRO" panose="020F0600000000000000" pitchFamily="50" charset="-128"/>
              </a:rPr>
              <a:t>605-2</a:t>
            </a:r>
            <a:r>
              <a:rPr lang="ja-JP" altLang="en-US" sz="2000" dirty="0" err="1"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Ｋ</a:t>
            </a:r>
            <a:r>
              <a:rPr lang="en-US" altLang="ja-JP" sz="2000" dirty="0" smtClean="0">
                <a:latin typeface="HG丸ｺﾞｼｯｸM-PRO" panose="020F0600000000000000" pitchFamily="50" charset="-128"/>
                <a:ea typeface="HG丸ｺﾞｼｯｸM-PRO" panose="020F0600000000000000" pitchFamily="50" charset="-128"/>
              </a:rPr>
              <a:t>605-4</a:t>
            </a:r>
            <a:r>
              <a:rPr lang="ja-JP" altLang="en-US" sz="2000" dirty="0" err="1"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Ｋ</a:t>
            </a:r>
            <a:r>
              <a:rPr lang="en-US" altLang="ja-JP" sz="2000" dirty="0" smtClean="0">
                <a:latin typeface="HG丸ｺﾞｼｯｸM-PRO" panose="020F0600000000000000" pitchFamily="50" charset="-128"/>
                <a:ea typeface="HG丸ｺﾞｼｯｸM-PRO" panose="020F0600000000000000" pitchFamily="50" charset="-128"/>
              </a:rPr>
              <a:t>645</a:t>
            </a:r>
            <a:r>
              <a:rPr lang="ja-JP" altLang="en-US" sz="2000" dirty="0" err="1"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Ｋ</a:t>
            </a:r>
            <a:r>
              <a:rPr lang="en-US" altLang="ja-JP" sz="2000" dirty="0" smtClean="0">
                <a:latin typeface="HG丸ｺﾞｼｯｸM-PRO" panose="020F0600000000000000" pitchFamily="50" charset="-128"/>
                <a:ea typeface="HG丸ｺﾞｼｯｸM-PRO" panose="020F0600000000000000" pitchFamily="50" charset="-128"/>
              </a:rPr>
              <a:t>675</a:t>
            </a:r>
            <a:r>
              <a:rPr lang="ja-JP" altLang="en-US" sz="2000" dirty="0" smtClean="0">
                <a:latin typeface="HG丸ｺﾞｼｯｸM-PRO" panose="020F0600000000000000" pitchFamily="50" charset="-128"/>
                <a:ea typeface="HG丸ｺﾞｼｯｸM-PRO" panose="020F0600000000000000" pitchFamily="50" charset="-128"/>
              </a:rPr>
              <a:t>の</a:t>
            </a:r>
            <a:r>
              <a:rPr lang="en-US" altLang="ja-JP" sz="2000" dirty="0" smtClean="0">
                <a:latin typeface="HG丸ｺﾞｼｯｸM-PRO" panose="020F0600000000000000" pitchFamily="50" charset="-128"/>
                <a:ea typeface="HG丸ｺﾞｼｯｸM-PRO" panose="020F0600000000000000" pitchFamily="50" charset="-128"/>
              </a:rPr>
              <a:t>5</a:t>
            </a:r>
            <a:r>
              <a:rPr lang="ja-JP" altLang="en-US" sz="2000" dirty="0" err="1"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Ｋ</a:t>
            </a:r>
            <a:r>
              <a:rPr lang="en-US" altLang="ja-JP" sz="2000" dirty="0" smtClean="0">
                <a:latin typeface="HG丸ｺﾞｼｯｸM-PRO" panose="020F0600000000000000" pitchFamily="50" charset="-128"/>
                <a:ea typeface="HG丸ｺﾞｼｯｸM-PRO" panose="020F0600000000000000" pitchFamily="50" charset="-128"/>
              </a:rPr>
              <a:t>677-2</a:t>
            </a:r>
            <a:r>
              <a:rPr lang="ja-JP" altLang="en-US" sz="2000" dirty="0" smtClean="0">
                <a:latin typeface="HG丸ｺﾞｼｯｸM-PRO" panose="020F0600000000000000" pitchFamily="50" charset="-128"/>
                <a:ea typeface="HG丸ｺﾞｼｯｸM-PRO" panose="020F0600000000000000" pitchFamily="50" charset="-128"/>
              </a:rPr>
              <a:t>の</a:t>
            </a:r>
            <a:r>
              <a:rPr lang="en-US" altLang="ja-JP" sz="2000" dirty="0" smtClean="0">
                <a:latin typeface="HG丸ｺﾞｼｯｸM-PRO" panose="020F0600000000000000" pitchFamily="50" charset="-128"/>
                <a:ea typeface="HG丸ｺﾞｼｯｸM-PRO" panose="020F0600000000000000" pitchFamily="50" charset="-128"/>
              </a:rPr>
              <a:t>1</a:t>
            </a:r>
            <a:r>
              <a:rPr lang="ja-JP" altLang="en-US" sz="2000" dirty="0" err="1"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Ｋ</a:t>
            </a:r>
            <a:r>
              <a:rPr lang="en-US" altLang="ja-JP" sz="2000" dirty="0" smtClean="0">
                <a:latin typeface="HG丸ｺﾞｼｯｸM-PRO" panose="020F0600000000000000" pitchFamily="50" charset="-128"/>
                <a:ea typeface="HG丸ｺﾞｼｯｸM-PRO" panose="020F0600000000000000" pitchFamily="50" charset="-128"/>
              </a:rPr>
              <a:t>697-5</a:t>
            </a:r>
            <a:r>
              <a:rPr lang="ja-JP" altLang="en-US" sz="2000" dirty="0" err="1"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Ｋ</a:t>
            </a:r>
            <a:r>
              <a:rPr lang="en-US" altLang="ja-JP" sz="2000" dirty="0" smtClean="0">
                <a:latin typeface="HG丸ｺﾞｼｯｸM-PRO" panose="020F0600000000000000" pitchFamily="50" charset="-128"/>
                <a:ea typeface="HG丸ｺﾞｼｯｸM-PRO" panose="020F0600000000000000" pitchFamily="50" charset="-128"/>
              </a:rPr>
              <a:t>697-7</a:t>
            </a:r>
            <a:r>
              <a:rPr lang="ja-JP" altLang="en-US" sz="2000" dirty="0" smtClean="0">
                <a:latin typeface="HG丸ｺﾞｼｯｸM-PRO" panose="020F0600000000000000" pitchFamily="50" charset="-128"/>
                <a:ea typeface="HG丸ｺﾞｼｯｸM-PRO" panose="020F0600000000000000" pitchFamily="50" charset="-128"/>
              </a:rPr>
              <a:t>及びＫ</a:t>
            </a:r>
            <a:r>
              <a:rPr lang="en-US" altLang="ja-JP" sz="2000" dirty="0" smtClean="0">
                <a:latin typeface="HG丸ｺﾞｼｯｸM-PRO" panose="020F0600000000000000" pitchFamily="50" charset="-128"/>
                <a:ea typeface="HG丸ｺﾞｼｯｸM-PRO" panose="020F0600000000000000" pitchFamily="50" charset="-128"/>
              </a:rPr>
              <a:t>801</a:t>
            </a:r>
            <a:r>
              <a:rPr lang="ja-JP" altLang="en-US" sz="2000" dirty="0" smtClean="0">
                <a:latin typeface="HG丸ｺﾞｼｯｸM-PRO" panose="020F0600000000000000" pitchFamily="50" charset="-128"/>
                <a:ea typeface="HG丸ｺﾞｼｯｸM-PRO" panose="020F0600000000000000" pitchFamily="50" charset="-128"/>
              </a:rPr>
              <a:t>の</a:t>
            </a:r>
            <a:r>
              <a:rPr lang="en-US" altLang="ja-JP" sz="2000" dirty="0" smtClean="0">
                <a:latin typeface="HG丸ｺﾞｼｯｸM-PRO" panose="020F0600000000000000" pitchFamily="50" charset="-128"/>
                <a:ea typeface="HG丸ｺﾞｼｯｸM-PRO" panose="020F0600000000000000" pitchFamily="50" charset="-128"/>
              </a:rPr>
              <a:t>1</a:t>
            </a:r>
            <a:r>
              <a:rPr lang="ja-JP" altLang="en-US" sz="2000" dirty="0" smtClean="0">
                <a:latin typeface="HG丸ｺﾞｼｯｸM-PRO" panose="020F0600000000000000" pitchFamily="50" charset="-128"/>
                <a:ea typeface="HG丸ｺﾞｼｯｸM-PRO" panose="020F0600000000000000" pitchFamily="50" charset="-128"/>
              </a:rPr>
              <a:t>に掲げる手術に当たって、区分番号Ｌ</a:t>
            </a:r>
            <a:r>
              <a:rPr lang="en-US" altLang="ja-JP" sz="2000" dirty="0" smtClean="0">
                <a:latin typeface="HG丸ｺﾞｼｯｸM-PRO" panose="020F0600000000000000" pitchFamily="50" charset="-128"/>
                <a:ea typeface="HG丸ｺﾞｼｯｸM-PRO" panose="020F0600000000000000" pitchFamily="50" charset="-128"/>
              </a:rPr>
              <a:t>008</a:t>
            </a:r>
            <a:r>
              <a:rPr lang="ja-JP" altLang="en-US" sz="2000" dirty="0" smtClean="0">
                <a:latin typeface="HG丸ｺﾞｼｯｸM-PRO" panose="020F0600000000000000" pitchFamily="50" charset="-128"/>
                <a:ea typeface="HG丸ｺﾞｼｯｸM-PRO" panose="020F0600000000000000" pitchFamily="50" charset="-128"/>
              </a:rPr>
              <a:t>に掲げる</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マスク又は気管内挿管による閉鎖循環式全身麻酔の実施時間が８時間を超えた場合</a:t>
            </a:r>
            <a:r>
              <a:rPr lang="ja-JP" altLang="en-US" sz="2000" dirty="0" smtClean="0">
                <a:latin typeface="HG丸ｺﾞｼｯｸM-PRO" panose="020F0600000000000000" pitchFamily="50" charset="-128"/>
                <a:ea typeface="HG丸ｺﾞｼｯｸM-PRO" panose="020F0600000000000000" pitchFamily="50" charset="-128"/>
              </a:rPr>
              <a:t>は、</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長時間麻酔管理加算として、７</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５００点</a:t>
            </a:r>
            <a:r>
              <a:rPr lang="ja-JP" altLang="en-US" sz="2000" dirty="0" smtClean="0">
                <a:latin typeface="HG丸ｺﾞｼｯｸM-PRO" panose="020F0600000000000000" pitchFamily="50" charset="-128"/>
                <a:ea typeface="HG丸ｺﾞｼｯｸM-PRO" panose="020F0600000000000000" pitchFamily="50" charset="-128"/>
              </a:rPr>
              <a:t>を所定点数に加算する。</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245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22172827"/>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7504" y="1340768"/>
            <a:ext cx="8208912" cy="18002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 name="タイトル 1"/>
          <p:cNvSpPr>
            <a:spLocks noGrp="1"/>
          </p:cNvSpPr>
          <p:nvPr>
            <p:ph type="title"/>
          </p:nvPr>
        </p:nvSpPr>
        <p:spPr>
          <a:xfrm>
            <a:off x="457200" y="1412776"/>
            <a:ext cx="7643192" cy="1575048"/>
          </a:xfrm>
          <a:prstGeom prst="flowChartAlternateProcess">
            <a:avLst/>
          </a:prstGeom>
          <a:noFill/>
          <a:ln w="28575">
            <a:noFill/>
          </a:ln>
          <a:effectLst>
            <a:outerShdw blurRad="50800" dist="38100" algn="l" rotWithShape="0">
              <a:prstClr val="black">
                <a:alpha val="40000"/>
              </a:prstClr>
            </a:outerShdw>
          </a:effectLst>
        </p:spPr>
        <p:txBody>
          <a:bodyPr>
            <a:normAutofit/>
          </a:bodyPr>
          <a:lstStyle/>
          <a:p>
            <a:pPr algn="l"/>
            <a:r>
              <a:rPr kumimoji="1" lang="en-US" altLang="ja-JP" sz="3200" dirty="0" smtClean="0">
                <a:solidFill>
                  <a:srgbClr val="002060"/>
                </a:solidFill>
                <a:latin typeface="+mj-ea"/>
              </a:rPr>
              <a:t>【</a:t>
            </a:r>
            <a:r>
              <a:rPr kumimoji="1" lang="ja-JP" altLang="en-US" sz="3200" dirty="0" smtClean="0">
                <a:solidFill>
                  <a:srgbClr val="002060"/>
                </a:solidFill>
                <a:latin typeface="+mj-ea"/>
              </a:rPr>
              <a:t>第２章　</a:t>
            </a:r>
            <a:r>
              <a:rPr lang="ja-JP" altLang="en-US" sz="3200" dirty="0" smtClean="0">
                <a:solidFill>
                  <a:srgbClr val="002060"/>
                </a:solidFill>
                <a:latin typeface="+mj-ea"/>
              </a:rPr>
              <a:t>特掲</a:t>
            </a:r>
            <a:r>
              <a:rPr lang="ja-JP" altLang="en-US" sz="3200" dirty="0">
                <a:solidFill>
                  <a:srgbClr val="002060"/>
                </a:solidFill>
                <a:latin typeface="+mj-ea"/>
              </a:rPr>
              <a:t>診療料</a:t>
            </a:r>
            <a:r>
              <a:rPr kumimoji="1" lang="en-US" altLang="ja-JP" sz="3200" dirty="0" smtClean="0">
                <a:solidFill>
                  <a:srgbClr val="002060"/>
                </a:solidFill>
                <a:latin typeface="+mj-ea"/>
              </a:rPr>
              <a:t>】</a:t>
            </a:r>
            <a:br>
              <a:rPr kumimoji="1" lang="en-US" altLang="ja-JP" sz="3200" dirty="0" smtClean="0">
                <a:solidFill>
                  <a:srgbClr val="002060"/>
                </a:solidFill>
                <a:latin typeface="+mj-ea"/>
              </a:rPr>
            </a:br>
            <a:r>
              <a:rPr kumimoji="1" lang="ja-JP" altLang="en-US" sz="4800" u="sng" dirty="0" smtClean="0">
                <a:solidFill>
                  <a:srgbClr val="002060"/>
                </a:solidFill>
                <a:latin typeface="+mj-ea"/>
              </a:rPr>
              <a:t>第１２部　放射線治療</a:t>
            </a:r>
            <a:endParaRPr kumimoji="1" lang="ja-JP" altLang="en-US" sz="4800" u="sng" dirty="0">
              <a:solidFill>
                <a:srgbClr val="002060"/>
              </a:solidFill>
              <a:latin typeface="+mj-ea"/>
            </a:endParaRPr>
          </a:p>
        </p:txBody>
      </p:sp>
      <p:sp>
        <p:nvSpPr>
          <p:cNvPr id="7" name="スライド番号プレースホルダー 3"/>
          <p:cNvSpPr>
            <a:spLocks noGrp="1"/>
          </p:cNvSpPr>
          <p:nvPr>
            <p:ph type="sldNum" sz="quarter" idx="12"/>
          </p:nvPr>
        </p:nvSpPr>
        <p:spPr>
          <a:xfrm>
            <a:off x="6876256" y="647076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246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50602155"/>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87524" y="548680"/>
            <a:ext cx="8568952" cy="648072"/>
          </a:xfrm>
          <a:prstGeom prst="roundRect">
            <a:avLst>
              <a:gd name="adj" fmla="val 2785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247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67544" y="689762"/>
            <a:ext cx="8280920" cy="6168238"/>
          </a:xfrm>
        </p:spPr>
        <p:txBody>
          <a:bodyPr>
            <a:normAutofit/>
          </a:bodyPr>
          <a:lstStyle/>
          <a:p>
            <a:pPr marL="265113" indent="-265113">
              <a:spcBef>
                <a:spcPts val="600"/>
              </a:spcBef>
              <a:spcAft>
                <a:spcPts val="1200"/>
              </a:spcAft>
              <a:buNone/>
            </a:pPr>
            <a:r>
              <a:rPr lang="ja-JP" altLang="en-US" sz="2400" dirty="0">
                <a:latin typeface="HG丸ｺﾞｼｯｸM-PRO" panose="020F0600000000000000" pitchFamily="50" charset="-128"/>
                <a:ea typeface="HG丸ｺﾞｼｯｸM-PRO" panose="020F0600000000000000" pitchFamily="50" charset="-128"/>
              </a:rPr>
              <a:t>Ｍ</a:t>
            </a:r>
            <a:r>
              <a:rPr lang="en-US" altLang="ja-JP" sz="2400" dirty="0">
                <a:latin typeface="HG丸ｺﾞｼｯｸM-PRO" panose="020F0600000000000000" pitchFamily="50" charset="-128"/>
                <a:ea typeface="HG丸ｺﾞｼｯｸM-PRO" panose="020F0600000000000000" pitchFamily="50" charset="-128"/>
              </a:rPr>
              <a:t>001</a:t>
            </a:r>
            <a:r>
              <a:rPr kumimoji="1" lang="ja-JP" altLang="en-US" sz="2400" dirty="0" smtClean="0">
                <a:latin typeface="HG丸ｺﾞｼｯｸM-PRO" panose="020F0600000000000000" pitchFamily="50" charset="-128"/>
                <a:ea typeface="HG丸ｺﾞｼｯｸM-PRO" panose="020F0600000000000000" pitchFamily="50" charset="-128"/>
              </a:rPr>
              <a:t>　体外照射　</a:t>
            </a:r>
            <a:r>
              <a:rPr kumimoji="1" lang="en-US" altLang="ja-JP" sz="180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項目の削除・注の変更</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361950" indent="-36195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361950" indent="-361950">
              <a:spcBef>
                <a:spcPts val="0"/>
              </a:spcBef>
              <a:buNone/>
            </a:pPr>
            <a:endParaRPr lang="en-US" altLang="ja-JP" sz="2400" dirty="0">
              <a:latin typeface="HG丸ｺﾞｼｯｸM-PRO" panose="020F0600000000000000" pitchFamily="50" charset="-128"/>
              <a:ea typeface="HG丸ｺﾞｼｯｸM-PRO" panose="020F0600000000000000" pitchFamily="50" charset="-128"/>
            </a:endParaRPr>
          </a:p>
          <a:p>
            <a:pPr marL="361950" indent="-36195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361950" indent="-36195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361950" indent="-36195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361950" indent="-361950">
              <a:spcBef>
                <a:spcPts val="0"/>
              </a:spcBef>
              <a:buNone/>
            </a:pPr>
            <a:endParaRPr lang="en-US" altLang="ja-JP" sz="2400" dirty="0">
              <a:latin typeface="HG丸ｺﾞｼｯｸM-PRO" panose="020F0600000000000000" pitchFamily="50" charset="-128"/>
              <a:ea typeface="HG丸ｺﾞｼｯｸM-PRO" panose="020F0600000000000000" pitchFamily="50" charset="-128"/>
            </a:endParaRPr>
          </a:p>
          <a:p>
            <a:pPr marL="361950" indent="-36195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361950" indent="-36195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361950" indent="-36195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361950" indent="-361950">
              <a:spcBef>
                <a:spcPts val="0"/>
              </a:spcBef>
              <a:buNone/>
            </a:pPr>
            <a:endParaRPr lang="en-US" altLang="ja-JP" sz="2400" dirty="0">
              <a:latin typeface="HG丸ｺﾞｼｯｸM-PRO" panose="020F0600000000000000" pitchFamily="50" charset="-128"/>
              <a:ea typeface="HG丸ｺﾞｼｯｸM-PRO" panose="020F0600000000000000" pitchFamily="50" charset="-128"/>
            </a:endParaRPr>
          </a:p>
          <a:p>
            <a:pPr marL="1254125" indent="-1254125">
              <a:spcBef>
                <a:spcPts val="0"/>
              </a:spcBef>
              <a:buNone/>
            </a:pPr>
            <a:endParaRPr kumimoji="1" lang="en-US" altLang="ja-JP" sz="1800" dirty="0" smtClean="0">
              <a:latin typeface="HG丸ｺﾞｼｯｸM-PRO" panose="020F0600000000000000" pitchFamily="50" charset="-128"/>
              <a:ea typeface="HG丸ｺﾞｼｯｸM-PRO" panose="020F06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019961002"/>
              </p:ext>
            </p:extLst>
          </p:nvPr>
        </p:nvGraphicFramePr>
        <p:xfrm>
          <a:off x="569832" y="1484784"/>
          <a:ext cx="8136904" cy="4896544"/>
        </p:xfrm>
        <a:graphic>
          <a:graphicData uri="http://schemas.openxmlformats.org/drawingml/2006/table">
            <a:tbl>
              <a:tblPr firstRow="1" bandRow="1">
                <a:tableStyleId>{C4B1156A-380E-4F78-BDF5-A606A8083BF9}</a:tableStyleId>
              </a:tblPr>
              <a:tblGrid>
                <a:gridCol w="4068452"/>
                <a:gridCol w="4068452"/>
              </a:tblGrid>
              <a:tr h="410801">
                <a:tc>
                  <a:txBody>
                    <a:bodyPr/>
                    <a:lstStyle/>
                    <a:p>
                      <a:pPr algn="ct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現　　行</a:t>
                      </a:r>
                      <a:endParaRPr kumimoji="1" lang="ja-JP" altLang="en-US" sz="18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改　定　後</a:t>
                      </a:r>
                      <a:endParaRPr kumimoji="1" lang="ja-JP" altLang="en-US" sz="18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85743">
                <a:tc>
                  <a:txBody>
                    <a:bodyPr/>
                    <a:lstStyle/>
                    <a:p>
                      <a:pP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Ｍ</a:t>
                      </a:r>
                      <a:r>
                        <a:rPr kumimoji="1" lang="en-US" altLang="ja-JP" sz="1800" b="0" dirty="0" smtClean="0">
                          <a:latin typeface="HG丸ｺﾞｼｯｸM-PRO" panose="020F0600000000000000" pitchFamily="50" charset="-128"/>
                          <a:ea typeface="HG丸ｺﾞｼｯｸM-PRO" panose="020F0600000000000000" pitchFamily="50" charset="-128"/>
                        </a:rPr>
                        <a:t>001</a:t>
                      </a:r>
                      <a:r>
                        <a:rPr kumimoji="1" lang="ja-JP" altLang="en-US" sz="1800" b="0" dirty="0" smtClean="0">
                          <a:latin typeface="HG丸ｺﾞｼｯｸM-PRO" panose="020F0600000000000000" pitchFamily="50" charset="-128"/>
                          <a:ea typeface="HG丸ｺﾞｼｯｸM-PRO" panose="020F0600000000000000" pitchFamily="50" charset="-128"/>
                        </a:rPr>
                        <a:t>　体外照射</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　１　エックス線表在治療</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　　イ～ロ（略）</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　</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２　コバルト</a:t>
                      </a:r>
                      <a:r>
                        <a:rPr kumimoji="1" lang="en-US" altLang="ja-JP" sz="1800" b="0" baseline="30000" dirty="0" smtClean="0">
                          <a:solidFill>
                            <a:srgbClr val="0000FF"/>
                          </a:solidFill>
                          <a:latin typeface="HG丸ｺﾞｼｯｸM-PRO" panose="020F0600000000000000" pitchFamily="50" charset="-128"/>
                          <a:ea typeface="HG丸ｺﾞｼｯｸM-PRO" panose="020F0600000000000000" pitchFamily="50" charset="-128"/>
                        </a:rPr>
                        <a:t>60</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遠隔大量照射</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　　イ　１回目　　　　　２５０点</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　　ロ　２回目　　　　　　７５点</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　３　高エネルギー放射線治療</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　　イ～ロ（略）</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　４　強度変調放射線治療（</a:t>
                      </a:r>
                      <a:r>
                        <a:rPr kumimoji="1" lang="en-US" altLang="ja-JP" sz="1800" b="0" dirty="0" smtClean="0">
                          <a:latin typeface="HG丸ｺﾞｼｯｸM-PRO" panose="020F0600000000000000" pitchFamily="50" charset="-128"/>
                          <a:ea typeface="HG丸ｺﾞｼｯｸM-PRO" panose="020F0600000000000000" pitchFamily="50" charset="-128"/>
                        </a:rPr>
                        <a:t>IMRT</a:t>
                      </a:r>
                      <a:r>
                        <a:rPr kumimoji="1" lang="ja-JP" altLang="en-US" sz="1800" b="0" dirty="0" smtClean="0">
                          <a:latin typeface="HG丸ｺﾞｼｯｸM-PRO" panose="020F0600000000000000" pitchFamily="50" charset="-128"/>
                          <a:ea typeface="HG丸ｺﾞｼｯｸM-PRO" panose="020F0600000000000000" pitchFamily="50" charset="-128"/>
                        </a:rPr>
                        <a:t>）</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　　イ～ロ（略）</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marL="627063" indent="-627063">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　注２　術中照射療法を行った場合は、患者１人に月日に限り、所定点数に</a:t>
                      </a:r>
                      <a:r>
                        <a:rPr kumimoji="1" lang="ja-JP" altLang="en-US" sz="1800" b="0" u="sng" dirty="0" smtClean="0">
                          <a:solidFill>
                            <a:srgbClr val="0000FF"/>
                          </a:solidFill>
                          <a:latin typeface="HG丸ｺﾞｼｯｸM-PRO" panose="020F0600000000000000" pitchFamily="50" charset="-128"/>
                          <a:ea typeface="HG丸ｺﾞｼｯｸM-PRO" panose="020F0600000000000000" pitchFamily="50" charset="-128"/>
                        </a:rPr>
                        <a:t>３</a:t>
                      </a:r>
                      <a:r>
                        <a:rPr kumimoji="1" lang="en-US" altLang="ja-JP" sz="1800" b="0" u="sng"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800" b="0" u="sng" dirty="0" smtClean="0">
                          <a:solidFill>
                            <a:srgbClr val="0000FF"/>
                          </a:solidFill>
                          <a:latin typeface="HG丸ｺﾞｼｯｸM-PRO" panose="020F0600000000000000" pitchFamily="50" charset="-128"/>
                          <a:ea typeface="HG丸ｺﾞｼｯｸM-PRO" panose="020F0600000000000000" pitchFamily="50" charset="-128"/>
                        </a:rPr>
                        <a:t>０００点</a:t>
                      </a:r>
                      <a:r>
                        <a:rPr kumimoji="1" lang="ja-JP" altLang="en-US" sz="1800" b="0" dirty="0" smtClean="0">
                          <a:latin typeface="HG丸ｺﾞｼｯｸM-PRO" panose="020F0600000000000000" pitchFamily="50" charset="-128"/>
                          <a:ea typeface="HG丸ｺﾞｼｯｸM-PRO" panose="020F0600000000000000" pitchFamily="50" charset="-128"/>
                        </a:rPr>
                        <a:t>を加算する。</a:t>
                      </a:r>
                      <a:endParaRPr kumimoji="1" lang="ja-JP" altLang="en-US" sz="18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Ｍ</a:t>
                      </a:r>
                      <a:r>
                        <a:rPr kumimoji="1" lang="en-US" altLang="ja-JP" sz="1800" b="0" dirty="0" smtClean="0">
                          <a:latin typeface="HG丸ｺﾞｼｯｸM-PRO" panose="020F0600000000000000" pitchFamily="50" charset="-128"/>
                          <a:ea typeface="HG丸ｺﾞｼｯｸM-PRO" panose="020F0600000000000000" pitchFamily="50" charset="-128"/>
                        </a:rPr>
                        <a:t>001</a:t>
                      </a:r>
                      <a:r>
                        <a:rPr kumimoji="1" lang="ja-JP" altLang="en-US" sz="1800" b="0" dirty="0" smtClean="0">
                          <a:latin typeface="HG丸ｺﾞｼｯｸM-PRO" panose="020F0600000000000000" pitchFamily="50" charset="-128"/>
                          <a:ea typeface="HG丸ｺﾞｼｯｸM-PRO" panose="020F0600000000000000" pitchFamily="50" charset="-128"/>
                        </a:rPr>
                        <a:t>　体外照射</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　１　エックス線表在治療</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　　イ～ロ（略）</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800" b="0" u="sng" dirty="0" smtClean="0">
                          <a:solidFill>
                            <a:srgbClr val="FF0000"/>
                          </a:solidFill>
                          <a:latin typeface="HG丸ｺﾞｼｯｸM-PRO" panose="020F0600000000000000" pitchFamily="50" charset="-128"/>
                          <a:ea typeface="HG丸ｺﾞｼｯｸM-PRO" panose="020F0600000000000000" pitchFamily="50" charset="-128"/>
                        </a:rPr>
                        <a:t>（削除）</a:t>
                      </a:r>
                      <a:endParaRPr kumimoji="1" lang="en-US" altLang="ja-JP" sz="1800" b="0" u="sng" dirty="0" smtClean="0">
                        <a:solidFill>
                          <a:srgbClr val="FF0000"/>
                        </a:solidFill>
                        <a:latin typeface="HG丸ｺﾞｼｯｸM-PRO" panose="020F0600000000000000" pitchFamily="50" charset="-128"/>
                        <a:ea typeface="HG丸ｺﾞｼｯｸM-PRO" panose="020F0600000000000000" pitchFamily="50" charset="-128"/>
                      </a:endParaRPr>
                    </a:p>
                    <a:p>
                      <a:pPr>
                        <a:spcBef>
                          <a:spcPts val="600"/>
                        </a:spcBef>
                      </a:pP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600"/>
                        </a:spcBef>
                      </a:pP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　</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２</a:t>
                      </a:r>
                      <a:r>
                        <a:rPr kumimoji="1" lang="ja-JP" altLang="en-US" sz="1800" b="0" dirty="0" smtClean="0">
                          <a:latin typeface="HG丸ｺﾞｼｯｸM-PRO" panose="020F0600000000000000" pitchFamily="50" charset="-128"/>
                          <a:ea typeface="HG丸ｺﾞｼｯｸM-PRO" panose="020F0600000000000000" pitchFamily="50" charset="-128"/>
                        </a:rPr>
                        <a:t>　高エネルギー放射線治療</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　　イ～ロ（略）</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　</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３</a:t>
                      </a:r>
                      <a:r>
                        <a:rPr kumimoji="1" lang="ja-JP" altLang="en-US" sz="1800" b="0" dirty="0" smtClean="0">
                          <a:latin typeface="HG丸ｺﾞｼｯｸM-PRO" panose="020F0600000000000000" pitchFamily="50" charset="-128"/>
                          <a:ea typeface="HG丸ｺﾞｼｯｸM-PRO" panose="020F0600000000000000" pitchFamily="50" charset="-128"/>
                        </a:rPr>
                        <a:t>　強度変調放射線治療（</a:t>
                      </a:r>
                      <a:r>
                        <a:rPr kumimoji="1" lang="en-US" altLang="ja-JP" sz="1800" b="0" dirty="0" smtClean="0">
                          <a:latin typeface="HG丸ｺﾞｼｯｸM-PRO" panose="020F0600000000000000" pitchFamily="50" charset="-128"/>
                          <a:ea typeface="HG丸ｺﾞｼｯｸM-PRO" panose="020F0600000000000000" pitchFamily="50" charset="-128"/>
                        </a:rPr>
                        <a:t>IMRT</a:t>
                      </a:r>
                      <a:r>
                        <a:rPr kumimoji="1" lang="ja-JP" altLang="en-US" sz="1800" b="0" dirty="0" smtClean="0">
                          <a:latin typeface="HG丸ｺﾞｼｯｸM-PRO" panose="020F0600000000000000" pitchFamily="50" charset="-128"/>
                          <a:ea typeface="HG丸ｺﾞｼｯｸM-PRO" panose="020F0600000000000000" pitchFamily="50" charset="-128"/>
                        </a:rPr>
                        <a:t>）</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　　イ～ロ（略）</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marL="627063" marR="0" indent="-627063"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latin typeface="HG丸ｺﾞｼｯｸM-PRO" panose="020F0600000000000000" pitchFamily="50" charset="-128"/>
                          <a:ea typeface="HG丸ｺﾞｼｯｸM-PRO" panose="020F0600000000000000" pitchFamily="50" charset="-128"/>
                        </a:rPr>
                        <a:t>　注２　術中照射療法を行った場合は、患者１人に月日に限り、所定点数に</a:t>
                      </a:r>
                      <a:r>
                        <a:rPr kumimoji="1" lang="ja-JP" altLang="en-US" sz="1800" b="0" u="sng" dirty="0" smtClean="0">
                          <a:solidFill>
                            <a:srgbClr val="FF0000"/>
                          </a:solidFill>
                          <a:latin typeface="HG丸ｺﾞｼｯｸM-PRO" panose="020F0600000000000000" pitchFamily="50" charset="-128"/>
                          <a:ea typeface="HG丸ｺﾞｼｯｸM-PRO" panose="020F0600000000000000" pitchFamily="50" charset="-128"/>
                        </a:rPr>
                        <a:t>５</a:t>
                      </a:r>
                      <a:r>
                        <a:rPr kumimoji="1" lang="en-US" altLang="ja-JP" sz="1800" b="0" u="sng"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u="sng" dirty="0" smtClean="0">
                          <a:solidFill>
                            <a:srgbClr val="FF0000"/>
                          </a:solidFill>
                          <a:latin typeface="HG丸ｺﾞｼｯｸM-PRO" panose="020F0600000000000000" pitchFamily="50" charset="-128"/>
                          <a:ea typeface="HG丸ｺﾞｼｯｸM-PRO" panose="020F0600000000000000" pitchFamily="50" charset="-128"/>
                        </a:rPr>
                        <a:t>０００点</a:t>
                      </a:r>
                      <a:r>
                        <a:rPr kumimoji="1" lang="ja-JP" altLang="en-US" sz="1800" b="0" dirty="0" smtClean="0">
                          <a:latin typeface="HG丸ｺﾞｼｯｸM-PRO" panose="020F0600000000000000" pitchFamily="50" charset="-128"/>
                          <a:ea typeface="HG丸ｺﾞｼｯｸM-PRO" panose="020F0600000000000000" pitchFamily="50" charset="-128"/>
                        </a:rPr>
                        <a:t>を加算する。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75112593"/>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74321" y="548680"/>
            <a:ext cx="8582155" cy="6192688"/>
          </a:xfrm>
          <a:prstGeom prst="snip2DiagRect">
            <a:avLst>
              <a:gd name="adj1" fmla="val 0"/>
              <a:gd name="adj2" fmla="val 1105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467545" y="1196752"/>
            <a:ext cx="8280920" cy="1944216"/>
          </a:xfrm>
          <a:prstGeom prst="roundRect">
            <a:avLst>
              <a:gd name="adj" fmla="val 9557"/>
            </a:avLst>
          </a:prstGeom>
          <a:solidFill>
            <a:srgbClr val="FFFF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74321" y="224644"/>
            <a:ext cx="8568952" cy="972108"/>
          </a:xfrm>
          <a:prstGeom prst="roundRect">
            <a:avLst>
              <a:gd name="adj" fmla="val 2785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248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67544" y="260648"/>
            <a:ext cx="8280920" cy="6597352"/>
          </a:xfrm>
        </p:spPr>
        <p:txBody>
          <a:bodyPr>
            <a:normAutofit/>
          </a:bodyPr>
          <a:lstStyle/>
          <a:p>
            <a:pPr marL="265113" indent="-265113">
              <a:spcBef>
                <a:spcPts val="600"/>
              </a:spcBef>
              <a:buNone/>
            </a:pPr>
            <a:r>
              <a:rPr lang="ja-JP" altLang="en-US" sz="2400" dirty="0">
                <a:latin typeface="HG丸ｺﾞｼｯｸM-PRO" panose="020F0600000000000000" pitchFamily="50" charset="-128"/>
                <a:ea typeface="HG丸ｺﾞｼｯｸM-PRO" panose="020F0600000000000000" pitchFamily="50" charset="-128"/>
              </a:rPr>
              <a:t>Ｍ</a:t>
            </a:r>
            <a:r>
              <a:rPr lang="en-US" altLang="ja-JP" sz="2400" dirty="0">
                <a:latin typeface="HG丸ｺﾞｼｯｸM-PRO" panose="020F0600000000000000" pitchFamily="50" charset="-128"/>
                <a:ea typeface="HG丸ｺﾞｼｯｸM-PRO" panose="020F0600000000000000" pitchFamily="50" charset="-128"/>
              </a:rPr>
              <a:t>001</a:t>
            </a:r>
            <a:r>
              <a:rPr kumimoji="1" lang="ja-JP" altLang="en-US" sz="2400" dirty="0" smtClean="0">
                <a:latin typeface="HG丸ｺﾞｼｯｸM-PRO" panose="020F0600000000000000" pitchFamily="50" charset="-128"/>
                <a:ea typeface="HG丸ｺﾞｼｯｸM-PRO" panose="020F0600000000000000" pitchFamily="50" charset="-128"/>
              </a:rPr>
              <a:t>　体外照射</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spcAft>
                <a:spcPts val="1200"/>
              </a:spcAft>
              <a:buNone/>
            </a:pPr>
            <a:r>
              <a:rPr kumimoji="1" lang="ja-JP" altLang="en-US" sz="2400" dirty="0" smtClean="0">
                <a:latin typeface="HG丸ｺﾞｼｯｸM-PRO" panose="020F0600000000000000" pitchFamily="50" charset="-128"/>
                <a:ea typeface="HG丸ｺﾞｼｯｸM-PRO" panose="020F0600000000000000" pitchFamily="50" charset="-128"/>
              </a:rPr>
              <a:t>　２　高エネルギー放射線治療</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注の追加）</a:t>
            </a:r>
            <a:endParaRPr kumimoji="1" lang="en-US" altLang="ja-JP" sz="1800" dirty="0" smtClean="0">
              <a:solidFill>
                <a:srgbClr val="0000FF"/>
              </a:solidFill>
              <a:latin typeface="HG丸ｺﾞｼｯｸM-PRO" panose="020F0600000000000000" pitchFamily="50" charset="-128"/>
              <a:ea typeface="HG丸ｺﾞｼｯｸM-PRO" panose="020F0600000000000000" pitchFamily="50" charset="-128"/>
            </a:endParaRPr>
          </a:p>
          <a:p>
            <a:pPr marL="1339850" indent="-1339850">
              <a:spcBef>
                <a:spcPts val="600"/>
              </a:spcBef>
              <a:buNone/>
            </a:pPr>
            <a:r>
              <a:rPr kumimoji="1" lang="ja-JP" altLang="en-US" sz="2200" dirty="0" smtClean="0">
                <a:solidFill>
                  <a:srgbClr val="FF0000"/>
                </a:solidFill>
                <a:latin typeface="HG丸ｺﾞｼｯｸM-PRO" panose="020F0600000000000000" pitchFamily="50" charset="-128"/>
                <a:ea typeface="HG丸ｺﾞｼｯｸM-PRO" panose="020F0600000000000000" pitchFamily="50" charset="-128"/>
              </a:rPr>
              <a:t>（新）注２　</a:t>
            </a:r>
            <a:r>
              <a:rPr kumimoji="1" lang="ja-JP" altLang="en-US" sz="2200" dirty="0" smtClean="0">
                <a:latin typeface="HG丸ｺﾞｼｯｸM-PRO" panose="020F0600000000000000" pitchFamily="50" charset="-128"/>
                <a:ea typeface="HG丸ｺﾞｼｯｸM-PRO" panose="020F0600000000000000" pitchFamily="50" charset="-128"/>
              </a:rPr>
              <a:t>別に厚生労働大臣が定める施設基準に適合しているものとして地方厚生局長等に届け出た保険医療機関において、</a:t>
            </a:r>
            <a:r>
              <a:rPr kumimoji="1"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１回の線量が２</a:t>
            </a:r>
            <a:r>
              <a:rPr kumimoji="1" lang="en-US" altLang="ja-JP" sz="2200" u="sng"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５</a:t>
            </a:r>
            <a:r>
              <a:rPr kumimoji="1" lang="en-US" altLang="ja-JP" sz="2200" u="sng" dirty="0" smtClean="0">
                <a:solidFill>
                  <a:srgbClr val="0000FF"/>
                </a:solidFill>
                <a:latin typeface="HG丸ｺﾞｼｯｸM-PRO" panose="020F0600000000000000" pitchFamily="50" charset="-128"/>
                <a:ea typeface="HG丸ｺﾞｼｯｸM-PRO" panose="020F0600000000000000" pitchFamily="50" charset="-128"/>
              </a:rPr>
              <a:t>G</a:t>
            </a:r>
            <a:r>
              <a:rPr kumimoji="1" lang="ja-JP" altLang="en-US" sz="2200" u="sng" dirty="0" err="1" smtClean="0">
                <a:solidFill>
                  <a:srgbClr val="0000FF"/>
                </a:solidFill>
                <a:latin typeface="HG丸ｺﾞｼｯｸM-PRO" panose="020F0600000000000000" pitchFamily="50" charset="-128"/>
                <a:ea typeface="HG丸ｺﾞｼｯｸM-PRO" panose="020F0600000000000000" pitchFamily="50" charset="-128"/>
              </a:rPr>
              <a:t>ｙ</a:t>
            </a:r>
            <a:r>
              <a:rPr kumimoji="1"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以上の全乳房照射を行った場合</a:t>
            </a:r>
            <a:r>
              <a:rPr kumimoji="1" lang="ja-JP" altLang="en-US" sz="2200" u="sng" dirty="0" smtClean="0">
                <a:latin typeface="HG丸ｺﾞｼｯｸM-PRO" panose="020F0600000000000000" pitchFamily="50" charset="-128"/>
                <a:ea typeface="HG丸ｺﾞｼｯｸM-PRO" panose="020F0600000000000000" pitchFamily="50" charset="-128"/>
              </a:rPr>
              <a:t>は、</a:t>
            </a:r>
            <a:r>
              <a:rPr kumimoji="1" lang="ja-JP" altLang="en-US" sz="2200" u="sng" dirty="0" smtClean="0">
                <a:solidFill>
                  <a:srgbClr val="FF0000"/>
                </a:solidFill>
                <a:latin typeface="HG丸ｺﾞｼｯｸM-PRO" panose="020F0600000000000000" pitchFamily="50" charset="-128"/>
                <a:ea typeface="HG丸ｺﾞｼｯｸM-PRO" panose="020F0600000000000000" pitchFamily="50" charset="-128"/>
              </a:rPr>
              <a:t>１回線量増加加算として、４６０点を所定点数に加算する</a:t>
            </a:r>
            <a:r>
              <a:rPr kumimoji="1" lang="ja-JP" altLang="en-US" sz="2200"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1339850" indent="-1339850">
              <a:spcBef>
                <a:spcPts val="1200"/>
              </a:spcBef>
              <a:buNone/>
            </a:pPr>
            <a:r>
              <a:rPr lang="ja-JP" altLang="en-US" sz="1800" dirty="0" smtClean="0">
                <a:latin typeface="HG丸ｺﾞｼｯｸM-PRO" panose="020F0600000000000000" pitchFamily="50" charset="-128"/>
                <a:ea typeface="HG丸ｺﾞｼｯｸM-PRO" panose="020F0600000000000000" pitchFamily="50" charset="-128"/>
              </a:rPr>
              <a:t>［留意事項（１回線量増加加算）］</a:t>
            </a:r>
            <a:endParaRPr lang="en-US" altLang="ja-JP" sz="1800" dirty="0" smtClean="0">
              <a:latin typeface="HG丸ｺﾞｼｯｸM-PRO" panose="020F0600000000000000" pitchFamily="50" charset="-128"/>
              <a:ea typeface="HG丸ｺﾞｼｯｸM-PRO" panose="020F0600000000000000" pitchFamily="50" charset="-128"/>
            </a:endParaRPr>
          </a:p>
          <a:p>
            <a:pPr marL="542925" indent="-542925">
              <a:spcBef>
                <a:spcPts val="600"/>
              </a:spcBef>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ア　日本放射線腫瘍学会が作成した最新の「放射線治療計画ガイドライン」を遵守して実施した場合に限り算定できる。</a:t>
            </a:r>
            <a:endParaRPr lang="en-US" altLang="ja-JP" sz="1800" dirty="0" smtClean="0">
              <a:latin typeface="HG丸ｺﾞｼｯｸM-PRO" panose="020F0600000000000000" pitchFamily="50" charset="-128"/>
              <a:ea typeface="HG丸ｺﾞｼｯｸM-PRO" panose="020F0600000000000000" pitchFamily="50" charset="-128"/>
            </a:endParaRPr>
          </a:p>
          <a:p>
            <a:pPr marL="542925" indent="-542925">
              <a:spcBef>
                <a:spcPts val="600"/>
              </a:spcBef>
              <a:buNone/>
            </a:pPr>
            <a:r>
              <a:rPr kumimoji="1" lang="ja-JP" altLang="en-US" sz="1800" dirty="0">
                <a:latin typeface="HG丸ｺﾞｼｯｸM-PRO" panose="020F0600000000000000" pitchFamily="50" charset="-128"/>
                <a:ea typeface="HG丸ｺﾞｼｯｸM-PRO" panose="020F0600000000000000" pitchFamily="50" charset="-128"/>
              </a:rPr>
              <a:t>　</a:t>
            </a:r>
            <a:r>
              <a:rPr kumimoji="1" lang="ja-JP" altLang="en-US" sz="1800" dirty="0" smtClean="0">
                <a:latin typeface="HG丸ｺﾞｼｯｸM-PRO" panose="020F0600000000000000" pitchFamily="50" charset="-128"/>
                <a:ea typeface="HG丸ｺﾞｼｯｸM-PRO" panose="020F0600000000000000" pitchFamily="50" charset="-128"/>
              </a:rPr>
              <a:t>イ　患者に対して、当該治療の内容、合併症及び予後等を照射線量と回数の違いによる差異が分かるように文書を用いて詳しく説明を</a:t>
            </a:r>
            <a:r>
              <a:rPr lang="ja-JP" altLang="en-US" sz="1800" dirty="0" smtClean="0">
                <a:latin typeface="HG丸ｺﾞｼｯｸM-PRO" panose="020F0600000000000000" pitchFamily="50" charset="-128"/>
                <a:ea typeface="HG丸ｺﾞｼｯｸM-PRO" panose="020F0600000000000000" pitchFamily="50" charset="-128"/>
              </a:rPr>
              <a:t>行い、患者の同意を得るとともに、患者から要望があった場合、その都度治療に関して十分な情報を提供すること。</a:t>
            </a:r>
            <a:r>
              <a:rPr lang="en-US" altLang="ja-JP" sz="1800" dirty="0">
                <a:latin typeface="HG丸ｺﾞｼｯｸM-PRO" panose="020F0600000000000000" pitchFamily="50" charset="-128"/>
                <a:ea typeface="HG丸ｺﾞｼｯｸM-PRO" panose="020F0600000000000000" pitchFamily="50" charset="-128"/>
              </a:rPr>
              <a:t/>
            </a:r>
            <a:br>
              <a:rPr lang="en-US" altLang="ja-JP" sz="1800" dirty="0">
                <a:latin typeface="HG丸ｺﾞｼｯｸM-PRO" panose="020F0600000000000000" pitchFamily="50" charset="-128"/>
                <a:ea typeface="HG丸ｺﾞｼｯｸM-PRO" panose="020F0600000000000000" pitchFamily="50" charset="-128"/>
              </a:rPr>
            </a:br>
            <a:r>
              <a:rPr lang="ja-JP" altLang="en-US" sz="1800" dirty="0" smtClean="0">
                <a:latin typeface="HG丸ｺﾞｼｯｸM-PRO" panose="020F0600000000000000" pitchFamily="50" charset="-128"/>
                <a:ea typeface="HG丸ｺﾞｼｯｸM-PRO" panose="020F0600000000000000" pitchFamily="50" charset="-128"/>
              </a:rPr>
              <a:t>　なお、患者への説明は、図、画像、映像、模型等を用いて行うことが可能であるが、説明した内容については文書（書式様式は自由）で交付、診療録に添付すること。また、患者への説明が困難な状況にあっては、事後の説明又は家族等関係者に説明を行っても差し支えない。ただし、その旨を診療録に記載すること。</a:t>
            </a:r>
            <a:endParaRPr lang="en-US" altLang="ja-JP" sz="20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64175603"/>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59532" y="3140968"/>
            <a:ext cx="8496944" cy="3600400"/>
          </a:xfrm>
          <a:prstGeom prst="snip2DiagRect">
            <a:avLst>
              <a:gd name="adj1" fmla="val 0"/>
              <a:gd name="adj2" fmla="val 1167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332656"/>
            <a:ext cx="8568952" cy="1728192"/>
          </a:xfrm>
          <a:prstGeom prst="roundRect">
            <a:avLst>
              <a:gd name="adj" fmla="val 1548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249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287524" y="2492896"/>
            <a:ext cx="8568952" cy="864096"/>
          </a:xfrm>
          <a:prstGeom prst="roundRect">
            <a:avLst>
              <a:gd name="adj" fmla="val 1548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476672"/>
            <a:ext cx="8280920" cy="6381328"/>
          </a:xfrm>
        </p:spPr>
        <p:txBody>
          <a:bodyPr>
            <a:normAutofit/>
          </a:bodyPr>
          <a:lstStyle/>
          <a:p>
            <a:pPr marL="265113" indent="-265113">
              <a:spcBef>
                <a:spcPts val="600"/>
              </a:spcBef>
              <a:buNone/>
            </a:pPr>
            <a:r>
              <a:rPr kumimoji="1" lang="en-US" altLang="ja-JP" sz="2400" dirty="0" smtClean="0">
                <a:latin typeface="HG丸ｺﾞｼｯｸM-PRO" panose="020F0600000000000000" pitchFamily="50" charset="-128"/>
                <a:ea typeface="HG丸ｺﾞｼｯｸM-PRO" panose="020F0600000000000000" pitchFamily="50" charset="-128"/>
              </a:rPr>
              <a:t>M001-3</a:t>
            </a:r>
            <a:r>
              <a:rPr kumimoji="1"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直線加速器による放射線治療（一連につき）</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１　定位放射線治療の場合 </a:t>
            </a:r>
            <a:r>
              <a:rPr kumimoji="1" lang="ja-JP" altLang="en-US" sz="2400" dirty="0" smtClean="0">
                <a:latin typeface="HG丸ｺﾞｼｯｸM-PRO" panose="020F0600000000000000" pitchFamily="50" charset="-128"/>
                <a:ea typeface="HG丸ｺﾞｼｯｸM-PRO" panose="020F0600000000000000" pitchFamily="50" charset="-128"/>
              </a:rPr>
              <a:t>　　　　　　  </a:t>
            </a:r>
            <a:r>
              <a:rPr kumimoji="1" lang="ja-JP" altLang="en-US" sz="2400" spc="-300" dirty="0" smtClean="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６</a:t>
            </a:r>
            <a:r>
              <a:rPr kumimoji="1" lang="en-US" altLang="ja-JP" sz="2400" dirty="0" smtClean="0">
                <a:latin typeface="HG丸ｺﾞｼｯｸM-PRO" panose="020F0600000000000000" pitchFamily="50" charset="-128"/>
                <a:ea typeface="HG丸ｺﾞｼｯｸM-PRO" panose="020F0600000000000000" pitchFamily="50" charset="-128"/>
              </a:rPr>
              <a:t>,</a:t>
            </a:r>
            <a:r>
              <a:rPr kumimoji="1" lang="ja-JP" altLang="en-US" sz="2400" dirty="0" smtClean="0">
                <a:latin typeface="HG丸ｺﾞｼｯｸM-PRO" panose="020F0600000000000000" pitchFamily="50" charset="-128"/>
                <a:ea typeface="HG丸ｺﾞｼｯｸM-PRO" panose="020F0600000000000000" pitchFamily="50" charset="-128"/>
              </a:rPr>
              <a:t>３００点</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２　１以外の場合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６</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７２０点　→　８</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０００点</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kumimoji="1" lang="en-US" altLang="ja-JP" sz="2400" dirty="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kumimoji="1" lang="en-US" altLang="ja-JP" sz="2400" dirty="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en-US" altLang="ja-JP" sz="2400" dirty="0" smtClean="0">
                <a:latin typeface="HG丸ｺﾞｼｯｸM-PRO" panose="020F0600000000000000" pitchFamily="50" charset="-128"/>
                <a:ea typeface="HG丸ｺﾞｼｯｸM-PRO" panose="020F0600000000000000" pitchFamily="50" charset="-128"/>
              </a:rPr>
              <a:t>M004</a:t>
            </a:r>
            <a:r>
              <a:rPr lang="ja-JP" altLang="en-US" sz="2400" dirty="0" smtClean="0">
                <a:latin typeface="HG丸ｺﾞｼｯｸM-PRO" panose="020F0600000000000000" pitchFamily="50" charset="-128"/>
                <a:ea typeface="HG丸ｺﾞｼｯｸM-PRO" panose="020F0600000000000000" pitchFamily="50" charset="-128"/>
              </a:rPr>
              <a:t>　密封小線源治療（一連につき）</a:t>
            </a:r>
            <a:r>
              <a:rPr lang="en-US" altLang="ja-JP" sz="18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項目の削除</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808038" indent="-808038">
              <a:buNone/>
            </a:pPr>
            <a:endParaRPr lang="en-US" altLang="ja-JP" sz="800" dirty="0" smtClean="0">
              <a:latin typeface="HG丸ｺﾞｼｯｸM-PRO" panose="020F0600000000000000" pitchFamily="50" charset="-128"/>
              <a:ea typeface="HG丸ｺﾞｼｯｸM-PRO" panose="020F0600000000000000" pitchFamily="50" charset="-128"/>
            </a:endParaRPr>
          </a:p>
          <a:p>
            <a:pPr marL="542925" indent="-542925">
              <a:buNone/>
            </a:pPr>
            <a:r>
              <a:rPr lang="ja-JP" altLang="en-US" sz="2000" dirty="0" smtClean="0">
                <a:latin typeface="HG丸ｺﾞｼｯｸM-PRO" panose="020F0600000000000000" pitchFamily="50" charset="-128"/>
                <a:ea typeface="HG丸ｺﾞｼｯｸM-PRO" panose="020F0600000000000000" pitchFamily="50" charset="-128"/>
              </a:rPr>
              <a:t>　</a:t>
            </a:r>
            <a:endParaRPr lang="en-US" altLang="ja-JP" sz="1000" dirty="0" smtClean="0">
              <a:solidFill>
                <a:srgbClr val="0000FF"/>
              </a:solidFill>
              <a:latin typeface="HG丸ｺﾞｼｯｸM-PRO" panose="020F0600000000000000" pitchFamily="50" charset="-128"/>
              <a:ea typeface="HG丸ｺﾞｼｯｸM-PRO" panose="020F06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120325716"/>
              </p:ext>
            </p:extLst>
          </p:nvPr>
        </p:nvGraphicFramePr>
        <p:xfrm>
          <a:off x="539552" y="3501008"/>
          <a:ext cx="8136904" cy="3096344"/>
        </p:xfrm>
        <a:graphic>
          <a:graphicData uri="http://schemas.openxmlformats.org/drawingml/2006/table">
            <a:tbl>
              <a:tblPr firstRow="1" bandRow="1">
                <a:tableStyleId>{C4B1156A-380E-4F78-BDF5-A606A8083BF9}</a:tableStyleId>
              </a:tblPr>
              <a:tblGrid>
                <a:gridCol w="4068452"/>
                <a:gridCol w="4068452"/>
              </a:tblGrid>
              <a:tr h="383053">
                <a:tc>
                  <a:txBody>
                    <a:bodyPr/>
                    <a:lstStyle/>
                    <a:p>
                      <a:pPr algn="ct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現　　行</a:t>
                      </a:r>
                      <a:endParaRPr kumimoji="1" lang="ja-JP" altLang="en-US" sz="18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改　定　後</a:t>
                      </a:r>
                      <a:endParaRPr kumimoji="1" lang="ja-JP" altLang="en-US" sz="18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3291">
                <a:tc>
                  <a:txBody>
                    <a:bodyPr/>
                    <a:lstStyle/>
                    <a:p>
                      <a:pP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Ｍ</a:t>
                      </a:r>
                      <a:r>
                        <a:rPr kumimoji="1" lang="en-US" altLang="ja-JP" sz="1800" b="0" dirty="0" smtClean="0">
                          <a:latin typeface="HG丸ｺﾞｼｯｸM-PRO" panose="020F0600000000000000" pitchFamily="50" charset="-128"/>
                          <a:ea typeface="HG丸ｺﾞｼｯｸM-PRO" panose="020F0600000000000000" pitchFamily="50" charset="-128"/>
                        </a:rPr>
                        <a:t>004</a:t>
                      </a:r>
                      <a:r>
                        <a:rPr kumimoji="1" lang="ja-JP" altLang="en-US" sz="1800" b="0" dirty="0" smtClean="0">
                          <a:latin typeface="HG丸ｺﾞｼｯｸM-PRO" panose="020F0600000000000000" pitchFamily="50" charset="-128"/>
                          <a:ea typeface="HG丸ｺﾞｼｯｸM-PRO" panose="020F0600000000000000" pitchFamily="50" charset="-128"/>
                        </a:rPr>
                        <a:t>　密封小線源治療</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　２　腔内照射</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marL="712788" indent="-712788">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　　イ　高線量率イリジウム照射を行った場合又は新型コバルト小線源治療装置を用いた場合</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marL="712788" indent="-712788">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　　ロ　旧型コバルト腔内照射装置を用いた場合</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marL="712788" indent="-712788">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　　ハ　その他　　</a:t>
                      </a:r>
                      <a:endParaRPr kumimoji="1" lang="ja-JP" altLang="en-US" sz="18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Ｍ</a:t>
                      </a:r>
                      <a:r>
                        <a:rPr kumimoji="1" lang="en-US" altLang="ja-JP" sz="1800" b="0" dirty="0" smtClean="0">
                          <a:latin typeface="HG丸ｺﾞｼｯｸM-PRO" panose="020F0600000000000000" pitchFamily="50" charset="-128"/>
                          <a:ea typeface="HG丸ｺﾞｼｯｸM-PRO" panose="020F0600000000000000" pitchFamily="50" charset="-128"/>
                        </a:rPr>
                        <a:t>004</a:t>
                      </a:r>
                      <a:r>
                        <a:rPr kumimoji="1" lang="ja-JP" altLang="en-US" sz="1800" b="0" dirty="0" smtClean="0">
                          <a:latin typeface="HG丸ｺﾞｼｯｸM-PRO" panose="020F0600000000000000" pitchFamily="50" charset="-128"/>
                          <a:ea typeface="HG丸ｺﾞｼｯｸM-PRO" panose="020F0600000000000000" pitchFamily="50" charset="-128"/>
                        </a:rPr>
                        <a:t>　密封小線源治療</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　２　腔内照射</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marL="712788" indent="-712788">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　　イ　高線量率イリジウム照射を行った場合又は新型コバルト小線源治療装置を用いた場合</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marL="712788" indent="-712788">
                        <a:spcBef>
                          <a:spcPts val="600"/>
                        </a:spcBef>
                      </a:pPr>
                      <a:r>
                        <a:rPr kumimoji="1" lang="ja-JP" altLang="en-US" sz="1800" b="0" u="sng" dirty="0" smtClean="0">
                          <a:solidFill>
                            <a:srgbClr val="FF0000"/>
                          </a:solidFill>
                          <a:latin typeface="HG丸ｺﾞｼｯｸM-PRO" panose="020F0600000000000000" pitchFamily="50" charset="-128"/>
                          <a:ea typeface="HG丸ｺﾞｼｯｸM-PRO" panose="020F0600000000000000" pitchFamily="50" charset="-128"/>
                        </a:rPr>
                        <a:t>（削除）</a:t>
                      </a:r>
                      <a:r>
                        <a:rPr kumimoji="1" lang="en-US" altLang="ja-JP" sz="1800" b="0" u="sng" dirty="0" smtClean="0">
                          <a:latin typeface="HG丸ｺﾞｼｯｸM-PRO" panose="020F0600000000000000" pitchFamily="50" charset="-128"/>
                          <a:ea typeface="HG丸ｺﾞｼｯｸM-PRO" panose="020F0600000000000000" pitchFamily="50" charset="-128"/>
                        </a:rPr>
                        <a:t/>
                      </a:r>
                      <a:br>
                        <a:rPr kumimoji="1" lang="en-US" altLang="ja-JP" sz="1800" b="0" u="sng" dirty="0" smtClean="0">
                          <a:latin typeface="HG丸ｺﾞｼｯｸM-PRO" panose="020F0600000000000000" pitchFamily="50" charset="-128"/>
                          <a:ea typeface="HG丸ｺﾞｼｯｸM-PRO" panose="020F0600000000000000" pitchFamily="50" charset="-128"/>
                        </a:rPr>
                      </a:br>
                      <a:endParaRPr kumimoji="1" lang="en-US" altLang="ja-JP" sz="1800" b="0" u="sng" dirty="0" smtClean="0">
                        <a:latin typeface="HG丸ｺﾞｼｯｸM-PRO" panose="020F0600000000000000" pitchFamily="50" charset="-128"/>
                        <a:ea typeface="HG丸ｺﾞｼｯｸM-PRO" panose="020F0600000000000000" pitchFamily="50" charset="-128"/>
                      </a:endParaRPr>
                    </a:p>
                    <a:p>
                      <a:pPr marL="712788" indent="-712788">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　　</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ロ</a:t>
                      </a:r>
                      <a:r>
                        <a:rPr kumimoji="1" lang="ja-JP" altLang="en-US" sz="1800" b="0" dirty="0" smtClean="0">
                          <a:latin typeface="HG丸ｺﾞｼｯｸM-PRO" panose="020F0600000000000000" pitchFamily="50" charset="-128"/>
                          <a:ea typeface="HG丸ｺﾞｼｯｸM-PRO" panose="020F0600000000000000" pitchFamily="50" charset="-128"/>
                        </a:rPr>
                        <a:t>　その他　　</a:t>
                      </a:r>
                      <a:endParaRPr kumimoji="1" lang="ja-JP" altLang="en-US" sz="18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24773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対角する 2 つの角を切り取った四角形 4"/>
          <p:cNvSpPr/>
          <p:nvPr/>
        </p:nvSpPr>
        <p:spPr>
          <a:xfrm>
            <a:off x="323206" y="836712"/>
            <a:ext cx="8497266" cy="5832648"/>
          </a:xfrm>
          <a:prstGeom prst="snip2DiagRect">
            <a:avLst>
              <a:gd name="adj1" fmla="val 0"/>
              <a:gd name="adj2" fmla="val 991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179512" y="404664"/>
            <a:ext cx="7561162" cy="648072"/>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206" y="2276872"/>
            <a:ext cx="8497266" cy="1512168"/>
          </a:xfrm>
          <a:prstGeom prst="roundRect">
            <a:avLst>
              <a:gd name="adj" fmla="val 2100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476672"/>
            <a:ext cx="8352928" cy="6264696"/>
          </a:xfrm>
        </p:spPr>
        <p:txBody>
          <a:bodyPr>
            <a:normAutofit/>
          </a:bodyPr>
          <a:lstStyle/>
          <a:p>
            <a:pPr marL="266700" indent="-266700">
              <a:buNone/>
            </a:pP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◆療養病棟における在宅復帰機能の評価</a:t>
            </a:r>
            <a:endParaRPr lang="en-US" altLang="ja-JP" sz="2800" dirty="0" smtClean="0">
              <a:solidFill>
                <a:srgbClr val="0000FF"/>
              </a:solidFill>
              <a:latin typeface="HG丸ｺﾞｼｯｸM-PRO" panose="020F0600000000000000" pitchFamily="50" charset="-128"/>
              <a:ea typeface="HG丸ｺﾞｼｯｸM-PRO" panose="020F0600000000000000" pitchFamily="50" charset="-128"/>
            </a:endParaRPr>
          </a:p>
          <a:p>
            <a:pPr marL="628650" indent="-266700">
              <a:spcBef>
                <a:spcPts val="1200"/>
              </a:spcBef>
              <a:buNone/>
            </a:pP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療養病棟入院基本料１を届け出ている病棟において、</a:t>
            </a:r>
            <a:r>
              <a:rPr lang="ja-JP" altLang="en-US" sz="2400" dirty="0" smtClean="0">
                <a:solidFill>
                  <a:srgbClr val="0000FF"/>
                </a:solidFill>
                <a:uFill>
                  <a:solidFill>
                    <a:srgbClr val="FF0000"/>
                  </a:solidFill>
                </a:uFill>
                <a:latin typeface="HG丸ｺﾞｼｯｸM-PRO" panose="020F0600000000000000" pitchFamily="50" charset="-128"/>
                <a:ea typeface="HG丸ｺﾞｼｯｸM-PRO" panose="020F0600000000000000" pitchFamily="50" charset="-128"/>
              </a:rPr>
              <a:t>在宅復帰率が５０％以上等</a:t>
            </a:r>
            <a:r>
              <a:rPr lang="ja-JP" altLang="en-US" sz="2400" dirty="0" smtClean="0">
                <a:latin typeface="HG丸ｺﾞｼｯｸM-PRO" panose="020F0600000000000000" pitchFamily="50" charset="-128"/>
                <a:ea typeface="HG丸ｺﾞｼｯｸM-PRO" panose="020F0600000000000000" pitchFamily="50" charset="-128"/>
              </a:rPr>
              <a:t>の基準を満たす病棟に対する評価を新設する。</a:t>
            </a:r>
            <a:r>
              <a:rPr lang="ja-JP" altLang="en-US" sz="1200" dirty="0">
                <a:solidFill>
                  <a:srgbClr val="0000FF"/>
                </a:solidFill>
                <a:latin typeface="HG丸ｺﾞｼｯｸM-PRO" panose="020F0600000000000000" pitchFamily="50" charset="-128"/>
                <a:ea typeface="HG丸ｺﾞｼｯｸM-PRO" panose="020F0600000000000000" pitchFamily="50" charset="-128"/>
              </a:rPr>
              <a:t>　</a:t>
            </a:r>
            <a:endParaRPr lang="en-US" altLang="ja-JP" sz="12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276225">
              <a:spcBef>
                <a:spcPts val="0"/>
              </a:spcBef>
              <a:buNone/>
            </a:pP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endPar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542925" indent="-542925">
              <a:spcBef>
                <a:spcPts val="0"/>
              </a:spcBef>
              <a:buNone/>
            </a:pPr>
            <a:r>
              <a:rPr lang="ja-JP" altLang="en-US" sz="2400" dirty="0" smtClean="0">
                <a:latin typeface="HG丸ｺﾞｼｯｸM-PRO" panose="020F0600000000000000" pitchFamily="50" charset="-128"/>
                <a:ea typeface="HG丸ｺﾞｼｯｸM-PRO" panose="020F0600000000000000" pitchFamily="50" charset="-128"/>
              </a:rPr>
              <a:t>　Ａ</a:t>
            </a:r>
            <a:r>
              <a:rPr lang="en-US" altLang="ja-JP" sz="2400" dirty="0" smtClean="0">
                <a:latin typeface="HG丸ｺﾞｼｯｸM-PRO" panose="020F0600000000000000" pitchFamily="50" charset="-128"/>
                <a:ea typeface="HG丸ｺﾞｼｯｸM-PRO" panose="020F0600000000000000" pitchFamily="50" charset="-128"/>
              </a:rPr>
              <a:t>101</a:t>
            </a:r>
            <a:r>
              <a:rPr lang="ja-JP" altLang="en-US" sz="2400" dirty="0" smtClean="0">
                <a:latin typeface="HG丸ｺﾞｼｯｸM-PRO" panose="020F0600000000000000" pitchFamily="50" charset="-128"/>
                <a:ea typeface="HG丸ｺﾞｼｯｸM-PRO" panose="020F0600000000000000" pitchFamily="50" charset="-128"/>
              </a:rPr>
              <a:t>　療養病棟入院基本料</a:t>
            </a:r>
            <a:endParaRPr lang="en-US" altLang="ja-JP" sz="2400" dirty="0" smtClean="0">
              <a:latin typeface="HG丸ｺﾞｼｯｸM-PRO" panose="020F0600000000000000" pitchFamily="50" charset="-128"/>
              <a:ea typeface="HG丸ｺﾞｼｯｸM-PRO" panose="020F0600000000000000" pitchFamily="50" charset="-128"/>
            </a:endParaRPr>
          </a:p>
          <a:p>
            <a:pPr marL="542925" indent="-276225">
              <a:spcBef>
                <a:spcPts val="0"/>
              </a:spcBef>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注１０　在宅復帰機能強化加算</a:t>
            </a:r>
            <a:endPar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542925" indent="-276225">
              <a:spcBef>
                <a:spcPts val="0"/>
              </a:spcBef>
              <a:buNone/>
            </a:pP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　　　　　　　　　　　　（１日につき）１０点（新）</a:t>
            </a:r>
            <a:endPar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kumimoji="1" lang="en-US" altLang="ja-JP" sz="1600" dirty="0" smtClean="0">
              <a:latin typeface="HG丸ｺﾞｼｯｸM-PRO" panose="020F0600000000000000" pitchFamily="50" charset="-128"/>
              <a:ea typeface="HG丸ｺﾞｼｯｸM-PRO" panose="020F0600000000000000" pitchFamily="50" charset="-128"/>
            </a:endParaRPr>
          </a:p>
          <a:p>
            <a:pPr marL="180975" indent="-180975">
              <a:spcBef>
                <a:spcPts val="100"/>
              </a:spcBef>
              <a:buNone/>
            </a:pPr>
            <a:r>
              <a:rPr kumimoji="1" lang="ja-JP" altLang="en-US" sz="2200" dirty="0" smtClean="0">
                <a:latin typeface="HG丸ｺﾞｼｯｸM-PRO" panose="020F0600000000000000" pitchFamily="50" charset="-128"/>
                <a:ea typeface="HG丸ｺﾞｼｯｸM-PRO" panose="020F0600000000000000" pitchFamily="50" charset="-128"/>
              </a:rPr>
              <a:t>［施設基準］</a:t>
            </a:r>
            <a:endParaRPr kumimoji="1" lang="en-US" altLang="ja-JP" sz="2200" dirty="0" smtClean="0">
              <a:latin typeface="HG丸ｺﾞｼｯｸM-PRO" panose="020F0600000000000000" pitchFamily="50" charset="-128"/>
              <a:ea typeface="HG丸ｺﾞｼｯｸM-PRO" panose="020F0600000000000000" pitchFamily="50" charset="-128"/>
            </a:endParaRPr>
          </a:p>
          <a:p>
            <a:pPr marL="542925" indent="-277813">
              <a:spcBef>
                <a:spcPts val="100"/>
              </a:spcBef>
              <a:buNone/>
            </a:pPr>
            <a:r>
              <a:rPr lang="ja-JP" altLang="en-US" sz="2200" dirty="0" smtClean="0">
                <a:latin typeface="HG丸ｺﾞｼｯｸM-PRO" panose="020F0600000000000000" pitchFamily="50" charset="-128"/>
                <a:ea typeface="HG丸ｺﾞｼｯｸM-PRO" panose="020F0600000000000000" pitchFamily="50" charset="-128"/>
              </a:rPr>
              <a:t>①　</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療養病棟入院基本料１</a:t>
            </a:r>
            <a:r>
              <a:rPr lang="ja-JP" altLang="en-US" sz="2200" dirty="0" smtClean="0">
                <a:latin typeface="HG丸ｺﾞｼｯｸM-PRO" panose="020F0600000000000000" pitchFamily="50" charset="-128"/>
                <a:ea typeface="HG丸ｺﾞｼｯｸM-PRO" panose="020F0600000000000000" pitchFamily="50" charset="-128"/>
              </a:rPr>
              <a:t>を届け出ていること</a:t>
            </a:r>
            <a:endParaRPr lang="en-US" altLang="ja-JP" sz="2200" dirty="0" smtClean="0">
              <a:latin typeface="HG丸ｺﾞｼｯｸM-PRO" panose="020F0600000000000000" pitchFamily="50" charset="-128"/>
              <a:ea typeface="HG丸ｺﾞｼｯｸM-PRO" panose="020F0600000000000000" pitchFamily="50" charset="-128"/>
            </a:endParaRPr>
          </a:p>
          <a:p>
            <a:pPr marL="542925" indent="-277813">
              <a:spcBef>
                <a:spcPts val="100"/>
              </a:spcBef>
              <a:buNone/>
            </a:pPr>
            <a:r>
              <a:rPr kumimoji="1" lang="ja-JP" altLang="en-US" sz="2200" dirty="0" smtClean="0">
                <a:latin typeface="HG丸ｺﾞｼｯｸM-PRO" panose="020F0600000000000000" pitchFamily="50" charset="-128"/>
                <a:ea typeface="HG丸ｺﾞｼｯｸM-PRO" panose="020F0600000000000000" pitchFamily="50" charset="-128"/>
              </a:rPr>
              <a:t>②　</a:t>
            </a:r>
            <a:r>
              <a:rPr kumimoji="1"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在宅に退院した患者</a:t>
            </a:r>
            <a:r>
              <a:rPr kumimoji="1" lang="ja-JP" altLang="en-US" sz="2200" dirty="0" smtClean="0">
                <a:latin typeface="HG丸ｺﾞｼｯｸM-PRO" panose="020F0600000000000000" pitchFamily="50" charset="-128"/>
                <a:ea typeface="HG丸ｺﾞｼｯｸM-PRO" panose="020F0600000000000000" pitchFamily="50" charset="-128"/>
              </a:rPr>
              <a:t>（１か月以上入院していた患者に限る）</a:t>
            </a:r>
            <a:r>
              <a:rPr kumimoji="1" lang="ja-JP" altLang="en-US" sz="2200" dirty="0" smtClean="0">
                <a:solidFill>
                  <a:srgbClr val="0000FF"/>
                </a:solidFill>
                <a:latin typeface="HG丸ｺﾞｼｯｸM-PRO" panose="020F0600000000000000" pitchFamily="50" charset="-128"/>
                <a:ea typeface="HG丸ｺﾞｼｯｸM-PRO" panose="020F0600000000000000" pitchFamily="50" charset="-128"/>
              </a:rPr>
              <a:t>が</a:t>
            </a:r>
            <a:r>
              <a:rPr kumimoji="1"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５０％以上</a:t>
            </a:r>
            <a:r>
              <a:rPr kumimoji="1" lang="ja-JP" altLang="en-US" sz="2200" dirty="0" smtClean="0">
                <a:latin typeface="HG丸ｺﾞｼｯｸM-PRO" panose="020F0600000000000000" pitchFamily="50" charset="-128"/>
                <a:ea typeface="HG丸ｺﾞｼｯｸM-PRO" panose="020F0600000000000000" pitchFamily="50" charset="-128"/>
              </a:rPr>
              <a:t>であること</a:t>
            </a:r>
            <a:endParaRPr kumimoji="1" lang="en-US" altLang="ja-JP" sz="2200" dirty="0" smtClean="0">
              <a:latin typeface="HG丸ｺﾞｼｯｸM-PRO" panose="020F0600000000000000" pitchFamily="50" charset="-128"/>
              <a:ea typeface="HG丸ｺﾞｼｯｸM-PRO" panose="020F0600000000000000" pitchFamily="50" charset="-128"/>
            </a:endParaRPr>
          </a:p>
          <a:p>
            <a:pPr marL="542925" indent="-277813">
              <a:spcBef>
                <a:spcPts val="100"/>
              </a:spcBef>
              <a:buNone/>
            </a:pPr>
            <a:r>
              <a:rPr lang="ja-JP" altLang="en-US" sz="2200" dirty="0" smtClean="0">
                <a:latin typeface="HG丸ｺﾞｼｯｸM-PRO" panose="020F0600000000000000" pitchFamily="50" charset="-128"/>
                <a:ea typeface="HG丸ｺﾞｼｯｸM-PRO" panose="020F0600000000000000" pitchFamily="50" charset="-128"/>
              </a:rPr>
              <a:t>③　</a:t>
            </a:r>
            <a:r>
              <a:rPr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退院患者の在宅生活が１月以上</a:t>
            </a:r>
            <a:r>
              <a:rPr lang="ja-JP" altLang="en-US" sz="2200" dirty="0" smtClean="0">
                <a:latin typeface="HG丸ｺﾞｼｯｸM-PRO" panose="020F0600000000000000" pitchFamily="50" charset="-128"/>
                <a:ea typeface="HG丸ｺﾞｼｯｸM-PRO" panose="020F0600000000000000" pitchFamily="50" charset="-128"/>
              </a:rPr>
              <a:t>（医療区分３の患者については１４日以上）継続することを確認していること</a:t>
            </a:r>
            <a:endParaRPr lang="en-US" altLang="ja-JP" sz="2200" dirty="0" smtClean="0">
              <a:latin typeface="HG丸ｺﾞｼｯｸM-PRO" panose="020F0600000000000000" pitchFamily="50" charset="-128"/>
              <a:ea typeface="HG丸ｺﾞｼｯｸM-PRO" panose="020F0600000000000000" pitchFamily="50" charset="-128"/>
            </a:endParaRPr>
          </a:p>
          <a:p>
            <a:pPr marL="542925" indent="-277813">
              <a:spcBef>
                <a:spcPts val="100"/>
              </a:spcBef>
              <a:buNone/>
            </a:pPr>
            <a:r>
              <a:rPr lang="ja-JP" altLang="en-US" sz="2200" dirty="0" smtClean="0">
                <a:latin typeface="HG丸ｺﾞｼｯｸM-PRO" panose="020F0600000000000000" pitchFamily="50" charset="-128"/>
                <a:ea typeface="HG丸ｺﾞｼｯｸM-PRO" panose="020F0600000000000000" pitchFamily="50" charset="-128"/>
              </a:rPr>
              <a:t>④　</a:t>
            </a:r>
            <a:r>
              <a:rPr lang="ja-JP" altLang="en-US" sz="2200" u="sng" dirty="0" smtClean="0">
                <a:solidFill>
                  <a:srgbClr val="0000FF"/>
                </a:solidFill>
                <a:latin typeface="HG丸ｺﾞｼｯｸM-PRO" panose="020F0600000000000000" pitchFamily="50" charset="-128"/>
                <a:ea typeface="HG丸ｺﾞｼｯｸM-PRO" panose="020F0600000000000000" pitchFamily="50" charset="-128"/>
              </a:rPr>
              <a:t>病床回転率が１０％以上</a:t>
            </a:r>
            <a:r>
              <a:rPr lang="ja-JP" altLang="en-US" sz="2200" dirty="0" smtClean="0">
                <a:latin typeface="HG丸ｺﾞｼｯｸM-PRO" panose="020F0600000000000000" pitchFamily="50" charset="-128"/>
                <a:ea typeface="HG丸ｺﾞｼｯｸM-PRO" panose="020F0600000000000000" pitchFamily="50" charset="-128"/>
              </a:rPr>
              <a:t>であること</a:t>
            </a:r>
            <a:endParaRPr kumimoji="1" lang="en-US" altLang="ja-JP" sz="22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06026489"/>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7504" y="1340768"/>
            <a:ext cx="8208912" cy="18002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 name="タイトル 1"/>
          <p:cNvSpPr>
            <a:spLocks noGrp="1"/>
          </p:cNvSpPr>
          <p:nvPr>
            <p:ph type="title"/>
          </p:nvPr>
        </p:nvSpPr>
        <p:spPr>
          <a:xfrm>
            <a:off x="457200" y="1412776"/>
            <a:ext cx="7643192" cy="1575048"/>
          </a:xfrm>
          <a:prstGeom prst="flowChartAlternateProcess">
            <a:avLst/>
          </a:prstGeom>
          <a:noFill/>
          <a:ln w="28575">
            <a:noFill/>
          </a:ln>
          <a:effectLst>
            <a:outerShdw blurRad="50800" dist="38100" algn="l" rotWithShape="0">
              <a:prstClr val="black">
                <a:alpha val="40000"/>
              </a:prstClr>
            </a:outerShdw>
          </a:effectLst>
        </p:spPr>
        <p:txBody>
          <a:bodyPr>
            <a:normAutofit/>
          </a:bodyPr>
          <a:lstStyle/>
          <a:p>
            <a:pPr algn="l"/>
            <a:r>
              <a:rPr kumimoji="1" lang="en-US" altLang="ja-JP" sz="3200" dirty="0" smtClean="0">
                <a:solidFill>
                  <a:srgbClr val="002060"/>
                </a:solidFill>
                <a:latin typeface="+mj-ea"/>
              </a:rPr>
              <a:t>【</a:t>
            </a:r>
            <a:r>
              <a:rPr kumimoji="1" lang="ja-JP" altLang="en-US" sz="3200" dirty="0" smtClean="0">
                <a:solidFill>
                  <a:srgbClr val="002060"/>
                </a:solidFill>
                <a:latin typeface="+mj-ea"/>
              </a:rPr>
              <a:t>第２章　</a:t>
            </a:r>
            <a:r>
              <a:rPr lang="ja-JP" altLang="en-US" sz="3200" dirty="0" smtClean="0">
                <a:solidFill>
                  <a:srgbClr val="002060"/>
                </a:solidFill>
                <a:latin typeface="+mj-ea"/>
              </a:rPr>
              <a:t>特掲</a:t>
            </a:r>
            <a:r>
              <a:rPr lang="ja-JP" altLang="en-US" sz="3200" dirty="0">
                <a:solidFill>
                  <a:srgbClr val="002060"/>
                </a:solidFill>
                <a:latin typeface="+mj-ea"/>
              </a:rPr>
              <a:t>診療料</a:t>
            </a:r>
            <a:r>
              <a:rPr kumimoji="1" lang="en-US" altLang="ja-JP" sz="3200" dirty="0" smtClean="0">
                <a:solidFill>
                  <a:srgbClr val="002060"/>
                </a:solidFill>
                <a:latin typeface="+mj-ea"/>
              </a:rPr>
              <a:t>】</a:t>
            </a:r>
            <a:br>
              <a:rPr kumimoji="1" lang="en-US" altLang="ja-JP" sz="3200" dirty="0" smtClean="0">
                <a:solidFill>
                  <a:srgbClr val="002060"/>
                </a:solidFill>
                <a:latin typeface="+mj-ea"/>
              </a:rPr>
            </a:br>
            <a:r>
              <a:rPr kumimoji="1" lang="ja-JP" altLang="en-US" sz="4800" u="sng" dirty="0" smtClean="0">
                <a:solidFill>
                  <a:srgbClr val="002060"/>
                </a:solidFill>
                <a:latin typeface="+mj-ea"/>
              </a:rPr>
              <a:t>第１３部　病 理 診 断</a:t>
            </a:r>
            <a:endParaRPr kumimoji="1" lang="ja-JP" altLang="en-US" sz="4800" u="sng" dirty="0">
              <a:solidFill>
                <a:srgbClr val="002060"/>
              </a:solidFill>
              <a:latin typeface="+mj-ea"/>
            </a:endParaRPr>
          </a:p>
        </p:txBody>
      </p:sp>
      <p:sp>
        <p:nvSpPr>
          <p:cNvPr id="7" name="スライド番号プレースホルダー 3"/>
          <p:cNvSpPr>
            <a:spLocks noGrp="1"/>
          </p:cNvSpPr>
          <p:nvPr>
            <p:ph type="sldNum" sz="quarter" idx="12"/>
          </p:nvPr>
        </p:nvSpPr>
        <p:spPr>
          <a:xfrm>
            <a:off x="6876256" y="647076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250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50602155"/>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287524" y="548680"/>
            <a:ext cx="8568952" cy="6192688"/>
          </a:xfrm>
          <a:prstGeom prst="snip2DiagRect">
            <a:avLst>
              <a:gd name="adj1" fmla="val 0"/>
              <a:gd name="adj2" fmla="val 1105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246022"/>
            <a:ext cx="8568952" cy="648072"/>
          </a:xfrm>
          <a:prstGeom prst="roundRect">
            <a:avLst>
              <a:gd name="adj" fmla="val 2785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251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67544" y="332656"/>
            <a:ext cx="8280920" cy="6525344"/>
          </a:xfrm>
        </p:spPr>
        <p:txBody>
          <a:bodyPr>
            <a:normAutofit/>
          </a:bodyPr>
          <a:lstStyle/>
          <a:p>
            <a:pPr marL="265113" indent="-265113">
              <a:spcBef>
                <a:spcPts val="600"/>
              </a:spcBef>
              <a:spcAft>
                <a:spcPts val="1200"/>
              </a:spcAft>
              <a:buNone/>
            </a:pPr>
            <a:r>
              <a:rPr lang="en-US" altLang="ja-JP" sz="2400" dirty="0" smtClean="0">
                <a:latin typeface="HG丸ｺﾞｼｯｸM-PRO" panose="020F0600000000000000" pitchFamily="50" charset="-128"/>
                <a:ea typeface="HG丸ｺﾞｼｯｸM-PRO" panose="020F0600000000000000" pitchFamily="50" charset="-128"/>
              </a:rPr>
              <a:t>N002</a:t>
            </a:r>
            <a:r>
              <a:rPr kumimoji="1" lang="ja-JP" altLang="en-US" sz="2400" dirty="0" smtClean="0">
                <a:latin typeface="HG丸ｺﾞｼｯｸM-PRO" panose="020F0600000000000000" pitchFamily="50" charset="-128"/>
                <a:ea typeface="HG丸ｺﾞｼｯｸM-PRO" panose="020F0600000000000000" pitchFamily="50" charset="-128"/>
              </a:rPr>
              <a:t>　免疫染色（免疫抗体法）病理組織標本作製</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361950" indent="-36195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361950" indent="-361950">
              <a:spcBef>
                <a:spcPts val="0"/>
              </a:spcBef>
              <a:buNone/>
            </a:pPr>
            <a:endParaRPr lang="en-US" altLang="ja-JP" sz="2400" dirty="0">
              <a:latin typeface="HG丸ｺﾞｼｯｸM-PRO" panose="020F0600000000000000" pitchFamily="50" charset="-128"/>
              <a:ea typeface="HG丸ｺﾞｼｯｸM-PRO" panose="020F0600000000000000" pitchFamily="50" charset="-128"/>
            </a:endParaRPr>
          </a:p>
          <a:p>
            <a:pPr marL="361950" indent="-36195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361950" indent="-36195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361950" indent="-36195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361950" indent="-361950">
              <a:spcBef>
                <a:spcPts val="0"/>
              </a:spcBef>
              <a:buNone/>
            </a:pPr>
            <a:endParaRPr lang="en-US" altLang="ja-JP" sz="2400" dirty="0">
              <a:latin typeface="HG丸ｺﾞｼｯｸM-PRO" panose="020F0600000000000000" pitchFamily="50" charset="-128"/>
              <a:ea typeface="HG丸ｺﾞｼｯｸM-PRO" panose="020F0600000000000000" pitchFamily="50" charset="-128"/>
            </a:endParaRPr>
          </a:p>
          <a:p>
            <a:pPr marL="361950" indent="-36195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361950" indent="-36195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361950" indent="-36195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361950" indent="-361950">
              <a:spcBef>
                <a:spcPts val="0"/>
              </a:spcBef>
              <a:buNone/>
            </a:pPr>
            <a:endParaRPr lang="en-US" altLang="ja-JP" sz="2400" dirty="0">
              <a:latin typeface="HG丸ｺﾞｼｯｸM-PRO" panose="020F0600000000000000" pitchFamily="50" charset="-128"/>
              <a:ea typeface="HG丸ｺﾞｼｯｸM-PRO" panose="020F0600000000000000" pitchFamily="50" charset="-128"/>
            </a:endParaRPr>
          </a:p>
          <a:p>
            <a:pPr marL="1254125" indent="-1254125">
              <a:spcBef>
                <a:spcPts val="0"/>
              </a:spcBef>
              <a:buNone/>
            </a:pPr>
            <a:endParaRPr kumimoji="1" lang="en-US" altLang="ja-JP" sz="1800" dirty="0" smtClean="0">
              <a:latin typeface="HG丸ｺﾞｼｯｸM-PRO" panose="020F0600000000000000" pitchFamily="50" charset="-128"/>
              <a:ea typeface="HG丸ｺﾞｼｯｸM-PRO" panose="020F0600000000000000" pitchFamily="50" charset="-128"/>
            </a:endParaRPr>
          </a:p>
          <a:p>
            <a:pPr marL="1254125" indent="-1254125">
              <a:spcBef>
                <a:spcPts val="0"/>
              </a:spcBef>
              <a:buNone/>
            </a:pPr>
            <a:r>
              <a:rPr lang="ja-JP" altLang="en-US" sz="1800" dirty="0" smtClean="0">
                <a:latin typeface="HG丸ｺﾞｼｯｸM-PRO" panose="020F0600000000000000" pitchFamily="50" charset="-128"/>
                <a:ea typeface="HG丸ｺﾞｼｯｸM-PRO" panose="020F0600000000000000" pitchFamily="50" charset="-128"/>
              </a:rPr>
              <a:t>［留意事項］</a:t>
            </a:r>
            <a:endParaRPr lang="en-US" altLang="ja-JP" sz="1800" dirty="0" smtClean="0">
              <a:latin typeface="HG丸ｺﾞｼｯｸM-PRO" panose="020F0600000000000000" pitchFamily="50" charset="-128"/>
              <a:ea typeface="HG丸ｺﾞｼｯｸM-PRO" panose="020F0600000000000000" pitchFamily="50" charset="-128"/>
            </a:endParaRPr>
          </a:p>
          <a:p>
            <a:pPr marL="542925" indent="-277813">
              <a:spcBef>
                <a:spcPts val="0"/>
              </a:spcBef>
              <a:buNone/>
            </a:pPr>
            <a:r>
              <a:rPr kumimoji="1" lang="ja-JP" altLang="en-US" sz="1800" dirty="0" smtClean="0">
                <a:latin typeface="HG丸ｺﾞｼｯｸM-PRO" panose="020F0600000000000000" pitchFamily="50" charset="-128"/>
                <a:ea typeface="HG丸ｺﾞｼｯｸM-PRO" panose="020F0600000000000000" pitchFamily="50" charset="-128"/>
              </a:rPr>
              <a:t>◆　「５」ＣＣＲ４タンパク及びＤ</a:t>
            </a:r>
            <a:r>
              <a:rPr kumimoji="1" lang="en-US" altLang="ja-JP" sz="1800" dirty="0" smtClean="0">
                <a:latin typeface="HG丸ｺﾞｼｯｸM-PRO" panose="020F0600000000000000" pitchFamily="50" charset="-128"/>
                <a:ea typeface="HG丸ｺﾞｼｯｸM-PRO" panose="020F0600000000000000" pitchFamily="50" charset="-128"/>
              </a:rPr>
              <a:t>006-10</a:t>
            </a:r>
            <a:r>
              <a:rPr kumimoji="1" lang="ja-JP" altLang="en-US" sz="1800" dirty="0" smtClean="0">
                <a:latin typeface="HG丸ｺﾞｼｯｸM-PRO" panose="020F0600000000000000" pitchFamily="50" charset="-128"/>
                <a:ea typeface="HG丸ｺﾞｼｯｸM-PRO" panose="020F0600000000000000" pitchFamily="50" charset="-128"/>
              </a:rPr>
              <a:t>ＣＣＲ４タンパク（フローサイトメトリー法）を同一の目的で実施した場合は、原則として主たるもののみ算定する。ただし、医学的な必要性がある場合には、併せて実施した場合であっても、いずれの点数も算定できる。なお、この場合においては、診療報酬明細書の摘要欄にその理由及び医学的必要性を記載すること。</a:t>
            </a:r>
            <a:r>
              <a:rPr kumimoji="1" lang="ja-JP" altLang="en-US" sz="1800" dirty="0">
                <a:latin typeface="HG丸ｺﾞｼｯｸM-PRO" panose="020F0600000000000000" pitchFamily="50" charset="-128"/>
                <a:ea typeface="HG丸ｺﾞｼｯｸM-PRO" panose="020F0600000000000000" pitchFamily="50" charset="-128"/>
              </a:rPr>
              <a:t>　</a:t>
            </a:r>
            <a:endParaRPr kumimoji="1" lang="en-US" altLang="ja-JP" sz="1800" dirty="0" smtClean="0">
              <a:latin typeface="HG丸ｺﾞｼｯｸM-PRO" panose="020F0600000000000000" pitchFamily="50" charset="-128"/>
              <a:ea typeface="HG丸ｺﾞｼｯｸM-PRO" panose="020F06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684188033"/>
              </p:ext>
            </p:extLst>
          </p:nvPr>
        </p:nvGraphicFramePr>
        <p:xfrm>
          <a:off x="569832" y="1052736"/>
          <a:ext cx="8136904" cy="3749040"/>
        </p:xfrm>
        <a:graphic>
          <a:graphicData uri="http://schemas.openxmlformats.org/drawingml/2006/table">
            <a:tbl>
              <a:tblPr firstRow="1" bandRow="1">
                <a:tableStyleId>{C4B1156A-380E-4F78-BDF5-A606A8083BF9}</a:tableStyleId>
              </a:tblPr>
              <a:tblGrid>
                <a:gridCol w="4068452"/>
                <a:gridCol w="4068452"/>
              </a:tblGrid>
              <a:tr h="341963">
                <a:tc>
                  <a:txBody>
                    <a:bodyPr/>
                    <a:lstStyle/>
                    <a:p>
                      <a:pPr algn="ct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現　　行</a:t>
                      </a:r>
                      <a:endParaRPr kumimoji="1" lang="ja-JP" altLang="en-US" sz="18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pPr>
                      <a:r>
                        <a:rPr kumimoji="1" lang="ja-JP" altLang="en-US" sz="1800" b="0" dirty="0" smtClean="0">
                          <a:latin typeface="HG丸ｺﾞｼｯｸM-PRO" panose="020F0600000000000000" pitchFamily="50" charset="-128"/>
                          <a:ea typeface="HG丸ｺﾞｼｯｸM-PRO" panose="020F0600000000000000" pitchFamily="50" charset="-128"/>
                        </a:rPr>
                        <a:t>改　定　後</a:t>
                      </a:r>
                      <a:endParaRPr kumimoji="1" lang="ja-JP" altLang="en-US" sz="18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0445">
                <a:tc>
                  <a:txBody>
                    <a:bodyPr/>
                    <a:lstStyle/>
                    <a:p>
                      <a:pPr>
                        <a:spcBef>
                          <a:spcPts val="0"/>
                        </a:spcBef>
                      </a:pPr>
                      <a:r>
                        <a:rPr kumimoji="1" lang="en-US" altLang="ja-JP" sz="1800" b="0" dirty="0" smtClean="0">
                          <a:latin typeface="HG丸ｺﾞｼｯｸM-PRO" panose="020F0600000000000000" pitchFamily="50" charset="-128"/>
                          <a:ea typeface="HG丸ｺﾞｼｯｸM-PRO" panose="020F0600000000000000" pitchFamily="50" charset="-128"/>
                        </a:rPr>
                        <a:t>N002</a:t>
                      </a:r>
                      <a:r>
                        <a:rPr kumimoji="1" lang="ja-JP" altLang="en-US" sz="1800" b="0" dirty="0" smtClean="0">
                          <a:latin typeface="HG丸ｺﾞｼｯｸM-PRO" panose="020F0600000000000000" pitchFamily="50" charset="-128"/>
                          <a:ea typeface="HG丸ｺﾞｼｯｸM-PRO" panose="020F0600000000000000" pitchFamily="50" charset="-128"/>
                        </a:rPr>
                        <a:t>　免疫染色（免疫抗体法）</a:t>
                      </a:r>
                      <a:r>
                        <a:rPr kumimoji="1" lang="en-US" altLang="ja-JP" sz="1800" b="0" dirty="0" smtClean="0">
                          <a:latin typeface="HG丸ｺﾞｼｯｸM-PRO" panose="020F0600000000000000" pitchFamily="50" charset="-128"/>
                          <a:ea typeface="HG丸ｺﾞｼｯｸM-PRO" panose="020F0600000000000000" pitchFamily="50" charset="-128"/>
                        </a:rPr>
                        <a:t/>
                      </a:r>
                      <a:br>
                        <a:rPr kumimoji="1" lang="en-US" altLang="ja-JP" sz="1800" b="0" dirty="0" smtClean="0">
                          <a:latin typeface="HG丸ｺﾞｼｯｸM-PRO" panose="020F0600000000000000" pitchFamily="50" charset="-128"/>
                          <a:ea typeface="HG丸ｺﾞｼｯｸM-PRO" panose="020F0600000000000000" pitchFamily="50" charset="-128"/>
                        </a:rPr>
                      </a:br>
                      <a:r>
                        <a:rPr kumimoji="1" lang="ja-JP" altLang="en-US" sz="1800" b="0" dirty="0" smtClean="0">
                          <a:latin typeface="HG丸ｺﾞｼｯｸM-PRO" panose="020F0600000000000000" pitchFamily="50" charset="-128"/>
                          <a:ea typeface="HG丸ｺﾞｼｯｸM-PRO" panose="020F0600000000000000" pitchFamily="50" charset="-128"/>
                        </a:rPr>
                        <a:t>　　　病理組織標本作製</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0"/>
                        </a:spcBef>
                      </a:pPr>
                      <a:r>
                        <a:rPr kumimoji="1" lang="ja-JP" altLang="en-US" sz="1800" b="0" dirty="0" smtClean="0">
                          <a:latin typeface="HG丸ｺﾞｼｯｸM-PRO" panose="020F0600000000000000" pitchFamily="50" charset="-128"/>
                          <a:ea typeface="HG丸ｺﾞｼｯｸM-PRO" panose="020F0600000000000000" pitchFamily="50" charset="-128"/>
                        </a:rPr>
                        <a:t>　１　エストロジェンレセプター</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0"/>
                        </a:spcBef>
                      </a:pPr>
                      <a:r>
                        <a:rPr kumimoji="1" lang="ja-JP" altLang="en-US" sz="1800" b="0" dirty="0" smtClean="0">
                          <a:latin typeface="HG丸ｺﾞｼｯｸM-PRO" panose="020F0600000000000000" pitchFamily="50" charset="-128"/>
                          <a:ea typeface="HG丸ｺﾞｼｯｸM-PRO" panose="020F0600000000000000" pitchFamily="50" charset="-128"/>
                        </a:rPr>
                        <a:t>　　　　　　　　　　　　７２０点</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0"/>
                        </a:spcBef>
                      </a:pPr>
                      <a:r>
                        <a:rPr kumimoji="1" lang="ja-JP" altLang="en-US" sz="1800" b="0" dirty="0" smtClean="0">
                          <a:latin typeface="HG丸ｺﾞｼｯｸM-PRO" panose="020F0600000000000000" pitchFamily="50" charset="-128"/>
                          <a:ea typeface="HG丸ｺﾞｼｯｸM-PRO" panose="020F0600000000000000" pitchFamily="50" charset="-128"/>
                        </a:rPr>
                        <a:t>　２　プロジェステロンレセプター</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0"/>
                        </a:spcBef>
                      </a:pPr>
                      <a:r>
                        <a:rPr kumimoji="1" lang="ja-JP" altLang="en-US" sz="1800" b="0" dirty="0" smtClean="0">
                          <a:latin typeface="HG丸ｺﾞｼｯｸM-PRO" panose="020F0600000000000000" pitchFamily="50" charset="-128"/>
                          <a:ea typeface="HG丸ｺﾞｼｯｸM-PRO" panose="020F0600000000000000" pitchFamily="50" charset="-128"/>
                        </a:rPr>
                        <a:t>　　　　　　　　　　　　６９０点</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0"/>
                        </a:spcBef>
                      </a:pPr>
                      <a:r>
                        <a:rPr kumimoji="1" lang="ja-JP" altLang="en-US" sz="1800" b="0" dirty="0" smtClean="0">
                          <a:latin typeface="HG丸ｺﾞｼｯｸM-PRO" panose="020F0600000000000000" pitchFamily="50" charset="-128"/>
                          <a:ea typeface="HG丸ｺﾞｼｯｸM-PRO" panose="020F0600000000000000" pitchFamily="50" charset="-128"/>
                        </a:rPr>
                        <a:t>　３　ＨＥＲ２タンパク　６９０点</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0"/>
                        </a:spcBef>
                      </a:pPr>
                      <a:r>
                        <a:rPr kumimoji="1" lang="ja-JP" altLang="en-US" sz="1800" b="0" dirty="0" smtClean="0">
                          <a:latin typeface="HG丸ｺﾞｼｯｸM-PRO" panose="020F0600000000000000" pitchFamily="50" charset="-128"/>
                          <a:ea typeface="HG丸ｺﾞｼｯｸM-PRO" panose="020F0600000000000000" pitchFamily="50" charset="-128"/>
                        </a:rPr>
                        <a:t>　４　ＥＧＦＲタンパク　６９０点</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0"/>
                        </a:spcBef>
                      </a:pP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0"/>
                        </a:spcBef>
                      </a:pP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0"/>
                        </a:spcBef>
                      </a:pPr>
                      <a:r>
                        <a:rPr kumimoji="1" lang="ja-JP" altLang="en-US" sz="1800" b="0" dirty="0" smtClean="0">
                          <a:latin typeface="HG丸ｺﾞｼｯｸM-PRO" panose="020F0600000000000000" pitchFamily="50" charset="-128"/>
                          <a:ea typeface="HG丸ｺﾞｼｯｸM-PRO" panose="020F0600000000000000" pitchFamily="50" charset="-128"/>
                        </a:rPr>
                        <a:t>　５　その他（１臓器につき）</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0"/>
                        </a:spcBef>
                      </a:pPr>
                      <a:r>
                        <a:rPr kumimoji="1" lang="ja-JP" altLang="en-US" sz="1800" b="0" dirty="0" smtClean="0">
                          <a:latin typeface="HG丸ｺﾞｼｯｸM-PRO" panose="020F0600000000000000" pitchFamily="50" charset="-128"/>
                          <a:ea typeface="HG丸ｺﾞｼｯｸM-PRO" panose="020F0600000000000000" pitchFamily="50" charset="-128"/>
                        </a:rPr>
                        <a:t>　　　　　　　　　　　　４００点</a:t>
                      </a:r>
                      <a:endParaRPr kumimoji="1" lang="ja-JP" altLang="en-US" sz="18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pPr>
                      <a:r>
                        <a:rPr kumimoji="1" lang="en-US" altLang="ja-JP" sz="1800" b="0" dirty="0" smtClean="0">
                          <a:latin typeface="HG丸ｺﾞｼｯｸM-PRO" panose="020F0600000000000000" pitchFamily="50" charset="-128"/>
                          <a:ea typeface="HG丸ｺﾞｼｯｸM-PRO" panose="020F0600000000000000" pitchFamily="50" charset="-128"/>
                        </a:rPr>
                        <a:t>N002</a:t>
                      </a:r>
                      <a:r>
                        <a:rPr kumimoji="1" lang="ja-JP" altLang="en-US" sz="1800" b="0" dirty="0" smtClean="0">
                          <a:latin typeface="HG丸ｺﾞｼｯｸM-PRO" panose="020F0600000000000000" pitchFamily="50" charset="-128"/>
                          <a:ea typeface="HG丸ｺﾞｼｯｸM-PRO" panose="020F0600000000000000" pitchFamily="50" charset="-128"/>
                        </a:rPr>
                        <a:t>　免疫染色（免疫抗体法）</a:t>
                      </a:r>
                      <a:r>
                        <a:rPr kumimoji="1" lang="en-US" altLang="ja-JP" sz="1800" b="0" dirty="0" smtClean="0">
                          <a:latin typeface="HG丸ｺﾞｼｯｸM-PRO" panose="020F0600000000000000" pitchFamily="50" charset="-128"/>
                          <a:ea typeface="HG丸ｺﾞｼｯｸM-PRO" panose="020F0600000000000000" pitchFamily="50" charset="-128"/>
                        </a:rPr>
                        <a:t/>
                      </a:r>
                      <a:br>
                        <a:rPr kumimoji="1" lang="en-US" altLang="ja-JP" sz="1800" b="0" dirty="0" smtClean="0">
                          <a:latin typeface="HG丸ｺﾞｼｯｸM-PRO" panose="020F0600000000000000" pitchFamily="50" charset="-128"/>
                          <a:ea typeface="HG丸ｺﾞｼｯｸM-PRO" panose="020F0600000000000000" pitchFamily="50" charset="-128"/>
                        </a:rPr>
                      </a:br>
                      <a:r>
                        <a:rPr kumimoji="1" lang="ja-JP" altLang="en-US" sz="1800" b="0" dirty="0" smtClean="0">
                          <a:latin typeface="HG丸ｺﾞｼｯｸM-PRO" panose="020F0600000000000000" pitchFamily="50" charset="-128"/>
                          <a:ea typeface="HG丸ｺﾞｼｯｸM-PRO" panose="020F0600000000000000" pitchFamily="50" charset="-128"/>
                        </a:rPr>
                        <a:t>　　　病理組織標本作製</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0"/>
                        </a:spcBef>
                      </a:pPr>
                      <a:r>
                        <a:rPr kumimoji="1" lang="ja-JP" altLang="en-US" sz="1800" b="0" dirty="0" smtClean="0">
                          <a:latin typeface="HG丸ｺﾞｼｯｸM-PRO" panose="020F0600000000000000" pitchFamily="50" charset="-128"/>
                          <a:ea typeface="HG丸ｺﾞｼｯｸM-PRO" panose="020F0600000000000000" pitchFamily="50" charset="-128"/>
                        </a:rPr>
                        <a:t>　１　エストロジェンレセプター</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0"/>
                        </a:spcBef>
                      </a:pPr>
                      <a:r>
                        <a:rPr kumimoji="1" lang="ja-JP" altLang="en-US" sz="1800" b="0" dirty="0" smtClean="0">
                          <a:latin typeface="HG丸ｺﾞｼｯｸM-PRO" panose="020F0600000000000000" pitchFamily="50" charset="-128"/>
                          <a:ea typeface="HG丸ｺﾞｼｯｸM-PRO" panose="020F0600000000000000" pitchFamily="50" charset="-128"/>
                        </a:rPr>
                        <a:t>　　　　　　　　　　　　７２０点</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0"/>
                        </a:spcBef>
                      </a:pPr>
                      <a:r>
                        <a:rPr kumimoji="1" lang="ja-JP" altLang="en-US" sz="1800" b="0" dirty="0" smtClean="0">
                          <a:latin typeface="HG丸ｺﾞｼｯｸM-PRO" panose="020F0600000000000000" pitchFamily="50" charset="-128"/>
                          <a:ea typeface="HG丸ｺﾞｼｯｸM-PRO" panose="020F0600000000000000" pitchFamily="50" charset="-128"/>
                        </a:rPr>
                        <a:t>　２　プロジェステロンレセプター</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0"/>
                        </a:spcBef>
                      </a:pPr>
                      <a:r>
                        <a:rPr kumimoji="1" lang="ja-JP" altLang="en-US" sz="1800" b="0" dirty="0" smtClean="0">
                          <a:latin typeface="HG丸ｺﾞｼｯｸM-PRO" panose="020F0600000000000000" pitchFamily="50" charset="-128"/>
                          <a:ea typeface="HG丸ｺﾞｼｯｸM-PRO" panose="020F0600000000000000" pitchFamily="50" charset="-128"/>
                        </a:rPr>
                        <a:t>　　　　　　　　　　　　６９０点</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0"/>
                        </a:spcBef>
                      </a:pPr>
                      <a:r>
                        <a:rPr kumimoji="1" lang="ja-JP" altLang="en-US" sz="1800" b="0" dirty="0" smtClean="0">
                          <a:latin typeface="HG丸ｺﾞｼｯｸM-PRO" panose="020F0600000000000000" pitchFamily="50" charset="-128"/>
                          <a:ea typeface="HG丸ｺﾞｼｯｸM-PRO" panose="020F0600000000000000" pitchFamily="50" charset="-128"/>
                        </a:rPr>
                        <a:t>　３　ＨＥＲ２タンパク　６９０点</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0"/>
                        </a:spcBef>
                      </a:pPr>
                      <a:r>
                        <a:rPr kumimoji="1" lang="ja-JP" altLang="en-US" sz="1800" b="0" dirty="0" smtClean="0">
                          <a:latin typeface="HG丸ｺﾞｼｯｸM-PRO" panose="020F0600000000000000" pitchFamily="50" charset="-128"/>
                          <a:ea typeface="HG丸ｺﾞｼｯｸM-PRO" panose="020F0600000000000000" pitchFamily="50" charset="-128"/>
                        </a:rPr>
                        <a:t>　４　ＥＧＦＲタンパク　６９０点</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0"/>
                        </a:spcBef>
                      </a:pPr>
                      <a:r>
                        <a:rPr kumimoji="1" lang="ja-JP" altLang="en-US" sz="1800" b="0" dirty="0" smtClean="0">
                          <a:latin typeface="HG丸ｺﾞｼｯｸM-PRO" panose="020F0600000000000000" pitchFamily="50" charset="-128"/>
                          <a:ea typeface="HG丸ｺﾞｼｯｸM-PRO" panose="020F0600000000000000" pitchFamily="50" charset="-128"/>
                        </a:rPr>
                        <a:t>　</a:t>
                      </a:r>
                      <a:r>
                        <a:rPr kumimoji="1" lang="ja-JP" altLang="en-US" sz="1800" b="0" u="sng" dirty="0" smtClean="0">
                          <a:solidFill>
                            <a:srgbClr val="FF0000"/>
                          </a:solidFill>
                          <a:latin typeface="HG丸ｺﾞｼｯｸM-PRO" panose="020F0600000000000000" pitchFamily="50" charset="-128"/>
                          <a:ea typeface="HG丸ｺﾞｼｯｸM-PRO" panose="020F0600000000000000" pitchFamily="50" charset="-128"/>
                        </a:rPr>
                        <a:t>５　ＣＣＲ４タンパク（新）</a:t>
                      </a:r>
                      <a:endParaRPr kumimoji="1" lang="en-US" altLang="ja-JP" sz="1800" b="0" u="sng" dirty="0" smtClean="0">
                        <a:solidFill>
                          <a:srgbClr val="FF0000"/>
                        </a:solidFill>
                        <a:latin typeface="HG丸ｺﾞｼｯｸM-PRO" panose="020F0600000000000000" pitchFamily="50" charset="-128"/>
                        <a:ea typeface="HG丸ｺﾞｼｯｸM-PRO" panose="020F0600000000000000" pitchFamily="50" charset="-128"/>
                      </a:endParaRPr>
                    </a:p>
                    <a:p>
                      <a:pPr>
                        <a:spcBef>
                          <a:spcPts val="0"/>
                        </a:spcBef>
                      </a:pP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800" b="0" baseline="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800" b="0" u="sng" dirty="0" smtClean="0">
                          <a:solidFill>
                            <a:srgbClr val="FF0000"/>
                          </a:solidFill>
                          <a:latin typeface="HG丸ｺﾞｼｯｸM-PRO" panose="020F0600000000000000" pitchFamily="50" charset="-128"/>
                          <a:ea typeface="HG丸ｺﾞｼｯｸM-PRO" panose="020F0600000000000000" pitchFamily="50" charset="-128"/>
                        </a:rPr>
                        <a:t>１０</a:t>
                      </a:r>
                      <a:r>
                        <a:rPr kumimoji="1" lang="en-US" altLang="ja-JP" sz="1800" b="0" u="sng"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u="sng" dirty="0" smtClean="0">
                          <a:solidFill>
                            <a:srgbClr val="FF0000"/>
                          </a:solidFill>
                          <a:latin typeface="HG丸ｺﾞｼｯｸM-PRO" panose="020F0600000000000000" pitchFamily="50" charset="-128"/>
                          <a:ea typeface="HG丸ｺﾞｼｯｸM-PRO" panose="020F0600000000000000" pitchFamily="50" charset="-128"/>
                        </a:rPr>
                        <a:t>０００点</a:t>
                      </a:r>
                      <a:endParaRPr kumimoji="1" lang="en-US" altLang="ja-JP" sz="1800" b="0" u="sng" dirty="0" smtClean="0">
                        <a:solidFill>
                          <a:srgbClr val="FF0000"/>
                        </a:solidFill>
                        <a:latin typeface="HG丸ｺﾞｼｯｸM-PRO" panose="020F0600000000000000" pitchFamily="50" charset="-128"/>
                        <a:ea typeface="HG丸ｺﾞｼｯｸM-PRO" panose="020F0600000000000000" pitchFamily="50" charset="-128"/>
                      </a:endParaRPr>
                    </a:p>
                    <a:p>
                      <a:pPr>
                        <a:spcBef>
                          <a:spcPts val="0"/>
                        </a:spcBef>
                      </a:pPr>
                      <a:r>
                        <a:rPr kumimoji="1" lang="ja-JP" altLang="en-US" sz="1800" b="0" dirty="0" smtClean="0">
                          <a:latin typeface="HG丸ｺﾞｼｯｸM-PRO" panose="020F0600000000000000" pitchFamily="50" charset="-128"/>
                          <a:ea typeface="HG丸ｺﾞｼｯｸM-PRO" panose="020F0600000000000000" pitchFamily="50" charset="-128"/>
                        </a:rPr>
                        <a:t>　</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６</a:t>
                      </a:r>
                      <a:r>
                        <a:rPr kumimoji="1" lang="ja-JP" altLang="en-US" sz="1800" b="0" dirty="0" smtClean="0">
                          <a:latin typeface="HG丸ｺﾞｼｯｸM-PRO" panose="020F0600000000000000" pitchFamily="50" charset="-128"/>
                          <a:ea typeface="HG丸ｺﾞｼｯｸM-PRO" panose="020F0600000000000000" pitchFamily="50" charset="-128"/>
                        </a:rPr>
                        <a:t>　その他（１臓器につき）</a:t>
                      </a:r>
                      <a:endParaRPr kumimoji="1" lang="en-US" altLang="ja-JP" sz="1800" b="0" dirty="0" smtClean="0">
                        <a:latin typeface="HG丸ｺﾞｼｯｸM-PRO" panose="020F0600000000000000" pitchFamily="50" charset="-128"/>
                        <a:ea typeface="HG丸ｺﾞｼｯｸM-PRO" panose="020F0600000000000000" pitchFamily="50" charset="-128"/>
                      </a:endParaRPr>
                    </a:p>
                    <a:p>
                      <a:pPr>
                        <a:spcBef>
                          <a:spcPts val="0"/>
                        </a:spcBef>
                      </a:pPr>
                      <a:r>
                        <a:rPr kumimoji="1" lang="ja-JP" altLang="en-US" sz="1800" b="0" dirty="0" smtClean="0">
                          <a:latin typeface="HG丸ｺﾞｼｯｸM-PRO" panose="020F0600000000000000" pitchFamily="50" charset="-128"/>
                          <a:ea typeface="HG丸ｺﾞｼｯｸM-PRO" panose="020F0600000000000000" pitchFamily="50" charset="-128"/>
                        </a:rPr>
                        <a:t>　　　　　　　　　　　　４００点</a:t>
                      </a:r>
                      <a:endParaRPr kumimoji="1" lang="ja-JP" altLang="en-US" sz="18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76945025"/>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620688"/>
            <a:ext cx="8568952" cy="6120680"/>
          </a:xfrm>
          <a:prstGeom prst="snip2DiagRect">
            <a:avLst>
              <a:gd name="adj1" fmla="val 0"/>
              <a:gd name="adj2" fmla="val 692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16632"/>
            <a:ext cx="8568952" cy="720080"/>
          </a:xfrm>
          <a:prstGeom prst="roundRect">
            <a:avLst>
              <a:gd name="adj" fmla="val 2729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252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67544" y="260648"/>
            <a:ext cx="8280920" cy="6597352"/>
          </a:xfrm>
        </p:spPr>
        <p:txBody>
          <a:bodyPr>
            <a:normAutofit/>
          </a:bodyPr>
          <a:lstStyle/>
          <a:p>
            <a:pPr marL="265113" indent="-265113">
              <a:spcBef>
                <a:spcPts val="600"/>
              </a:spcBef>
              <a:buNone/>
            </a:pPr>
            <a:r>
              <a:rPr lang="ja-JP" altLang="en-US" sz="2400" dirty="0">
                <a:latin typeface="HG丸ｺﾞｼｯｸM-PRO" panose="020F0600000000000000" pitchFamily="50" charset="-128"/>
                <a:ea typeface="HG丸ｺﾞｼｯｸM-PRO" panose="020F0600000000000000" pitchFamily="50" charset="-128"/>
              </a:rPr>
              <a:t>Ｎ</a:t>
            </a:r>
            <a:r>
              <a:rPr lang="en-US" altLang="ja-JP" sz="2400" dirty="0" smtClean="0">
                <a:latin typeface="HG丸ｺﾞｼｯｸM-PRO" panose="020F0600000000000000" pitchFamily="50" charset="-128"/>
                <a:ea typeface="HG丸ｺﾞｼｯｸM-PRO" panose="020F0600000000000000" pitchFamily="50" charset="-128"/>
              </a:rPr>
              <a:t>004</a:t>
            </a:r>
            <a:r>
              <a:rPr lang="ja-JP" altLang="en-US" sz="2400" dirty="0" smtClean="0">
                <a:latin typeface="HG丸ｺﾞｼｯｸM-PRO" panose="020F0600000000000000" pitchFamily="50" charset="-128"/>
                <a:ea typeface="HG丸ｺﾞｼｯｸM-PRO" panose="020F0600000000000000" pitchFamily="50" charset="-128"/>
              </a:rPr>
              <a:t>　細胞診（１部位につき）</a:t>
            </a:r>
            <a:r>
              <a:rPr lang="en-US" altLang="ja-JP" sz="18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注の見直し</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808038" indent="-808038">
              <a:buNone/>
            </a:pPr>
            <a:endParaRPr lang="en-US" altLang="ja-JP" sz="800" dirty="0" smtClean="0">
              <a:latin typeface="HG丸ｺﾞｼｯｸM-PRO" panose="020F0600000000000000" pitchFamily="50" charset="-128"/>
              <a:ea typeface="HG丸ｺﾞｼｯｸM-PRO" panose="020F0600000000000000" pitchFamily="50" charset="-128"/>
            </a:endParaRPr>
          </a:p>
          <a:p>
            <a:pPr marL="542925" indent="-542925">
              <a:buNone/>
            </a:pPr>
            <a:r>
              <a:rPr lang="ja-JP" altLang="en-US" sz="2000" dirty="0" smtClean="0">
                <a:latin typeface="HG丸ｺﾞｼｯｸM-PRO" panose="020F0600000000000000" pitchFamily="50" charset="-128"/>
                <a:ea typeface="HG丸ｺﾞｼｯｸM-PRO" panose="020F0600000000000000" pitchFamily="50" charset="-128"/>
              </a:rPr>
              <a:t>　</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542925">
              <a:buNone/>
            </a:pP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542925" indent="-542925">
              <a:spcBef>
                <a:spcPts val="2400"/>
              </a:spcBef>
              <a:buNone/>
            </a:pPr>
            <a:r>
              <a:rPr lang="ja-JP" altLang="en-US" sz="1600" dirty="0" smtClean="0">
                <a:latin typeface="HG丸ｺﾞｼｯｸM-PRO" panose="020F0600000000000000" pitchFamily="50" charset="-128"/>
                <a:ea typeface="HG丸ｺﾞｼｯｸM-PRO" panose="020F0600000000000000" pitchFamily="50" charset="-128"/>
              </a:rPr>
              <a:t>［留意事項］</a:t>
            </a:r>
            <a:endParaRPr lang="en-US" altLang="ja-JP" sz="1600" dirty="0" smtClean="0">
              <a:latin typeface="HG丸ｺﾞｼｯｸM-PRO" panose="020F0600000000000000" pitchFamily="50" charset="-128"/>
              <a:ea typeface="HG丸ｺﾞｼｯｸM-PRO" panose="020F0600000000000000" pitchFamily="50" charset="-128"/>
            </a:endParaRPr>
          </a:p>
          <a:p>
            <a:pPr marL="265113" indent="0">
              <a:spcBef>
                <a:spcPts val="0"/>
              </a:spcBef>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「注１」の婦人科材料等液状化検体細胞診加算は、</a:t>
            </a:r>
            <a:r>
              <a:rPr lang="ja-JP" altLang="en-US" sz="1600" u="sng" dirty="0" smtClean="0">
                <a:solidFill>
                  <a:srgbClr val="0000FF"/>
                </a:solidFill>
                <a:latin typeface="HG丸ｺﾞｼｯｸM-PRO" panose="020F0600000000000000" pitchFamily="50" charset="-128"/>
                <a:ea typeface="HG丸ｺﾞｼｯｸM-PRO" panose="020F0600000000000000" pitchFamily="50" charset="-128"/>
              </a:rPr>
              <a:t>採取と同時に行った場合に算定できる</a:t>
            </a:r>
            <a:r>
              <a:rPr lang="ja-JP" altLang="en-US" sz="1600" dirty="0" smtClean="0">
                <a:latin typeface="HG丸ｺﾞｼｯｸM-PRO" panose="020F0600000000000000" pitchFamily="50" charset="-128"/>
                <a:ea typeface="HG丸ｺﾞｼｯｸM-PRO" panose="020F0600000000000000" pitchFamily="50" charset="-128"/>
              </a:rPr>
              <a:t>。なお、過去に穿刺し又は採取し、固定保存液に回収した検体から標本を作製し診断を行った場合には算定できない。</a:t>
            </a:r>
            <a:endParaRPr lang="en-US" altLang="ja-JP" sz="1600" dirty="0" smtClean="0">
              <a:latin typeface="HG丸ｺﾞｼｯｸM-PRO" panose="020F0600000000000000" pitchFamily="50" charset="-128"/>
              <a:ea typeface="HG丸ｺﾞｼｯｸM-PRO" panose="020F06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81461831"/>
              </p:ext>
            </p:extLst>
          </p:nvPr>
        </p:nvGraphicFramePr>
        <p:xfrm>
          <a:off x="233518" y="980728"/>
          <a:ext cx="8676964" cy="4665493"/>
        </p:xfrm>
        <a:graphic>
          <a:graphicData uri="http://schemas.openxmlformats.org/drawingml/2006/table">
            <a:tbl>
              <a:tblPr firstRow="1" bandRow="1">
                <a:tableStyleId>{C4B1156A-380E-4F78-BDF5-A606A8083BF9}</a:tableStyleId>
              </a:tblPr>
              <a:tblGrid>
                <a:gridCol w="4338482"/>
                <a:gridCol w="4338482"/>
              </a:tblGrid>
              <a:tr h="383053">
                <a:tc>
                  <a:txBody>
                    <a:bodyPr/>
                    <a:lstStyle/>
                    <a:p>
                      <a:pPr algn="ctr">
                        <a:spcBef>
                          <a:spcPts val="600"/>
                        </a:spcBef>
                      </a:pPr>
                      <a:r>
                        <a:rPr kumimoji="1" lang="ja-JP" altLang="en-US" sz="1700" b="0" dirty="0" smtClean="0">
                          <a:latin typeface="HG丸ｺﾞｼｯｸM-PRO" panose="020F0600000000000000" pitchFamily="50" charset="-128"/>
                          <a:ea typeface="HG丸ｺﾞｼｯｸM-PRO" panose="020F0600000000000000" pitchFamily="50" charset="-128"/>
                        </a:rPr>
                        <a:t>現　　行</a:t>
                      </a:r>
                      <a:endParaRPr kumimoji="1" lang="ja-JP" altLang="en-US" sz="17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pPr>
                      <a:r>
                        <a:rPr kumimoji="1" lang="ja-JP" altLang="en-US" sz="1700" b="0" dirty="0" smtClean="0">
                          <a:latin typeface="HG丸ｺﾞｼｯｸM-PRO" panose="020F0600000000000000" pitchFamily="50" charset="-128"/>
                          <a:ea typeface="HG丸ｺﾞｼｯｸM-PRO" panose="020F0600000000000000" pitchFamily="50" charset="-128"/>
                        </a:rPr>
                        <a:t>改　定　後</a:t>
                      </a:r>
                      <a:endParaRPr kumimoji="1" lang="ja-JP" altLang="en-US" sz="17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3291">
                <a:tc>
                  <a:txBody>
                    <a:bodyPr/>
                    <a:lstStyle/>
                    <a:p>
                      <a:pPr>
                        <a:spcBef>
                          <a:spcPts val="600"/>
                        </a:spcBef>
                      </a:pPr>
                      <a:r>
                        <a:rPr kumimoji="1" lang="ja-JP" altLang="en-US" sz="1700" b="0" dirty="0" smtClean="0">
                          <a:latin typeface="HG丸ｺﾞｼｯｸM-PRO" panose="020F0600000000000000" pitchFamily="50" charset="-128"/>
                          <a:ea typeface="HG丸ｺﾞｼｯｸM-PRO" panose="020F0600000000000000" pitchFamily="50" charset="-128"/>
                        </a:rPr>
                        <a:t>Ｎ</a:t>
                      </a:r>
                      <a:r>
                        <a:rPr kumimoji="1" lang="en-US" altLang="ja-JP" sz="1700" b="0" dirty="0" smtClean="0">
                          <a:latin typeface="HG丸ｺﾞｼｯｸM-PRO" panose="020F0600000000000000" pitchFamily="50" charset="-128"/>
                          <a:ea typeface="HG丸ｺﾞｼｯｸM-PRO" panose="020F0600000000000000" pitchFamily="50" charset="-128"/>
                        </a:rPr>
                        <a:t>004</a:t>
                      </a:r>
                      <a:r>
                        <a:rPr kumimoji="1" lang="ja-JP" altLang="en-US" sz="1700" b="0" dirty="0" smtClean="0">
                          <a:latin typeface="HG丸ｺﾞｼｯｸM-PRO" panose="020F0600000000000000" pitchFamily="50" charset="-128"/>
                          <a:ea typeface="HG丸ｺﾞｼｯｸM-PRO" panose="020F0600000000000000" pitchFamily="50" charset="-128"/>
                        </a:rPr>
                        <a:t>　細胞診</a:t>
                      </a:r>
                      <a:endParaRPr kumimoji="1" lang="en-US" altLang="ja-JP" sz="1700" b="0" dirty="0" smtClean="0">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700" b="0" dirty="0" smtClean="0">
                          <a:latin typeface="HG丸ｺﾞｼｯｸM-PRO" panose="020F0600000000000000" pitchFamily="50" charset="-128"/>
                          <a:ea typeface="HG丸ｺﾞｼｯｸM-PRO" panose="020F0600000000000000" pitchFamily="50" charset="-128"/>
                        </a:rPr>
                        <a:t>　１　婦人科材料等によるもの</a:t>
                      </a:r>
                      <a:endParaRPr kumimoji="1" lang="en-US" altLang="ja-JP" sz="1700" b="0" dirty="0" smtClean="0">
                        <a:latin typeface="HG丸ｺﾞｼｯｸM-PRO" panose="020F0600000000000000" pitchFamily="50" charset="-128"/>
                        <a:ea typeface="HG丸ｺﾞｼｯｸM-PRO" panose="020F0600000000000000" pitchFamily="50" charset="-128"/>
                      </a:endParaRPr>
                    </a:p>
                    <a:p>
                      <a:pPr marL="446088" indent="-446088">
                        <a:spcBef>
                          <a:spcPts val="600"/>
                        </a:spcBef>
                      </a:pPr>
                      <a:r>
                        <a:rPr kumimoji="1" lang="ja-JP" altLang="en-US" sz="1700" b="0" dirty="0" smtClean="0">
                          <a:latin typeface="HG丸ｺﾞｼｯｸM-PRO" panose="020F0600000000000000" pitchFamily="50" charset="-128"/>
                          <a:ea typeface="HG丸ｺﾞｼｯｸM-PRO" panose="020F0600000000000000" pitchFamily="50" charset="-128"/>
                        </a:rPr>
                        <a:t>　２　穿刺吸引細胞診、体腔洗浄等によるもの</a:t>
                      </a:r>
                      <a:endParaRPr kumimoji="1" lang="en-US" altLang="ja-JP" sz="1700" b="0" dirty="0" smtClean="0">
                        <a:latin typeface="HG丸ｺﾞｼｯｸM-PRO" panose="020F0600000000000000" pitchFamily="50" charset="-128"/>
                        <a:ea typeface="HG丸ｺﾞｼｯｸM-PRO" panose="020F0600000000000000" pitchFamily="50" charset="-128"/>
                      </a:endParaRPr>
                    </a:p>
                    <a:p>
                      <a:pPr marL="446088" indent="-446088">
                        <a:spcBef>
                          <a:spcPts val="600"/>
                        </a:spcBef>
                      </a:pPr>
                      <a:r>
                        <a:rPr kumimoji="1" lang="ja-JP" altLang="en-US" sz="1700" b="0" dirty="0" smtClean="0">
                          <a:latin typeface="HG丸ｺﾞｼｯｸM-PRO" panose="020F0600000000000000" pitchFamily="50" charset="-128"/>
                          <a:ea typeface="HG丸ｺﾞｼｯｸM-PRO" panose="020F0600000000000000" pitchFamily="50" charset="-128"/>
                        </a:rPr>
                        <a:t>　注　過去に穿刺し又は採取し、固定保存液に回収した検体から標本を作製して、診断を行った場合には、液状化検体細胞診加算として、所定点数に８５点を加算する。</a:t>
                      </a:r>
                      <a:endParaRPr kumimoji="1" lang="ja-JP" altLang="en-US" sz="17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pPr>
                      <a:r>
                        <a:rPr kumimoji="1" lang="ja-JP" altLang="en-US" sz="1700" b="0" dirty="0" smtClean="0">
                          <a:latin typeface="HG丸ｺﾞｼｯｸM-PRO" panose="020F0600000000000000" pitchFamily="50" charset="-128"/>
                          <a:ea typeface="HG丸ｺﾞｼｯｸM-PRO" panose="020F0600000000000000" pitchFamily="50" charset="-128"/>
                        </a:rPr>
                        <a:t>Ｎ</a:t>
                      </a:r>
                      <a:r>
                        <a:rPr kumimoji="1" lang="en-US" altLang="ja-JP" sz="1700" b="0" dirty="0" smtClean="0">
                          <a:latin typeface="HG丸ｺﾞｼｯｸM-PRO" panose="020F0600000000000000" pitchFamily="50" charset="-128"/>
                          <a:ea typeface="HG丸ｺﾞｼｯｸM-PRO" panose="020F0600000000000000" pitchFamily="50" charset="-128"/>
                        </a:rPr>
                        <a:t>004</a:t>
                      </a:r>
                      <a:r>
                        <a:rPr kumimoji="1" lang="ja-JP" altLang="en-US" sz="1700" b="0" dirty="0" smtClean="0">
                          <a:latin typeface="HG丸ｺﾞｼｯｸM-PRO" panose="020F0600000000000000" pitchFamily="50" charset="-128"/>
                          <a:ea typeface="HG丸ｺﾞｼｯｸM-PRO" panose="020F0600000000000000" pitchFamily="50" charset="-128"/>
                        </a:rPr>
                        <a:t>　細胞診</a:t>
                      </a:r>
                      <a:endParaRPr kumimoji="1" lang="en-US" altLang="ja-JP" sz="1700" b="0" dirty="0" smtClean="0">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700" b="0" dirty="0" smtClean="0">
                          <a:latin typeface="HG丸ｺﾞｼｯｸM-PRO" panose="020F0600000000000000" pitchFamily="50" charset="-128"/>
                          <a:ea typeface="HG丸ｺﾞｼｯｸM-PRO" panose="020F0600000000000000" pitchFamily="50" charset="-128"/>
                        </a:rPr>
                        <a:t>　１　婦人科材料等によるもの</a:t>
                      </a:r>
                      <a:endParaRPr kumimoji="1" lang="en-US" altLang="ja-JP" sz="1700" b="0" dirty="0" smtClean="0">
                        <a:latin typeface="HG丸ｺﾞｼｯｸM-PRO" panose="020F0600000000000000" pitchFamily="50" charset="-128"/>
                        <a:ea typeface="HG丸ｺﾞｼｯｸM-PRO" panose="020F0600000000000000" pitchFamily="50" charset="-128"/>
                      </a:endParaRPr>
                    </a:p>
                    <a:p>
                      <a:pPr marL="446088" indent="-446088">
                        <a:spcBef>
                          <a:spcPts val="600"/>
                        </a:spcBef>
                      </a:pPr>
                      <a:r>
                        <a:rPr kumimoji="1" lang="ja-JP" altLang="en-US" sz="1700" b="0" dirty="0" smtClean="0">
                          <a:latin typeface="HG丸ｺﾞｼｯｸM-PRO" panose="020F0600000000000000" pitchFamily="50" charset="-128"/>
                          <a:ea typeface="HG丸ｺﾞｼｯｸM-PRO" panose="020F0600000000000000" pitchFamily="50" charset="-128"/>
                        </a:rPr>
                        <a:t>　２　穿刺吸引細胞診、体腔洗浄等によるもの</a:t>
                      </a:r>
                      <a:endParaRPr kumimoji="1" lang="en-US" altLang="ja-JP" sz="1700" b="0" dirty="0" smtClean="0">
                        <a:latin typeface="HG丸ｺﾞｼｯｸM-PRO" panose="020F0600000000000000" pitchFamily="50" charset="-128"/>
                        <a:ea typeface="HG丸ｺﾞｼｯｸM-PRO" panose="020F0600000000000000" pitchFamily="50" charset="-128"/>
                      </a:endParaRPr>
                    </a:p>
                    <a:p>
                      <a:pPr marL="712788" indent="-712788">
                        <a:spcBef>
                          <a:spcPts val="600"/>
                        </a:spcBef>
                      </a:pPr>
                      <a:r>
                        <a:rPr kumimoji="1" lang="ja-JP" altLang="en-US" sz="1700" b="0" dirty="0" smtClean="0">
                          <a:latin typeface="HG丸ｺﾞｼｯｸM-PRO" panose="020F0600000000000000" pitchFamily="50" charset="-128"/>
                          <a:ea typeface="HG丸ｺﾞｼｯｸM-PRO" panose="020F0600000000000000" pitchFamily="50" charset="-128"/>
                        </a:rPr>
                        <a:t>　注</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１</a:t>
                      </a:r>
                      <a:r>
                        <a:rPr kumimoji="1" lang="ja-JP" altLang="en-US" sz="1700" b="0" dirty="0" smtClean="0">
                          <a:latin typeface="HG丸ｺﾞｼｯｸM-PRO" panose="020F0600000000000000" pitchFamily="50" charset="-128"/>
                          <a:ea typeface="HG丸ｺﾞｼｯｸM-PRO" panose="020F0600000000000000" pitchFamily="50" charset="-128"/>
                        </a:rPr>
                        <a:t>　</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１について、</a:t>
                      </a:r>
                      <a:r>
                        <a:rPr kumimoji="1" lang="ja-JP" altLang="en-US" sz="1700" b="0" dirty="0" smtClean="0">
                          <a:latin typeface="HG丸ｺﾞｼｯｸM-PRO" panose="020F0600000000000000" pitchFamily="50" charset="-128"/>
                          <a:ea typeface="HG丸ｺﾞｼｯｸM-PRO" panose="020F0600000000000000" pitchFamily="50" charset="-128"/>
                        </a:rPr>
                        <a:t>固定保存液に回収した検体から標本を作製して、診断を行った場合には、</a:t>
                      </a:r>
                      <a:r>
                        <a:rPr kumimoji="1" lang="ja-JP" altLang="en-US" sz="1700" b="0" u="sng" dirty="0" smtClean="0">
                          <a:solidFill>
                            <a:srgbClr val="FF0000"/>
                          </a:solidFill>
                          <a:latin typeface="HG丸ｺﾞｼｯｸM-PRO" panose="020F0600000000000000" pitchFamily="50" charset="-128"/>
                          <a:ea typeface="HG丸ｺﾞｼｯｸM-PRO" panose="020F0600000000000000" pitchFamily="50" charset="-128"/>
                        </a:rPr>
                        <a:t>婦人科材料等</a:t>
                      </a:r>
                      <a:r>
                        <a:rPr kumimoji="1" lang="ja-JP" altLang="en-US" sz="1700" b="0" dirty="0" smtClean="0">
                          <a:latin typeface="HG丸ｺﾞｼｯｸM-PRO" panose="020F0600000000000000" pitchFamily="50" charset="-128"/>
                          <a:ea typeface="HG丸ｺﾞｼｯｸM-PRO" panose="020F0600000000000000" pitchFamily="50" charset="-128"/>
                        </a:rPr>
                        <a:t>液状化検体細胞診加算として、　</a:t>
                      </a:r>
                      <a:r>
                        <a:rPr kumimoji="1" lang="ja-JP" altLang="en-US" sz="1700" b="0" u="sng" dirty="0" smtClean="0">
                          <a:solidFill>
                            <a:srgbClr val="FF0000"/>
                          </a:solidFill>
                          <a:latin typeface="HG丸ｺﾞｼｯｸM-PRO" panose="020F0600000000000000" pitchFamily="50" charset="-128"/>
                          <a:ea typeface="HG丸ｺﾞｼｯｸM-PRO" panose="020F0600000000000000" pitchFamily="50" charset="-128"/>
                        </a:rPr>
                        <a:t>１８点</a:t>
                      </a:r>
                      <a:r>
                        <a:rPr kumimoji="1" lang="ja-JP" altLang="en-US" sz="1700" b="0" dirty="0" smtClean="0">
                          <a:latin typeface="HG丸ｺﾞｼｯｸM-PRO" panose="020F0600000000000000" pitchFamily="50" charset="-128"/>
                          <a:ea typeface="HG丸ｺﾞｼｯｸM-PRO" panose="020F0600000000000000" pitchFamily="50" charset="-128"/>
                        </a:rPr>
                        <a:t>を所定点数に加算する。</a:t>
                      </a:r>
                      <a:endParaRPr kumimoji="1" lang="en-US" altLang="ja-JP" sz="1700" b="0" dirty="0" smtClean="0">
                        <a:latin typeface="HG丸ｺﾞｼｯｸM-PRO" panose="020F0600000000000000" pitchFamily="50" charset="-128"/>
                        <a:ea typeface="HG丸ｺﾞｼｯｸM-PRO" panose="020F0600000000000000" pitchFamily="50" charset="-128"/>
                      </a:endParaRPr>
                    </a:p>
                    <a:p>
                      <a:pPr marL="712788" marR="0" indent="-712788" algn="l" defTabSz="914400" rtl="0" eaLnBrk="1" fontAlgn="auto" latinLnBrk="0" hangingPunct="1">
                        <a:lnSpc>
                          <a:spcPct val="100000"/>
                        </a:lnSpc>
                        <a:spcBef>
                          <a:spcPts val="600"/>
                        </a:spcBef>
                        <a:spcAft>
                          <a:spcPts val="0"/>
                        </a:spcAft>
                        <a:buClrTx/>
                        <a:buSzTx/>
                        <a:buFontTx/>
                        <a:buNone/>
                        <a:tabLst/>
                        <a:defRPr/>
                      </a:pPr>
                      <a:r>
                        <a:rPr kumimoji="1" lang="ja-JP" altLang="en-US" sz="1700" b="0" dirty="0" smtClean="0">
                          <a:latin typeface="HG丸ｺﾞｼｯｸM-PRO" panose="020F0600000000000000" pitchFamily="50" charset="-128"/>
                          <a:ea typeface="HG丸ｺﾞｼｯｸM-PRO" panose="020F0600000000000000" pitchFamily="50" charset="-128"/>
                        </a:rPr>
                        <a:t>　　</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２　２について、</a:t>
                      </a:r>
                      <a:r>
                        <a:rPr kumimoji="1" lang="ja-JP" altLang="en-US" sz="1700" b="0" dirty="0" smtClean="0">
                          <a:solidFill>
                            <a:schemeClr val="tx1"/>
                          </a:solidFill>
                          <a:latin typeface="HG丸ｺﾞｼｯｸM-PRO" panose="020F0600000000000000" pitchFamily="50" charset="-128"/>
                          <a:ea typeface="HG丸ｺﾞｼｯｸM-PRO" panose="020F0600000000000000" pitchFamily="50" charset="-128"/>
                        </a:rPr>
                        <a:t>過去に穿刺し又は採取し、固定保存液に回収した</a:t>
                      </a:r>
                      <a:r>
                        <a:rPr kumimoji="1" lang="ja-JP" altLang="en-US" sz="1700" b="0" dirty="0" smtClean="0">
                          <a:latin typeface="HG丸ｺﾞｼｯｸM-PRO" panose="020F0600000000000000" pitchFamily="50" charset="-128"/>
                          <a:ea typeface="HG丸ｺﾞｼｯｸM-PRO" panose="020F0600000000000000" pitchFamily="50" charset="-128"/>
                        </a:rPr>
                        <a:t>検体から標本を作製して、診断を行った場合には、液状化検体細胞診加算として、８５点を所定点数に加算する。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74550423"/>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66184" y="1844824"/>
            <a:ext cx="8590292" cy="3744416"/>
          </a:xfrm>
          <a:prstGeom prst="snip2DiagRect">
            <a:avLst>
              <a:gd name="adj1" fmla="val 0"/>
              <a:gd name="adj2" fmla="val 1360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66184" y="980728"/>
            <a:ext cx="8568952" cy="1296144"/>
          </a:xfrm>
          <a:prstGeom prst="roundRect">
            <a:avLst>
              <a:gd name="adj" fmla="val 2785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253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67544" y="1124744"/>
            <a:ext cx="8280920" cy="5733256"/>
          </a:xfrm>
        </p:spPr>
        <p:txBody>
          <a:bodyPr>
            <a:normAutofit/>
          </a:bodyPr>
          <a:lstStyle/>
          <a:p>
            <a:pPr marL="1339850" indent="-1339850">
              <a:spcBef>
                <a:spcPts val="600"/>
              </a:spcBef>
              <a:buNone/>
            </a:pP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Ｎ</a:t>
            </a:r>
            <a:r>
              <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rPr>
              <a:t>005-2</a:t>
            </a: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　ＡＬＫ融合遺伝子標本作製</a:t>
            </a:r>
            <a:endPar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1339850" indent="-1339850">
              <a:spcBef>
                <a:spcPts val="600"/>
              </a:spcBef>
              <a:buNone/>
            </a:pP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６</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５２０点（新）</a:t>
            </a:r>
            <a:endPar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1339850" indent="-1339850">
              <a:spcBef>
                <a:spcPts val="600"/>
              </a:spcBef>
              <a:buNone/>
            </a:pPr>
            <a:endParaRPr kumimoji="1"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1339850" indent="-1339850">
              <a:spcBef>
                <a:spcPts val="1200"/>
              </a:spcBef>
              <a:buNone/>
            </a:pPr>
            <a:r>
              <a:rPr lang="ja-JP" altLang="en-US" sz="2400" dirty="0" smtClean="0">
                <a:latin typeface="HG丸ｺﾞｼｯｸM-PRO" panose="020F0600000000000000" pitchFamily="50" charset="-128"/>
                <a:ea typeface="HG丸ｺﾞｼｯｸM-PRO" panose="020F0600000000000000" pitchFamily="50" charset="-128"/>
              </a:rPr>
              <a:t>［留意事項］</a:t>
            </a:r>
            <a:endParaRPr lang="en-US" altLang="ja-JP" sz="2400" dirty="0" smtClean="0">
              <a:latin typeface="HG丸ｺﾞｼｯｸM-PRO" panose="020F0600000000000000" pitchFamily="50" charset="-128"/>
              <a:ea typeface="HG丸ｺﾞｼｯｸM-PRO" panose="020F0600000000000000" pitchFamily="50" charset="-128"/>
            </a:endParaRPr>
          </a:p>
          <a:p>
            <a:pPr marL="361950" indent="0">
              <a:spcBef>
                <a:spcPts val="600"/>
              </a:spcBef>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ＡＬＫ融合遺伝子標本作製は、ＡＬＫ阻害剤の投与の適応を判断することを目的として、ＦＩＳＨ法により遺伝子標本作製を行った場合に、当該薬剤の投与方針の決定までの間に１回を限度として算定する。</a:t>
            </a:r>
            <a:endParaRPr lang="en-US" altLang="ja-JP" sz="28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33109460"/>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7504" y="1340768"/>
            <a:ext cx="8208912" cy="18002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 name="タイトル 1"/>
          <p:cNvSpPr>
            <a:spLocks noGrp="1"/>
          </p:cNvSpPr>
          <p:nvPr>
            <p:ph type="title"/>
          </p:nvPr>
        </p:nvSpPr>
        <p:spPr>
          <a:xfrm>
            <a:off x="457200" y="1412776"/>
            <a:ext cx="7643192" cy="1575048"/>
          </a:xfrm>
          <a:prstGeom prst="flowChartAlternateProcess">
            <a:avLst/>
          </a:prstGeom>
          <a:noFill/>
          <a:ln w="28575">
            <a:noFill/>
          </a:ln>
          <a:effectLst>
            <a:outerShdw blurRad="50800" dist="38100" algn="l" rotWithShape="0">
              <a:prstClr val="black">
                <a:alpha val="40000"/>
              </a:prstClr>
            </a:outerShdw>
          </a:effectLst>
        </p:spPr>
        <p:txBody>
          <a:bodyPr>
            <a:normAutofit fontScale="90000"/>
          </a:bodyPr>
          <a:lstStyle/>
          <a:p>
            <a:pPr algn="l"/>
            <a:r>
              <a:rPr kumimoji="1" lang="ja-JP" altLang="en-US" sz="4800" u="sng" dirty="0" smtClean="0">
                <a:solidFill>
                  <a:srgbClr val="002060"/>
                </a:solidFill>
                <a:latin typeface="+mj-ea"/>
              </a:rPr>
              <a:t>保険医療機関及び</a:t>
            </a:r>
            <a:r>
              <a:rPr kumimoji="1" lang="en-US" altLang="ja-JP" sz="4800" u="sng" dirty="0" smtClean="0">
                <a:solidFill>
                  <a:srgbClr val="002060"/>
                </a:solidFill>
                <a:latin typeface="+mj-ea"/>
              </a:rPr>
              <a:t/>
            </a:r>
            <a:br>
              <a:rPr kumimoji="1" lang="en-US" altLang="ja-JP" sz="4800" u="sng" dirty="0" smtClean="0">
                <a:solidFill>
                  <a:srgbClr val="002060"/>
                </a:solidFill>
                <a:latin typeface="+mj-ea"/>
              </a:rPr>
            </a:br>
            <a:r>
              <a:rPr kumimoji="1" lang="ja-JP" altLang="en-US" sz="4800" u="sng" dirty="0" smtClean="0">
                <a:solidFill>
                  <a:srgbClr val="002060"/>
                </a:solidFill>
                <a:latin typeface="+mj-ea"/>
              </a:rPr>
              <a:t>保険医療養担当規則　等</a:t>
            </a:r>
            <a:endParaRPr kumimoji="1" lang="ja-JP" altLang="en-US" sz="4800" u="sng" dirty="0">
              <a:solidFill>
                <a:srgbClr val="002060"/>
              </a:solidFill>
              <a:latin typeface="+mj-ea"/>
            </a:endParaRPr>
          </a:p>
        </p:txBody>
      </p:sp>
      <p:sp>
        <p:nvSpPr>
          <p:cNvPr id="7" name="スライド番号プレースホルダー 3"/>
          <p:cNvSpPr>
            <a:spLocks noGrp="1"/>
          </p:cNvSpPr>
          <p:nvPr>
            <p:ph type="sldNum" sz="quarter" idx="12"/>
          </p:nvPr>
        </p:nvSpPr>
        <p:spPr>
          <a:xfrm>
            <a:off x="6876256" y="647076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254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18323606"/>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404664"/>
            <a:ext cx="8568952" cy="6453336"/>
          </a:xfrm>
          <a:prstGeom prst="snip2DiagRect">
            <a:avLst>
              <a:gd name="adj1" fmla="val 0"/>
              <a:gd name="adj2" fmla="val 692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16632"/>
            <a:ext cx="8568952" cy="576064"/>
          </a:xfrm>
          <a:prstGeom prst="roundRect">
            <a:avLst>
              <a:gd name="adj" fmla="val 2729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5" name="正方形/長方形 4"/>
          <p:cNvSpPr/>
          <p:nvPr/>
        </p:nvSpPr>
        <p:spPr>
          <a:xfrm>
            <a:off x="611560" y="1556792"/>
            <a:ext cx="8136904" cy="1728192"/>
          </a:xfrm>
          <a:prstGeom prst="rect">
            <a:avLst/>
          </a:prstGeom>
          <a:solidFill>
            <a:srgbClr val="FFFF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91561" y="3523071"/>
            <a:ext cx="8568952" cy="576064"/>
          </a:xfrm>
          <a:prstGeom prst="roundRect">
            <a:avLst>
              <a:gd name="adj" fmla="val 2729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9" name="正方形/長方形 8"/>
          <p:cNvSpPr/>
          <p:nvPr/>
        </p:nvSpPr>
        <p:spPr>
          <a:xfrm>
            <a:off x="642066" y="4941168"/>
            <a:ext cx="8136904" cy="1800200"/>
          </a:xfrm>
          <a:prstGeom prst="rect">
            <a:avLst/>
          </a:prstGeom>
          <a:solidFill>
            <a:srgbClr val="FFFF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467544" y="188640"/>
            <a:ext cx="8280920" cy="6669360"/>
          </a:xfrm>
        </p:spPr>
        <p:txBody>
          <a:bodyPr>
            <a:normAutofit/>
          </a:bodyPr>
          <a:lstStyle/>
          <a:p>
            <a:pPr marL="265113" indent="-265113">
              <a:spcBef>
                <a:spcPts val="600"/>
              </a:spcBef>
              <a:buNone/>
            </a:pPr>
            <a:r>
              <a:rPr lang="ja-JP" altLang="en-US" sz="2200" dirty="0">
                <a:latin typeface="HG丸ｺﾞｼｯｸM-PRO" panose="020F0600000000000000" pitchFamily="50" charset="-128"/>
                <a:ea typeface="HG丸ｺﾞｼｯｸM-PRO" panose="020F0600000000000000" pitchFamily="50" charset="-128"/>
              </a:rPr>
              <a:t>保険医療</a:t>
            </a:r>
            <a:r>
              <a:rPr lang="ja-JP" altLang="en-US" sz="2200" dirty="0" smtClean="0">
                <a:latin typeface="HG丸ｺﾞｼｯｸM-PRO" panose="020F0600000000000000" pitchFamily="50" charset="-128"/>
                <a:ea typeface="HG丸ｺﾞｼｯｸM-PRO" panose="020F0600000000000000" pitchFamily="50" charset="-128"/>
              </a:rPr>
              <a:t>機関及び</a:t>
            </a:r>
            <a:r>
              <a:rPr lang="ja-JP" altLang="en-US" sz="2200" dirty="0">
                <a:latin typeface="HG丸ｺﾞｼｯｸM-PRO" panose="020F0600000000000000" pitchFamily="50" charset="-128"/>
                <a:ea typeface="HG丸ｺﾞｼｯｸM-PRO" panose="020F0600000000000000" pitchFamily="50" charset="-128"/>
              </a:rPr>
              <a:t>保険医療養担当</a:t>
            </a:r>
            <a:r>
              <a:rPr lang="ja-JP" altLang="en-US" sz="2200" dirty="0" smtClean="0">
                <a:latin typeface="HG丸ｺﾞｼｯｸM-PRO" panose="020F0600000000000000" pitchFamily="50" charset="-128"/>
                <a:ea typeface="HG丸ｺﾞｼｯｸM-PRO" panose="020F0600000000000000" pitchFamily="50" charset="-128"/>
              </a:rPr>
              <a:t>規則</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平成２６年４月１日施行</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p>
          <a:p>
            <a:pPr marL="0" indent="0">
              <a:spcBef>
                <a:spcPts val="1800"/>
              </a:spcBef>
              <a:buNone/>
            </a:pP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経済上の利益の提供による誘引の禁止）</a:t>
            </a: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　　　第二条</a:t>
            </a:r>
            <a:r>
              <a:rPr lang="ja-JP" altLang="en-US" sz="2000" dirty="0">
                <a:latin typeface="HG丸ｺﾞｼｯｸM-PRO" panose="020F0600000000000000" pitchFamily="50" charset="-128"/>
                <a:ea typeface="HG丸ｺﾞｼｯｸM-PRO" panose="020F0600000000000000" pitchFamily="50" charset="-128"/>
              </a:rPr>
              <a:t>の四の二　（略）</a:t>
            </a:r>
            <a:endParaRPr lang="en-US" altLang="ja-JP" sz="2000" dirty="0">
              <a:latin typeface="HG丸ｺﾞｼｯｸM-PRO" panose="020F0600000000000000" pitchFamily="50" charset="-128"/>
              <a:ea typeface="HG丸ｺﾞｼｯｸM-PRO" panose="020F0600000000000000" pitchFamily="50" charset="-128"/>
            </a:endParaRPr>
          </a:p>
          <a:p>
            <a:pPr marL="989013" indent="-989013">
              <a:spcBef>
                <a:spcPts val="1200"/>
              </a:spcBef>
              <a:buNone/>
            </a:pP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（新）２</a:t>
            </a:r>
            <a:r>
              <a:rPr lang="ja-JP" altLang="en-US" sz="2000" dirty="0">
                <a:solidFill>
                  <a:srgbClr val="FF0000"/>
                </a:solidFill>
                <a:latin typeface="HG丸ｺﾞｼｯｸM-PRO" panose="020F0600000000000000" pitchFamily="50" charset="-128"/>
                <a:ea typeface="HG丸ｺﾞｼｯｸM-PRO" panose="020F0600000000000000" pitchFamily="50" charset="-128"/>
              </a:rPr>
              <a:t>　保険医療機関は、事業者又はその従業者に対して、患者を紹介する対価として金品又はその他の健康保険事業の健全な運営を損なうおそれのある経済上の利益の提供により、患者が自己の保険医療機関において診療を受けるように誘引してはならない</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2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保険薬局及び保険薬剤師療養</a:t>
            </a:r>
            <a:r>
              <a:rPr lang="ja-JP" altLang="en-US" sz="2200" dirty="0">
                <a:latin typeface="HG丸ｺﾞｼｯｸM-PRO" panose="020F0600000000000000" pitchFamily="50" charset="-128"/>
                <a:ea typeface="HG丸ｺﾞｼｯｸM-PRO" panose="020F0600000000000000" pitchFamily="50" charset="-128"/>
              </a:rPr>
              <a:t>担当</a:t>
            </a:r>
            <a:r>
              <a:rPr lang="ja-JP" altLang="en-US" sz="2200" dirty="0" smtClean="0">
                <a:latin typeface="HG丸ｺﾞｼｯｸM-PRO" panose="020F0600000000000000" pitchFamily="50" charset="-128"/>
                <a:ea typeface="HG丸ｺﾞｼｯｸM-PRO" panose="020F0600000000000000" pitchFamily="50" charset="-128"/>
              </a:rPr>
              <a:t>規則</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平成</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２６年４月１日施行</a:t>
            </a:r>
            <a:r>
              <a:rPr lang="en-US" altLang="ja-JP" sz="2000" dirty="0">
                <a:solidFill>
                  <a:srgbClr val="FF0000"/>
                </a:solidFill>
                <a:latin typeface="HG丸ｺﾞｼｯｸM-PRO" panose="020F0600000000000000" pitchFamily="50" charset="-128"/>
                <a:ea typeface="HG丸ｺﾞｼｯｸM-PRO" panose="020F0600000000000000" pitchFamily="50" charset="-128"/>
              </a:rPr>
              <a:t>】</a:t>
            </a:r>
          </a:p>
          <a:p>
            <a:pPr marL="0" indent="0">
              <a:spcBef>
                <a:spcPts val="1800"/>
              </a:spcBef>
              <a:buNone/>
            </a:pPr>
            <a:r>
              <a:rPr lang="ja-JP" altLang="en-US" sz="2000" dirty="0">
                <a:latin typeface="HG丸ｺﾞｼｯｸM-PRO" panose="020F0600000000000000" pitchFamily="50" charset="-128"/>
                <a:ea typeface="HG丸ｺﾞｼｯｸM-PRO" panose="020F0600000000000000" pitchFamily="50" charset="-128"/>
              </a:rPr>
              <a:t>　　　（経済上の利益の提供による誘引の禁止）</a:t>
            </a: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000" dirty="0">
                <a:latin typeface="HG丸ｺﾞｼｯｸM-PRO" panose="020F0600000000000000" pitchFamily="50" charset="-128"/>
                <a:ea typeface="HG丸ｺﾞｼｯｸM-PRO" panose="020F0600000000000000" pitchFamily="50" charset="-128"/>
              </a:rPr>
              <a:t>　　　第二条</a:t>
            </a:r>
            <a:r>
              <a:rPr lang="ja-JP" altLang="en-US" sz="2000" dirty="0" smtClean="0">
                <a:latin typeface="HG丸ｺﾞｼｯｸM-PRO" panose="020F0600000000000000" pitchFamily="50" charset="-128"/>
                <a:ea typeface="HG丸ｺﾞｼｯｸM-PRO" panose="020F0600000000000000" pitchFamily="50" charset="-128"/>
              </a:rPr>
              <a:t>の三の</a:t>
            </a:r>
            <a:r>
              <a:rPr lang="ja-JP" altLang="en-US" sz="2000" dirty="0">
                <a:latin typeface="HG丸ｺﾞｼｯｸM-PRO" panose="020F0600000000000000" pitchFamily="50" charset="-128"/>
                <a:ea typeface="HG丸ｺﾞｼｯｸM-PRO" panose="020F0600000000000000" pitchFamily="50" charset="-128"/>
              </a:rPr>
              <a:t>二　（略）</a:t>
            </a:r>
            <a:endParaRPr lang="en-US" altLang="ja-JP" sz="2000" dirty="0">
              <a:latin typeface="HG丸ｺﾞｼｯｸM-PRO" panose="020F0600000000000000" pitchFamily="50" charset="-128"/>
              <a:ea typeface="HG丸ｺﾞｼｯｸM-PRO" panose="020F0600000000000000" pitchFamily="50" charset="-128"/>
            </a:endParaRPr>
          </a:p>
          <a:p>
            <a:pPr marL="989013" indent="-989013">
              <a:spcBef>
                <a:spcPts val="1200"/>
              </a:spcBef>
              <a:buNone/>
            </a:pPr>
            <a:r>
              <a:rPr lang="ja-JP" altLang="en-US" sz="2000" dirty="0">
                <a:solidFill>
                  <a:srgbClr val="FF0000"/>
                </a:solidFill>
                <a:latin typeface="HG丸ｺﾞｼｯｸM-PRO" panose="020F0600000000000000" pitchFamily="50" charset="-128"/>
                <a:ea typeface="HG丸ｺﾞｼｯｸM-PRO" panose="020F0600000000000000" pitchFamily="50" charset="-128"/>
              </a:rPr>
              <a:t>（新）２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保険薬局は</a:t>
            </a:r>
            <a:r>
              <a:rPr lang="ja-JP" altLang="en-US" sz="2000" dirty="0">
                <a:solidFill>
                  <a:srgbClr val="FF0000"/>
                </a:solidFill>
                <a:latin typeface="HG丸ｺﾞｼｯｸM-PRO" panose="020F0600000000000000" pitchFamily="50" charset="-128"/>
                <a:ea typeface="HG丸ｺﾞｼｯｸM-PRO" panose="020F0600000000000000" pitchFamily="50" charset="-128"/>
              </a:rPr>
              <a:t>、事業者又はその従業者に対して、患者を紹介する対価として金品又はその他の健康保険事業の健全な運営を損なうおそれのある経済上の</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利益を提供することに</a:t>
            </a:r>
            <a:r>
              <a:rPr lang="ja-JP" altLang="en-US" sz="2000" dirty="0">
                <a:solidFill>
                  <a:srgbClr val="FF0000"/>
                </a:solidFill>
                <a:latin typeface="HG丸ｺﾞｼｯｸM-PRO" panose="020F0600000000000000" pitchFamily="50" charset="-128"/>
                <a:ea typeface="HG丸ｺﾞｼｯｸM-PRO" panose="020F0600000000000000" pitchFamily="50" charset="-128"/>
              </a:rPr>
              <a:t>より、患者が自己の</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保険薬局において調剤を</a:t>
            </a:r>
            <a:r>
              <a:rPr lang="ja-JP" altLang="en-US" sz="2000" dirty="0">
                <a:solidFill>
                  <a:srgbClr val="FF0000"/>
                </a:solidFill>
                <a:latin typeface="HG丸ｺﾞｼｯｸM-PRO" panose="020F0600000000000000" pitchFamily="50" charset="-128"/>
                <a:ea typeface="HG丸ｺﾞｼｯｸM-PRO" panose="020F0600000000000000" pitchFamily="50" charset="-128"/>
              </a:rPr>
              <a:t>受けるように誘引してはならない</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255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94232424"/>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404664"/>
            <a:ext cx="8568952" cy="6336704"/>
          </a:xfrm>
          <a:prstGeom prst="snip2DiagRect">
            <a:avLst>
              <a:gd name="adj1" fmla="val 0"/>
              <a:gd name="adj2" fmla="val 692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16632"/>
            <a:ext cx="8568952" cy="864096"/>
          </a:xfrm>
          <a:prstGeom prst="roundRect">
            <a:avLst>
              <a:gd name="adj" fmla="val 2729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5" name="正方形/長方形 4"/>
          <p:cNvSpPr/>
          <p:nvPr/>
        </p:nvSpPr>
        <p:spPr>
          <a:xfrm>
            <a:off x="599975" y="1844824"/>
            <a:ext cx="8136904" cy="1728192"/>
          </a:xfrm>
          <a:prstGeom prst="rect">
            <a:avLst/>
          </a:prstGeom>
          <a:solidFill>
            <a:srgbClr val="FFFF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42066" y="4797152"/>
            <a:ext cx="8136904" cy="1728192"/>
          </a:xfrm>
          <a:prstGeom prst="rect">
            <a:avLst/>
          </a:prstGeom>
          <a:solidFill>
            <a:srgbClr val="FFFF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467544" y="188640"/>
            <a:ext cx="8280920" cy="6669360"/>
          </a:xfrm>
        </p:spPr>
        <p:txBody>
          <a:bodyPr>
            <a:normAutofit/>
          </a:bodyPr>
          <a:lstStyle/>
          <a:p>
            <a:pPr marL="0" indent="0">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高齢者の医療の確保に関する法律の規定による療養の給付等の取扱い及び担当に関する基準</a:t>
            </a:r>
            <a:r>
              <a:rPr lang="en-US" altLang="ja-JP" sz="18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平成２６年４月１日施行</a:t>
            </a:r>
            <a:r>
              <a:rPr lang="en-US" altLang="ja-JP" sz="1800" dirty="0" smtClean="0">
                <a:solidFill>
                  <a:srgbClr val="FF0000"/>
                </a:solidFill>
                <a:latin typeface="HG丸ｺﾞｼｯｸM-PRO" panose="020F0600000000000000" pitchFamily="50" charset="-128"/>
                <a:ea typeface="HG丸ｺﾞｼｯｸM-PRO" panose="020F0600000000000000" pitchFamily="50" charset="-128"/>
              </a:rPr>
              <a:t>】</a:t>
            </a:r>
          </a:p>
          <a:p>
            <a:pPr marL="0" indent="0">
              <a:spcBef>
                <a:spcPts val="1800"/>
              </a:spcBef>
              <a:buNone/>
            </a:pP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経済上の利益の提供による誘引の禁止）</a:t>
            </a: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　　　第二条</a:t>
            </a:r>
            <a:r>
              <a:rPr lang="ja-JP" altLang="en-US" sz="2000" dirty="0">
                <a:latin typeface="HG丸ｺﾞｼｯｸM-PRO" panose="020F0600000000000000" pitchFamily="50" charset="-128"/>
                <a:ea typeface="HG丸ｺﾞｼｯｸM-PRO" panose="020F0600000000000000" pitchFamily="50" charset="-128"/>
              </a:rPr>
              <a:t>の四の二　（略）</a:t>
            </a:r>
            <a:endParaRPr lang="en-US" altLang="ja-JP" sz="2000" dirty="0">
              <a:latin typeface="HG丸ｺﾞｼｯｸM-PRO" panose="020F0600000000000000" pitchFamily="50" charset="-128"/>
              <a:ea typeface="HG丸ｺﾞｼｯｸM-PRO" panose="020F0600000000000000" pitchFamily="50" charset="-128"/>
            </a:endParaRPr>
          </a:p>
          <a:p>
            <a:pPr marL="989013" indent="-989013">
              <a:spcBef>
                <a:spcPts val="1200"/>
              </a:spcBef>
              <a:buNone/>
            </a:pP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（新）２</a:t>
            </a:r>
            <a:r>
              <a:rPr lang="ja-JP" altLang="en-US" sz="2000" dirty="0">
                <a:solidFill>
                  <a:srgbClr val="FF0000"/>
                </a:solidFill>
                <a:latin typeface="HG丸ｺﾞｼｯｸM-PRO" panose="020F0600000000000000" pitchFamily="50" charset="-128"/>
                <a:ea typeface="HG丸ｺﾞｼｯｸM-PRO" panose="020F0600000000000000" pitchFamily="50" charset="-128"/>
              </a:rPr>
              <a:t>　保険医療機関は、事業者又はその従業者に対して、患者を紹介する対価として金品又はその他の健康保険事業の健全な運営を損なうおそれのある経済上の利益の提供により、患者が自己の保険医療機関において診療を受けるように誘引してはならない</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spcBef>
                <a:spcPts val="1800"/>
              </a:spcBef>
              <a:buNone/>
            </a:pPr>
            <a:endParaRPr lang="en-US" altLang="ja-JP" sz="1000" dirty="0" smtClean="0">
              <a:latin typeface="HG丸ｺﾞｼｯｸM-PRO" panose="020F0600000000000000" pitchFamily="50" charset="-128"/>
              <a:ea typeface="HG丸ｺﾞｼｯｸM-PRO" panose="020F0600000000000000" pitchFamily="50" charset="-128"/>
            </a:endParaRPr>
          </a:p>
          <a:p>
            <a:pPr marL="0" indent="0">
              <a:spcBef>
                <a:spcPts val="1800"/>
              </a:spcBef>
              <a:buNone/>
            </a:pPr>
            <a:r>
              <a:rPr lang="ja-JP" altLang="en-US" sz="2000" dirty="0">
                <a:latin typeface="HG丸ｺﾞｼｯｸM-PRO" panose="020F0600000000000000" pitchFamily="50" charset="-128"/>
                <a:ea typeface="HG丸ｺﾞｼｯｸM-PRO" panose="020F0600000000000000" pitchFamily="50" charset="-128"/>
              </a:rPr>
              <a:t>　　　（経済上の利益の提供による誘引の禁止）</a:t>
            </a: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第二十五条の三の</a:t>
            </a:r>
            <a:r>
              <a:rPr lang="ja-JP" altLang="en-US" sz="2000" dirty="0">
                <a:latin typeface="HG丸ｺﾞｼｯｸM-PRO" panose="020F0600000000000000" pitchFamily="50" charset="-128"/>
                <a:ea typeface="HG丸ｺﾞｼｯｸM-PRO" panose="020F0600000000000000" pitchFamily="50" charset="-128"/>
              </a:rPr>
              <a:t>二　（略）</a:t>
            </a:r>
            <a:endParaRPr lang="en-US" altLang="ja-JP" sz="2000" dirty="0">
              <a:latin typeface="HG丸ｺﾞｼｯｸM-PRO" panose="020F0600000000000000" pitchFamily="50" charset="-128"/>
              <a:ea typeface="HG丸ｺﾞｼｯｸM-PRO" panose="020F0600000000000000" pitchFamily="50" charset="-128"/>
            </a:endParaRPr>
          </a:p>
          <a:p>
            <a:pPr marL="989013" indent="-989013">
              <a:spcBef>
                <a:spcPts val="1200"/>
              </a:spcBef>
              <a:buNone/>
            </a:pPr>
            <a:r>
              <a:rPr lang="ja-JP" altLang="en-US" sz="2000" dirty="0">
                <a:solidFill>
                  <a:srgbClr val="FF0000"/>
                </a:solidFill>
                <a:latin typeface="HG丸ｺﾞｼｯｸM-PRO" panose="020F0600000000000000" pitchFamily="50" charset="-128"/>
                <a:ea typeface="HG丸ｺﾞｼｯｸM-PRO" panose="020F0600000000000000" pitchFamily="50" charset="-128"/>
              </a:rPr>
              <a:t>（新）２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保険薬局は</a:t>
            </a:r>
            <a:r>
              <a:rPr lang="ja-JP" altLang="en-US" sz="2000" dirty="0">
                <a:solidFill>
                  <a:srgbClr val="FF0000"/>
                </a:solidFill>
                <a:latin typeface="HG丸ｺﾞｼｯｸM-PRO" panose="020F0600000000000000" pitchFamily="50" charset="-128"/>
                <a:ea typeface="HG丸ｺﾞｼｯｸM-PRO" panose="020F0600000000000000" pitchFamily="50" charset="-128"/>
              </a:rPr>
              <a:t>、事業者又はその従業者に対して、患者を紹介する対価として金品又はその他の健康保険事業の健全な運営を損なうおそれのある経済上の</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利益を提供することに</a:t>
            </a:r>
            <a:r>
              <a:rPr lang="ja-JP" altLang="en-US" sz="2000" dirty="0">
                <a:solidFill>
                  <a:srgbClr val="FF0000"/>
                </a:solidFill>
                <a:latin typeface="HG丸ｺﾞｼｯｸM-PRO" panose="020F0600000000000000" pitchFamily="50" charset="-128"/>
                <a:ea typeface="HG丸ｺﾞｼｯｸM-PRO" panose="020F0600000000000000" pitchFamily="50" charset="-128"/>
              </a:rPr>
              <a:t>より、患者が自己の</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保険薬局において調剤を</a:t>
            </a:r>
            <a:r>
              <a:rPr lang="ja-JP" altLang="en-US" sz="2000" dirty="0">
                <a:solidFill>
                  <a:srgbClr val="FF0000"/>
                </a:solidFill>
                <a:latin typeface="HG丸ｺﾞｼｯｸM-PRO" panose="020F0600000000000000" pitchFamily="50" charset="-128"/>
                <a:ea typeface="HG丸ｺﾞｼｯｸM-PRO" panose="020F0600000000000000" pitchFamily="50" charset="-128"/>
              </a:rPr>
              <a:t>受けるように誘引してはならない</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256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04146696"/>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404664"/>
            <a:ext cx="8568952" cy="6336704"/>
          </a:xfrm>
          <a:prstGeom prst="snip2DiagRect">
            <a:avLst>
              <a:gd name="adj1" fmla="val 0"/>
              <a:gd name="adj2" fmla="val 692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16632"/>
            <a:ext cx="8568952" cy="576064"/>
          </a:xfrm>
          <a:prstGeom prst="roundRect">
            <a:avLst>
              <a:gd name="adj" fmla="val 2729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188640"/>
            <a:ext cx="8280920" cy="6669360"/>
          </a:xfrm>
        </p:spPr>
        <p:txBody>
          <a:bodyPr>
            <a:normAutofit/>
          </a:bodyPr>
          <a:lstStyle/>
          <a:p>
            <a:pPr marL="265113" indent="-265113">
              <a:spcBef>
                <a:spcPts val="600"/>
              </a:spcBef>
              <a:buNone/>
            </a:pPr>
            <a:r>
              <a:rPr lang="ja-JP" altLang="en-US" sz="2200" dirty="0">
                <a:latin typeface="HG丸ｺﾞｼｯｸM-PRO" panose="020F0600000000000000" pitchFamily="50" charset="-128"/>
                <a:ea typeface="HG丸ｺﾞｼｯｸM-PRO" panose="020F0600000000000000" pitchFamily="50" charset="-128"/>
              </a:rPr>
              <a:t>保険医療</a:t>
            </a:r>
            <a:r>
              <a:rPr lang="ja-JP" altLang="en-US" sz="2200" dirty="0" smtClean="0">
                <a:latin typeface="HG丸ｺﾞｼｯｸM-PRO" panose="020F0600000000000000" pitchFamily="50" charset="-128"/>
                <a:ea typeface="HG丸ｺﾞｼｯｸM-PRO" panose="020F0600000000000000" pitchFamily="50" charset="-128"/>
              </a:rPr>
              <a:t>機関及び</a:t>
            </a:r>
            <a:r>
              <a:rPr lang="ja-JP" altLang="en-US" sz="2200" dirty="0">
                <a:latin typeface="HG丸ｺﾞｼｯｸM-PRO" panose="020F0600000000000000" pitchFamily="50" charset="-128"/>
                <a:ea typeface="HG丸ｺﾞｼｯｸM-PRO" panose="020F0600000000000000" pitchFamily="50" charset="-128"/>
              </a:rPr>
              <a:t>保険医療養担当</a:t>
            </a:r>
            <a:r>
              <a:rPr lang="ja-JP" altLang="en-US" sz="2200" dirty="0" smtClean="0">
                <a:latin typeface="HG丸ｺﾞｼｯｸM-PRO" panose="020F0600000000000000" pitchFamily="50" charset="-128"/>
                <a:ea typeface="HG丸ｺﾞｼｯｸM-PRO" panose="020F0600000000000000" pitchFamily="50" charset="-128"/>
              </a:rPr>
              <a:t>規則等　［留意事項通知］</a:t>
            </a:r>
            <a:endParaRPr lang="en-US" altLang="ja-JP" sz="2200" dirty="0" smtClean="0">
              <a:latin typeface="HG丸ｺﾞｼｯｸM-PRO" panose="020F0600000000000000" pitchFamily="50" charset="-128"/>
              <a:ea typeface="HG丸ｺﾞｼｯｸM-PRO" panose="020F0600000000000000" pitchFamily="50" charset="-128"/>
            </a:endParaRPr>
          </a:p>
          <a:p>
            <a:pPr marL="627063" indent="-504000">
              <a:spcBef>
                <a:spcPts val="600"/>
              </a:spcBef>
              <a:buNone/>
            </a:pPr>
            <a:endParaRPr lang="en-US" altLang="ja-JP" sz="900" dirty="0" smtClean="0">
              <a:latin typeface="HG丸ｺﾞｼｯｸM-PRO" panose="020F0600000000000000" pitchFamily="50" charset="-128"/>
              <a:ea typeface="HG丸ｺﾞｼｯｸM-PRO" panose="020F0600000000000000" pitchFamily="50" charset="-128"/>
            </a:endParaRPr>
          </a:p>
          <a:p>
            <a:pPr marL="627063" indent="-504000">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第１</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u="sng" dirty="0">
                <a:solidFill>
                  <a:srgbClr val="FF0000"/>
                </a:solidFill>
                <a:latin typeface="HG丸ｺﾞｼｯｸM-PRO" panose="020F0600000000000000" pitchFamily="50" charset="-128"/>
                <a:ea typeface="HG丸ｺﾞｼｯｸM-PRO" panose="020F0600000000000000" pitchFamily="50" charset="-128"/>
              </a:rPr>
              <a:t>経済上の利益の提供による誘引の禁止に関する事項</a:t>
            </a:r>
            <a:r>
              <a:rPr lang="ja-JP" altLang="en-US" sz="2000" dirty="0">
                <a:latin typeface="HG丸ｺﾞｼｯｸM-PRO" panose="020F0600000000000000" pitchFamily="50" charset="-128"/>
                <a:ea typeface="HG丸ｺﾞｼｯｸM-PRO" panose="020F0600000000000000" pitchFamily="50" charset="-128"/>
              </a:rPr>
              <a:t>（保険医療機関及び保険医療養担当規則</a:t>
            </a:r>
            <a:r>
              <a:rPr lang="ja-JP" altLang="en-US" sz="2000" dirty="0" smtClean="0">
                <a:latin typeface="HG丸ｺﾞｼｯｸM-PRO" panose="020F0600000000000000" pitchFamily="50" charset="-128"/>
                <a:ea typeface="HG丸ｺﾞｼｯｸM-PRO" panose="020F0600000000000000" pitchFamily="50" charset="-128"/>
              </a:rPr>
              <a:t>（以下</a:t>
            </a:r>
            <a:r>
              <a:rPr lang="ja-JP" altLang="en-US" sz="2000" dirty="0">
                <a:latin typeface="HG丸ｺﾞｼｯｸM-PRO" panose="020F0600000000000000" pitchFamily="50" charset="-128"/>
                <a:ea typeface="HG丸ｺﾞｼｯｸM-PRO" panose="020F0600000000000000" pitchFamily="50" charset="-128"/>
              </a:rPr>
              <a:t>「療担規則」という。）第２条の４の２、保険薬局及び保険薬剤師療養担当規則</a:t>
            </a:r>
            <a:r>
              <a:rPr lang="ja-JP" altLang="en-US" sz="2000" dirty="0" smtClean="0">
                <a:latin typeface="HG丸ｺﾞｼｯｸM-PRO" panose="020F0600000000000000" pitchFamily="50" charset="-128"/>
                <a:ea typeface="HG丸ｺﾞｼｯｸM-PRO" panose="020F0600000000000000" pitchFamily="50" charset="-128"/>
              </a:rPr>
              <a:t>（以下</a:t>
            </a:r>
            <a:r>
              <a:rPr lang="ja-JP" altLang="en-US" sz="2000" dirty="0">
                <a:latin typeface="HG丸ｺﾞｼｯｸM-PRO" panose="020F0600000000000000" pitchFamily="50" charset="-128"/>
                <a:ea typeface="HG丸ｺﾞｼｯｸM-PRO" panose="020F0600000000000000" pitchFamily="50" charset="-128"/>
              </a:rPr>
              <a:t>「薬担規則」という。）第２条の３の２及び高齢者の医療の確保に関する法律の規定による療養の給付等の取扱い及び担当に関する基準</a:t>
            </a:r>
            <a:r>
              <a:rPr lang="ja-JP" altLang="en-US" sz="2000" dirty="0" smtClean="0">
                <a:latin typeface="HG丸ｺﾞｼｯｸM-PRO" panose="020F0600000000000000" pitchFamily="50" charset="-128"/>
                <a:ea typeface="HG丸ｺﾞｼｯｸM-PRO" panose="020F0600000000000000" pitchFamily="50" charset="-128"/>
              </a:rPr>
              <a:t>（以下</a:t>
            </a:r>
            <a:r>
              <a:rPr lang="ja-JP" altLang="en-US" sz="2000" dirty="0">
                <a:latin typeface="HG丸ｺﾞｼｯｸM-PRO" panose="020F0600000000000000" pitchFamily="50" charset="-128"/>
                <a:ea typeface="HG丸ｺﾞｼｯｸM-PRO" panose="020F0600000000000000" pitchFamily="50" charset="-128"/>
              </a:rPr>
              <a:t>「療担基準」という。）第２条の４の２並びに第</a:t>
            </a:r>
            <a:r>
              <a:rPr lang="en-US" altLang="ja-JP" sz="2000" dirty="0">
                <a:latin typeface="HG丸ｺﾞｼｯｸM-PRO" panose="020F0600000000000000" pitchFamily="50" charset="-128"/>
                <a:ea typeface="HG丸ｺﾞｼｯｸM-PRO" panose="020F0600000000000000" pitchFamily="50" charset="-128"/>
              </a:rPr>
              <a:t>25</a:t>
            </a:r>
            <a:r>
              <a:rPr lang="ja-JP" altLang="en-US" sz="2000" dirty="0">
                <a:latin typeface="HG丸ｺﾞｼｯｸM-PRO" panose="020F0600000000000000" pitchFamily="50" charset="-128"/>
                <a:ea typeface="HG丸ｺﾞｼｯｸM-PRO" panose="020F0600000000000000" pitchFamily="50" charset="-128"/>
              </a:rPr>
              <a:t>条の３の２）</a:t>
            </a:r>
          </a:p>
          <a:p>
            <a:pPr marL="627063" indent="-504000">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保険</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医療機関及び保険薬局が、事業者又はその従業員に対して、患者を紹介する対価として金品を提供することにより、患者が自己の保険医療機関において診療又は調剤を受けるように誘引することを禁止する。</a:t>
            </a:r>
          </a:p>
          <a:p>
            <a:pPr marL="627063" indent="-504000">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　　　今般</a:t>
            </a:r>
            <a:r>
              <a:rPr lang="ja-JP" altLang="en-US" sz="2000" dirty="0">
                <a:latin typeface="HG丸ｺﾞｼｯｸM-PRO" panose="020F0600000000000000" pitchFamily="50" charset="-128"/>
                <a:ea typeface="HG丸ｺﾞｼｯｸM-PRO" panose="020F0600000000000000" pitchFamily="50" charset="-128"/>
              </a:rPr>
              <a:t>の改正は、金品の提供が伴った患者の紹介により、過剰な診療が惹起されることを防ぎ、また、患者による保険医療機関の自由な選択を確保することを趣旨とするものである。従って、当該規定に基づく指導等を実施する場合は、金品を提供した事実とともに、その事実により患者の誘引につながるおそれがあるか否かについて留意する必要がある。</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具体的には、以下の①から④を参考</a:t>
            </a:r>
            <a:r>
              <a:rPr lang="ja-JP" altLang="en-US" sz="2000" dirty="0">
                <a:latin typeface="HG丸ｺﾞｼｯｸM-PRO" panose="020F0600000000000000" pitchFamily="50" charset="-128"/>
                <a:ea typeface="HG丸ｺﾞｼｯｸM-PRO" panose="020F0600000000000000" pitchFamily="50" charset="-128"/>
              </a:rPr>
              <a:t>にされたい</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257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62863964"/>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188640"/>
            <a:ext cx="8568952" cy="6480720"/>
          </a:xfrm>
          <a:prstGeom prst="snip2DiagRect">
            <a:avLst>
              <a:gd name="adj1" fmla="val 0"/>
              <a:gd name="adj2" fmla="val 692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467544" y="404664"/>
            <a:ext cx="8208912" cy="6453336"/>
          </a:xfrm>
        </p:spPr>
        <p:txBody>
          <a:bodyPr>
            <a:normAutofit/>
          </a:bodyPr>
          <a:lstStyle/>
          <a:p>
            <a:pPr marL="265113" indent="-265113">
              <a:spcBef>
                <a:spcPts val="1200"/>
              </a:spcBef>
              <a:buNone/>
            </a:pPr>
            <a:r>
              <a:rPr lang="ja-JP" altLang="en-US" sz="2000" dirty="0" smtClean="0">
                <a:latin typeface="HG丸ｺﾞｼｯｸM-PRO" panose="020F0600000000000000" pitchFamily="50" charset="-128"/>
                <a:ea typeface="HG丸ｺﾞｼｯｸM-PRO" panose="020F0600000000000000" pitchFamily="50" charset="-128"/>
              </a:rPr>
              <a:t>①</a:t>
            </a:r>
            <a:r>
              <a:rPr lang="ja-JP" altLang="en-US" sz="2000" dirty="0">
                <a:latin typeface="HG丸ｺﾞｼｯｸM-PRO" panose="020F0600000000000000" pitchFamily="50" charset="-128"/>
                <a:ea typeface="HG丸ｺﾞｼｯｸM-PRO" panose="020F0600000000000000" pitchFamily="50" charset="-128"/>
              </a:rPr>
              <a:t>　金品を提供し、患者の誘引を行っている場合とは、具体的に以下のような事例である。</a:t>
            </a:r>
          </a:p>
          <a:p>
            <a:pPr marL="808038" indent="-542925">
              <a:buNone/>
            </a:pPr>
            <a:r>
              <a:rPr lang="ja-JP" altLang="en-US" sz="2000" dirty="0">
                <a:latin typeface="HG丸ｺﾞｼｯｸM-PRO" panose="020F0600000000000000" pitchFamily="50" charset="-128"/>
                <a:ea typeface="HG丸ｺﾞｼｯｸM-PRO" panose="020F0600000000000000" pitchFamily="50" charset="-128"/>
              </a:rPr>
              <a:t>（例） 事業者に対して診療報酬の額に応じた所定の金額を支払うこと等により、特定の同一建物居住者（建築基準法第２条第１項に掲げる建築物に居住する複数の者のことをいう。）の紹介を独占的に受けて、それらの者に対して、一律に訪問診療を行っている場合</a:t>
            </a:r>
          </a:p>
          <a:p>
            <a:pPr marL="265113" indent="0">
              <a:buNone/>
            </a:pPr>
            <a:r>
              <a:rPr lang="ja-JP" altLang="en-US" sz="2000" dirty="0" smtClean="0">
                <a:latin typeface="HG丸ｺﾞｼｯｸM-PRO" panose="020F0600000000000000" pitchFamily="50" charset="-128"/>
                <a:ea typeface="HG丸ｺﾞｼｯｸM-PRO" panose="020F0600000000000000" pitchFamily="50" charset="-128"/>
              </a:rPr>
              <a:t>　なお</a:t>
            </a:r>
            <a:r>
              <a:rPr lang="ja-JP" altLang="en-US" sz="2000" dirty="0">
                <a:latin typeface="HG丸ｺﾞｼｯｸM-PRO" panose="020F0600000000000000" pitchFamily="50" charset="-128"/>
                <a:ea typeface="HG丸ｺﾞｼｯｸM-PRO" panose="020F0600000000000000" pitchFamily="50" charset="-128"/>
              </a:rPr>
              <a:t>、患者の紹介は、同一建物居住者以外の患者（自宅の患者）に関して行われる場合もあること。</a:t>
            </a:r>
          </a:p>
          <a:p>
            <a:pPr marL="265113" indent="-265113">
              <a:spcBef>
                <a:spcPts val="600"/>
              </a:spcBef>
              <a:buNone/>
            </a:pPr>
            <a:r>
              <a:rPr lang="ja-JP" altLang="en-US" sz="2000" dirty="0">
                <a:latin typeface="HG丸ｺﾞｼｯｸM-PRO" panose="020F0600000000000000" pitchFamily="50" charset="-128"/>
                <a:ea typeface="HG丸ｺﾞｼｯｸM-PRO" panose="020F0600000000000000" pitchFamily="50" charset="-128"/>
              </a:rPr>
              <a:t>②　患者の誘引が行われているか否かについては、保険医療機関が有する診療録に添付された訪問診療の同意書、診療時間（開始時刻及び終了時刻）、診療場所又は診療人数等を参考とすること。</a:t>
            </a:r>
          </a:p>
          <a:p>
            <a:pPr marL="265113" indent="-265113">
              <a:spcBef>
                <a:spcPts val="600"/>
              </a:spcBef>
              <a:buNone/>
            </a:pPr>
            <a:r>
              <a:rPr lang="ja-JP" altLang="en-US" sz="2000" dirty="0">
                <a:latin typeface="HG丸ｺﾞｼｯｸM-PRO" panose="020F0600000000000000" pitchFamily="50" charset="-128"/>
                <a:ea typeface="HG丸ｺﾞｼｯｸM-PRO" panose="020F0600000000000000" pitchFamily="50" charset="-128"/>
              </a:rPr>
              <a:t>③　金品の提供を受ける事業者には、患者の紹介を行う株式会社等の第三者だけでなく、①の同一建物を自ら運営する事業者やその従業員も含まれること。</a:t>
            </a:r>
          </a:p>
          <a:p>
            <a:pPr marL="265113" indent="-265113">
              <a:spcBef>
                <a:spcPts val="600"/>
              </a:spcBef>
              <a:buNone/>
            </a:pPr>
            <a:r>
              <a:rPr lang="ja-JP" altLang="en-US" sz="2000" dirty="0">
                <a:latin typeface="HG丸ｺﾞｼｯｸM-PRO" panose="020F0600000000000000" pitchFamily="50" charset="-128"/>
                <a:ea typeface="HG丸ｺﾞｼｯｸM-PRO" panose="020F0600000000000000" pitchFamily="50" charset="-128"/>
              </a:rPr>
              <a:t>④　金品の提供は、保険医療機関と事業者の間で契約書に基づき明示的に行われる場合のほか、医療機関の土地貸借料に金額が上乗せされて提供される場合等、様々な方法により行われる場合があること</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258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39730912"/>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404664"/>
            <a:ext cx="8568952" cy="6048672"/>
          </a:xfrm>
          <a:prstGeom prst="snip2DiagRect">
            <a:avLst>
              <a:gd name="adj1" fmla="val 0"/>
              <a:gd name="adj2" fmla="val 692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467544" y="692696"/>
            <a:ext cx="8208912" cy="6165304"/>
          </a:xfrm>
        </p:spPr>
        <p:txBody>
          <a:bodyPr>
            <a:normAutofit/>
          </a:bodyPr>
          <a:lstStyle/>
          <a:p>
            <a:pPr marL="542925" indent="-542925">
              <a:buNone/>
            </a:pPr>
            <a:r>
              <a:rPr lang="ja-JP" altLang="en-US" sz="2200" dirty="0">
                <a:latin typeface="HG丸ｺﾞｼｯｸM-PRO" panose="020F0600000000000000" pitchFamily="50" charset="-128"/>
                <a:ea typeface="HG丸ｺﾞｼｯｸM-PRO" panose="020F0600000000000000" pitchFamily="50" charset="-128"/>
              </a:rPr>
              <a:t>第３　</a:t>
            </a:r>
            <a:r>
              <a:rPr lang="ja-JP" altLang="en-US" sz="2200" u="sng" dirty="0">
                <a:solidFill>
                  <a:srgbClr val="FF0000"/>
                </a:solidFill>
                <a:latin typeface="HG丸ｺﾞｼｯｸM-PRO" panose="020F0600000000000000" pitchFamily="50" charset="-128"/>
                <a:ea typeface="HG丸ｺﾞｼｯｸM-PRO" panose="020F0600000000000000" pitchFamily="50" charset="-128"/>
              </a:rPr>
              <a:t>特定の保険薬局への誘導の禁止に関する事項</a:t>
            </a:r>
            <a:r>
              <a:rPr lang="ja-JP" altLang="en-US" sz="2200" dirty="0">
                <a:latin typeface="HG丸ｺﾞｼｯｸM-PRO" panose="020F0600000000000000" pitchFamily="50" charset="-128"/>
                <a:ea typeface="HG丸ｺﾞｼｯｸM-PRO" panose="020F0600000000000000" pitchFamily="50" charset="-128"/>
              </a:rPr>
              <a:t>（療担規則第２条の５第１項及び療担基準第２条の５第１項関係）</a:t>
            </a:r>
          </a:p>
          <a:p>
            <a:pPr marL="0" indent="0">
              <a:buNone/>
            </a:pPr>
            <a:endParaRPr lang="ja-JP" altLang="en-US" sz="2200" dirty="0">
              <a:latin typeface="HG丸ｺﾞｼｯｸM-PRO" panose="020F0600000000000000" pitchFamily="50" charset="-128"/>
              <a:ea typeface="HG丸ｺﾞｼｯｸM-PRO" panose="020F0600000000000000" pitchFamily="50" charset="-128"/>
            </a:endParaRPr>
          </a:p>
          <a:p>
            <a:pPr marL="542925" indent="0">
              <a:buNone/>
            </a:pPr>
            <a:r>
              <a:rPr lang="ja-JP" altLang="en-US" sz="2200" dirty="0" smtClean="0">
                <a:latin typeface="HG丸ｺﾞｼｯｸM-PRO" panose="020F0600000000000000" pitchFamily="50" charset="-128"/>
                <a:ea typeface="HG丸ｺﾞｼｯｸM-PRO" panose="020F0600000000000000" pitchFamily="50" charset="-128"/>
              </a:rPr>
              <a:t>　保険</a:t>
            </a:r>
            <a:r>
              <a:rPr lang="ja-JP" altLang="en-US" sz="2200" dirty="0">
                <a:latin typeface="HG丸ｺﾞｼｯｸM-PRO" panose="020F0600000000000000" pitchFamily="50" charset="-128"/>
                <a:ea typeface="HG丸ｺﾞｼｯｸM-PRO" panose="020F0600000000000000" pitchFamily="50" charset="-128"/>
              </a:rPr>
              <a:t>医療機関が患者を特定の保険薬局へ誘導することについては、療担規則第２条の５第１項及び療担基準第２条の５第１項において禁止されているところである。また、「保険医療機関及び保険医療養担当規則の一部改正等に伴う実施上の留意事項について」（平成６年３月</a:t>
            </a:r>
            <a:r>
              <a:rPr lang="en-US" altLang="ja-JP" sz="2200" dirty="0">
                <a:latin typeface="HG丸ｺﾞｼｯｸM-PRO" panose="020F0600000000000000" pitchFamily="50" charset="-128"/>
                <a:ea typeface="HG丸ｺﾞｼｯｸM-PRO" panose="020F0600000000000000" pitchFamily="50" charset="-128"/>
              </a:rPr>
              <a:t>16</a:t>
            </a:r>
            <a:r>
              <a:rPr lang="ja-JP" altLang="en-US" sz="2200" dirty="0">
                <a:latin typeface="HG丸ｺﾞｼｯｸM-PRO" panose="020F0600000000000000" pitchFamily="50" charset="-128"/>
                <a:ea typeface="HG丸ｺﾞｼｯｸM-PRO" panose="020F0600000000000000" pitchFamily="50" charset="-128"/>
              </a:rPr>
              <a:t>日保険発</a:t>
            </a:r>
            <a:r>
              <a:rPr lang="en-US" altLang="ja-JP" sz="2200" dirty="0">
                <a:latin typeface="HG丸ｺﾞｼｯｸM-PRO" panose="020F0600000000000000" pitchFamily="50" charset="-128"/>
                <a:ea typeface="HG丸ｺﾞｼｯｸM-PRO" panose="020F0600000000000000" pitchFamily="50" charset="-128"/>
              </a:rPr>
              <a:t>26</a:t>
            </a:r>
            <a:r>
              <a:rPr lang="ja-JP" altLang="en-US" sz="2200" dirty="0">
                <a:latin typeface="HG丸ｺﾞｼｯｸM-PRO" panose="020F0600000000000000" pitchFamily="50" charset="-128"/>
                <a:ea typeface="HG丸ｺﾞｼｯｸM-PRO" panose="020F0600000000000000" pitchFamily="50" charset="-128"/>
              </a:rPr>
              <a:t>号及び平成８年３月８日保険発</a:t>
            </a:r>
            <a:r>
              <a:rPr lang="en-US" altLang="ja-JP" sz="2200" dirty="0">
                <a:latin typeface="HG丸ｺﾞｼｯｸM-PRO" panose="020F0600000000000000" pitchFamily="50" charset="-128"/>
                <a:ea typeface="HG丸ｺﾞｼｯｸM-PRO" panose="020F0600000000000000" pitchFamily="50" charset="-128"/>
              </a:rPr>
              <a:t>22</a:t>
            </a:r>
            <a:r>
              <a:rPr lang="ja-JP" altLang="en-US" sz="2200" dirty="0">
                <a:latin typeface="HG丸ｺﾞｼｯｸM-PRO" panose="020F0600000000000000" pitchFamily="50" charset="-128"/>
                <a:ea typeface="HG丸ｺﾞｼｯｸM-PRO" panose="020F0600000000000000" pitchFamily="50" charset="-128"/>
              </a:rPr>
              <a:t>号）において、保険医療機関内に掲示した特定の保険薬局への案内図や、保険医療機関の受付において配布した特定の保険薬局への地図等を用いることにより、</a:t>
            </a:r>
            <a:r>
              <a:rPr lang="ja-JP" altLang="en-US" sz="2200" u="sng" dirty="0">
                <a:solidFill>
                  <a:srgbClr val="0000FF"/>
                </a:solidFill>
                <a:latin typeface="HG丸ｺﾞｼｯｸM-PRO" panose="020F0600000000000000" pitchFamily="50" charset="-128"/>
                <a:ea typeface="HG丸ｺﾞｼｯｸM-PRO" panose="020F0600000000000000" pitchFamily="50" charset="-128"/>
              </a:rPr>
              <a:t>患者を特定の保険薬局へ誘導すること等が禁止されているところであるが、</a:t>
            </a:r>
            <a:r>
              <a:rPr lang="ja-JP" altLang="en-US" sz="2200" u="sng" dirty="0">
                <a:solidFill>
                  <a:srgbClr val="FF0000"/>
                </a:solidFill>
                <a:latin typeface="HG丸ｺﾞｼｯｸM-PRO" panose="020F0600000000000000" pitchFamily="50" charset="-128"/>
                <a:ea typeface="HG丸ｺﾞｼｯｸM-PRO" panose="020F0600000000000000" pitchFamily="50" charset="-128"/>
              </a:rPr>
              <a:t>以下の場合には、これに該当しない</a:t>
            </a:r>
            <a:r>
              <a:rPr lang="ja-JP" altLang="en-US" sz="2200" dirty="0" smtClean="0">
                <a:latin typeface="HG丸ｺﾞｼｯｸM-PRO" panose="020F0600000000000000" pitchFamily="50" charset="-128"/>
                <a:ea typeface="HG丸ｺﾞｼｯｸM-PRO" panose="020F0600000000000000" pitchFamily="50" charset="-128"/>
              </a:rPr>
              <a:t>。</a:t>
            </a:r>
            <a:endParaRPr lang="ja-JP" altLang="en-US" sz="22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259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84025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19728" y="188640"/>
            <a:ext cx="8568952" cy="648072"/>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260648"/>
            <a:ext cx="8424936" cy="6480720"/>
          </a:xfrm>
        </p:spPr>
        <p:txBody>
          <a:bodyPr>
            <a:normAutofit/>
          </a:bodyPr>
          <a:lstStyle/>
          <a:p>
            <a:pPr marL="0" indent="0">
              <a:spcAft>
                <a:spcPts val="1200"/>
              </a:spcAft>
              <a:buNone/>
            </a:pP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Ａ</a:t>
            </a:r>
            <a:r>
              <a:rPr kumimoji="1" lang="en-US" altLang="ja-JP" sz="2800" dirty="0" smtClean="0">
                <a:solidFill>
                  <a:srgbClr val="0000FF"/>
                </a:solidFill>
                <a:latin typeface="HG丸ｺﾞｼｯｸM-PRO" panose="020F0600000000000000" pitchFamily="50" charset="-128"/>
                <a:ea typeface="HG丸ｺﾞｼｯｸM-PRO" panose="020F0600000000000000" pitchFamily="50" charset="-128"/>
              </a:rPr>
              <a:t>102</a:t>
            </a: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　結核病棟入院基本料（１日につき）</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sz="24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sz="2400" dirty="0">
              <a:latin typeface="HG丸ｺﾞｼｯｸM-PRO" panose="020F0600000000000000" pitchFamily="50" charset="-128"/>
              <a:ea typeface="HG丸ｺﾞｼｯｸM-PRO" panose="020F0600000000000000" pitchFamily="50" charset="-128"/>
            </a:endParaRPr>
          </a:p>
          <a:p>
            <a:pPr marL="446088" indent="0">
              <a:spcBef>
                <a:spcPts val="0"/>
              </a:spcBef>
              <a:buNone/>
            </a:pPr>
            <a:r>
              <a:rPr kumimoji="1" lang="ja-JP" altLang="en-US" sz="2000" dirty="0" smtClean="0">
                <a:latin typeface="HG丸ｺﾞｼｯｸM-PRO" panose="020F0600000000000000" pitchFamily="50" charset="-128"/>
                <a:ea typeface="HG丸ｺﾞｼｯｸM-PRO" panose="020F0600000000000000" pitchFamily="50" charset="-128"/>
              </a:rPr>
              <a:t>注２　特別入院基本料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５５０点　→　　５５９点  </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  </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9</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0">
              <a:spcBef>
                <a:spcPts val="1200"/>
              </a:spcBef>
              <a:buNone/>
            </a:pPr>
            <a:r>
              <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kumimoji="1" lang="ja-JP" altLang="en-US" sz="2000" u="sng" dirty="0" smtClean="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endParaRPr kumimoji="1" lang="ja-JP" altLang="en-US" sz="2000" u="sng" dirty="0">
              <a:uFill>
                <a:solidFill>
                  <a:srgbClr val="0000FF"/>
                </a:solidFill>
              </a:u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190155733"/>
              </p:ext>
            </p:extLst>
          </p:nvPr>
        </p:nvGraphicFramePr>
        <p:xfrm>
          <a:off x="899592" y="980728"/>
          <a:ext cx="7488832" cy="4754880"/>
        </p:xfrm>
        <a:graphic>
          <a:graphicData uri="http://schemas.openxmlformats.org/drawingml/2006/table">
            <a:tbl>
              <a:tblPr firstRow="1" bandRow="1">
                <a:tableStyleId>{C4B1156A-380E-4F78-BDF5-A606A8083BF9}</a:tableStyleId>
              </a:tblPr>
              <a:tblGrid>
                <a:gridCol w="6021543"/>
                <a:gridCol w="1467289"/>
              </a:tblGrid>
              <a:tr h="3731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smtClean="0">
                          <a:latin typeface="HG丸ｺﾞｼｯｸM-PRO" panose="020F0600000000000000" pitchFamily="50" charset="-128"/>
                          <a:ea typeface="HG丸ｺﾞｼｯｸM-PRO" panose="020F0600000000000000" pitchFamily="50" charset="-128"/>
                        </a:rPr>
                        <a:t>１　７対１入院基本料</a:t>
                      </a:r>
                      <a:endParaRPr kumimoji="1" lang="en-US" altLang="ja-JP" sz="2000" b="0" dirty="0" smtClean="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r>
              <a:tr h="373132">
                <a:tc>
                  <a:txBody>
                    <a:bodyPr/>
                    <a:lstStyle/>
                    <a:p>
                      <a:pPr algn="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５６６点　→　１</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５９１点</a:t>
                      </a:r>
                      <a:endParaRPr kumimoji="1" lang="ja-JP" altLang="en-US" sz="2000" b="0" dirty="0">
                        <a:solidFill>
                          <a:srgbClr val="FF0000"/>
                        </a:solidFill>
                        <a:latin typeface="HG丸ｺﾞｼｯｸM-PRO" panose="020F0600000000000000" pitchFamily="50" charset="-128"/>
                        <a:ea typeface="HG丸ｺﾞｼｯｸM-PRO" panose="020F0600000000000000" pitchFamily="50" charset="-128"/>
                      </a:endParaRPr>
                    </a:p>
                  </a:txBody>
                  <a:tcPr>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2000" b="0" dirty="0" smtClean="0">
                          <a:solidFill>
                            <a:srgbClr val="0000FF"/>
                          </a:solidFill>
                          <a:latin typeface="HG丸ｺﾞｼｯｸM-PRO" panose="020F0600000000000000" pitchFamily="50" charset="-128"/>
                          <a:ea typeface="HG丸ｺﾞｼｯｸM-PRO" panose="020F0600000000000000" pitchFamily="50" charset="-128"/>
                        </a:rPr>
                        <a:t>+25</a:t>
                      </a:r>
                      <a:r>
                        <a:rPr kumimoji="1" lang="ja-JP" altLang="en-US" sz="20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ja-JP" altLang="en-US" sz="2000" b="0" dirty="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tcPr>
                </a:tc>
              </a:tr>
              <a:tr h="373132">
                <a:tc gridSpan="2">
                  <a:txBody>
                    <a:bodyPr/>
                    <a:lstStyle/>
                    <a:p>
                      <a:r>
                        <a:rPr lang="ja-JP" altLang="en-US" sz="2000" b="0" dirty="0" smtClean="0">
                          <a:latin typeface="HG丸ｺﾞｼｯｸM-PRO" panose="020F0600000000000000" pitchFamily="50" charset="-128"/>
                          <a:ea typeface="HG丸ｺﾞｼｯｸM-PRO" panose="020F0600000000000000" pitchFamily="50" charset="-128"/>
                        </a:rPr>
                        <a:t>２　１０対１入院基本料</a:t>
                      </a:r>
                      <a:endParaRPr kumimoji="1" lang="ja-JP" altLang="en-US" sz="2000" b="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r>
              <a:tr h="373132">
                <a:tc>
                  <a:txBody>
                    <a:bodyPr/>
                    <a:lstStyle/>
                    <a:p>
                      <a:pPr algn="r"/>
                      <a:r>
                        <a:rPr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３１１点　→　１</a:t>
                      </a:r>
                      <a:r>
                        <a:rPr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３３２点</a:t>
                      </a:r>
                      <a:endParaRPr kumimoji="1" lang="ja-JP" altLang="en-US" sz="2000" b="0" dirty="0">
                        <a:latin typeface="HG丸ｺﾞｼｯｸM-PRO" panose="020F0600000000000000" pitchFamily="50" charset="-128"/>
                        <a:ea typeface="HG丸ｺﾞｼｯｸM-PRO" panose="020F0600000000000000" pitchFamily="50" charset="-128"/>
                      </a:endParaRPr>
                    </a:p>
                  </a:txBody>
                  <a:tcPr>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b="0" dirty="0" smtClean="0">
                          <a:solidFill>
                            <a:srgbClr val="0000FF"/>
                          </a:solidFill>
                          <a:latin typeface="HG丸ｺﾞｼｯｸM-PRO" panose="020F0600000000000000" pitchFamily="50" charset="-128"/>
                          <a:ea typeface="HG丸ｺﾞｼｯｸM-PRO" panose="020F0600000000000000" pitchFamily="50" charset="-128"/>
                        </a:rPr>
                        <a:t>+21</a:t>
                      </a:r>
                      <a:r>
                        <a:rPr lang="ja-JP" altLang="en-US" sz="20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tcPr>
                </a:tc>
              </a:tr>
              <a:tr h="373132">
                <a:tc gridSpan="2">
                  <a:txBody>
                    <a:bodyPr/>
                    <a:lstStyle/>
                    <a:p>
                      <a:r>
                        <a:rPr lang="ja-JP" altLang="en-US" sz="2000" b="0" dirty="0" smtClean="0">
                          <a:latin typeface="HG丸ｺﾞｼｯｸM-PRO" panose="020F0600000000000000" pitchFamily="50" charset="-128"/>
                          <a:ea typeface="HG丸ｺﾞｼｯｸM-PRO" panose="020F0600000000000000" pitchFamily="50" charset="-128"/>
                        </a:rPr>
                        <a:t>３　１３対１入院基本料</a:t>
                      </a:r>
                      <a:endParaRPr kumimoji="1" lang="ja-JP" altLang="en-US" sz="2000" b="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r>
              <a:tr h="373132">
                <a:tc>
                  <a:txBody>
                    <a:bodyPr/>
                    <a:lstStyle/>
                    <a:p>
                      <a:pPr algn="r"/>
                      <a:r>
                        <a:rPr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１０３点　→　１</a:t>
                      </a:r>
                      <a:r>
                        <a:rPr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１２１点</a:t>
                      </a:r>
                      <a:endParaRPr kumimoji="1" lang="ja-JP" altLang="en-US" sz="2000" b="0" dirty="0"/>
                    </a:p>
                  </a:txBody>
                  <a:tcPr>
                    <a:lnR w="12700" cap="flat" cmpd="sng" algn="ctr">
                      <a:noFill/>
                      <a:prstDash val="solid"/>
                      <a:round/>
                      <a:headEnd type="none" w="med" len="med"/>
                      <a:tailEnd type="none" w="med" len="med"/>
                    </a:lnR>
                  </a:tcPr>
                </a:tc>
                <a:tc>
                  <a:txBody>
                    <a:bodyPr/>
                    <a:lstStyle/>
                    <a:p>
                      <a:r>
                        <a:rPr lang="ja-JP" altLang="en-US" sz="20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b="0" dirty="0" smtClean="0">
                          <a:solidFill>
                            <a:srgbClr val="0000FF"/>
                          </a:solidFill>
                          <a:latin typeface="HG丸ｺﾞｼｯｸM-PRO" panose="020F0600000000000000" pitchFamily="50" charset="-128"/>
                          <a:ea typeface="HG丸ｺﾞｼｯｸM-PRO" panose="020F0600000000000000" pitchFamily="50" charset="-128"/>
                        </a:rPr>
                        <a:t>+18</a:t>
                      </a:r>
                      <a:r>
                        <a:rPr lang="ja-JP" altLang="en-US" sz="20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ja-JP" altLang="en-US" sz="2000" b="0" dirty="0"/>
                    </a:p>
                  </a:txBody>
                  <a:tcPr>
                    <a:lnL w="12700" cap="flat" cmpd="sng" algn="ctr">
                      <a:noFill/>
                      <a:prstDash val="solid"/>
                      <a:round/>
                      <a:headEnd type="none" w="med" len="med"/>
                      <a:tailEnd type="none" w="med" len="med"/>
                    </a:lnL>
                  </a:tcPr>
                </a:tc>
              </a:tr>
              <a:tr h="3731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latin typeface="HG丸ｺﾞｼｯｸM-PRO" panose="020F0600000000000000" pitchFamily="50" charset="-128"/>
                          <a:ea typeface="HG丸ｺﾞｼｯｸM-PRO" panose="020F0600000000000000" pitchFamily="50" charset="-128"/>
                        </a:rPr>
                        <a:t>４　１５対１入院基本料</a:t>
                      </a:r>
                      <a:endParaRPr kumimoji="1" lang="ja-JP" altLang="en-US" sz="2000" b="0" dirty="0" smtClean="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r>
              <a:tr h="373132">
                <a:tc>
                  <a:txBody>
                    <a:bodyPr/>
                    <a:lstStyle/>
                    <a:p>
                      <a:pPr algn="r"/>
                      <a:r>
                        <a:rPr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９４５点　→　　９６０点</a:t>
                      </a:r>
                      <a:endParaRPr kumimoji="1" lang="ja-JP" altLang="en-US" sz="2000" b="0" dirty="0"/>
                    </a:p>
                  </a:txBody>
                  <a:tcPr>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b="0" dirty="0" smtClean="0">
                          <a:solidFill>
                            <a:srgbClr val="0000FF"/>
                          </a:solidFill>
                          <a:latin typeface="HG丸ｺﾞｼｯｸM-PRO" panose="020F0600000000000000" pitchFamily="50" charset="-128"/>
                          <a:ea typeface="HG丸ｺﾞｼｯｸM-PRO" panose="020F0600000000000000" pitchFamily="50" charset="-128"/>
                        </a:rPr>
                        <a:t>+15</a:t>
                      </a:r>
                      <a:r>
                        <a:rPr lang="ja-JP" altLang="en-US" sz="20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tcPr>
                </a:tc>
              </a:tr>
              <a:tr h="373132">
                <a:tc gridSpan="2">
                  <a:txBody>
                    <a:bodyPr/>
                    <a:lstStyle/>
                    <a:p>
                      <a:r>
                        <a:rPr kumimoji="1" lang="ja-JP" altLang="en-US" sz="2000" b="0" dirty="0" smtClean="0">
                          <a:latin typeface="HG丸ｺﾞｼｯｸM-PRO" panose="020F0600000000000000" pitchFamily="50" charset="-128"/>
                          <a:ea typeface="HG丸ｺﾞｼｯｸM-PRO" panose="020F0600000000000000" pitchFamily="50" charset="-128"/>
                        </a:rPr>
                        <a:t>５　１８対１入院基本料</a:t>
                      </a:r>
                      <a:endParaRPr kumimoji="1" lang="ja-JP" altLang="en-US" sz="2000" b="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r>
              <a:tr h="373132">
                <a:tc>
                  <a:txBody>
                    <a:bodyPr/>
                    <a:lstStyle/>
                    <a:p>
                      <a:pPr algn="r"/>
                      <a:r>
                        <a:rPr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８０９点　→　　８２２点</a:t>
                      </a:r>
                      <a:endParaRPr kumimoji="1" lang="ja-JP" altLang="en-US" sz="2000" b="0" dirty="0"/>
                    </a:p>
                  </a:txBody>
                  <a:tcPr>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b="0" dirty="0" smtClean="0">
                          <a:solidFill>
                            <a:srgbClr val="0000FF"/>
                          </a:solidFill>
                          <a:latin typeface="HG丸ｺﾞｼｯｸM-PRO" panose="020F0600000000000000" pitchFamily="50" charset="-128"/>
                          <a:ea typeface="HG丸ｺﾞｼｯｸM-PRO" panose="020F0600000000000000" pitchFamily="50" charset="-128"/>
                        </a:rPr>
                        <a:t>+13</a:t>
                      </a:r>
                      <a:r>
                        <a:rPr lang="ja-JP" altLang="en-US" sz="20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tcPr>
                </a:tc>
              </a:tr>
              <a:tr h="373132">
                <a:tc gridSpan="2">
                  <a:txBody>
                    <a:bodyPr/>
                    <a:lstStyle/>
                    <a:p>
                      <a:r>
                        <a:rPr kumimoji="1" lang="ja-JP" altLang="en-US" sz="2000" b="0" dirty="0" smtClean="0">
                          <a:latin typeface="HG丸ｺﾞｼｯｸM-PRO" panose="020F0600000000000000" pitchFamily="50" charset="-128"/>
                          <a:ea typeface="HG丸ｺﾞｼｯｸM-PRO" panose="020F0600000000000000" pitchFamily="50" charset="-128"/>
                        </a:rPr>
                        <a:t>６　２０対１入院基本料</a:t>
                      </a:r>
                      <a:endParaRPr kumimoji="1" lang="ja-JP" altLang="en-US" sz="2000" b="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r>
              <a:tr h="373132">
                <a:tc>
                  <a:txBody>
                    <a:bodyPr/>
                    <a:lstStyle/>
                    <a:p>
                      <a:pPr algn="r"/>
                      <a:r>
                        <a:rPr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７６３点　→　　７７５点</a:t>
                      </a:r>
                      <a:endParaRPr kumimoji="1" lang="ja-JP" altLang="en-US" sz="2000" b="0" dirty="0"/>
                    </a:p>
                  </a:txBody>
                  <a:tcPr>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b="0" dirty="0" smtClean="0">
                          <a:solidFill>
                            <a:srgbClr val="0000FF"/>
                          </a:solidFill>
                          <a:latin typeface="HG丸ｺﾞｼｯｸM-PRO" panose="020F0600000000000000" pitchFamily="50" charset="-128"/>
                          <a:ea typeface="HG丸ｺﾞｼｯｸM-PRO" panose="020F0600000000000000" pitchFamily="50" charset="-128"/>
                        </a:rPr>
                        <a:t>+12</a:t>
                      </a:r>
                      <a:r>
                        <a:rPr lang="ja-JP" altLang="en-US" sz="20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153644756"/>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188640"/>
            <a:ext cx="8568952" cy="6480720"/>
          </a:xfrm>
          <a:prstGeom prst="snip2DiagRect">
            <a:avLst>
              <a:gd name="adj1" fmla="val 0"/>
              <a:gd name="adj2" fmla="val 692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467544" y="404664"/>
            <a:ext cx="8208912" cy="6453336"/>
          </a:xfrm>
        </p:spPr>
        <p:txBody>
          <a:bodyPr>
            <a:normAutofit/>
          </a:bodyPr>
          <a:lstStyle/>
          <a:p>
            <a:pPr marL="0" indent="0">
              <a:buNone/>
            </a:pP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１</a:t>
            </a:r>
            <a:r>
              <a:rPr lang="ja-JP" altLang="en-US" sz="2000" u="sng" dirty="0">
                <a:solidFill>
                  <a:srgbClr val="FF0000"/>
                </a:solidFill>
                <a:latin typeface="HG丸ｺﾞｼｯｸM-PRO" panose="020F0600000000000000" pitchFamily="50" charset="-128"/>
                <a:ea typeface="HG丸ｺﾞｼｯｸM-PRO" panose="020F0600000000000000" pitchFamily="50" charset="-128"/>
              </a:rPr>
              <a:t>．地域包括診療加算に係る院外処方を行う場合</a:t>
            </a:r>
          </a:p>
          <a:p>
            <a:pPr marL="265113" indent="0">
              <a:buNone/>
            </a:pP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診療報酬の算定方法の一部改正に伴う実施上の留意事項について」（平成</a:t>
            </a:r>
            <a:r>
              <a:rPr lang="en-US" altLang="ja-JP" sz="2000" dirty="0">
                <a:latin typeface="HG丸ｺﾞｼｯｸM-PRO" panose="020F0600000000000000" pitchFamily="50" charset="-128"/>
                <a:ea typeface="HG丸ｺﾞｼｯｸM-PRO" panose="020F0600000000000000" pitchFamily="50" charset="-128"/>
              </a:rPr>
              <a:t>26</a:t>
            </a:r>
            <a:r>
              <a:rPr lang="ja-JP" altLang="en-US" sz="2000" dirty="0">
                <a:latin typeface="HG丸ｺﾞｼｯｸM-PRO" panose="020F0600000000000000" pitchFamily="50" charset="-128"/>
                <a:ea typeface="HG丸ｺﾞｼｯｸM-PRO" panose="020F0600000000000000" pitchFamily="50" charset="-128"/>
              </a:rPr>
              <a:t>年３月５日保医発</a:t>
            </a:r>
            <a:r>
              <a:rPr lang="en-US" altLang="ja-JP" sz="2000" dirty="0">
                <a:latin typeface="HG丸ｺﾞｼｯｸM-PRO" panose="020F0600000000000000" pitchFamily="50" charset="-128"/>
                <a:ea typeface="HG丸ｺﾞｼｯｸM-PRO" panose="020F0600000000000000" pitchFamily="50" charset="-128"/>
              </a:rPr>
              <a:t>0305</a:t>
            </a:r>
            <a:r>
              <a:rPr lang="ja-JP" altLang="en-US" sz="2000" dirty="0">
                <a:latin typeface="HG丸ｺﾞｼｯｸM-PRO" panose="020F0600000000000000" pitchFamily="50" charset="-128"/>
                <a:ea typeface="HG丸ｺﾞｼｯｸM-PRO" panose="020F0600000000000000" pitchFamily="50" charset="-128"/>
              </a:rPr>
              <a:t>第３号）（以下「留意事項通知）という。）第１章第１部第２節の再診料の（</a:t>
            </a:r>
            <a:r>
              <a:rPr lang="en-US" altLang="ja-JP" sz="2000" dirty="0">
                <a:latin typeface="HG丸ｺﾞｼｯｸM-PRO" panose="020F0600000000000000" pitchFamily="50" charset="-128"/>
                <a:ea typeface="HG丸ｺﾞｼｯｸM-PRO" panose="020F0600000000000000" pitchFamily="50" charset="-128"/>
              </a:rPr>
              <a:t>10</a:t>
            </a:r>
            <a:r>
              <a:rPr lang="ja-JP" altLang="en-US" sz="2000" dirty="0">
                <a:latin typeface="HG丸ｺﾞｼｯｸM-PRO" panose="020F0600000000000000" pitchFamily="50" charset="-128"/>
                <a:ea typeface="HG丸ｺﾞｼｯｸM-PRO" panose="020F0600000000000000" pitchFamily="50" charset="-128"/>
              </a:rPr>
              <a:t>）のエの（ハ）に基づき、患者に対して、連携薬局の中から患者自らが選択した薬局において処方を受けるよう説明をすること、又は、時間外において対応できる薬局のリストを文書により提供すること。</a:t>
            </a:r>
          </a:p>
          <a:p>
            <a:pPr marL="0" indent="0">
              <a:buNone/>
            </a:pPr>
            <a:endParaRPr lang="ja-JP" altLang="en-US"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u="sng" dirty="0">
                <a:solidFill>
                  <a:srgbClr val="FF0000"/>
                </a:solidFill>
                <a:latin typeface="HG丸ｺﾞｼｯｸM-PRO" panose="020F0600000000000000" pitchFamily="50" charset="-128"/>
                <a:ea typeface="HG丸ｺﾞｼｯｸM-PRO" panose="020F0600000000000000" pitchFamily="50" charset="-128"/>
              </a:rPr>
              <a:t>２．地域包括診療料に係る院外処方を行う場合</a:t>
            </a:r>
          </a:p>
          <a:p>
            <a:pPr marL="265113" indent="0">
              <a:buNone/>
            </a:pPr>
            <a:r>
              <a:rPr lang="ja-JP" altLang="en-US" sz="2000" dirty="0" smtClean="0">
                <a:latin typeface="HG丸ｺﾞｼｯｸM-PRO" panose="020F0600000000000000" pitchFamily="50" charset="-128"/>
                <a:ea typeface="HG丸ｺﾞｼｯｸM-PRO" panose="020F0600000000000000" pitchFamily="50" charset="-128"/>
              </a:rPr>
              <a:t>　留意</a:t>
            </a:r>
            <a:r>
              <a:rPr lang="ja-JP" altLang="en-US" sz="2000" dirty="0">
                <a:latin typeface="HG丸ｺﾞｼｯｸM-PRO" panose="020F0600000000000000" pitchFamily="50" charset="-128"/>
                <a:ea typeface="HG丸ｺﾞｼｯｸM-PRO" panose="020F0600000000000000" pitchFamily="50" charset="-128"/>
              </a:rPr>
              <a:t>事項通知の第２章第１部の地域包括診療料の（４）のエ（ハ）又はオ  に基づき、患者に対して、連携薬局の中から患者自らが選択した薬局において処方を受けるよう説明をすること、又は、時間外において対応できる薬局のリストを文書により提供すること。</a:t>
            </a:r>
          </a:p>
          <a:p>
            <a:pPr marL="0" indent="0">
              <a:buNone/>
            </a:pPr>
            <a:endParaRPr lang="ja-JP" altLang="en-US"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u="sng" dirty="0">
                <a:solidFill>
                  <a:srgbClr val="FF0000"/>
                </a:solidFill>
                <a:latin typeface="HG丸ｺﾞｼｯｸM-PRO" panose="020F0600000000000000" pitchFamily="50" charset="-128"/>
                <a:ea typeface="HG丸ｺﾞｼｯｸM-PRO" panose="020F0600000000000000" pitchFamily="50" charset="-128"/>
              </a:rPr>
              <a:t>３．在宅での療養を行っている患者に院外処方を行う場合</a:t>
            </a:r>
          </a:p>
          <a:p>
            <a:pPr marL="361950" indent="0">
              <a:buNone/>
            </a:pPr>
            <a:r>
              <a:rPr lang="ja-JP" altLang="en-US" sz="2000" dirty="0">
                <a:latin typeface="HG丸ｺﾞｼｯｸM-PRO" panose="020F0600000000000000" pitchFamily="50" charset="-128"/>
                <a:ea typeface="HG丸ｺﾞｼｯｸM-PRO" panose="020F0600000000000000" pitchFamily="50" charset="-128"/>
              </a:rPr>
              <a:t>　当該患者に対して、地方厚生（支）局長に対して在宅患者訪問薬剤管理指導を行う旨の届出を行った薬局のリストを文書により提供すること</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260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61343926"/>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1052736"/>
            <a:ext cx="8568952" cy="5805264"/>
          </a:xfrm>
          <a:prstGeom prst="snip2DiagRect">
            <a:avLst>
              <a:gd name="adj1" fmla="val 0"/>
              <a:gd name="adj2" fmla="val 875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16632"/>
            <a:ext cx="8568952" cy="1224136"/>
          </a:xfrm>
          <a:prstGeom prst="roundRect">
            <a:avLst>
              <a:gd name="adj" fmla="val 1948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188640"/>
            <a:ext cx="8280920" cy="6669360"/>
          </a:xfrm>
        </p:spPr>
        <p:txBody>
          <a:bodyPr>
            <a:normAutofit/>
          </a:bodyPr>
          <a:lstStyle/>
          <a:p>
            <a:pPr marL="0" indent="0">
              <a:spcBef>
                <a:spcPts val="600"/>
              </a:spcBef>
              <a:buNone/>
            </a:pPr>
            <a:r>
              <a:rPr lang="ja-JP" altLang="en-US" sz="2200" dirty="0">
                <a:latin typeface="HG丸ｺﾞｼｯｸM-PRO" panose="020F0600000000000000" pitchFamily="50" charset="-128"/>
                <a:ea typeface="HG丸ｺﾞｼｯｸM-PRO" panose="020F0600000000000000" pitchFamily="50" charset="-128"/>
              </a:rPr>
              <a:t>保険医療</a:t>
            </a:r>
            <a:r>
              <a:rPr lang="ja-JP" altLang="en-US" sz="2200" dirty="0" smtClean="0">
                <a:latin typeface="HG丸ｺﾞｼｯｸM-PRO" panose="020F0600000000000000" pitchFamily="50" charset="-128"/>
                <a:ea typeface="HG丸ｺﾞｼｯｸM-PRO" panose="020F0600000000000000" pitchFamily="50" charset="-128"/>
              </a:rPr>
              <a:t>機関及び</a:t>
            </a:r>
            <a:r>
              <a:rPr lang="ja-JP" altLang="en-US" sz="2200" dirty="0">
                <a:latin typeface="HG丸ｺﾞｼｯｸM-PRO" panose="020F0600000000000000" pitchFamily="50" charset="-128"/>
                <a:ea typeface="HG丸ｺﾞｼｯｸM-PRO" panose="020F0600000000000000" pitchFamily="50" charset="-128"/>
              </a:rPr>
              <a:t>保険医療養担当</a:t>
            </a:r>
            <a:r>
              <a:rPr lang="ja-JP" altLang="en-US" sz="2200" dirty="0" smtClean="0">
                <a:latin typeface="HG丸ｺﾞｼｯｸM-PRO" panose="020F0600000000000000" pitchFamily="50" charset="-128"/>
                <a:ea typeface="HG丸ｺﾞｼｯｸM-PRO" panose="020F0600000000000000" pitchFamily="50" charset="-128"/>
              </a:rPr>
              <a:t>規則及び保険薬局及び保険薬剤師療養担当規則の一部を改正する省令</a:t>
            </a:r>
            <a:r>
              <a:rPr lang="en-US" altLang="ja-JP" sz="2200" dirty="0" smtClean="0">
                <a:latin typeface="HG丸ｺﾞｼｯｸM-PRO" panose="020F0600000000000000" pitchFamily="50" charset="-128"/>
                <a:ea typeface="HG丸ｺﾞｼｯｸM-PRO" panose="020F0600000000000000" pitchFamily="50" charset="-128"/>
              </a:rPr>
              <a:t/>
            </a:r>
            <a:br>
              <a:rPr lang="en-US" altLang="ja-JP" sz="2200" dirty="0" smtClean="0">
                <a:latin typeface="HG丸ｺﾞｼｯｸM-PRO" panose="020F0600000000000000" pitchFamily="50" charset="-128"/>
                <a:ea typeface="HG丸ｺﾞｼｯｸM-PRO" panose="020F0600000000000000" pitchFamily="50" charset="-128"/>
              </a:rPr>
            </a:b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平成２８年４月１日施行</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p>
          <a:p>
            <a:pPr marL="0" indent="0">
              <a:spcBef>
                <a:spcPts val="1800"/>
              </a:spcBef>
              <a:buNone/>
            </a:pPr>
            <a:r>
              <a:rPr lang="ja-JP" altLang="en-US" sz="2000" dirty="0" smtClean="0">
                <a:latin typeface="HG丸ｺﾞｼｯｸM-PRO" panose="020F0600000000000000" pitchFamily="50" charset="-128"/>
                <a:ea typeface="HG丸ｺﾞｼｯｸM-PRO" panose="020F0600000000000000" pitchFamily="50" charset="-128"/>
              </a:rPr>
              <a:t>　</a:t>
            </a:r>
            <a:endParaRPr lang="en-US" altLang="ja-JP" sz="2000" dirty="0" smtClean="0">
              <a:latin typeface="HG丸ｺﾞｼｯｸM-PRO" panose="020F0600000000000000" pitchFamily="50" charset="-128"/>
              <a:ea typeface="HG丸ｺﾞｼｯｸM-PRO" panose="020F06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339392832"/>
              </p:ext>
            </p:extLst>
          </p:nvPr>
        </p:nvGraphicFramePr>
        <p:xfrm>
          <a:off x="179512" y="1484784"/>
          <a:ext cx="8784976" cy="5184576"/>
        </p:xfrm>
        <a:graphic>
          <a:graphicData uri="http://schemas.openxmlformats.org/drawingml/2006/table">
            <a:tbl>
              <a:tblPr firstRow="1" bandRow="1">
                <a:tableStyleId>{C4B1156A-380E-4F78-BDF5-A606A8083BF9}</a:tableStyleId>
              </a:tblPr>
              <a:tblGrid>
                <a:gridCol w="4392488"/>
                <a:gridCol w="4392488"/>
              </a:tblGrid>
              <a:tr h="373663">
                <a:tc>
                  <a:txBody>
                    <a:bodyPr/>
                    <a:lstStyle/>
                    <a:p>
                      <a:pPr algn="ctr"/>
                      <a:r>
                        <a:rPr kumimoji="1" lang="ja-JP" altLang="en-US" b="0" dirty="0" smtClean="0">
                          <a:latin typeface="HG丸ｺﾞｼｯｸM-PRO" panose="020F0600000000000000" pitchFamily="50" charset="-128"/>
                          <a:ea typeface="HG丸ｺﾞｼｯｸM-PRO" panose="020F0600000000000000" pitchFamily="50" charset="-128"/>
                        </a:rPr>
                        <a:t>改　定　後</a:t>
                      </a:r>
                      <a:endParaRPr kumimoji="1" lang="ja-JP" altLang="en-US" b="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b="0" dirty="0" smtClean="0">
                          <a:latin typeface="HG丸ｺﾞｼｯｸM-PRO" panose="020F0600000000000000" pitchFamily="50" charset="-128"/>
                          <a:ea typeface="HG丸ｺﾞｼｯｸM-PRO" panose="020F0600000000000000" pitchFamily="50" charset="-128"/>
                        </a:rPr>
                        <a:t>現　　行</a:t>
                      </a:r>
                      <a:endParaRPr kumimoji="1" lang="ja-JP" altLang="en-US" b="0" dirty="0">
                        <a:latin typeface="HG丸ｺﾞｼｯｸM-PRO" panose="020F0600000000000000" pitchFamily="50" charset="-128"/>
                        <a:ea typeface="HG丸ｺﾞｼｯｸM-PRO" panose="020F0600000000000000" pitchFamily="50" charset="-128"/>
                      </a:endParaRPr>
                    </a:p>
                  </a:txBody>
                  <a:tcPr/>
                </a:tc>
              </a:tr>
              <a:tr h="4810913">
                <a:tc>
                  <a:txBody>
                    <a:bodyPr/>
                    <a:lstStyle/>
                    <a:p>
                      <a:pPr>
                        <a:spcBef>
                          <a:spcPts val="600"/>
                        </a:spcBef>
                      </a:pPr>
                      <a:r>
                        <a:rPr kumimoji="1" lang="ja-JP" altLang="en-US" sz="1600" b="0" dirty="0" smtClean="0">
                          <a:latin typeface="HG丸ｺﾞｼｯｸM-PRO" panose="020F0600000000000000" pitchFamily="50" charset="-128"/>
                          <a:ea typeface="HG丸ｺﾞｼｯｸM-PRO" panose="020F0600000000000000" pitchFamily="50" charset="-128"/>
                        </a:rPr>
                        <a:t>　附　則</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600" b="0" dirty="0" smtClean="0">
                          <a:latin typeface="HG丸ｺﾞｼｯｸM-PRO" panose="020F0600000000000000" pitchFamily="50" charset="-128"/>
                          <a:ea typeface="HG丸ｺﾞｼｯｸM-PRO" panose="020F0600000000000000" pitchFamily="50" charset="-128"/>
                        </a:rPr>
                        <a:t>（保険医療機関及び保険医療養担当規則の一部改正に伴う経過措置）</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180975" indent="-180975">
                        <a:spcBef>
                          <a:spcPts val="600"/>
                        </a:spcBef>
                      </a:pPr>
                      <a:r>
                        <a:rPr kumimoji="1" lang="ja-JP" altLang="en-US" sz="1600" b="0" dirty="0" smtClean="0">
                          <a:latin typeface="HG丸ｺﾞｼｯｸM-PRO" panose="020F0600000000000000" pitchFamily="50" charset="-128"/>
                          <a:ea typeface="HG丸ｺﾞｼｯｸM-PRO" panose="020F0600000000000000" pitchFamily="50" charset="-128"/>
                        </a:rPr>
                        <a:t>第二条　</a:t>
                      </a:r>
                      <a:r>
                        <a:rPr kumimoji="1" lang="ja-JP" altLang="en-US" sz="1600" b="0" u="sng" dirty="0" smtClean="0">
                          <a:solidFill>
                            <a:srgbClr val="FF0000"/>
                          </a:solidFill>
                          <a:latin typeface="HG丸ｺﾞｼｯｸM-PRO" panose="020F0600000000000000" pitchFamily="50" charset="-128"/>
                          <a:ea typeface="HG丸ｺﾞｼｯｸM-PRO" panose="020F0600000000000000" pitchFamily="50" charset="-128"/>
                        </a:rPr>
                        <a:t>保険医療機関（病院を除く。）</a:t>
                      </a:r>
                      <a:r>
                        <a:rPr kumimoji="1" lang="ja-JP" altLang="en-US" sz="1600" b="0" dirty="0" smtClean="0">
                          <a:latin typeface="HG丸ｺﾞｼｯｸM-PRO" panose="020F0600000000000000" pitchFamily="50" charset="-128"/>
                          <a:ea typeface="HG丸ｺﾞｼｯｸM-PRO" panose="020F0600000000000000" pitchFamily="50" charset="-128"/>
                        </a:rPr>
                        <a:t>において、領収証を交付するに当たり明細書を常に交付することが困難であることについて正当な理由がある場合は、第一条の規定による改正後の保険医療機関及び保険医療養担当規則（以下「新療担規則」という。）第五条の二第二項の規定にかかわらず、当分の間、患者から求められたときに明細書を交付することで足りるものとする。</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180975" indent="-180975">
                        <a:spcBef>
                          <a:spcPts val="600"/>
                        </a:spcBef>
                      </a:pPr>
                      <a:r>
                        <a:rPr kumimoji="1" lang="ja-JP" altLang="en-US" sz="1600" b="0" dirty="0" smtClean="0">
                          <a:latin typeface="HG丸ｺﾞｼｯｸM-PRO" panose="020F0600000000000000" pitchFamily="50" charset="-128"/>
                          <a:ea typeface="HG丸ｺﾞｼｯｸM-PRO" panose="020F0600000000000000" pitchFamily="50" charset="-128"/>
                        </a:rPr>
                        <a:t>２　</a:t>
                      </a:r>
                      <a:r>
                        <a:rPr kumimoji="1" lang="ja-JP" altLang="en-US" sz="1600" b="0" u="sng" dirty="0" smtClean="0">
                          <a:solidFill>
                            <a:srgbClr val="FF0000"/>
                          </a:solidFill>
                          <a:latin typeface="HG丸ｺﾞｼｯｸM-PRO" panose="020F0600000000000000" pitchFamily="50" charset="-128"/>
                          <a:ea typeface="HG丸ｺﾞｼｯｸM-PRO" panose="020F0600000000000000" pitchFamily="50" charset="-128"/>
                        </a:rPr>
                        <a:t>保険医療機関（病院を除く。）</a:t>
                      </a:r>
                      <a:r>
                        <a:rPr kumimoji="1" lang="ja-JP" altLang="en-US" sz="1600" b="0" dirty="0" smtClean="0">
                          <a:latin typeface="HG丸ｺﾞｼｯｸM-PRO" panose="020F0600000000000000" pitchFamily="50" charset="-128"/>
                          <a:ea typeface="HG丸ｺﾞｼｯｸM-PRO" panose="020F0600000000000000" pitchFamily="50" charset="-128"/>
                        </a:rPr>
                        <a:t>において、明細書の交付を無償で行うことが困難であることについて正当な理由がある場合は、新療担規則第五条の二第三項の規定にかかわらず、当分の間、明細書の交付を有償で行うことができる。</a:t>
                      </a:r>
                      <a:endParaRPr kumimoji="1" lang="en-US" altLang="ja-JP" sz="1600" b="0" dirty="0" smtClean="0">
                        <a:latin typeface="HG丸ｺﾞｼｯｸM-PRO" panose="020F0600000000000000" pitchFamily="50" charset="-128"/>
                        <a:ea typeface="HG丸ｺﾞｼｯｸM-PRO" panose="020F0600000000000000" pitchFamily="50" charset="-128"/>
                      </a:endParaRPr>
                    </a:p>
                  </a:txBody>
                  <a:tcPr/>
                </a:tc>
                <a:tc>
                  <a:txBody>
                    <a:bodyPr/>
                    <a:lstStyle/>
                    <a:p>
                      <a:pPr>
                        <a:spcBef>
                          <a:spcPts val="600"/>
                        </a:spcBef>
                      </a:pPr>
                      <a:r>
                        <a:rPr kumimoji="1" lang="ja-JP" altLang="en-US" sz="1600" b="0" dirty="0" smtClean="0">
                          <a:latin typeface="HG丸ｺﾞｼｯｸM-PRO" panose="020F0600000000000000" pitchFamily="50" charset="-128"/>
                          <a:ea typeface="HG丸ｺﾞｼｯｸM-PRO" panose="020F0600000000000000" pitchFamily="50" charset="-128"/>
                        </a:rPr>
                        <a:t>　附　則</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600" b="0" dirty="0" smtClean="0">
                          <a:latin typeface="HG丸ｺﾞｼｯｸM-PRO" panose="020F0600000000000000" pitchFamily="50" charset="-128"/>
                          <a:ea typeface="HG丸ｺﾞｼｯｸM-PRO" panose="020F0600000000000000" pitchFamily="50" charset="-128"/>
                        </a:rPr>
                        <a:t>（保険医療機関及び保険医療養担当規則の一部改正に伴う経過措置）</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180975" indent="-180975">
                        <a:spcBef>
                          <a:spcPts val="600"/>
                        </a:spcBef>
                      </a:pPr>
                      <a:r>
                        <a:rPr kumimoji="1" lang="ja-JP" altLang="en-US" sz="1600" b="0" dirty="0" smtClean="0">
                          <a:latin typeface="HG丸ｺﾞｼｯｸM-PRO" panose="020F0600000000000000" pitchFamily="50" charset="-128"/>
                          <a:ea typeface="HG丸ｺﾞｼｯｸM-PRO" panose="020F0600000000000000" pitchFamily="50" charset="-128"/>
                        </a:rPr>
                        <a:t>第二条　</a:t>
                      </a:r>
                      <a:r>
                        <a:rPr kumimoji="1" lang="ja-JP" altLang="en-US" sz="1600" b="0" u="sng" dirty="0" smtClean="0">
                          <a:solidFill>
                            <a:srgbClr val="0000FF"/>
                          </a:solidFill>
                          <a:latin typeface="HG丸ｺﾞｼｯｸM-PRO" panose="020F0600000000000000" pitchFamily="50" charset="-128"/>
                          <a:ea typeface="HG丸ｺﾞｼｯｸM-PRO" panose="020F0600000000000000" pitchFamily="50" charset="-128"/>
                        </a:rPr>
                        <a:t>病床数が四百床未満の保険医療機関</a:t>
                      </a:r>
                      <a:r>
                        <a:rPr kumimoji="1" lang="ja-JP" altLang="en-US" sz="1600" b="0" dirty="0" smtClean="0">
                          <a:latin typeface="HG丸ｺﾞｼｯｸM-PRO" panose="020F0600000000000000" pitchFamily="50" charset="-128"/>
                          <a:ea typeface="HG丸ｺﾞｼｯｸM-PRO" panose="020F0600000000000000" pitchFamily="50" charset="-128"/>
                        </a:rPr>
                        <a:t>において、領収証を交付するに当たり明細書を常に交付することが困難であることについて正当な理由がある場合は、第一条の規定による改正後の保険医療機関及び保険医療養担当規則（以下「新療担規則」という。）第五条の二第二項の規定にかかわらず、当分の間、患者から求められたときに明細書を交付することで足りるものとする。</a:t>
                      </a:r>
                      <a:endParaRPr kumimoji="1" lang="en-US" altLang="ja-JP" sz="1600" b="0" dirty="0" smtClean="0">
                        <a:latin typeface="HG丸ｺﾞｼｯｸM-PRO" panose="020F0600000000000000" pitchFamily="50" charset="-128"/>
                        <a:ea typeface="HG丸ｺﾞｼｯｸM-PRO" panose="020F0600000000000000" pitchFamily="50" charset="-128"/>
                      </a:endParaRPr>
                    </a:p>
                    <a:p>
                      <a:pPr marL="180975" indent="-180975">
                        <a:spcBef>
                          <a:spcPts val="600"/>
                        </a:spcBef>
                      </a:pPr>
                      <a:r>
                        <a:rPr kumimoji="1" lang="ja-JP" altLang="en-US" sz="1600" b="0" dirty="0" smtClean="0">
                          <a:latin typeface="HG丸ｺﾞｼｯｸM-PRO" panose="020F0600000000000000" pitchFamily="50" charset="-128"/>
                          <a:ea typeface="HG丸ｺﾞｼｯｸM-PRO" panose="020F0600000000000000" pitchFamily="50" charset="-128"/>
                        </a:rPr>
                        <a:t>２　</a:t>
                      </a:r>
                      <a:r>
                        <a:rPr kumimoji="1" lang="ja-JP" altLang="en-US" sz="1600" b="0" u="sng" dirty="0" smtClean="0">
                          <a:solidFill>
                            <a:srgbClr val="0000FF"/>
                          </a:solidFill>
                          <a:latin typeface="HG丸ｺﾞｼｯｸM-PRO" panose="020F0600000000000000" pitchFamily="50" charset="-128"/>
                          <a:ea typeface="HG丸ｺﾞｼｯｸM-PRO" panose="020F0600000000000000" pitchFamily="50" charset="-128"/>
                        </a:rPr>
                        <a:t>病床数が四百床未満の保険医療機関</a:t>
                      </a:r>
                      <a:r>
                        <a:rPr kumimoji="1" lang="ja-JP" altLang="en-US" sz="1600" b="0" dirty="0" smtClean="0">
                          <a:latin typeface="HG丸ｺﾞｼｯｸM-PRO" panose="020F0600000000000000" pitchFamily="50" charset="-128"/>
                          <a:ea typeface="HG丸ｺﾞｼｯｸM-PRO" panose="020F0600000000000000" pitchFamily="50" charset="-128"/>
                        </a:rPr>
                        <a:t>において、明細書の交付を無償で行うことが困難であることについて正当な理由がある場合は、新療担規則第五条の二第三項の規定にかかわらず、当分の間、明細書の交付を有償で行うことができる。</a:t>
                      </a:r>
                      <a:endParaRPr kumimoji="1" lang="en-US" altLang="ja-JP" sz="1600" b="0" dirty="0" smtClean="0">
                        <a:latin typeface="HG丸ｺﾞｼｯｸM-PRO" panose="020F0600000000000000" pitchFamily="50" charset="-128"/>
                        <a:ea typeface="HG丸ｺﾞｼｯｸM-PRO" panose="020F0600000000000000" pitchFamily="50" charset="-128"/>
                      </a:endParaRPr>
                    </a:p>
                  </a:txBody>
                  <a:tcPr/>
                </a:tc>
              </a:tr>
            </a:tbl>
          </a:graphicData>
        </a:graphic>
      </p:graphicFrame>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261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55728898"/>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1052736"/>
            <a:ext cx="8568952" cy="5805264"/>
          </a:xfrm>
          <a:prstGeom prst="snip2DiagRect">
            <a:avLst>
              <a:gd name="adj1" fmla="val 0"/>
              <a:gd name="adj2" fmla="val 875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0"/>
            <a:ext cx="8568952" cy="1196752"/>
          </a:xfrm>
          <a:prstGeom prst="roundRect">
            <a:avLst>
              <a:gd name="adj" fmla="val 1948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116632"/>
            <a:ext cx="8280920" cy="6741368"/>
          </a:xfrm>
        </p:spPr>
        <p:txBody>
          <a:bodyPr>
            <a:normAutofit/>
          </a:bodyPr>
          <a:lstStyle/>
          <a:p>
            <a:pPr marL="0" indent="0">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高齢者の医療の確保に関する法律の規定による療養の給付等の取扱い及び担当に関する基準の一部を改正する件</a:t>
            </a:r>
            <a:r>
              <a:rPr lang="en-US" altLang="ja-JP" sz="2200" dirty="0" smtClean="0">
                <a:latin typeface="HG丸ｺﾞｼｯｸM-PRO" panose="020F0600000000000000" pitchFamily="50" charset="-128"/>
                <a:ea typeface="HG丸ｺﾞｼｯｸM-PRO" panose="020F0600000000000000" pitchFamily="50" charset="-128"/>
              </a:rPr>
              <a:t/>
            </a:r>
            <a:br>
              <a:rPr lang="en-US" altLang="ja-JP" sz="2200" dirty="0" smtClean="0">
                <a:latin typeface="HG丸ｺﾞｼｯｸM-PRO" panose="020F0600000000000000" pitchFamily="50" charset="-128"/>
                <a:ea typeface="HG丸ｺﾞｼｯｸM-PRO" panose="020F0600000000000000" pitchFamily="50" charset="-128"/>
              </a:rPr>
            </a:b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平成２８年４月１日施行</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p>
          <a:p>
            <a:pPr marL="0" indent="0">
              <a:spcBef>
                <a:spcPts val="1800"/>
              </a:spcBef>
              <a:buNone/>
            </a:pPr>
            <a:r>
              <a:rPr lang="ja-JP" altLang="en-US" sz="2000" dirty="0" smtClean="0">
                <a:latin typeface="HG丸ｺﾞｼｯｸM-PRO" panose="020F0600000000000000" pitchFamily="50" charset="-128"/>
                <a:ea typeface="HG丸ｺﾞｼｯｸM-PRO" panose="020F0600000000000000" pitchFamily="50" charset="-128"/>
              </a:rPr>
              <a:t>　</a:t>
            </a:r>
            <a:endParaRPr lang="en-US" altLang="ja-JP" sz="2000" dirty="0" smtClean="0">
              <a:latin typeface="HG丸ｺﾞｼｯｸM-PRO" panose="020F0600000000000000" pitchFamily="50" charset="-128"/>
              <a:ea typeface="HG丸ｺﾞｼｯｸM-PRO" panose="020F06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155594995"/>
              </p:ext>
            </p:extLst>
          </p:nvPr>
        </p:nvGraphicFramePr>
        <p:xfrm>
          <a:off x="179512" y="1284416"/>
          <a:ext cx="8784976" cy="5456952"/>
        </p:xfrm>
        <a:graphic>
          <a:graphicData uri="http://schemas.openxmlformats.org/drawingml/2006/table">
            <a:tbl>
              <a:tblPr firstRow="1" bandRow="1">
                <a:tableStyleId>{C4B1156A-380E-4F78-BDF5-A606A8083BF9}</a:tableStyleId>
              </a:tblPr>
              <a:tblGrid>
                <a:gridCol w="4392488"/>
                <a:gridCol w="4392488"/>
              </a:tblGrid>
              <a:tr h="381711">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改　定　後</a:t>
                      </a:r>
                      <a:endParaRPr kumimoji="1" lang="ja-JP" altLang="en-US" sz="1600" b="0"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現　　行</a:t>
                      </a:r>
                      <a:endParaRPr kumimoji="1" lang="ja-JP" altLang="en-US" sz="1600" b="0" dirty="0">
                        <a:latin typeface="HG丸ｺﾞｼｯｸM-PRO" panose="020F0600000000000000" pitchFamily="50" charset="-128"/>
                        <a:ea typeface="HG丸ｺﾞｼｯｸM-PRO" panose="020F0600000000000000" pitchFamily="50" charset="-128"/>
                      </a:endParaRPr>
                    </a:p>
                  </a:txBody>
                  <a:tcPr/>
                </a:tc>
              </a:tr>
              <a:tr h="5075241">
                <a:tc>
                  <a:txBody>
                    <a:bodyPr/>
                    <a:lstStyle/>
                    <a:p>
                      <a:pPr>
                        <a:spcBef>
                          <a:spcPts val="600"/>
                        </a:spcBef>
                      </a:pPr>
                      <a:r>
                        <a:rPr kumimoji="1" lang="ja-JP" altLang="en-US" sz="1600" b="0" i="0" u="none" strike="noStrike" kern="1200" baseline="0" dirty="0" smtClean="0">
                          <a:solidFill>
                            <a:schemeClr val="dk1"/>
                          </a:solidFill>
                          <a:latin typeface="HG丸ｺﾞｼｯｸM-PRO" panose="020F0600000000000000" pitchFamily="50" charset="-128"/>
                          <a:ea typeface="HG丸ｺﾞｼｯｸM-PRO" panose="020F0600000000000000" pitchFamily="50" charset="-128"/>
                          <a:cs typeface="+mn-cs"/>
                        </a:rPr>
                        <a:t>　高齢者の医療の確保に関する法律第七十一条第一項、第七十四条第四項、第七十五条第四項及び第七十六条第三項の規定に基づき、高齢者の医療の確保に関する法律の規定による療養の給付等の取扱い及び担当に関する基準の一部を次のように改正し、平成二十六年四月一日から適用する。ただし、</a:t>
                      </a:r>
                      <a:r>
                        <a:rPr kumimoji="1" lang="ja-JP" altLang="en-US" sz="1600" b="0" i="0" u="sng" strike="noStrike" kern="1200" baseline="0" dirty="0" smtClean="0">
                          <a:solidFill>
                            <a:srgbClr val="FF0000"/>
                          </a:solidFill>
                          <a:latin typeface="HG丸ｺﾞｼｯｸM-PRO" panose="020F0600000000000000" pitchFamily="50" charset="-128"/>
                          <a:ea typeface="HG丸ｺﾞｼｯｸM-PRO" panose="020F0600000000000000" pitchFamily="50" charset="-128"/>
                          <a:cs typeface="+mn-cs"/>
                        </a:rPr>
                        <a:t>保険医療機関（病院を除く。）</a:t>
                      </a:r>
                      <a:r>
                        <a:rPr kumimoji="1" lang="ja-JP" altLang="en-US" sz="1600" b="0" i="0" u="none" strike="noStrike" kern="1200" baseline="0" dirty="0" smtClean="0">
                          <a:solidFill>
                            <a:schemeClr val="dk1"/>
                          </a:solidFill>
                          <a:latin typeface="HG丸ｺﾞｼｯｸM-PRO" panose="020F0600000000000000" pitchFamily="50" charset="-128"/>
                          <a:ea typeface="HG丸ｺﾞｼｯｸM-PRO" panose="020F0600000000000000" pitchFamily="50" charset="-128"/>
                          <a:cs typeface="+mn-cs"/>
                        </a:rPr>
                        <a:t>及び保険薬局において、領収証を交付するに当たり明細書を常に交付することが困難であることについて正当な理由がある場合は、この告示による改正後の第五条の二第二項又は第二十六条の五第二項の規定にかかわらず、当分の間、患者から求められたときに明細書を交付することで足りるものとし、明細書の交付を無償で行うことが困難であることについて正当な理由がある場合は、この告示による改正後の第五条の二第三項又は第二十六条の五第三項の規定にかかわらず、当分の間、明細書の交付を有償で行うことができるものとする。</a:t>
                      </a:r>
                      <a:endParaRPr kumimoji="1" lang="en-US" altLang="ja-JP" sz="1600" b="0" dirty="0" smtClean="0">
                        <a:latin typeface="HG丸ｺﾞｼｯｸM-PRO" panose="020F0600000000000000" pitchFamily="50" charset="-128"/>
                        <a:ea typeface="HG丸ｺﾞｼｯｸM-PRO" panose="020F0600000000000000" pitchFamily="50" charset="-128"/>
                      </a:endParaRPr>
                    </a:p>
                  </a:txBody>
                  <a:tcPr/>
                </a:tc>
                <a:tc>
                  <a:txBody>
                    <a:bodyPr/>
                    <a:lstStyle/>
                    <a:p>
                      <a:pPr>
                        <a:spcBef>
                          <a:spcPts val="600"/>
                        </a:spcBef>
                      </a:pPr>
                      <a:r>
                        <a:rPr kumimoji="1" lang="ja-JP" altLang="en-US" sz="1600" b="0" dirty="0" smtClean="0">
                          <a:latin typeface="HG丸ｺﾞｼｯｸM-PRO" panose="020F0600000000000000" pitchFamily="50" charset="-128"/>
                          <a:ea typeface="HG丸ｺﾞｼｯｸM-PRO" panose="020F0600000000000000" pitchFamily="50" charset="-128"/>
                        </a:rPr>
                        <a:t>　</a:t>
                      </a:r>
                      <a:r>
                        <a:rPr kumimoji="1" lang="ja-JP" altLang="en-US" sz="1600" b="0" i="0" u="none" strike="noStrike" kern="1200" baseline="0" dirty="0" smtClean="0">
                          <a:solidFill>
                            <a:schemeClr val="dk1"/>
                          </a:solidFill>
                          <a:latin typeface="HG丸ｺﾞｼｯｸM-PRO" panose="020F0600000000000000" pitchFamily="50" charset="-128"/>
                          <a:ea typeface="HG丸ｺﾞｼｯｸM-PRO" panose="020F0600000000000000" pitchFamily="50" charset="-128"/>
                          <a:cs typeface="+mn-cs"/>
                        </a:rPr>
                        <a:t>高齢者の医療の確保に関する法律第七十一条第一項、第七十四条第四項、第七十五条第四項及び第七十六条第三項の規定に基づき、高齢者の医療の確保に関する法律の規定による療養の給付等の取扱い及び担当に関する基準の一部を次のように改正し、平成二十六年四月一日から適用する。ただし、</a:t>
                      </a:r>
                      <a:r>
                        <a:rPr kumimoji="1" lang="ja-JP" altLang="en-US" sz="1600" b="0" i="0" u="sng" strike="noStrike" kern="1200" baseline="0" dirty="0" smtClean="0">
                          <a:solidFill>
                            <a:srgbClr val="0000FF"/>
                          </a:solidFill>
                          <a:latin typeface="HG丸ｺﾞｼｯｸM-PRO" panose="020F0600000000000000" pitchFamily="50" charset="-128"/>
                          <a:ea typeface="HG丸ｺﾞｼｯｸM-PRO" panose="020F0600000000000000" pitchFamily="50" charset="-128"/>
                          <a:cs typeface="+mn-cs"/>
                        </a:rPr>
                        <a:t>病床数が四百床未満の保険医療機関</a:t>
                      </a:r>
                      <a:r>
                        <a:rPr kumimoji="1" lang="ja-JP" altLang="en-US" sz="1600" b="0" i="0" u="none" strike="noStrike" kern="1200" baseline="0" dirty="0" smtClean="0">
                          <a:solidFill>
                            <a:schemeClr val="dk1"/>
                          </a:solidFill>
                          <a:latin typeface="HG丸ｺﾞｼｯｸM-PRO" panose="020F0600000000000000" pitchFamily="50" charset="-128"/>
                          <a:ea typeface="HG丸ｺﾞｼｯｸM-PRO" panose="020F0600000000000000" pitchFamily="50" charset="-128"/>
                          <a:cs typeface="+mn-cs"/>
                        </a:rPr>
                        <a:t>及び保険薬局において、領収証を交付するに当たり明細書を常に交付することが困難であることについて正当な理由がある場合は、この告示による改正後の第五条の二第二項又は第二十六条の五第二項の規定にかかわらず、当分の間、患者から求められたときに明細書を交付することで足りるものとし、明細書の交付を無償で行うことが困難であることについて正当な理由がある場合は、この告示による改正後の第五条の二第三項又は第二十六条の五第三項の規定にかかわらず、当分の間、明細書の交付を有償で行うことができるものとする。</a:t>
                      </a:r>
                      <a:endParaRPr kumimoji="1" lang="en-US" altLang="ja-JP" sz="1600" b="0" dirty="0" smtClean="0">
                        <a:latin typeface="HG丸ｺﾞｼｯｸM-PRO" panose="020F0600000000000000" pitchFamily="50" charset="-128"/>
                        <a:ea typeface="HG丸ｺﾞｼｯｸM-PRO" panose="020F0600000000000000" pitchFamily="50" charset="-128"/>
                      </a:endParaRPr>
                    </a:p>
                  </a:txBody>
                  <a:tcPr/>
                </a:tc>
              </a:tr>
            </a:tbl>
          </a:graphicData>
        </a:graphic>
      </p:graphicFrame>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262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33790169"/>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764704"/>
            <a:ext cx="8568952" cy="6088055"/>
          </a:xfrm>
          <a:prstGeom prst="snip2DiagRect">
            <a:avLst>
              <a:gd name="adj1" fmla="val 0"/>
              <a:gd name="adj2" fmla="val 875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116632"/>
            <a:ext cx="8568952" cy="792088"/>
          </a:xfrm>
          <a:prstGeom prst="roundRect">
            <a:avLst>
              <a:gd name="adj" fmla="val 1948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116632"/>
            <a:ext cx="8280920" cy="6741368"/>
          </a:xfrm>
        </p:spPr>
        <p:txBody>
          <a:bodyPr>
            <a:normAutofit/>
          </a:bodyPr>
          <a:lstStyle/>
          <a:p>
            <a:pPr marL="0" indent="0">
              <a:spcBef>
                <a:spcPts val="600"/>
              </a:spcBef>
              <a:buNone/>
            </a:pPr>
            <a:r>
              <a:rPr lang="ja-JP" altLang="en-US" sz="2200" dirty="0">
                <a:latin typeface="HG丸ｺﾞｼｯｸM-PRO" panose="020F0600000000000000" pitchFamily="50" charset="-128"/>
                <a:ea typeface="HG丸ｺﾞｼｯｸM-PRO" panose="020F0600000000000000" pitchFamily="50" charset="-128"/>
              </a:rPr>
              <a:t>保険医療</a:t>
            </a:r>
            <a:r>
              <a:rPr lang="ja-JP" altLang="en-US" sz="2200" dirty="0" smtClean="0">
                <a:latin typeface="HG丸ｺﾞｼｯｸM-PRO" panose="020F0600000000000000" pitchFamily="50" charset="-128"/>
                <a:ea typeface="HG丸ｺﾞｼｯｸM-PRO" panose="020F0600000000000000" pitchFamily="50" charset="-128"/>
              </a:rPr>
              <a:t>機関及び</a:t>
            </a:r>
            <a:r>
              <a:rPr lang="ja-JP" altLang="en-US" sz="2200" dirty="0">
                <a:latin typeface="HG丸ｺﾞｼｯｸM-PRO" panose="020F0600000000000000" pitchFamily="50" charset="-128"/>
                <a:ea typeface="HG丸ｺﾞｼｯｸM-PRO" panose="020F0600000000000000" pitchFamily="50" charset="-128"/>
              </a:rPr>
              <a:t>保険医療養担当</a:t>
            </a:r>
            <a:r>
              <a:rPr lang="ja-JP" altLang="en-US" sz="2200" dirty="0" smtClean="0">
                <a:latin typeface="HG丸ｺﾞｼｯｸM-PRO" panose="020F0600000000000000" pitchFamily="50" charset="-128"/>
                <a:ea typeface="HG丸ｺﾞｼｯｸM-PRO" panose="020F0600000000000000" pitchFamily="50" charset="-128"/>
              </a:rPr>
              <a:t>規則及び保険薬局及び保険薬剤師療養担当規則の一部を改正する省令等［留意事項通知］</a:t>
            </a:r>
            <a:endParaRPr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　</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542925">
              <a:buNone/>
            </a:pPr>
            <a:r>
              <a:rPr lang="ja-JP" altLang="en-US" sz="2400" dirty="0" smtClean="0">
                <a:latin typeface="HG丸ｺﾞｼｯｸM-PRO" panose="020F0600000000000000" pitchFamily="50" charset="-128"/>
                <a:ea typeface="HG丸ｺﾞｼｯｸM-PRO" panose="020F0600000000000000" pitchFamily="50" charset="-128"/>
              </a:rPr>
              <a:t>第２</a:t>
            </a:r>
            <a:r>
              <a:rPr lang="ja-JP" altLang="en-US" sz="2400" dirty="0">
                <a:latin typeface="HG丸ｺﾞｼｯｸM-PRO" panose="020F0600000000000000" pitchFamily="50" charset="-128"/>
                <a:ea typeface="HG丸ｺﾞｼｯｸM-PRO" panose="020F0600000000000000" pitchFamily="50" charset="-128"/>
              </a:rPr>
              <a:t>　明細書の交付に関する事項（療担</a:t>
            </a:r>
            <a:r>
              <a:rPr lang="ja-JP" altLang="en-US" sz="2400" dirty="0" smtClean="0">
                <a:latin typeface="HG丸ｺﾞｼｯｸM-PRO" panose="020F0600000000000000" pitchFamily="50" charset="-128"/>
                <a:ea typeface="HG丸ｺﾞｼｯｸM-PRO" panose="020F0600000000000000" pitchFamily="50" charset="-128"/>
              </a:rPr>
              <a:t>規則、</a:t>
            </a:r>
            <a:r>
              <a:rPr lang="ja-JP" altLang="en-US" sz="2400" dirty="0">
                <a:latin typeface="HG丸ｺﾞｼｯｸM-PRO" panose="020F0600000000000000" pitchFamily="50" charset="-128"/>
                <a:ea typeface="HG丸ｺﾞｼｯｸM-PRO" panose="020F0600000000000000" pitchFamily="50" charset="-128"/>
              </a:rPr>
              <a:t>薬担</a:t>
            </a:r>
            <a:r>
              <a:rPr lang="ja-JP" altLang="en-US" sz="2400" dirty="0" smtClean="0">
                <a:latin typeface="HG丸ｺﾞｼｯｸM-PRO" panose="020F0600000000000000" pitchFamily="50" charset="-128"/>
                <a:ea typeface="HG丸ｺﾞｼｯｸM-PRO" panose="020F0600000000000000" pitchFamily="50" charset="-128"/>
              </a:rPr>
              <a:t>規則並び</a:t>
            </a:r>
            <a:r>
              <a:rPr lang="ja-JP" altLang="en-US" sz="2400" dirty="0">
                <a:latin typeface="HG丸ｺﾞｼｯｸM-PRO" panose="020F0600000000000000" pitchFamily="50" charset="-128"/>
                <a:ea typeface="HG丸ｺﾞｼｯｸM-PRO" panose="020F0600000000000000" pitchFamily="50" charset="-128"/>
              </a:rPr>
              <a:t>に療担基準●</a:t>
            </a:r>
            <a:r>
              <a:rPr lang="ja-JP" altLang="en-US" sz="2400" dirty="0" smtClean="0">
                <a:latin typeface="HG丸ｺﾞｼｯｸM-PRO" panose="020F0600000000000000" pitchFamily="50" charset="-128"/>
                <a:ea typeface="HG丸ｺﾞｼｯｸM-PRO" panose="020F0600000000000000" pitchFamily="50" charset="-128"/>
              </a:rPr>
              <a:t>●関係</a:t>
            </a:r>
            <a:r>
              <a:rPr lang="ja-JP" altLang="en-US" sz="2400" dirty="0">
                <a:latin typeface="HG丸ｺﾞｼｯｸM-PRO" panose="020F0600000000000000" pitchFamily="50" charset="-128"/>
                <a:ea typeface="HG丸ｺﾞｼｯｸM-PRO" panose="020F0600000000000000" pitchFamily="50" charset="-128"/>
              </a:rPr>
              <a:t>）</a:t>
            </a:r>
          </a:p>
          <a:p>
            <a:pPr marL="446088" indent="-446088">
              <a:buNone/>
            </a:pPr>
            <a:endParaRPr lang="ja-JP" altLang="en-US" sz="2400" dirty="0">
              <a:latin typeface="HG丸ｺﾞｼｯｸM-PRO" panose="020F0600000000000000" pitchFamily="50" charset="-128"/>
              <a:ea typeface="HG丸ｺﾞｼｯｸM-PRO" panose="020F0600000000000000" pitchFamily="50" charset="-128"/>
            </a:endParaRPr>
          </a:p>
          <a:p>
            <a:pPr marL="542925" indent="0">
              <a:buNone/>
            </a:pPr>
            <a:r>
              <a:rPr lang="ja-JP" altLang="en-US" sz="2400" dirty="0" smtClean="0">
                <a:latin typeface="HG丸ｺﾞｼｯｸM-PRO" panose="020F0600000000000000" pitchFamily="50" charset="-128"/>
                <a:ea typeface="HG丸ｺﾞｼｯｸM-PRO" panose="020F0600000000000000" pitchFamily="50" charset="-128"/>
              </a:rPr>
              <a:t>　療養</a:t>
            </a:r>
            <a:r>
              <a:rPr lang="ja-JP" altLang="en-US" sz="2400" dirty="0">
                <a:latin typeface="HG丸ｺﾞｼｯｸM-PRO" panose="020F0600000000000000" pitchFamily="50" charset="-128"/>
                <a:ea typeface="HG丸ｺﾞｼｯｸM-PRO" panose="020F0600000000000000" pitchFamily="50" charset="-128"/>
              </a:rPr>
              <a:t>の給付等に係る一部負担金等の計算の基礎となった項目ごとに記載した明細書の交付については、「医療費の内容の分かる領収証及び個別の診療報酬の算定項目の分かる明細書の交付について」（平成</a:t>
            </a:r>
            <a:r>
              <a:rPr lang="en-US" altLang="ja-JP" sz="2400" dirty="0" smtClean="0">
                <a:latin typeface="HG丸ｺﾞｼｯｸM-PRO" panose="020F0600000000000000" pitchFamily="50" charset="-128"/>
                <a:ea typeface="HG丸ｺﾞｼｯｸM-PRO" panose="020F0600000000000000" pitchFamily="50" charset="-128"/>
              </a:rPr>
              <a:t>26</a:t>
            </a:r>
            <a:r>
              <a:rPr lang="ja-JP" altLang="en-US" sz="2400" dirty="0" smtClean="0">
                <a:latin typeface="HG丸ｺﾞｼｯｸM-PRO" panose="020F0600000000000000" pitchFamily="50" charset="-128"/>
                <a:ea typeface="HG丸ｺﾞｼｯｸM-PRO" panose="020F0600000000000000" pitchFamily="50" charset="-128"/>
              </a:rPr>
              <a:t>年</a:t>
            </a:r>
            <a:r>
              <a:rPr lang="ja-JP" altLang="en-US" sz="2400" dirty="0">
                <a:latin typeface="HG丸ｺﾞｼｯｸM-PRO" panose="020F0600000000000000" pitchFamily="50" charset="-128"/>
                <a:ea typeface="HG丸ｺﾞｼｯｸM-PRO" panose="020F0600000000000000" pitchFamily="50" charset="-128"/>
              </a:rPr>
              <a:t>３月５日保発</a:t>
            </a:r>
            <a:r>
              <a:rPr lang="en-US" altLang="ja-JP" sz="2400" dirty="0">
                <a:latin typeface="HG丸ｺﾞｼｯｸM-PRO" panose="020F0600000000000000" pitchFamily="50" charset="-128"/>
                <a:ea typeface="HG丸ｺﾞｼｯｸM-PRO" panose="020F0600000000000000" pitchFamily="50" charset="-128"/>
              </a:rPr>
              <a:t>0305</a:t>
            </a:r>
            <a:r>
              <a:rPr lang="ja-JP" altLang="en-US" sz="2400" dirty="0">
                <a:latin typeface="HG丸ｺﾞｼｯｸM-PRO" panose="020F0600000000000000" pitchFamily="50" charset="-128"/>
                <a:ea typeface="HG丸ｺﾞｼｯｸM-PRO" panose="020F0600000000000000" pitchFamily="50" charset="-128"/>
              </a:rPr>
              <a:t>第２号）による。</a:t>
            </a:r>
          </a:p>
          <a:p>
            <a:pPr marL="542925" indent="0">
              <a:buNone/>
            </a:pPr>
            <a:r>
              <a:rPr lang="ja-JP" altLang="en-US" sz="2400" dirty="0" smtClean="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平成</a:t>
            </a:r>
            <a:r>
              <a:rPr lang="en-US" altLang="ja-JP" sz="2400" dirty="0" smtClean="0">
                <a:latin typeface="HG丸ｺﾞｼｯｸM-PRO" panose="020F0600000000000000" pitchFamily="50" charset="-128"/>
                <a:ea typeface="HG丸ｺﾞｼｯｸM-PRO" panose="020F0600000000000000" pitchFamily="50" charset="-128"/>
              </a:rPr>
              <a:t>28</a:t>
            </a:r>
            <a:r>
              <a:rPr lang="ja-JP" altLang="en-US" sz="2400" dirty="0" smtClean="0">
                <a:latin typeface="HG丸ｺﾞｼｯｸM-PRO" panose="020F0600000000000000" pitchFamily="50" charset="-128"/>
                <a:ea typeface="HG丸ｺﾞｼｯｸM-PRO" panose="020F0600000000000000" pitchFamily="50" charset="-128"/>
              </a:rPr>
              <a:t>年</a:t>
            </a:r>
            <a:r>
              <a:rPr lang="ja-JP" altLang="en-US" sz="2400" dirty="0">
                <a:latin typeface="HG丸ｺﾞｼｯｸM-PRO" panose="020F0600000000000000" pitchFamily="50" charset="-128"/>
                <a:ea typeface="HG丸ｺﾞｼｯｸM-PRO" panose="020F0600000000000000" pitchFamily="50" charset="-128"/>
              </a:rPr>
              <a:t>４月１日施行）</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263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34182071"/>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476672"/>
            <a:ext cx="8568952" cy="6376087"/>
          </a:xfrm>
          <a:prstGeom prst="snip2DiagRect">
            <a:avLst>
              <a:gd name="adj1" fmla="val 0"/>
              <a:gd name="adj2" fmla="val 875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87524" y="0"/>
            <a:ext cx="8568952" cy="692696"/>
          </a:xfrm>
          <a:prstGeom prst="roundRect">
            <a:avLst>
              <a:gd name="adj" fmla="val 1948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467544" y="116632"/>
            <a:ext cx="8280920" cy="6741368"/>
          </a:xfrm>
        </p:spPr>
        <p:txBody>
          <a:bodyPr>
            <a:normAutofit fontScale="40000" lnSpcReduction="20000"/>
          </a:bodyPr>
          <a:lstStyle/>
          <a:p>
            <a:pPr marL="0" indent="0">
              <a:spcBef>
                <a:spcPts val="600"/>
              </a:spcBef>
              <a:buNone/>
            </a:pPr>
            <a:r>
              <a:rPr lang="ja-JP" altLang="en-US" sz="4600" dirty="0">
                <a:latin typeface="HG丸ｺﾞｼｯｸM-PRO" panose="020F0600000000000000" pitchFamily="50" charset="-128"/>
                <a:ea typeface="HG丸ｺﾞｼｯｸM-PRO" panose="020F0600000000000000" pitchFamily="50" charset="-128"/>
              </a:rPr>
              <a:t>医療費の内容の分かる領収証及び個別の診療報酬</a:t>
            </a:r>
            <a:r>
              <a:rPr lang="ja-JP" altLang="en-US" sz="4600" dirty="0" smtClean="0">
                <a:latin typeface="HG丸ｺﾞｼｯｸM-PRO" panose="020F0600000000000000" pitchFamily="50" charset="-128"/>
                <a:ea typeface="HG丸ｺﾞｼｯｸM-PRO" panose="020F0600000000000000" pitchFamily="50" charset="-128"/>
              </a:rPr>
              <a:t>の算定</a:t>
            </a:r>
            <a:r>
              <a:rPr lang="ja-JP" altLang="en-US" sz="4600" dirty="0">
                <a:latin typeface="HG丸ｺﾞｼｯｸM-PRO" panose="020F0600000000000000" pitchFamily="50" charset="-128"/>
                <a:ea typeface="HG丸ｺﾞｼｯｸM-PRO" panose="020F0600000000000000" pitchFamily="50" charset="-128"/>
              </a:rPr>
              <a:t>項目の</a:t>
            </a:r>
            <a:r>
              <a:rPr lang="ja-JP" altLang="en-US" sz="4600" dirty="0" smtClean="0">
                <a:latin typeface="HG丸ｺﾞｼｯｸM-PRO" panose="020F0600000000000000" pitchFamily="50" charset="-128"/>
                <a:ea typeface="HG丸ｺﾞｼｯｸM-PRO" panose="020F0600000000000000" pitchFamily="50" charset="-128"/>
              </a:rPr>
              <a:t>分かる</a:t>
            </a:r>
            <a:r>
              <a:rPr lang="en-US" altLang="ja-JP" sz="4600" dirty="0" smtClean="0">
                <a:latin typeface="HG丸ｺﾞｼｯｸM-PRO" panose="020F0600000000000000" pitchFamily="50" charset="-128"/>
                <a:ea typeface="HG丸ｺﾞｼｯｸM-PRO" panose="020F0600000000000000" pitchFamily="50" charset="-128"/>
              </a:rPr>
              <a:t/>
            </a:r>
            <a:br>
              <a:rPr lang="en-US" altLang="ja-JP" sz="4600" dirty="0" smtClean="0">
                <a:latin typeface="HG丸ｺﾞｼｯｸM-PRO" panose="020F0600000000000000" pitchFamily="50" charset="-128"/>
                <a:ea typeface="HG丸ｺﾞｼｯｸM-PRO" panose="020F0600000000000000" pitchFamily="50" charset="-128"/>
              </a:rPr>
            </a:br>
            <a:r>
              <a:rPr lang="ja-JP" altLang="en-US" sz="4600" dirty="0" smtClean="0">
                <a:latin typeface="HG丸ｺﾞｼｯｸM-PRO" panose="020F0600000000000000" pitchFamily="50" charset="-128"/>
                <a:ea typeface="HG丸ｺﾞｼｯｸM-PRO" panose="020F0600000000000000" pitchFamily="50" charset="-128"/>
              </a:rPr>
              <a:t>明細書</a:t>
            </a:r>
            <a:r>
              <a:rPr lang="ja-JP" altLang="en-US" sz="4600" dirty="0">
                <a:latin typeface="HG丸ｺﾞｼｯｸM-PRO" panose="020F0600000000000000" pitchFamily="50" charset="-128"/>
                <a:ea typeface="HG丸ｺﾞｼｯｸM-PRO" panose="020F0600000000000000" pitchFamily="50" charset="-128"/>
              </a:rPr>
              <a:t>の交付に</a:t>
            </a:r>
            <a:r>
              <a:rPr lang="ja-JP" altLang="en-US" sz="4600" dirty="0" smtClean="0">
                <a:latin typeface="HG丸ｺﾞｼｯｸM-PRO" panose="020F0600000000000000" pitchFamily="50" charset="-128"/>
                <a:ea typeface="HG丸ｺﾞｼｯｸM-PRO" panose="020F0600000000000000" pitchFamily="50" charset="-128"/>
              </a:rPr>
              <a:t>ついて（通知）　</a:t>
            </a:r>
            <a:endParaRPr lang="en-US" altLang="ja-JP" sz="4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smtClean="0">
              <a:latin typeface="HG丸ｺﾞｼｯｸM-PRO" panose="020F0600000000000000" pitchFamily="50" charset="-128"/>
              <a:ea typeface="HG丸ｺﾞｼｯｸM-PRO" panose="020F0600000000000000" pitchFamily="50" charset="-128"/>
            </a:endParaRPr>
          </a:p>
          <a:p>
            <a:pPr marL="180975" indent="-180975">
              <a:lnSpc>
                <a:spcPct val="120000"/>
              </a:lnSpc>
              <a:spcBef>
                <a:spcPts val="600"/>
              </a:spcBef>
              <a:buNone/>
            </a:pPr>
            <a:r>
              <a:rPr lang="ja-JP" altLang="en-US" sz="4000" dirty="0" smtClean="0">
                <a:latin typeface="HG丸ｺﾞｼｯｸM-PRO" panose="020F0600000000000000" pitchFamily="50" charset="-128"/>
                <a:ea typeface="HG丸ｺﾞｼｯｸM-PRO" panose="020F0600000000000000" pitchFamily="50" charset="-128"/>
              </a:rPr>
              <a:t>１</a:t>
            </a:r>
            <a:r>
              <a:rPr lang="ja-JP" altLang="en-US" sz="4000" dirty="0">
                <a:latin typeface="HG丸ｺﾞｼｯｸM-PRO" panose="020F0600000000000000" pitchFamily="50" charset="-128"/>
                <a:ea typeface="HG丸ｺﾞｼｯｸM-PRO" panose="020F0600000000000000" pitchFamily="50" charset="-128"/>
              </a:rPr>
              <a:t>　保険医療機関及び保険薬局に交付が義務付けられる領収証は、医科診療報酬及び歯科診療報酬にあっては点数表の各部単位で、調剤報酬にあっては点数表の各節単位で金額の内訳の分かるものとし、医科診療報酬については別紙様式１を、歯科診療報酬については別紙様式２を、調剤報酬については別紙様式３を標準とすること。</a:t>
            </a:r>
          </a:p>
          <a:p>
            <a:pPr marL="180975" indent="-180975">
              <a:lnSpc>
                <a:spcPct val="120000"/>
              </a:lnSpc>
              <a:spcBef>
                <a:spcPts val="600"/>
              </a:spcBef>
              <a:buNone/>
            </a:pPr>
            <a:r>
              <a:rPr lang="ja-JP" altLang="en-US" sz="4000" dirty="0" smtClean="0">
                <a:latin typeface="HG丸ｺﾞｼｯｸM-PRO" panose="020F0600000000000000" pitchFamily="50" charset="-128"/>
                <a:ea typeface="HG丸ｺﾞｼｯｸM-PRO" panose="020F0600000000000000" pitchFamily="50" charset="-128"/>
              </a:rPr>
              <a:t>２</a:t>
            </a:r>
            <a:r>
              <a:rPr lang="ja-JP" altLang="en-US" sz="4000" dirty="0">
                <a:latin typeface="HG丸ｺﾞｼｯｸM-PRO" panose="020F0600000000000000" pitchFamily="50" charset="-128"/>
                <a:ea typeface="HG丸ｺﾞｼｯｸM-PRO" panose="020F0600000000000000" pitchFamily="50" charset="-128"/>
              </a:rPr>
              <a:t>　指定訪問看護事業者については、健康</a:t>
            </a:r>
            <a:r>
              <a:rPr lang="ja-JP" altLang="en-US" sz="4000" dirty="0" smtClean="0">
                <a:latin typeface="HG丸ｺﾞｼｯｸM-PRO" panose="020F0600000000000000" pitchFamily="50" charset="-128"/>
                <a:ea typeface="HG丸ｺﾞｼｯｸM-PRO" panose="020F0600000000000000" pitchFamily="50" charset="-128"/>
              </a:rPr>
              <a:t>保険法第</a:t>
            </a:r>
            <a:r>
              <a:rPr lang="en-US" altLang="ja-JP" sz="4000" dirty="0" smtClean="0">
                <a:latin typeface="HG丸ｺﾞｼｯｸM-PRO" panose="020F0600000000000000" pitchFamily="50" charset="-128"/>
                <a:ea typeface="HG丸ｺﾞｼｯｸM-PRO" panose="020F0600000000000000" pitchFamily="50" charset="-128"/>
              </a:rPr>
              <a:t>88</a:t>
            </a:r>
            <a:r>
              <a:rPr lang="ja-JP" altLang="en-US" sz="4000" dirty="0">
                <a:latin typeface="HG丸ｺﾞｼｯｸM-PRO" panose="020F0600000000000000" pitchFamily="50" charset="-128"/>
                <a:ea typeface="HG丸ｺﾞｼｯｸM-PRO" panose="020F0600000000000000" pitchFamily="50" charset="-128"/>
              </a:rPr>
              <a:t>条第９項及び健康保険法施行</a:t>
            </a:r>
            <a:r>
              <a:rPr lang="ja-JP" altLang="en-US" sz="4000" dirty="0" smtClean="0">
                <a:latin typeface="HG丸ｺﾞｼｯｸM-PRO" panose="020F0600000000000000" pitchFamily="50" charset="-128"/>
                <a:ea typeface="HG丸ｺﾞｼｯｸM-PRO" panose="020F0600000000000000" pitchFamily="50" charset="-128"/>
              </a:rPr>
              <a:t>規則第</a:t>
            </a:r>
            <a:r>
              <a:rPr lang="en-US" altLang="ja-JP" sz="4000" dirty="0" smtClean="0">
                <a:latin typeface="HG丸ｺﾞｼｯｸM-PRO" panose="020F0600000000000000" pitchFamily="50" charset="-128"/>
                <a:ea typeface="HG丸ｺﾞｼｯｸM-PRO" panose="020F0600000000000000" pitchFamily="50" charset="-128"/>
              </a:rPr>
              <a:t>72</a:t>
            </a:r>
            <a:r>
              <a:rPr lang="ja-JP" altLang="en-US" sz="4000" dirty="0">
                <a:latin typeface="HG丸ｺﾞｼｯｸM-PRO" panose="020F0600000000000000" pitchFamily="50" charset="-128"/>
                <a:ea typeface="HG丸ｺﾞｼｯｸM-PRO" panose="020F0600000000000000" pitchFamily="50" charset="-128"/>
              </a:rPr>
              <a:t>条の規定により、患者から指定訪問看護に要した費用の支払を受ける際、個別の費用ごとに区分して記載した領収証を交付しなければならないこととされているが、指定訪問看護事業者にあっても、保険医療機関及び保険薬局と同様に、正当な理由がない限り無償で交付しなければならないものであるとともに、交付が義務付けられている領収証は、指定訪問看護の費用額算定表における訪問看護基本療養費、訪問看護管理療養費、訪問看護情報提供療養費及び訪問看護ターミナルケア療養費の別に金額の内訳の分かるものとし、別紙様式４を標準とするものであること。</a:t>
            </a:r>
          </a:p>
          <a:p>
            <a:pPr marL="180975" indent="-180975">
              <a:lnSpc>
                <a:spcPct val="120000"/>
              </a:lnSpc>
              <a:spcBef>
                <a:spcPts val="600"/>
              </a:spcBef>
              <a:buNone/>
            </a:pPr>
            <a:r>
              <a:rPr lang="ja-JP" altLang="en-US" sz="4000" dirty="0" smtClean="0">
                <a:latin typeface="HG丸ｺﾞｼｯｸM-PRO" panose="020F0600000000000000" pitchFamily="50" charset="-128"/>
                <a:ea typeface="HG丸ｺﾞｼｯｸM-PRO" panose="020F0600000000000000" pitchFamily="50" charset="-128"/>
              </a:rPr>
              <a:t>３</a:t>
            </a:r>
            <a:r>
              <a:rPr lang="ja-JP" altLang="en-US" sz="4000" dirty="0">
                <a:latin typeface="HG丸ｺﾞｼｯｸM-PRO" panose="020F0600000000000000" pitchFamily="50" charset="-128"/>
                <a:ea typeface="HG丸ｺﾞｼｯｸM-PRO" panose="020F0600000000000000" pitchFamily="50" charset="-128"/>
              </a:rPr>
              <a:t>　電子情報処理組織の使用による請求又は光ディスク等を用いた請求により療養の給付費等の請求を行うこと（以下「レセプト電子請求」という。）が義務付けられた保険医療機関</a:t>
            </a:r>
            <a:r>
              <a:rPr lang="ja-JP" altLang="en-US" sz="4000" u="sng" dirty="0">
                <a:solidFill>
                  <a:srgbClr val="FF0000"/>
                </a:solidFill>
                <a:latin typeface="HG丸ｺﾞｼｯｸM-PRO" panose="020F0600000000000000" pitchFamily="50" charset="-128"/>
                <a:ea typeface="HG丸ｺﾞｼｯｸM-PRO" panose="020F0600000000000000" pitchFamily="50" charset="-128"/>
              </a:rPr>
              <a:t>（正当な理由を有する</a:t>
            </a:r>
            <a:r>
              <a:rPr lang="en-US" altLang="ja-JP" sz="4000" u="sng" dirty="0">
                <a:solidFill>
                  <a:srgbClr val="FF0000"/>
                </a:solidFill>
                <a:latin typeface="HG丸ｺﾞｼｯｸM-PRO" panose="020F0600000000000000" pitchFamily="50" charset="-128"/>
                <a:ea typeface="HG丸ｺﾞｼｯｸM-PRO" panose="020F0600000000000000" pitchFamily="50" charset="-128"/>
              </a:rPr>
              <a:t>400</a:t>
            </a:r>
            <a:r>
              <a:rPr lang="ja-JP" altLang="en-US" sz="4000" u="sng" dirty="0" smtClean="0">
                <a:solidFill>
                  <a:srgbClr val="FF0000"/>
                </a:solidFill>
                <a:latin typeface="HG丸ｺﾞｼｯｸM-PRO" panose="020F0600000000000000" pitchFamily="50" charset="-128"/>
                <a:ea typeface="HG丸ｺﾞｼｯｸM-PRO" panose="020F0600000000000000" pitchFamily="50" charset="-128"/>
              </a:rPr>
              <a:t>床未満の</a:t>
            </a:r>
            <a:r>
              <a:rPr lang="ja-JP" altLang="en-US" sz="4000" u="sng" dirty="0">
                <a:solidFill>
                  <a:srgbClr val="FF0000"/>
                </a:solidFill>
                <a:latin typeface="HG丸ｺﾞｼｯｸM-PRO" panose="020F0600000000000000" pitchFamily="50" charset="-128"/>
                <a:ea typeface="HG丸ｺﾞｼｯｸM-PRO" panose="020F0600000000000000" pitchFamily="50" charset="-128"/>
              </a:rPr>
              <a:t>病院及び診療所を除く。なお、</a:t>
            </a:r>
            <a:r>
              <a:rPr lang="en-US" altLang="ja-JP" sz="4000" u="sng" dirty="0">
                <a:solidFill>
                  <a:srgbClr val="FF0000"/>
                </a:solidFill>
                <a:latin typeface="HG丸ｺﾞｼｯｸM-PRO" panose="020F0600000000000000" pitchFamily="50" charset="-128"/>
                <a:ea typeface="HG丸ｺﾞｼｯｸM-PRO" panose="020F0600000000000000" pitchFamily="50" charset="-128"/>
              </a:rPr>
              <a:t>400</a:t>
            </a:r>
            <a:r>
              <a:rPr lang="ja-JP" altLang="en-US" sz="4000" u="sng" dirty="0" smtClean="0">
                <a:solidFill>
                  <a:srgbClr val="FF0000"/>
                </a:solidFill>
                <a:latin typeface="HG丸ｺﾞｼｯｸM-PRO" panose="020F0600000000000000" pitchFamily="50" charset="-128"/>
                <a:ea typeface="HG丸ｺﾞｼｯｸM-PRO" panose="020F0600000000000000" pitchFamily="50" charset="-128"/>
              </a:rPr>
              <a:t>床未満の</a:t>
            </a:r>
            <a:r>
              <a:rPr lang="ja-JP" altLang="en-US" sz="4000" u="sng" dirty="0">
                <a:solidFill>
                  <a:srgbClr val="FF0000"/>
                </a:solidFill>
                <a:latin typeface="HG丸ｺﾞｼｯｸM-PRO" panose="020F0600000000000000" pitchFamily="50" charset="-128"/>
                <a:ea typeface="HG丸ｺﾞｼｯｸM-PRO" panose="020F0600000000000000" pitchFamily="50" charset="-128"/>
              </a:rPr>
              <a:t>病院にあっては、平成</a:t>
            </a:r>
            <a:r>
              <a:rPr lang="en-US" altLang="ja-JP" sz="4000" u="sng" dirty="0">
                <a:solidFill>
                  <a:srgbClr val="FF0000"/>
                </a:solidFill>
                <a:latin typeface="HG丸ｺﾞｼｯｸM-PRO" panose="020F0600000000000000" pitchFamily="50" charset="-128"/>
                <a:ea typeface="HG丸ｺﾞｼｯｸM-PRO" panose="020F0600000000000000" pitchFamily="50" charset="-128"/>
              </a:rPr>
              <a:t>27</a:t>
            </a:r>
            <a:r>
              <a:rPr lang="ja-JP" altLang="en-US" sz="4000" u="sng" dirty="0">
                <a:solidFill>
                  <a:srgbClr val="FF0000"/>
                </a:solidFill>
                <a:latin typeface="HG丸ｺﾞｼｯｸM-PRO" panose="020F0600000000000000" pitchFamily="50" charset="-128"/>
                <a:ea typeface="HG丸ｺﾞｼｯｸM-PRO" panose="020F0600000000000000" pitchFamily="50" charset="-128"/>
              </a:rPr>
              <a:t>年度末までに限る。）</a:t>
            </a:r>
            <a:r>
              <a:rPr lang="ja-JP" altLang="en-US" sz="4000" dirty="0">
                <a:latin typeface="HG丸ｺﾞｼｯｸM-PRO" panose="020F0600000000000000" pitchFamily="50" charset="-128"/>
                <a:ea typeface="HG丸ｺﾞｼｯｸM-PRO" panose="020F0600000000000000" pitchFamily="50" charset="-128"/>
              </a:rPr>
              <a:t>及び保険薬局については</a:t>
            </a:r>
            <a:r>
              <a:rPr lang="ja-JP" altLang="en-US" sz="4000" dirty="0" smtClean="0">
                <a:latin typeface="HG丸ｺﾞｼｯｸM-PRO" panose="020F0600000000000000" pitchFamily="50" charset="-128"/>
                <a:ea typeface="HG丸ｺﾞｼｯｸM-PRO" panose="020F0600000000000000" pitchFamily="50" charset="-128"/>
              </a:rPr>
              <a:t>、領収証</a:t>
            </a:r>
            <a:r>
              <a:rPr lang="ja-JP" altLang="en-US" sz="4000" dirty="0">
                <a:latin typeface="HG丸ｺﾞｼｯｸM-PRO" panose="020F0600000000000000" pitchFamily="50" charset="-128"/>
                <a:ea typeface="HG丸ｺﾞｼｯｸM-PRO" panose="020F0600000000000000" pitchFamily="50" charset="-128"/>
              </a:rPr>
              <a:t>を交付するに当たっては</a:t>
            </a:r>
            <a:r>
              <a:rPr lang="ja-JP" altLang="en-US" sz="4000" dirty="0" smtClean="0">
                <a:latin typeface="HG丸ｺﾞｼｯｸM-PRO" panose="020F0600000000000000" pitchFamily="50" charset="-128"/>
                <a:ea typeface="HG丸ｺﾞｼｯｸM-PRO" panose="020F0600000000000000" pitchFamily="50" charset="-128"/>
              </a:rPr>
              <a:t>、明細書</a:t>
            </a:r>
            <a:r>
              <a:rPr lang="ja-JP" altLang="en-US" sz="4000" dirty="0">
                <a:latin typeface="HG丸ｺﾞｼｯｸM-PRO" panose="020F0600000000000000" pitchFamily="50" charset="-128"/>
                <a:ea typeface="HG丸ｺﾞｼｯｸM-PRO" panose="020F0600000000000000" pitchFamily="50" charset="-128"/>
              </a:rPr>
              <a:t>を無償で交付しなければ</a:t>
            </a:r>
            <a:r>
              <a:rPr lang="ja-JP" altLang="en-US" sz="4000" dirty="0" smtClean="0">
                <a:latin typeface="HG丸ｺﾞｼｯｸM-PRO" panose="020F0600000000000000" pitchFamily="50" charset="-128"/>
                <a:ea typeface="HG丸ｺﾞｼｯｸM-PRO" panose="020F0600000000000000" pitchFamily="50" charset="-128"/>
              </a:rPr>
              <a:t>ならない。その</a:t>
            </a:r>
            <a:r>
              <a:rPr lang="ja-JP" altLang="en-US" sz="4000" dirty="0">
                <a:latin typeface="HG丸ｺﾞｼｯｸM-PRO" panose="020F0600000000000000" pitchFamily="50" charset="-128"/>
                <a:ea typeface="HG丸ｺﾞｼｯｸM-PRO" panose="020F0600000000000000" pitchFamily="50" charset="-128"/>
              </a:rPr>
              <a:t>際、病名告知や患者のプライバシーにも配慮するため、明細書を発行する旨を院内掲示等により明示するとともに、会計窓口に「明細書には薬剤の名称や行った検査の名称が記載されます。ご家族の方が代理で会計を行う場合のその代理の方への交付も含めて、明細書の交付を希望しない場合は事前に申し出て下さい。」と掲示すること等を通じて、その意向を的確に確認できるようにすること。院内掲示は別紙様式７を参考とすること</a:t>
            </a:r>
            <a:r>
              <a:rPr lang="ja-JP" altLang="en-US" sz="4000" dirty="0" smtClean="0">
                <a:latin typeface="HG丸ｺﾞｼｯｸM-PRO" panose="020F0600000000000000" pitchFamily="50" charset="-128"/>
                <a:ea typeface="HG丸ｺﾞｼｯｸM-PRO" panose="020F0600000000000000" pitchFamily="50" charset="-128"/>
              </a:rPr>
              <a:t>。</a:t>
            </a:r>
            <a:endParaRPr lang="ja-JP" altLang="en-US" sz="40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264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0496494"/>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188640"/>
            <a:ext cx="8568952" cy="6664119"/>
          </a:xfrm>
          <a:prstGeom prst="snip2DiagRect">
            <a:avLst>
              <a:gd name="adj1" fmla="val 0"/>
              <a:gd name="adj2" fmla="val 875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467544" y="404664"/>
            <a:ext cx="8280920" cy="6453336"/>
          </a:xfrm>
        </p:spPr>
        <p:txBody>
          <a:bodyPr>
            <a:noAutofit/>
          </a:bodyPr>
          <a:lstStyle/>
          <a:p>
            <a:pPr marL="180975" indent="-180975">
              <a:spcBef>
                <a:spcPts val="600"/>
              </a:spcBef>
              <a:buNone/>
            </a:pPr>
            <a:r>
              <a:rPr lang="ja-JP" altLang="en-US" sz="1600" dirty="0" smtClean="0">
                <a:latin typeface="HG丸ｺﾞｼｯｸM-PRO" panose="020F0600000000000000" pitchFamily="50" charset="-128"/>
                <a:ea typeface="HG丸ｺﾞｼｯｸM-PRO" panose="020F0600000000000000" pitchFamily="50" charset="-128"/>
              </a:rPr>
              <a:t>４</a:t>
            </a:r>
            <a:r>
              <a:rPr lang="ja-JP" altLang="en-US" sz="1600" dirty="0">
                <a:latin typeface="HG丸ｺﾞｼｯｸM-PRO" panose="020F0600000000000000" pitchFamily="50" charset="-128"/>
                <a:ea typeface="HG丸ｺﾞｼｯｸM-PRO" panose="020F0600000000000000" pitchFamily="50" charset="-128"/>
              </a:rPr>
              <a:t>　３の「正当な理由」に該当する</a:t>
            </a:r>
            <a:r>
              <a:rPr lang="en-US" altLang="ja-JP" sz="1600" u="sng" dirty="0">
                <a:solidFill>
                  <a:srgbClr val="FF0000"/>
                </a:solidFill>
                <a:latin typeface="HG丸ｺﾞｼｯｸM-PRO" panose="020F0600000000000000" pitchFamily="50" charset="-128"/>
                <a:ea typeface="HG丸ｺﾞｼｯｸM-PRO" panose="020F0600000000000000" pitchFamily="50" charset="-128"/>
              </a:rPr>
              <a:t>400</a:t>
            </a:r>
            <a:r>
              <a:rPr lang="ja-JP" altLang="en-US" sz="1600" u="sng" dirty="0" smtClean="0">
                <a:solidFill>
                  <a:srgbClr val="FF0000"/>
                </a:solidFill>
                <a:latin typeface="HG丸ｺﾞｼｯｸM-PRO" panose="020F0600000000000000" pitchFamily="50" charset="-128"/>
                <a:ea typeface="HG丸ｺﾞｼｯｸM-PRO" panose="020F0600000000000000" pitchFamily="50" charset="-128"/>
              </a:rPr>
              <a:t>床未満の</a:t>
            </a:r>
            <a:r>
              <a:rPr lang="ja-JP" altLang="en-US" sz="1600" u="sng" dirty="0">
                <a:solidFill>
                  <a:srgbClr val="FF0000"/>
                </a:solidFill>
                <a:latin typeface="HG丸ｺﾞｼｯｸM-PRO" panose="020F0600000000000000" pitchFamily="50" charset="-128"/>
                <a:ea typeface="HG丸ｺﾞｼｯｸM-PRO" panose="020F0600000000000000" pitchFamily="50" charset="-128"/>
              </a:rPr>
              <a:t>病院及び</a:t>
            </a:r>
            <a:r>
              <a:rPr lang="ja-JP" altLang="en-US" sz="1600" u="sng" dirty="0" smtClean="0">
                <a:solidFill>
                  <a:srgbClr val="FF0000"/>
                </a:solidFill>
                <a:latin typeface="HG丸ｺﾞｼｯｸM-PRO" panose="020F0600000000000000" pitchFamily="50" charset="-128"/>
                <a:ea typeface="HG丸ｺﾞｼｯｸM-PRO" panose="020F0600000000000000" pitchFamily="50" charset="-128"/>
              </a:rPr>
              <a:t>診療所</a:t>
            </a:r>
            <a:r>
              <a:rPr lang="ja-JP" altLang="en-US" sz="1600" dirty="0" smtClean="0">
                <a:latin typeface="HG丸ｺﾞｼｯｸM-PRO" panose="020F0600000000000000" pitchFamily="50" charset="-128"/>
                <a:ea typeface="HG丸ｺﾞｼｯｸM-PRO" panose="020F0600000000000000" pitchFamily="50" charset="-128"/>
              </a:rPr>
              <a:t>に</a:t>
            </a:r>
            <a:r>
              <a:rPr lang="ja-JP" altLang="en-US" sz="1600" dirty="0">
                <a:latin typeface="HG丸ｺﾞｼｯｸM-PRO" panose="020F0600000000000000" pitchFamily="50" charset="-128"/>
                <a:ea typeface="HG丸ｺﾞｼｯｸM-PRO" panose="020F0600000000000000" pitchFamily="50" charset="-128"/>
              </a:rPr>
              <a:t>ついては、患者から明細書の発行を求められた場合には明細書を交付しなければならないものであり、「正当な理由」に該当する旨及び希望する患者には明細書を発行する旨（明細書発行の手続き、費用徴収の有無、費用徴収を行う場合の金額</a:t>
            </a:r>
            <a:r>
              <a:rPr lang="ja-JP" altLang="en-US" sz="1600" u="sng" dirty="0">
                <a:solidFill>
                  <a:srgbClr val="FF0000"/>
                </a:solidFill>
                <a:latin typeface="HG丸ｺﾞｼｯｸM-PRO" panose="020F0600000000000000" pitchFamily="50" charset="-128"/>
                <a:ea typeface="HG丸ｺﾞｼｯｸM-PRO" panose="020F0600000000000000" pitchFamily="50" charset="-128"/>
              </a:rPr>
              <a:t>、当該金額が</a:t>
            </a:r>
            <a:r>
              <a:rPr lang="en-US" altLang="ja-JP" sz="1600" u="sng" dirty="0">
                <a:solidFill>
                  <a:srgbClr val="FF0000"/>
                </a:solidFill>
                <a:latin typeface="HG丸ｺﾞｼｯｸM-PRO" panose="020F0600000000000000" pitchFamily="50" charset="-128"/>
                <a:ea typeface="HG丸ｺﾞｼｯｸM-PRO" panose="020F0600000000000000" pitchFamily="50" charset="-128"/>
              </a:rPr>
              <a:t>1,000</a:t>
            </a:r>
            <a:r>
              <a:rPr lang="ja-JP" altLang="en-US" sz="1600" u="sng" dirty="0">
                <a:solidFill>
                  <a:srgbClr val="FF0000"/>
                </a:solidFill>
                <a:latin typeface="HG丸ｺﾞｼｯｸM-PRO" panose="020F0600000000000000" pitchFamily="50" charset="-128"/>
                <a:ea typeface="HG丸ｺﾞｼｯｸM-PRO" panose="020F0600000000000000" pitchFamily="50" charset="-128"/>
              </a:rPr>
              <a:t>円を超える場合には料金設定の根拠及びレセプトコンピュータ若しくは自動入金機の改修時期</a:t>
            </a:r>
            <a:r>
              <a:rPr lang="ja-JP" altLang="en-US" sz="1600" dirty="0">
                <a:latin typeface="HG丸ｺﾞｼｯｸM-PRO" panose="020F0600000000000000" pitchFamily="50" charset="-128"/>
                <a:ea typeface="HG丸ｺﾞｼｯｸM-PRO" panose="020F0600000000000000" pitchFamily="50" charset="-128"/>
              </a:rPr>
              <a:t>を含む。）を院内掲示等で明示するとともに、別紙届出様式により、地方厚生（支）局長に届出を行うこと。院内掲示等の例は別紙様式８を参考とすること。なお、「正当な理由」に該当する</a:t>
            </a:r>
            <a:r>
              <a:rPr lang="en-US" altLang="ja-JP" sz="1600" u="sng" dirty="0">
                <a:solidFill>
                  <a:srgbClr val="FF0000"/>
                </a:solidFill>
                <a:latin typeface="HG丸ｺﾞｼｯｸM-PRO" panose="020F0600000000000000" pitchFamily="50" charset="-128"/>
                <a:ea typeface="HG丸ｺﾞｼｯｸM-PRO" panose="020F0600000000000000" pitchFamily="50" charset="-128"/>
              </a:rPr>
              <a:t>400</a:t>
            </a:r>
            <a:r>
              <a:rPr lang="ja-JP" altLang="en-US" sz="1600" u="sng" dirty="0" smtClean="0">
                <a:solidFill>
                  <a:srgbClr val="FF0000"/>
                </a:solidFill>
                <a:latin typeface="HG丸ｺﾞｼｯｸM-PRO" panose="020F0600000000000000" pitchFamily="50" charset="-128"/>
                <a:ea typeface="HG丸ｺﾞｼｯｸM-PRO" panose="020F0600000000000000" pitchFamily="50" charset="-128"/>
              </a:rPr>
              <a:t>床未満の</a:t>
            </a:r>
            <a:r>
              <a:rPr lang="ja-JP" altLang="en-US" sz="1600" u="sng" dirty="0">
                <a:solidFill>
                  <a:srgbClr val="FF0000"/>
                </a:solidFill>
                <a:latin typeface="HG丸ｺﾞｼｯｸM-PRO" panose="020F0600000000000000" pitchFamily="50" charset="-128"/>
                <a:ea typeface="HG丸ｺﾞｼｯｸM-PRO" panose="020F0600000000000000" pitchFamily="50" charset="-128"/>
              </a:rPr>
              <a:t>病院及び</a:t>
            </a:r>
            <a:r>
              <a:rPr lang="ja-JP" altLang="en-US" sz="1600" u="sng" dirty="0" smtClean="0">
                <a:solidFill>
                  <a:srgbClr val="FF0000"/>
                </a:solidFill>
                <a:latin typeface="HG丸ｺﾞｼｯｸM-PRO" panose="020F0600000000000000" pitchFamily="50" charset="-128"/>
                <a:ea typeface="HG丸ｺﾞｼｯｸM-PRO" panose="020F0600000000000000" pitchFamily="50" charset="-128"/>
              </a:rPr>
              <a:t>診療所</a:t>
            </a:r>
            <a:r>
              <a:rPr lang="ja-JP" altLang="en-US" sz="1600" dirty="0" smtClean="0">
                <a:latin typeface="HG丸ｺﾞｼｯｸM-PRO" panose="020F0600000000000000" pitchFamily="50" charset="-128"/>
                <a:ea typeface="HG丸ｺﾞｼｯｸM-PRO" panose="020F0600000000000000" pitchFamily="50" charset="-128"/>
              </a:rPr>
              <a:t>と</a:t>
            </a:r>
            <a:r>
              <a:rPr lang="ja-JP" altLang="en-US" sz="1600" dirty="0">
                <a:latin typeface="HG丸ｺﾞｼｯｸM-PRO" panose="020F0600000000000000" pitchFamily="50" charset="-128"/>
                <a:ea typeface="HG丸ｺﾞｼｯｸM-PRO" panose="020F0600000000000000" pitchFamily="50" charset="-128"/>
              </a:rPr>
              <a:t>は、以下に該当する</a:t>
            </a:r>
            <a:r>
              <a:rPr lang="ja-JP" altLang="en-US" sz="1600" u="sng" dirty="0" smtClean="0">
                <a:solidFill>
                  <a:srgbClr val="FF0000"/>
                </a:solidFill>
                <a:latin typeface="HG丸ｺﾞｼｯｸM-PRO" panose="020F0600000000000000" pitchFamily="50" charset="-128"/>
                <a:ea typeface="HG丸ｺﾞｼｯｸM-PRO" panose="020F0600000000000000" pitchFamily="50" charset="-128"/>
              </a:rPr>
              <a:t>場合</a:t>
            </a:r>
            <a:r>
              <a:rPr lang="ja-JP" altLang="en-US" sz="1600" dirty="0" smtClean="0">
                <a:latin typeface="HG丸ｺﾞｼｯｸM-PRO" panose="020F0600000000000000" pitchFamily="50" charset="-128"/>
                <a:ea typeface="HG丸ｺﾞｼｯｸM-PRO" panose="020F0600000000000000" pitchFamily="50" charset="-128"/>
              </a:rPr>
              <a:t>で</a:t>
            </a:r>
            <a:r>
              <a:rPr lang="ja-JP" altLang="en-US" sz="1600" dirty="0">
                <a:latin typeface="HG丸ｺﾞｼｯｸM-PRO" panose="020F0600000000000000" pitchFamily="50" charset="-128"/>
                <a:ea typeface="HG丸ｺﾞｼｯｸM-PRO" panose="020F0600000000000000" pitchFamily="50" charset="-128"/>
              </a:rPr>
              <a:t>あること（</a:t>
            </a:r>
            <a:r>
              <a:rPr lang="en-US" altLang="ja-JP" sz="1600" u="sng" dirty="0">
                <a:solidFill>
                  <a:srgbClr val="FF0000"/>
                </a:solidFill>
                <a:latin typeface="HG丸ｺﾞｼｯｸM-PRO" panose="020F0600000000000000" pitchFamily="50" charset="-128"/>
                <a:ea typeface="HG丸ｺﾞｼｯｸM-PRO" panose="020F0600000000000000" pitchFamily="50" charset="-128"/>
              </a:rPr>
              <a:t>400</a:t>
            </a:r>
            <a:r>
              <a:rPr lang="ja-JP" altLang="en-US" sz="1600" u="sng" dirty="0" smtClean="0">
                <a:solidFill>
                  <a:srgbClr val="FF0000"/>
                </a:solidFill>
                <a:latin typeface="HG丸ｺﾞｼｯｸM-PRO" panose="020F0600000000000000" pitchFamily="50" charset="-128"/>
                <a:ea typeface="HG丸ｺﾞｼｯｸM-PRO" panose="020F0600000000000000" pitchFamily="50" charset="-128"/>
              </a:rPr>
              <a:t>床</a:t>
            </a:r>
            <a:r>
              <a:rPr lang="ja-JP" altLang="en-US" sz="1600" u="sng" dirty="0">
                <a:solidFill>
                  <a:srgbClr val="FF0000"/>
                </a:solidFill>
                <a:latin typeface="HG丸ｺﾞｼｯｸM-PRO" panose="020F0600000000000000" pitchFamily="50" charset="-128"/>
                <a:ea typeface="HG丸ｺﾞｼｯｸM-PRO" panose="020F0600000000000000" pitchFamily="50" charset="-128"/>
              </a:rPr>
              <a:t>未満</a:t>
            </a:r>
            <a:r>
              <a:rPr lang="ja-JP" altLang="en-US" sz="1600" dirty="0" smtClean="0">
                <a:latin typeface="HG丸ｺﾞｼｯｸM-PRO" panose="020F0600000000000000" pitchFamily="50" charset="-128"/>
                <a:ea typeface="HG丸ｺﾞｼｯｸM-PRO" panose="020F0600000000000000" pitchFamily="50" charset="-128"/>
              </a:rPr>
              <a:t>の</a:t>
            </a:r>
            <a:r>
              <a:rPr lang="ja-JP" altLang="en-US" sz="1600" dirty="0">
                <a:latin typeface="HG丸ｺﾞｼｯｸM-PRO" panose="020F0600000000000000" pitchFamily="50" charset="-128"/>
                <a:ea typeface="HG丸ｺﾞｼｯｸM-PRO" panose="020F0600000000000000" pitchFamily="50" charset="-128"/>
              </a:rPr>
              <a:t>病院にあっては、</a:t>
            </a:r>
            <a:r>
              <a:rPr lang="ja-JP" altLang="en-US" sz="1600" u="sng" dirty="0">
                <a:solidFill>
                  <a:srgbClr val="FF0000"/>
                </a:solidFill>
                <a:latin typeface="HG丸ｺﾞｼｯｸM-PRO" panose="020F0600000000000000" pitchFamily="50" charset="-128"/>
                <a:ea typeface="HG丸ｺﾞｼｯｸM-PRO" panose="020F0600000000000000" pitchFamily="50" charset="-128"/>
              </a:rPr>
              <a:t>平成</a:t>
            </a:r>
            <a:r>
              <a:rPr lang="en-US" altLang="ja-JP" sz="1600" u="sng" dirty="0" smtClean="0">
                <a:solidFill>
                  <a:srgbClr val="FF0000"/>
                </a:solidFill>
                <a:latin typeface="HG丸ｺﾞｼｯｸM-PRO" panose="020F0600000000000000" pitchFamily="50" charset="-128"/>
                <a:ea typeface="HG丸ｺﾞｼｯｸM-PRO" panose="020F0600000000000000" pitchFamily="50" charset="-128"/>
              </a:rPr>
              <a:t>27</a:t>
            </a:r>
            <a:r>
              <a:rPr lang="ja-JP" altLang="en-US" sz="1600" u="sng" dirty="0" smtClean="0">
                <a:solidFill>
                  <a:srgbClr val="FF0000"/>
                </a:solidFill>
                <a:latin typeface="HG丸ｺﾞｼｯｸM-PRO" panose="020F0600000000000000" pitchFamily="50" charset="-128"/>
                <a:ea typeface="HG丸ｺﾞｼｯｸM-PRO" panose="020F0600000000000000" pitchFamily="50" charset="-128"/>
              </a:rPr>
              <a:t>年度</a:t>
            </a:r>
            <a:r>
              <a:rPr lang="ja-JP" altLang="en-US" sz="1600" u="sng" dirty="0">
                <a:solidFill>
                  <a:srgbClr val="FF0000"/>
                </a:solidFill>
                <a:latin typeface="HG丸ｺﾞｼｯｸM-PRO" panose="020F0600000000000000" pitchFamily="50" charset="-128"/>
                <a:ea typeface="HG丸ｺﾞｼｯｸM-PRO" panose="020F0600000000000000" pitchFamily="50" charset="-128"/>
              </a:rPr>
              <a:t>末</a:t>
            </a:r>
            <a:r>
              <a:rPr lang="ja-JP" altLang="en-US" sz="1600" dirty="0">
                <a:latin typeface="HG丸ｺﾞｼｯｸM-PRO" panose="020F0600000000000000" pitchFamily="50" charset="-128"/>
                <a:ea typeface="HG丸ｺﾞｼｯｸM-PRO" panose="020F0600000000000000" pitchFamily="50" charset="-128"/>
              </a:rPr>
              <a:t>までに限る。）。</a:t>
            </a:r>
          </a:p>
          <a:p>
            <a:pPr marL="446088" indent="-265113">
              <a:spcBef>
                <a:spcPts val="600"/>
              </a:spcBef>
              <a:buNone/>
            </a:pP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１</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明細書発行機能が付与されていないレセプトコンピュータを使用している</a:t>
            </a:r>
            <a:r>
              <a:rPr lang="ja-JP" altLang="en-US" sz="1600" dirty="0" smtClean="0">
                <a:solidFill>
                  <a:srgbClr val="FF0000"/>
                </a:solidFill>
                <a:latin typeface="HG丸ｺﾞｼｯｸM-PRO" panose="020F0600000000000000" pitchFamily="50" charset="-128"/>
                <a:ea typeface="HG丸ｺﾞｼｯｸM-PRO" panose="020F0600000000000000" pitchFamily="50" charset="-128"/>
              </a:rPr>
              <a:t>場合</a:t>
            </a:r>
            <a:endParaRPr lang="ja-JP" altLang="en-US" sz="1600" strike="dblStrike" dirty="0">
              <a:latin typeface="HG丸ｺﾞｼｯｸM-PRO" panose="020F0600000000000000" pitchFamily="50" charset="-128"/>
              <a:ea typeface="HG丸ｺﾞｼｯｸM-PRO" panose="020F0600000000000000" pitchFamily="50" charset="-128"/>
            </a:endParaRPr>
          </a:p>
          <a:p>
            <a:pPr marL="542925" lvl="1" indent="-361950">
              <a:spcBef>
                <a:spcPts val="600"/>
              </a:spcBef>
              <a:buNone/>
            </a:pP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２</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自動入金機を使用しており、自動入金機で明細書発行を行おうとした場合には、自動入金機の改修が必要な</a:t>
            </a:r>
            <a:r>
              <a:rPr lang="ja-JP" altLang="en-US" sz="1600" dirty="0" smtClean="0">
                <a:solidFill>
                  <a:srgbClr val="FF0000"/>
                </a:solidFill>
                <a:latin typeface="HG丸ｺﾞｼｯｸM-PRO" panose="020F0600000000000000" pitchFamily="50" charset="-128"/>
                <a:ea typeface="HG丸ｺﾞｼｯｸM-PRO" panose="020F0600000000000000" pitchFamily="50" charset="-128"/>
              </a:rPr>
              <a:t>場合</a:t>
            </a:r>
            <a:endParaRPr lang="ja-JP" altLang="en-US" sz="1600" strike="dblStrike" dirty="0">
              <a:latin typeface="HG丸ｺﾞｼｯｸM-PRO" panose="020F0600000000000000" pitchFamily="50" charset="-128"/>
              <a:ea typeface="HG丸ｺﾞｼｯｸM-PRO" panose="020F0600000000000000" pitchFamily="50" charset="-128"/>
            </a:endParaRPr>
          </a:p>
          <a:p>
            <a:pPr marL="180975" indent="-180975">
              <a:spcBef>
                <a:spcPts val="600"/>
              </a:spcBef>
              <a:buNone/>
            </a:pPr>
            <a:r>
              <a:rPr lang="ja-JP" altLang="en-US" sz="1600" dirty="0" smtClean="0">
                <a:latin typeface="HG丸ｺﾞｼｯｸM-PRO" panose="020F0600000000000000" pitchFamily="50" charset="-128"/>
                <a:ea typeface="HG丸ｺﾞｼｯｸM-PRO" panose="020F0600000000000000" pitchFamily="50" charset="-128"/>
              </a:rPr>
              <a:t>５</a:t>
            </a:r>
            <a:r>
              <a:rPr lang="ja-JP" altLang="en-US" sz="1600" dirty="0">
                <a:latin typeface="HG丸ｺﾞｼｯｸM-PRO" panose="020F0600000000000000" pitchFamily="50" charset="-128"/>
                <a:ea typeface="HG丸ｺﾞｼｯｸM-PRO" panose="020F0600000000000000" pitchFamily="50" charset="-128"/>
              </a:rPr>
              <a:t>　明細書については、療養の給付に係る一部負担金等の費用の算定の基礎となった項目ごとに明細が記載されているものとし、具体的には、個別の診療報酬点数又は調剤報酬点数の算定項目（投薬等に係る薬剤又は保険医療材料の名称を含む。以下同じ。）が分かるものであること。なお、明細書の様式は別紙様式５を標準とするものであるが、このほか、診療報酬明細書又は調剤報酬明細書の様式を活用し、明細書としての発行年月日等の必要な情報を付した上で発行した場合にも、明細書が発行されたものとして取り扱うものとすること。</a:t>
            </a:r>
          </a:p>
          <a:p>
            <a:pPr marL="180975" indent="0">
              <a:spcBef>
                <a:spcPts val="600"/>
              </a:spcBef>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さらに</a:t>
            </a:r>
            <a:r>
              <a:rPr lang="ja-JP" altLang="en-US" sz="1600" dirty="0">
                <a:latin typeface="HG丸ｺﾞｼｯｸM-PRO" panose="020F0600000000000000" pitchFamily="50" charset="-128"/>
                <a:ea typeface="HG丸ｺﾞｼｯｸM-PRO" panose="020F0600000000000000" pitchFamily="50" charset="-128"/>
              </a:rPr>
              <a:t>、明細書の発行が義務付けられた保険医療機関及び保険薬局において、無償で発行する領収証に個別の診療報酬点数の算定項目が分かる明細が記載されている場合には、明細書が発行されたものとして取り扱うこととし、当該保険医療機関において患者から明細書発行の求めがあった場合にも、別に明細書を発行する必要はないこと</a:t>
            </a:r>
            <a:r>
              <a:rPr lang="ja-JP" altLang="en-US" sz="1600" dirty="0" smtClean="0">
                <a:latin typeface="HG丸ｺﾞｼｯｸM-PRO" panose="020F0600000000000000" pitchFamily="50" charset="-128"/>
                <a:ea typeface="HG丸ｺﾞｼｯｸM-PRO" panose="020F0600000000000000" pitchFamily="50" charset="-128"/>
              </a:rPr>
              <a:t>。</a:t>
            </a:r>
            <a:endParaRPr lang="ja-JP" altLang="en-US" sz="16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265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29722162"/>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87524" y="116633"/>
            <a:ext cx="8568952" cy="6624736"/>
          </a:xfrm>
          <a:prstGeom prst="snip2DiagRect">
            <a:avLst>
              <a:gd name="adj1" fmla="val 0"/>
              <a:gd name="adj2" fmla="val 875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467544" y="188640"/>
            <a:ext cx="8280920" cy="6669360"/>
          </a:xfrm>
        </p:spPr>
        <p:txBody>
          <a:bodyPr>
            <a:noAutofit/>
          </a:bodyPr>
          <a:lstStyle/>
          <a:p>
            <a:pPr marL="265113" indent="-265113">
              <a:spcBef>
                <a:spcPts val="600"/>
              </a:spcBef>
              <a:buNone/>
            </a:pPr>
            <a:r>
              <a:rPr lang="ja-JP" altLang="en-US" sz="1600" dirty="0">
                <a:latin typeface="HG丸ｺﾞｼｯｸM-PRO" panose="020F0600000000000000" pitchFamily="50" charset="-128"/>
                <a:ea typeface="HG丸ｺﾞｼｯｸM-PRO" panose="020F0600000000000000" pitchFamily="50" charset="-128"/>
              </a:rPr>
              <a:t>６　レセプト電子請求が義務付けられていない保険医療機関については、医療の透明化や患者への情報提供を積極的に推進していく必要がある一方で、明細書を即時に発行する基盤が整っていないと考えられることから、当該保険医療機関の明細書発行に関する状況（明細書発行の有無、明細書発行の手続き、費用徴収の有無、費用徴収を行う場合の金額を含む。）を院内又は薬局内に掲示すること。院内掲示等の例は別紙様式９を参考とすること。 </a:t>
            </a:r>
            <a:endParaRPr lang="en-US" altLang="ja-JP" sz="16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1600" dirty="0" smtClean="0">
                <a:latin typeface="HG丸ｺﾞｼｯｸM-PRO" panose="020F0600000000000000" pitchFamily="50" charset="-128"/>
                <a:ea typeface="HG丸ｺﾞｼｯｸM-PRO" panose="020F0600000000000000" pitchFamily="50" charset="-128"/>
              </a:rPr>
              <a:t>７</a:t>
            </a:r>
            <a:r>
              <a:rPr lang="ja-JP" altLang="en-US" sz="1600" dirty="0">
                <a:latin typeface="HG丸ｺﾞｼｯｸM-PRO" panose="020F0600000000000000" pitchFamily="50" charset="-128"/>
                <a:ea typeface="HG丸ｺﾞｼｯｸM-PRO" panose="020F0600000000000000" pitchFamily="50" charset="-128"/>
              </a:rPr>
              <a:t>　患者から診断群分類点数に関し明細書の発行を求められた場合は、入院中に使用された医薬品、行われた検査について、その名称を付記することを原則とし、その明細書の様式は別紙様式６を参考とするものであること。</a:t>
            </a:r>
          </a:p>
          <a:p>
            <a:pPr marL="265113" indent="-265113">
              <a:spcBef>
                <a:spcPts val="600"/>
              </a:spcBef>
              <a:buNone/>
            </a:pPr>
            <a:r>
              <a:rPr lang="ja-JP" altLang="en-US" sz="1600" dirty="0" smtClean="0">
                <a:latin typeface="HG丸ｺﾞｼｯｸM-PRO" panose="020F0600000000000000" pitchFamily="50" charset="-128"/>
                <a:ea typeface="HG丸ｺﾞｼｯｸM-PRO" panose="020F0600000000000000" pitchFamily="50" charset="-128"/>
              </a:rPr>
              <a:t>８</a:t>
            </a:r>
            <a:r>
              <a:rPr lang="ja-JP" altLang="en-US" sz="1600" dirty="0">
                <a:latin typeface="HG丸ｺﾞｼｯｸM-PRO" panose="020F0600000000000000" pitchFamily="50" charset="-128"/>
                <a:ea typeface="HG丸ｺﾞｼｯｸM-PRO" panose="020F0600000000000000" pitchFamily="50" charset="-128"/>
              </a:rPr>
              <a:t>　指定訪問看護事業者においても、患者から求められたときは、明細書の発行に努めること。</a:t>
            </a:r>
          </a:p>
          <a:p>
            <a:pPr marL="265113" indent="-265113">
              <a:spcBef>
                <a:spcPts val="600"/>
              </a:spcBef>
              <a:buNone/>
            </a:pPr>
            <a:r>
              <a:rPr lang="ja-JP" altLang="en-US" sz="1600" dirty="0" smtClean="0">
                <a:latin typeface="HG丸ｺﾞｼｯｸM-PRO" panose="020F0600000000000000" pitchFamily="50" charset="-128"/>
                <a:ea typeface="HG丸ｺﾞｼｯｸM-PRO" panose="020F0600000000000000" pitchFamily="50" charset="-128"/>
              </a:rPr>
              <a:t>９</a:t>
            </a:r>
            <a:r>
              <a:rPr lang="ja-JP" altLang="en-US" sz="1600" dirty="0">
                <a:latin typeface="HG丸ｺﾞｼｯｸM-PRO" panose="020F0600000000000000" pitchFamily="50" charset="-128"/>
                <a:ea typeface="HG丸ｺﾞｼｯｸM-PRO" panose="020F0600000000000000" pitchFamily="50" charset="-128"/>
              </a:rPr>
              <a:t>　明細書の発行の際の費用について、仮に費用を徴収する場合にあっても、実費相当とするなど、社会的に妥当適切な範囲とすることが適当であり、実質的に明細書の入手の妨げとなるような高額の料金を設定してはならないものであること。特に、現在の状況等を踏まえれば、例えば、</a:t>
            </a:r>
            <a:r>
              <a:rPr lang="en-US" altLang="ja-JP" sz="1600" dirty="0">
                <a:latin typeface="HG丸ｺﾞｼｯｸM-PRO" panose="020F0600000000000000" pitchFamily="50" charset="-128"/>
                <a:ea typeface="HG丸ｺﾞｼｯｸM-PRO" panose="020F0600000000000000" pitchFamily="50" charset="-128"/>
              </a:rPr>
              <a:t>1,000</a:t>
            </a:r>
            <a:r>
              <a:rPr lang="ja-JP" altLang="en-US" sz="1600" dirty="0">
                <a:latin typeface="HG丸ｺﾞｼｯｸM-PRO" panose="020F0600000000000000" pitchFamily="50" charset="-128"/>
                <a:ea typeface="HG丸ｺﾞｼｯｸM-PRO" panose="020F0600000000000000" pitchFamily="50" charset="-128"/>
              </a:rPr>
              <a:t>円を超えるような額は、実費相当としてふさわしくないものであること。</a:t>
            </a:r>
          </a:p>
          <a:p>
            <a:pPr marL="265113" indent="-265113">
              <a:spcBef>
                <a:spcPts val="600"/>
              </a:spcBef>
              <a:buNone/>
            </a:pPr>
            <a:r>
              <a:rPr lang="en-US" altLang="ja-JP" sz="1600" dirty="0" smtClean="0">
                <a:latin typeface="HG丸ｺﾞｼｯｸM-PRO" panose="020F0600000000000000" pitchFamily="50" charset="-128"/>
                <a:ea typeface="HG丸ｺﾞｼｯｸM-PRO" panose="020F0600000000000000" pitchFamily="50" charset="-128"/>
              </a:rPr>
              <a:t>10</a:t>
            </a:r>
            <a:r>
              <a:rPr lang="ja-JP" altLang="en-US" sz="1600" dirty="0">
                <a:latin typeface="HG丸ｺﾞｼｯｸM-PRO" panose="020F0600000000000000" pitchFamily="50" charset="-128"/>
                <a:ea typeface="HG丸ｺﾞｼｯｸM-PRO" panose="020F0600000000000000" pitchFamily="50" charset="-128"/>
              </a:rPr>
              <a:t>　公費負担医療の対象である患者等、一部負担金等の支払いがない患者についても、患者に対する情報提供等の観点から、可能な限り明細書を発行するよう努めること。</a:t>
            </a:r>
          </a:p>
          <a:p>
            <a:pPr marL="265113" indent="-265113">
              <a:spcBef>
                <a:spcPts val="600"/>
              </a:spcBef>
              <a:buNone/>
            </a:pPr>
            <a:r>
              <a:rPr lang="en-US" altLang="ja-JP" sz="1600" dirty="0" smtClean="0">
                <a:latin typeface="HG丸ｺﾞｼｯｸM-PRO" panose="020F0600000000000000" pitchFamily="50" charset="-128"/>
                <a:ea typeface="HG丸ｺﾞｼｯｸM-PRO" panose="020F0600000000000000" pitchFamily="50" charset="-128"/>
              </a:rPr>
              <a:t>11</a:t>
            </a:r>
            <a:r>
              <a:rPr lang="ja-JP" altLang="en-US" sz="1600" dirty="0">
                <a:latin typeface="HG丸ｺﾞｼｯｸM-PRO" panose="020F0600000000000000" pitchFamily="50" charset="-128"/>
                <a:ea typeface="HG丸ｺﾞｼｯｸM-PRO" panose="020F0600000000000000" pitchFamily="50" charset="-128"/>
              </a:rPr>
              <a:t>　明細書の記載内容が毎回同一であるとの理由により、明細書の発行を希望しない患者に対しても、診療内容が変更された場合等、明細書の記載内容が変更される場合には、その旨を患者に情報提供するよう努めること。</a:t>
            </a:r>
          </a:p>
          <a:p>
            <a:pPr marL="265113" indent="-265113">
              <a:spcBef>
                <a:spcPts val="600"/>
              </a:spcBef>
              <a:buNone/>
            </a:pPr>
            <a:r>
              <a:rPr lang="en-US" altLang="ja-JP" sz="1600" dirty="0" smtClean="0">
                <a:latin typeface="HG丸ｺﾞｼｯｸM-PRO" panose="020F0600000000000000" pitchFamily="50" charset="-128"/>
                <a:ea typeface="HG丸ｺﾞｼｯｸM-PRO" panose="020F0600000000000000" pitchFamily="50" charset="-128"/>
              </a:rPr>
              <a:t>12</a:t>
            </a:r>
            <a:r>
              <a:rPr lang="ja-JP" altLang="en-US" sz="1600" dirty="0">
                <a:latin typeface="HG丸ｺﾞｼｯｸM-PRO" panose="020F0600000000000000" pitchFamily="50" charset="-128"/>
                <a:ea typeface="HG丸ｺﾞｼｯｸM-PRO" panose="020F0600000000000000" pitchFamily="50" charset="-128"/>
              </a:rPr>
              <a:t>　「正当な理由」に該当する保険医療</a:t>
            </a:r>
            <a:r>
              <a:rPr lang="ja-JP" altLang="en-US" sz="1600" dirty="0" smtClean="0">
                <a:latin typeface="HG丸ｺﾞｼｯｸM-PRO" panose="020F0600000000000000" pitchFamily="50" charset="-128"/>
                <a:ea typeface="HG丸ｺﾞｼｯｸM-PRO" panose="020F0600000000000000" pitchFamily="50" charset="-128"/>
              </a:rPr>
              <a:t>機関に</a:t>
            </a:r>
            <a:r>
              <a:rPr lang="ja-JP" altLang="en-US" sz="1600" dirty="0">
                <a:latin typeface="HG丸ｺﾞｼｯｸM-PRO" panose="020F0600000000000000" pitchFamily="50" charset="-128"/>
                <a:ea typeface="HG丸ｺﾞｼｯｸM-PRO" panose="020F0600000000000000" pitchFamily="50" charset="-128"/>
              </a:rPr>
              <a:t>おいて着実に明細書の無償発行体制を整備するため、当該保険医療</a:t>
            </a:r>
            <a:r>
              <a:rPr lang="ja-JP" altLang="en-US" sz="1600" dirty="0" smtClean="0">
                <a:latin typeface="HG丸ｺﾞｼｯｸM-PRO" panose="020F0600000000000000" pitchFamily="50" charset="-128"/>
                <a:ea typeface="HG丸ｺﾞｼｯｸM-PRO" panose="020F0600000000000000" pitchFamily="50" charset="-128"/>
              </a:rPr>
              <a:t>機関は</a:t>
            </a:r>
            <a:r>
              <a:rPr lang="ja-JP" altLang="en-US" sz="1600" dirty="0">
                <a:latin typeface="HG丸ｺﾞｼｯｸM-PRO" panose="020F0600000000000000" pitchFamily="50" charset="-128"/>
                <a:ea typeface="HG丸ｺﾞｼｯｸM-PRO" panose="020F0600000000000000" pitchFamily="50" charset="-128"/>
              </a:rPr>
              <a:t>、４の届出の記載事項について、毎年７月１日現在の状況の報告を行うこと</a:t>
            </a:r>
            <a:r>
              <a:rPr lang="ja-JP" altLang="en-US" sz="1600" dirty="0" smtClean="0">
                <a:latin typeface="HG丸ｺﾞｼｯｸM-PRO" panose="020F0600000000000000" pitchFamily="50" charset="-128"/>
                <a:ea typeface="HG丸ｺﾞｼｯｸM-PRO" panose="020F0600000000000000" pitchFamily="50" charset="-128"/>
              </a:rPr>
              <a:t>。</a:t>
            </a:r>
            <a:endParaRPr lang="ja-JP" altLang="en-US" sz="16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266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63309871"/>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7504" y="1340768"/>
            <a:ext cx="8208912" cy="18002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 name="タイトル 1"/>
          <p:cNvSpPr txBox="1">
            <a:spLocks/>
          </p:cNvSpPr>
          <p:nvPr/>
        </p:nvSpPr>
        <p:spPr>
          <a:xfrm>
            <a:off x="457200" y="1412776"/>
            <a:ext cx="7643192" cy="1575048"/>
          </a:xfrm>
          <a:prstGeom prst="flowChartAlternateProcess">
            <a:avLst/>
          </a:prstGeom>
          <a:noFill/>
          <a:ln w="28575">
            <a:noFill/>
          </a:ln>
          <a:effectLst>
            <a:outerShdw blurRad="50800" dist="38100" algn="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solidFill>
                  <a:srgbClr val="002060"/>
                </a:solidFill>
                <a:latin typeface="+mj-ea"/>
              </a:rPr>
              <a:t>その他</a:t>
            </a:r>
            <a:r>
              <a:rPr lang="en-US" altLang="ja-JP" sz="3200" dirty="0" smtClean="0">
                <a:solidFill>
                  <a:srgbClr val="002060"/>
                </a:solidFill>
                <a:latin typeface="+mj-ea"/>
              </a:rPr>
              <a:t/>
            </a:r>
            <a:br>
              <a:rPr lang="en-US" altLang="ja-JP" sz="3200" dirty="0" smtClean="0">
                <a:solidFill>
                  <a:srgbClr val="002060"/>
                </a:solidFill>
                <a:latin typeface="+mj-ea"/>
              </a:rPr>
            </a:br>
            <a:r>
              <a:rPr lang="en-US" altLang="ja-JP" sz="4800" u="sng" dirty="0" smtClean="0">
                <a:solidFill>
                  <a:srgbClr val="002060"/>
                </a:solidFill>
                <a:latin typeface="+mj-ea"/>
              </a:rPr>
              <a:t>DPC/PDPS</a:t>
            </a:r>
            <a:endParaRPr lang="ja-JP" altLang="en-US" sz="4800" u="sng" dirty="0">
              <a:solidFill>
                <a:srgbClr val="002060"/>
              </a:solidFill>
              <a:latin typeface="+mj-ea"/>
            </a:endParaRPr>
          </a:p>
        </p:txBody>
      </p:sp>
      <p:sp>
        <p:nvSpPr>
          <p:cNvPr id="6"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267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98791088"/>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251520" y="656692"/>
            <a:ext cx="8640960" cy="5652628"/>
          </a:xfrm>
          <a:prstGeom prst="snip2DiagRect">
            <a:avLst>
              <a:gd name="adj1" fmla="val 0"/>
              <a:gd name="adj2" fmla="val 741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251520" y="260648"/>
            <a:ext cx="6768752" cy="79208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 name="コンテンツ プレースホルダー 2"/>
          <p:cNvSpPr>
            <a:spLocks noGrp="1"/>
          </p:cNvSpPr>
          <p:nvPr>
            <p:ph idx="1"/>
          </p:nvPr>
        </p:nvSpPr>
        <p:spPr>
          <a:xfrm>
            <a:off x="395536" y="404664"/>
            <a:ext cx="8208912" cy="5976664"/>
          </a:xfrm>
        </p:spPr>
        <p:txBody>
          <a:bodyPr>
            <a:noAutofit/>
          </a:bodyPr>
          <a:lstStyle/>
          <a:p>
            <a:pPr marL="361950" indent="-361950">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◆入院基本料等の見直し等の反映</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627063">
              <a:buNone/>
            </a:pPr>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542925" indent="-542925">
              <a:buNone/>
            </a:pPr>
            <a:r>
              <a:rPr lang="ja-JP" altLang="en-US" sz="2000" dirty="0" smtClean="0">
                <a:latin typeface="HG丸ｺﾞｼｯｸM-PRO" panose="020F0600000000000000" pitchFamily="50" charset="-128"/>
                <a:ea typeface="HG丸ｺﾞｼｯｸM-PRO" panose="020F0600000000000000" pitchFamily="50" charset="-128"/>
              </a:rPr>
              <a:t>（１）</a:t>
            </a:r>
            <a:r>
              <a:rPr lang="ja-JP" altLang="ja-JP" sz="2000" dirty="0" smtClean="0">
                <a:latin typeface="HG丸ｺﾞｼｯｸM-PRO" panose="020F0600000000000000" pitchFamily="50" charset="-128"/>
                <a:ea typeface="HG丸ｺﾞｼｯｸM-PRO" panose="020F0600000000000000" pitchFamily="50" charset="-128"/>
              </a:rPr>
              <a:t>急性期</a:t>
            </a:r>
            <a:r>
              <a:rPr lang="ja-JP" altLang="ja-JP" sz="2000" dirty="0">
                <a:latin typeface="HG丸ｺﾞｼｯｸM-PRO" panose="020F0600000000000000" pitchFamily="50" charset="-128"/>
                <a:ea typeface="HG丸ｺﾞｼｯｸM-PRO" panose="020F0600000000000000" pitchFamily="50" charset="-128"/>
              </a:rPr>
              <a:t>入院医療の評価の見直しに伴う入院基本料等の見直しについては、</a:t>
            </a:r>
            <a:r>
              <a:rPr lang="ja-JP" altLang="ja-JP" sz="2000" u="sng" dirty="0">
                <a:solidFill>
                  <a:srgbClr val="0000FF"/>
                </a:solidFill>
                <a:latin typeface="HG丸ｺﾞｼｯｸM-PRO" panose="020F0600000000000000" pitchFamily="50" charset="-128"/>
                <a:ea typeface="HG丸ｺﾞｼｯｸM-PRO" panose="020F0600000000000000" pitchFamily="50" charset="-128"/>
              </a:rPr>
              <a:t>診断群分類点数表の設定（改定）において実態に即して反映</a:t>
            </a:r>
            <a:r>
              <a:rPr lang="ja-JP" altLang="ja-JP" sz="2000" dirty="0">
                <a:latin typeface="HG丸ｺﾞｼｯｸM-PRO" panose="020F0600000000000000" pitchFamily="50" charset="-128"/>
                <a:ea typeface="HG丸ｺﾞｼｯｸM-PRO" panose="020F0600000000000000" pitchFamily="50" charset="-128"/>
              </a:rPr>
              <a:t>させる</a:t>
            </a:r>
            <a:r>
              <a:rPr lang="ja-JP" altLang="ja-JP"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542925">
              <a:buNone/>
            </a:pPr>
            <a:endParaRPr lang="ja-JP" altLang="ja-JP" sz="2000" dirty="0">
              <a:latin typeface="HG丸ｺﾞｼｯｸM-PRO" panose="020F0600000000000000" pitchFamily="50" charset="-128"/>
              <a:ea typeface="HG丸ｺﾞｼｯｸM-PRO" panose="020F0600000000000000" pitchFamily="50" charset="-128"/>
            </a:endParaRPr>
          </a:p>
          <a:p>
            <a:pPr marL="542925" indent="-542925">
              <a:buNone/>
            </a:pPr>
            <a:r>
              <a:rPr lang="ja-JP" altLang="en-US" sz="2000" dirty="0" smtClean="0">
                <a:latin typeface="HG丸ｺﾞｼｯｸM-PRO" panose="020F0600000000000000" pitchFamily="50" charset="-128"/>
                <a:ea typeface="HG丸ｺﾞｼｯｸM-PRO" panose="020F0600000000000000" pitchFamily="50" charset="-128"/>
              </a:rPr>
              <a:t>（２）</a:t>
            </a:r>
            <a:r>
              <a:rPr lang="ja-JP" altLang="ja-JP" sz="2000" dirty="0" smtClean="0">
                <a:latin typeface="HG丸ｺﾞｼｯｸM-PRO" panose="020F0600000000000000" pitchFamily="50" charset="-128"/>
                <a:ea typeface="HG丸ｺﾞｼｯｸM-PRO" panose="020F0600000000000000" pitchFamily="50" charset="-128"/>
              </a:rPr>
              <a:t>診療</a:t>
            </a:r>
            <a:r>
              <a:rPr lang="ja-JP" altLang="ja-JP" sz="2000" dirty="0">
                <a:latin typeface="HG丸ｺﾞｼｯｸM-PRO" panose="020F0600000000000000" pitchFamily="50" charset="-128"/>
                <a:ea typeface="HG丸ｺﾞｼｯｸM-PRO" panose="020F0600000000000000" pitchFamily="50" charset="-128"/>
              </a:rPr>
              <a:t>報酬改定後の包括範囲に係る報酬水準（但し、機能評価係数Ⅰに係るものを除く）については、</a:t>
            </a:r>
            <a:r>
              <a:rPr lang="ja-JP" altLang="ja-JP" sz="2000" u="sng" dirty="0">
                <a:solidFill>
                  <a:srgbClr val="0000FF"/>
                </a:solidFill>
                <a:latin typeface="HG丸ｺﾞｼｯｸM-PRO" panose="020F0600000000000000" pitchFamily="50" charset="-128"/>
                <a:ea typeface="HG丸ｺﾞｼｯｸM-PRO" panose="020F0600000000000000" pitchFamily="50" charset="-128"/>
              </a:rPr>
              <a:t>診療報酬改定前の当該水準に改定率（消費税増税に係る対応分を除いたもの）を乗じたもの</a:t>
            </a:r>
            <a:r>
              <a:rPr lang="ja-JP" altLang="ja-JP" sz="2000" dirty="0">
                <a:latin typeface="HG丸ｺﾞｼｯｸM-PRO" panose="020F0600000000000000" pitchFamily="50" charset="-128"/>
                <a:ea typeface="HG丸ｺﾞｼｯｸM-PRO" panose="020F0600000000000000" pitchFamily="50" charset="-128"/>
              </a:rPr>
              <a:t>とし、医療機関別係数の計算において反映させる</a:t>
            </a:r>
            <a:r>
              <a:rPr lang="ja-JP" altLang="ja-JP"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542925">
              <a:buNone/>
            </a:pP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542925">
              <a:buNone/>
            </a:pPr>
            <a:r>
              <a:rPr lang="ja-JP" altLang="en-US" sz="2000" dirty="0">
                <a:latin typeface="HG丸ｺﾞｼｯｸM-PRO" panose="020F0600000000000000" pitchFamily="50" charset="-128"/>
                <a:ea typeface="HG丸ｺﾞｼｯｸM-PRO" panose="020F0600000000000000" pitchFamily="50" charset="-128"/>
              </a:rPr>
              <a:t>（３</a:t>
            </a:r>
            <a:r>
              <a:rPr lang="ja-JP" altLang="en-US" sz="2000" dirty="0" smtClean="0">
                <a:latin typeface="HG丸ｺﾞｼｯｸM-PRO" panose="020F0600000000000000" pitchFamily="50" charset="-128"/>
                <a:ea typeface="HG丸ｺﾞｼｯｸM-PRO" panose="020F0600000000000000" pitchFamily="50" charset="-128"/>
              </a:rPr>
              <a:t>）</a:t>
            </a:r>
            <a:r>
              <a:rPr lang="ja-JP" altLang="ja-JP" sz="2000" dirty="0" smtClean="0">
                <a:latin typeface="HG丸ｺﾞｼｯｸM-PRO" panose="020F0600000000000000" pitchFamily="50" charset="-128"/>
                <a:ea typeface="HG丸ｺﾞｼｯｸM-PRO" panose="020F0600000000000000" pitchFamily="50" charset="-128"/>
              </a:rPr>
              <a:t>また</a:t>
            </a:r>
            <a:r>
              <a:rPr lang="ja-JP" altLang="ja-JP" sz="2000" dirty="0">
                <a:latin typeface="HG丸ｺﾞｼｯｸM-PRO" panose="020F0600000000000000" pitchFamily="50" charset="-128"/>
                <a:ea typeface="HG丸ｺﾞｼｯｸM-PRO" panose="020F0600000000000000" pitchFamily="50" charset="-128"/>
              </a:rPr>
              <a:t>、</a:t>
            </a:r>
            <a:r>
              <a:rPr lang="ja-JP" altLang="ja-JP" sz="2000" u="sng" dirty="0">
                <a:solidFill>
                  <a:srgbClr val="0000FF"/>
                </a:solidFill>
                <a:latin typeface="HG丸ｺﾞｼｯｸM-PRO" panose="020F0600000000000000" pitchFamily="50" charset="-128"/>
                <a:ea typeface="HG丸ｺﾞｼｯｸM-PRO" panose="020F0600000000000000" pitchFamily="50" charset="-128"/>
              </a:rPr>
              <a:t>消費税増税に係る対応</a:t>
            </a:r>
            <a:r>
              <a:rPr lang="ja-JP" altLang="ja-JP" sz="2000" dirty="0">
                <a:latin typeface="HG丸ｺﾞｼｯｸM-PRO" panose="020F0600000000000000" pitchFamily="50" charset="-128"/>
                <a:ea typeface="HG丸ｺﾞｼｯｸM-PRO" panose="020F0600000000000000" pitchFamily="50" charset="-128"/>
              </a:rPr>
              <a:t>として、入院料、薬価等の出来高報酬体系における消費税増税に係る対応を踏まえ、各項目の引き上げ分に相当する引き上げ額を</a:t>
            </a:r>
            <a:r>
              <a:rPr lang="ja-JP" altLang="ja-JP" sz="2000" u="sng" dirty="0">
                <a:solidFill>
                  <a:srgbClr val="0000FF"/>
                </a:solidFill>
                <a:latin typeface="HG丸ｺﾞｼｯｸM-PRO" panose="020F0600000000000000" pitchFamily="50" charset="-128"/>
                <a:ea typeface="HG丸ｺﾞｼｯｸM-PRO" panose="020F0600000000000000" pitchFamily="50" charset="-128"/>
              </a:rPr>
              <a:t>前年度の包括範囲出来高実績に基づいて算出</a:t>
            </a:r>
            <a:r>
              <a:rPr lang="ja-JP" altLang="ja-JP" sz="2000" u="sng" dirty="0">
                <a:latin typeface="HG丸ｺﾞｼｯｸM-PRO" panose="020F0600000000000000" pitchFamily="50" charset="-128"/>
                <a:ea typeface="HG丸ｺﾞｼｯｸM-PRO" panose="020F0600000000000000" pitchFamily="50" charset="-128"/>
              </a:rPr>
              <a:t>し、</a:t>
            </a:r>
            <a:r>
              <a:rPr lang="ja-JP" altLang="ja-JP" sz="2000" u="sng" dirty="0">
                <a:solidFill>
                  <a:srgbClr val="0000FF"/>
                </a:solidFill>
                <a:latin typeface="HG丸ｺﾞｼｯｸM-PRO" panose="020F0600000000000000" pitchFamily="50" charset="-128"/>
                <a:ea typeface="HG丸ｺﾞｼｯｸM-PRO" panose="020F0600000000000000" pitchFamily="50" charset="-128"/>
              </a:rPr>
              <a:t>医療機関別係数の計算および診断群分類点数表の設定において反映</a:t>
            </a:r>
            <a:r>
              <a:rPr lang="ja-JP" altLang="ja-JP" sz="2000" dirty="0">
                <a:latin typeface="HG丸ｺﾞｼｯｸM-PRO" panose="020F0600000000000000" pitchFamily="50" charset="-128"/>
                <a:ea typeface="HG丸ｺﾞｼｯｸM-PRO" panose="020F0600000000000000" pitchFamily="50" charset="-128"/>
              </a:rPr>
              <a:t>させる。</a:t>
            </a:r>
            <a:endParaRPr kumimoji="1" lang="en-US" altLang="ja-JP" sz="2000" dirty="0" smtClean="0">
              <a:latin typeface="HG丸ｺﾞｼｯｸM-PRO" panose="020F0600000000000000" pitchFamily="50" charset="-128"/>
              <a:ea typeface="HG丸ｺﾞｼｯｸM-PRO" panose="020F0600000000000000" pitchFamily="50" charset="-128"/>
            </a:endParaRPr>
          </a:p>
        </p:txBody>
      </p:sp>
      <p:sp>
        <p:nvSpPr>
          <p:cNvPr id="9"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268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99169865"/>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対角する 2 つの角を切り取った四角形 8"/>
          <p:cNvSpPr/>
          <p:nvPr/>
        </p:nvSpPr>
        <p:spPr>
          <a:xfrm>
            <a:off x="251520" y="656692"/>
            <a:ext cx="8640960" cy="5796644"/>
          </a:xfrm>
          <a:prstGeom prst="snip2DiagRect">
            <a:avLst>
              <a:gd name="adj1" fmla="val 0"/>
              <a:gd name="adj2" fmla="val 1259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 9"/>
          <p:cNvSpPr/>
          <p:nvPr/>
        </p:nvSpPr>
        <p:spPr>
          <a:xfrm>
            <a:off x="251520" y="260648"/>
            <a:ext cx="7488832" cy="792088"/>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1" name="コンテンツ プレースホルダー 2"/>
          <p:cNvSpPr>
            <a:spLocks noGrp="1"/>
          </p:cNvSpPr>
          <p:nvPr>
            <p:ph idx="1"/>
          </p:nvPr>
        </p:nvSpPr>
        <p:spPr>
          <a:xfrm>
            <a:off x="395536" y="404664"/>
            <a:ext cx="8424936" cy="5976664"/>
          </a:xfrm>
        </p:spPr>
        <p:txBody>
          <a:bodyPr>
            <a:noAutofit/>
          </a:bodyPr>
          <a:lstStyle/>
          <a:p>
            <a:pPr marL="361950" indent="-361950">
              <a:buNone/>
            </a:pPr>
            <a:r>
              <a:rPr lang="ja-JP" altLang="en-US" sz="2400" dirty="0">
                <a:solidFill>
                  <a:srgbClr val="FF0000"/>
                </a:solidFill>
                <a:latin typeface="HG丸ｺﾞｼｯｸM-PRO" panose="020F0600000000000000" pitchFamily="50" charset="-128"/>
                <a:ea typeface="HG丸ｺﾞｼｯｸM-PRO" panose="020F0600000000000000" pitchFamily="50" charset="-128"/>
              </a:rPr>
              <a:t>◆各医療機関別係数の見直しに係る</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対応①</a:t>
            </a:r>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627063" indent="-627063">
              <a:buNone/>
            </a:pPr>
            <a:endParaRPr kumimoji="1" lang="en-US" altLang="ja-JP" sz="2000" dirty="0" smtClean="0">
              <a:latin typeface="HG丸ｺﾞｼｯｸM-PRO" panose="020F0600000000000000" pitchFamily="50" charset="-128"/>
              <a:ea typeface="HG丸ｺﾞｼｯｸM-PRO" panose="020F0600000000000000" pitchFamily="50" charset="-128"/>
            </a:endParaRPr>
          </a:p>
          <a:p>
            <a:pPr marL="627063" indent="-627063">
              <a:buNone/>
            </a:pPr>
            <a:r>
              <a:rPr lang="ja-JP" altLang="en-US" sz="2000" dirty="0">
                <a:latin typeface="HG丸ｺﾞｼｯｸM-PRO" panose="020F0600000000000000" pitchFamily="50" charset="-128"/>
                <a:ea typeface="HG丸ｺﾞｼｯｸM-PRO" panose="020F0600000000000000" pitchFamily="50" charset="-128"/>
              </a:rPr>
              <a:t>（１）調整係数の見直しに係る</a:t>
            </a:r>
            <a:r>
              <a:rPr lang="ja-JP" altLang="en-US" sz="2000" dirty="0" smtClean="0">
                <a:latin typeface="HG丸ｺﾞｼｯｸM-PRO" panose="020F0600000000000000" pitchFamily="50" charset="-128"/>
                <a:ea typeface="HG丸ｺﾞｼｯｸM-PRO" panose="020F0600000000000000" pitchFamily="50" charset="-128"/>
              </a:rPr>
              <a:t>対応</a:t>
            </a:r>
            <a:endParaRPr lang="en-US" altLang="ja-JP" sz="2000" dirty="0" smtClean="0">
              <a:latin typeface="HG丸ｺﾞｼｯｸM-PRO" panose="020F0600000000000000" pitchFamily="50" charset="-128"/>
              <a:ea typeface="HG丸ｺﾞｼｯｸM-PRO" panose="020F0600000000000000" pitchFamily="50" charset="-128"/>
            </a:endParaRPr>
          </a:p>
          <a:p>
            <a:pPr marL="627063" indent="-265113">
              <a:buNone/>
            </a:pPr>
            <a:r>
              <a:rPr lang="ja-JP" altLang="en-US" sz="1800" dirty="0">
                <a:latin typeface="HG丸ｺﾞｼｯｸM-PRO" panose="020F0600000000000000" pitchFamily="50" charset="-128"/>
                <a:ea typeface="HG丸ｺﾞｼｯｸM-PRO" panose="020F0600000000000000" pitchFamily="50" charset="-128"/>
              </a:rPr>
              <a:t>①　</a:t>
            </a:r>
            <a:r>
              <a:rPr lang="en-US" altLang="ja-JP" sz="1800" dirty="0">
                <a:latin typeface="HG丸ｺﾞｼｯｸM-PRO" panose="020F0600000000000000" pitchFamily="50" charset="-128"/>
                <a:ea typeface="HG丸ｺﾞｼｯｸM-PRO" panose="020F0600000000000000" pitchFamily="50" charset="-128"/>
              </a:rPr>
              <a:t>DPC/PDPS</a:t>
            </a:r>
            <a:r>
              <a:rPr lang="ja-JP" altLang="en-US" sz="1800" dirty="0">
                <a:latin typeface="HG丸ｺﾞｼｯｸM-PRO" panose="020F0600000000000000" pitchFamily="50" charset="-128"/>
                <a:ea typeface="HG丸ｺﾞｼｯｸM-PRO" panose="020F0600000000000000" pitchFamily="50" charset="-128"/>
              </a:rPr>
              <a:t>の円滑導入のために設定された調整係数については、今回の改定も含め３回の改定を目途に段階的に基礎係数と機能評価係数</a:t>
            </a:r>
            <a:r>
              <a:rPr lang="en-US" altLang="ja-JP" sz="1800" dirty="0">
                <a:latin typeface="HG丸ｺﾞｼｯｸM-PRO" panose="020F0600000000000000" pitchFamily="50" charset="-128"/>
                <a:ea typeface="HG丸ｺﾞｼｯｸM-PRO" panose="020F0600000000000000" pitchFamily="50" charset="-128"/>
              </a:rPr>
              <a:t>Ⅱ</a:t>
            </a:r>
            <a:r>
              <a:rPr lang="ja-JP" altLang="en-US" sz="1800" dirty="0" err="1">
                <a:latin typeface="HG丸ｺﾞｼｯｸM-PRO" panose="020F0600000000000000" pitchFamily="50" charset="-128"/>
                <a:ea typeface="HG丸ｺﾞｼｯｸM-PRO" panose="020F0600000000000000" pitchFamily="50" charset="-128"/>
              </a:rPr>
              <a:t>への</a:t>
            </a:r>
            <a:r>
              <a:rPr lang="ja-JP" altLang="en-US" sz="1800" dirty="0">
                <a:latin typeface="HG丸ｺﾞｼｯｸM-PRO" panose="020F0600000000000000" pitchFamily="50" charset="-128"/>
                <a:ea typeface="HG丸ｺﾞｼｯｸM-PRO" panose="020F0600000000000000" pitchFamily="50" charset="-128"/>
              </a:rPr>
              <a:t>置換えを進めることとされており、</a:t>
            </a:r>
            <a:r>
              <a:rPr lang="ja-JP" altLang="en-US" sz="1800" u="sng" dirty="0">
                <a:solidFill>
                  <a:srgbClr val="0000FF"/>
                </a:solidFill>
                <a:latin typeface="HG丸ｺﾞｼｯｸM-PRO" panose="020F0600000000000000" pitchFamily="50" charset="-128"/>
                <a:ea typeface="HG丸ｺﾞｼｯｸM-PRO" panose="020F0600000000000000" pitchFamily="50" charset="-128"/>
              </a:rPr>
              <a:t>今回改定においては、調整部分の</a:t>
            </a:r>
            <a:r>
              <a:rPr lang="en-US" altLang="ja-JP" sz="1800" u="sng" dirty="0">
                <a:solidFill>
                  <a:srgbClr val="0000FF"/>
                </a:solidFill>
                <a:latin typeface="HG丸ｺﾞｼｯｸM-PRO" panose="020F0600000000000000" pitchFamily="50" charset="-128"/>
                <a:ea typeface="HG丸ｺﾞｼｯｸM-PRO" panose="020F0600000000000000" pitchFamily="50" charset="-128"/>
              </a:rPr>
              <a:t>50</a:t>
            </a:r>
            <a:r>
              <a:rPr lang="ja-JP" altLang="en-US" sz="1800" u="sng" dirty="0">
                <a:solidFill>
                  <a:srgbClr val="0000FF"/>
                </a:solidFill>
                <a:latin typeface="HG丸ｺﾞｼｯｸM-PRO" panose="020F0600000000000000" pitchFamily="50" charset="-128"/>
                <a:ea typeface="HG丸ｺﾞｼｯｸM-PRO" panose="020F0600000000000000" pitchFamily="50" charset="-128"/>
              </a:rPr>
              <a:t>％を機能評価係数</a:t>
            </a:r>
            <a:r>
              <a:rPr lang="en-US" altLang="ja-JP" sz="1800" u="sng" dirty="0">
                <a:solidFill>
                  <a:srgbClr val="0000FF"/>
                </a:solidFill>
                <a:latin typeface="HG丸ｺﾞｼｯｸM-PRO" panose="020F0600000000000000" pitchFamily="50" charset="-128"/>
                <a:ea typeface="HG丸ｺﾞｼｯｸM-PRO" panose="020F0600000000000000" pitchFamily="50" charset="-128"/>
              </a:rPr>
              <a:t>Ⅱ</a:t>
            </a:r>
            <a:r>
              <a:rPr lang="ja-JP" altLang="en-US" sz="1800" u="sng" dirty="0">
                <a:solidFill>
                  <a:srgbClr val="0000FF"/>
                </a:solidFill>
                <a:latin typeface="HG丸ｺﾞｼｯｸM-PRO" panose="020F0600000000000000" pitchFamily="50" charset="-128"/>
                <a:ea typeface="HG丸ｺﾞｼｯｸM-PRO" panose="020F0600000000000000" pitchFamily="50" charset="-128"/>
              </a:rPr>
              <a:t>に置換え、残りの調整部分を「暫定調整係数」</a:t>
            </a:r>
            <a:r>
              <a:rPr lang="ja-JP" altLang="en-US" sz="1800" dirty="0">
                <a:latin typeface="HG丸ｺﾞｼｯｸM-PRO" panose="020F0600000000000000" pitchFamily="50" charset="-128"/>
                <a:ea typeface="HG丸ｺﾞｼｯｸM-PRO" panose="020F0600000000000000" pitchFamily="50" charset="-128"/>
              </a:rPr>
              <a:t>として設定する。</a:t>
            </a:r>
          </a:p>
          <a:p>
            <a:pPr marL="627063" indent="-627063">
              <a:buNone/>
            </a:pPr>
            <a:endParaRPr lang="ja-JP" altLang="en-US" sz="1800" dirty="0">
              <a:latin typeface="HG丸ｺﾞｼｯｸM-PRO" panose="020F0600000000000000" pitchFamily="50" charset="-128"/>
              <a:ea typeface="HG丸ｺﾞｼｯｸM-PRO" panose="020F0600000000000000" pitchFamily="50" charset="-128"/>
            </a:endParaRPr>
          </a:p>
          <a:p>
            <a:pPr marL="712788" indent="0">
              <a:buNone/>
            </a:pPr>
            <a:r>
              <a:rPr lang="en-US" altLang="ja-JP" sz="1800" dirty="0">
                <a:solidFill>
                  <a:srgbClr val="0000FF"/>
                </a:solidFill>
                <a:latin typeface="HG丸ｺﾞｼｯｸM-PRO" panose="020F0600000000000000" pitchFamily="50" charset="-128"/>
                <a:ea typeface="HG丸ｺﾞｼｯｸM-PRO" panose="020F0600000000000000" pitchFamily="50" charset="-128"/>
              </a:rPr>
              <a:t>〔</a:t>
            </a:r>
            <a:r>
              <a:rPr lang="ja-JP" altLang="en-US" sz="1800" dirty="0">
                <a:solidFill>
                  <a:srgbClr val="0000FF"/>
                </a:solidFill>
                <a:latin typeface="HG丸ｺﾞｼｯｸM-PRO" panose="020F0600000000000000" pitchFamily="50" charset="-128"/>
                <a:ea typeface="HG丸ｺﾞｼｯｸM-PRO" panose="020F0600000000000000" pitchFamily="50" charset="-128"/>
              </a:rPr>
              <a:t>医療機関Ａの暫定調整係数</a:t>
            </a:r>
            <a:r>
              <a:rPr lang="en-US" altLang="ja-JP" sz="1800" dirty="0">
                <a:solidFill>
                  <a:srgbClr val="0000FF"/>
                </a:solidFill>
                <a:latin typeface="HG丸ｺﾞｼｯｸM-PRO" panose="020F0600000000000000" pitchFamily="50" charset="-128"/>
                <a:ea typeface="HG丸ｺﾞｼｯｸM-PRO" panose="020F0600000000000000" pitchFamily="50" charset="-128"/>
              </a:rPr>
              <a:t>〕</a:t>
            </a:r>
            <a:r>
              <a:rPr lang="ja-JP" altLang="en-US" sz="1800" dirty="0">
                <a:solidFill>
                  <a:srgbClr val="0000FF"/>
                </a:solidFill>
                <a:latin typeface="HG丸ｺﾞｼｯｸM-PRO" panose="020F0600000000000000" pitchFamily="50" charset="-128"/>
                <a:ea typeface="HG丸ｺﾞｼｯｸM-PRO" panose="020F0600000000000000" pitchFamily="50" charset="-128"/>
              </a:rPr>
              <a:t>＝</a:t>
            </a:r>
          </a:p>
          <a:p>
            <a:pPr marL="1435100" indent="0">
              <a:buNone/>
            </a:pPr>
            <a:r>
              <a:rPr lang="ja-JP" altLang="en-US" sz="1800" dirty="0">
                <a:solidFill>
                  <a:srgbClr val="0000FF"/>
                </a:solidFill>
                <a:latin typeface="HG丸ｺﾞｼｯｸM-PRO" panose="020F0600000000000000" pitchFamily="50" charset="-128"/>
                <a:ea typeface="HG丸ｺﾞｼｯｸM-PRO" panose="020F0600000000000000" pitchFamily="50" charset="-128"/>
              </a:rPr>
              <a:t>（</a:t>
            </a:r>
            <a:r>
              <a:rPr lang="en-US" altLang="ja-JP" sz="1800" dirty="0">
                <a:solidFill>
                  <a:srgbClr val="0000FF"/>
                </a:solidFill>
                <a:latin typeface="HG丸ｺﾞｼｯｸM-PRO" panose="020F0600000000000000" pitchFamily="50" charset="-128"/>
                <a:ea typeface="HG丸ｺﾞｼｯｸM-PRO" panose="020F0600000000000000" pitchFamily="50" charset="-128"/>
              </a:rPr>
              <a:t>〔</a:t>
            </a:r>
            <a:r>
              <a:rPr lang="ja-JP" altLang="en-US" sz="1800" dirty="0">
                <a:solidFill>
                  <a:srgbClr val="0000FF"/>
                </a:solidFill>
                <a:latin typeface="HG丸ｺﾞｼｯｸM-PRO" panose="020F0600000000000000" pitchFamily="50" charset="-128"/>
                <a:ea typeface="HG丸ｺﾞｼｯｸM-PRO" panose="020F0600000000000000" pitchFamily="50" charset="-128"/>
              </a:rPr>
              <a:t>医療機関Ａの調整係数（</a:t>
            </a:r>
            <a:r>
              <a:rPr lang="en-US" altLang="ja-JP" sz="1800" dirty="0">
                <a:solidFill>
                  <a:srgbClr val="0000FF"/>
                </a:solidFill>
                <a:latin typeface="HG丸ｺﾞｼｯｸM-PRO" panose="020F0600000000000000" pitchFamily="50" charset="-128"/>
                <a:ea typeface="HG丸ｺﾞｼｯｸM-PRO" panose="020F0600000000000000" pitchFamily="50" charset="-128"/>
              </a:rPr>
              <a:t>※</a:t>
            </a:r>
            <a:r>
              <a:rPr lang="ja-JP" altLang="en-US" sz="1800" dirty="0">
                <a:solidFill>
                  <a:srgbClr val="0000FF"/>
                </a:solidFill>
                <a:latin typeface="HG丸ｺﾞｼｯｸM-PRO" panose="020F0600000000000000" pitchFamily="50" charset="-128"/>
                <a:ea typeface="HG丸ｺﾞｼｯｸM-PRO" panose="020F0600000000000000" pitchFamily="50" charset="-128"/>
              </a:rPr>
              <a:t>）</a:t>
            </a:r>
            <a:r>
              <a:rPr lang="en-US" altLang="ja-JP" sz="1800" dirty="0">
                <a:solidFill>
                  <a:srgbClr val="0000FF"/>
                </a:solidFill>
                <a:latin typeface="HG丸ｺﾞｼｯｸM-PRO" panose="020F0600000000000000" pitchFamily="50" charset="-128"/>
                <a:ea typeface="HG丸ｺﾞｼｯｸM-PRO" panose="020F0600000000000000" pitchFamily="50" charset="-128"/>
              </a:rPr>
              <a:t>〕</a:t>
            </a:r>
          </a:p>
          <a:p>
            <a:pPr marL="2147888" indent="0">
              <a:buNone/>
            </a:pPr>
            <a:r>
              <a:rPr lang="ja-JP" altLang="en-US" sz="1800" dirty="0">
                <a:solidFill>
                  <a:srgbClr val="0000FF"/>
                </a:solidFill>
                <a:latin typeface="HG丸ｺﾞｼｯｸM-PRO" panose="020F0600000000000000" pitchFamily="50" charset="-128"/>
                <a:ea typeface="HG丸ｺﾞｼｯｸM-PRO" panose="020F0600000000000000" pitchFamily="50" charset="-128"/>
              </a:rPr>
              <a:t>－</a:t>
            </a:r>
            <a:r>
              <a:rPr lang="en-US" altLang="ja-JP" sz="1800" dirty="0">
                <a:solidFill>
                  <a:srgbClr val="0000FF"/>
                </a:solidFill>
                <a:latin typeface="HG丸ｺﾞｼｯｸM-PRO" panose="020F0600000000000000" pitchFamily="50" charset="-128"/>
                <a:ea typeface="HG丸ｺﾞｼｯｸM-PRO" panose="020F0600000000000000" pitchFamily="50" charset="-128"/>
              </a:rPr>
              <a:t>〔</a:t>
            </a:r>
            <a:r>
              <a:rPr lang="ja-JP" altLang="en-US" sz="1800" dirty="0">
                <a:solidFill>
                  <a:srgbClr val="0000FF"/>
                </a:solidFill>
                <a:latin typeface="HG丸ｺﾞｼｯｸM-PRO" panose="020F0600000000000000" pitchFamily="50" charset="-128"/>
                <a:ea typeface="HG丸ｺﾞｼｯｸM-PRO" panose="020F0600000000000000" pitchFamily="50" charset="-128"/>
              </a:rPr>
              <a:t>医療機関Ａの属する医療機関群の基礎係数</a:t>
            </a:r>
            <a:r>
              <a:rPr lang="en-US" altLang="ja-JP" sz="1800" dirty="0">
                <a:solidFill>
                  <a:srgbClr val="0000FF"/>
                </a:solidFill>
                <a:latin typeface="HG丸ｺﾞｼｯｸM-PRO" panose="020F0600000000000000" pitchFamily="50" charset="-128"/>
                <a:ea typeface="HG丸ｺﾞｼｯｸM-PRO" panose="020F0600000000000000" pitchFamily="50" charset="-128"/>
              </a:rPr>
              <a:t>〕</a:t>
            </a:r>
            <a:r>
              <a:rPr lang="ja-JP" altLang="en-US" sz="1800" dirty="0">
                <a:solidFill>
                  <a:srgbClr val="0000FF"/>
                </a:solidFill>
                <a:latin typeface="HG丸ｺﾞｼｯｸM-PRO" panose="020F0600000000000000" pitchFamily="50" charset="-128"/>
                <a:ea typeface="HG丸ｺﾞｼｯｸM-PRO" panose="020F0600000000000000" pitchFamily="50" charset="-128"/>
              </a:rPr>
              <a:t>）</a:t>
            </a:r>
            <a:r>
              <a:rPr lang="en-US" altLang="ja-JP" sz="1800" dirty="0">
                <a:solidFill>
                  <a:srgbClr val="0000FF"/>
                </a:solidFill>
                <a:latin typeface="HG丸ｺﾞｼｯｸM-PRO" panose="020F0600000000000000" pitchFamily="50" charset="-128"/>
                <a:ea typeface="HG丸ｺﾞｼｯｸM-PRO" panose="020F0600000000000000" pitchFamily="50" charset="-128"/>
              </a:rPr>
              <a:t>×0.5</a:t>
            </a:r>
          </a:p>
          <a:p>
            <a:pPr marL="1339850" indent="0">
              <a:buNone/>
            </a:pPr>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「調整係数」は制度創設時（平成</a:t>
            </a:r>
            <a:r>
              <a:rPr lang="en-US" altLang="ja-JP" sz="1800" dirty="0">
                <a:latin typeface="HG丸ｺﾞｼｯｸM-PRO" panose="020F0600000000000000" pitchFamily="50" charset="-128"/>
                <a:ea typeface="HG丸ｺﾞｼｯｸM-PRO" panose="020F0600000000000000" pitchFamily="50" charset="-128"/>
              </a:rPr>
              <a:t>15</a:t>
            </a:r>
            <a:r>
              <a:rPr lang="ja-JP" altLang="en-US" sz="1800" dirty="0">
                <a:latin typeface="HG丸ｺﾞｼｯｸM-PRO" panose="020F0600000000000000" pitchFamily="50" charset="-128"/>
                <a:ea typeface="HG丸ｺﾞｼｯｸM-PRO" panose="020F0600000000000000" pitchFamily="50" charset="-128"/>
              </a:rPr>
              <a:t>年）の定義に基づく</a:t>
            </a:r>
          </a:p>
          <a:p>
            <a:pPr marL="627063" indent="-627063">
              <a:buNone/>
            </a:pPr>
            <a:endParaRPr lang="ja-JP" altLang="en-US" sz="1800" dirty="0">
              <a:latin typeface="HG丸ｺﾞｼｯｸM-PRO" panose="020F0600000000000000" pitchFamily="50" charset="-128"/>
              <a:ea typeface="HG丸ｺﾞｼｯｸM-PRO" panose="020F0600000000000000" pitchFamily="50" charset="-128"/>
            </a:endParaRPr>
          </a:p>
          <a:p>
            <a:pPr marL="627063" indent="-265113">
              <a:buNone/>
            </a:pPr>
            <a:r>
              <a:rPr lang="ja-JP" altLang="en-US" sz="1800" dirty="0">
                <a:latin typeface="HG丸ｺﾞｼｯｸM-PRO" panose="020F0600000000000000" pitchFamily="50" charset="-128"/>
                <a:ea typeface="HG丸ｺﾞｼｯｸM-PRO" panose="020F0600000000000000" pitchFamily="50" charset="-128"/>
              </a:rPr>
              <a:t>②　制度全体の移行措置に伴う</a:t>
            </a:r>
            <a:r>
              <a:rPr lang="ja-JP" altLang="en-US" sz="1800" u="sng" dirty="0">
                <a:solidFill>
                  <a:srgbClr val="0000FF"/>
                </a:solidFill>
                <a:latin typeface="HG丸ｺﾞｼｯｸM-PRO" panose="020F0600000000000000" pitchFamily="50" charset="-128"/>
                <a:ea typeface="HG丸ｺﾞｼｯｸM-PRO" panose="020F0600000000000000" pitchFamily="50" charset="-128"/>
              </a:rPr>
              <a:t>個別の医療機関別係数の変動</a:t>
            </a:r>
            <a:r>
              <a:rPr lang="ja-JP" altLang="en-US" sz="1800" dirty="0">
                <a:latin typeface="HG丸ｺﾞｼｯｸM-PRO" panose="020F0600000000000000" pitchFamily="50" charset="-128"/>
                <a:ea typeface="HG丸ｺﾞｼｯｸM-PRO" panose="020F0600000000000000" pitchFamily="50" charset="-128"/>
              </a:rPr>
              <a:t>についても、激変緩和の観点から一定の範囲内（医療機関係数別係数の変動の影響による推計診療報酬変動率（出来高部分も含む）に基づき、</a:t>
            </a:r>
            <a:r>
              <a:rPr lang="ja-JP" altLang="en-US" sz="1800" u="sng" dirty="0">
                <a:solidFill>
                  <a:srgbClr val="0000FF"/>
                </a:solidFill>
                <a:latin typeface="HG丸ｺﾞｼｯｸM-PRO" panose="020F0600000000000000" pitchFamily="50" charset="-128"/>
                <a:ea typeface="HG丸ｺﾞｼｯｸM-PRO" panose="020F0600000000000000" pitchFamily="50" charset="-128"/>
              </a:rPr>
              <a:t>２％を超えて変動しない範囲）となるよう暫定調整係数を調整する</a:t>
            </a:r>
            <a:r>
              <a:rPr lang="ja-JP" altLang="en-US" sz="1800" dirty="0">
                <a:latin typeface="HG丸ｺﾞｼｯｸM-PRO" panose="020F0600000000000000" pitchFamily="50" charset="-128"/>
                <a:ea typeface="HG丸ｺﾞｼｯｸM-PRO" panose="020F0600000000000000" pitchFamily="50" charset="-128"/>
              </a:rPr>
              <a:t>措置も併せて講ずる。</a:t>
            </a:r>
          </a:p>
          <a:p>
            <a:pPr marL="627063" indent="-627063">
              <a:buNone/>
            </a:pPr>
            <a:endParaRPr kumimoji="1" lang="en-US" altLang="ja-JP" sz="2000" dirty="0" smtClean="0">
              <a:latin typeface="HG丸ｺﾞｼｯｸM-PRO" panose="020F0600000000000000" pitchFamily="50" charset="-128"/>
              <a:ea typeface="HG丸ｺﾞｼｯｸM-PRO" panose="020F0600000000000000" pitchFamily="50" charset="-128"/>
            </a:endParaRPr>
          </a:p>
        </p:txBody>
      </p:sp>
      <p:sp>
        <p:nvSpPr>
          <p:cNvPr id="6"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269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46793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19728" y="332656"/>
            <a:ext cx="8568952" cy="720080"/>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404664"/>
            <a:ext cx="8424936" cy="6336704"/>
          </a:xfrm>
        </p:spPr>
        <p:txBody>
          <a:bodyPr>
            <a:normAutofit/>
          </a:bodyPr>
          <a:lstStyle/>
          <a:p>
            <a:pPr marL="0" indent="0">
              <a:spcAft>
                <a:spcPts val="1200"/>
              </a:spcAft>
              <a:buNone/>
            </a:pP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Ａ</a:t>
            </a:r>
            <a:r>
              <a:rPr kumimoji="1" lang="en-US" altLang="ja-JP" sz="2800" dirty="0" smtClean="0">
                <a:solidFill>
                  <a:srgbClr val="0000FF"/>
                </a:solidFill>
                <a:latin typeface="HG丸ｺﾞｼｯｸM-PRO" panose="020F0600000000000000" pitchFamily="50" charset="-128"/>
                <a:ea typeface="HG丸ｺﾞｼｯｸM-PRO" panose="020F0600000000000000" pitchFamily="50" charset="-128"/>
              </a:rPr>
              <a:t>103</a:t>
            </a: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　精神病棟入院基本料（１日につき）</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sz="24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dirty="0">
              <a:latin typeface="HG丸ｺﾞｼｯｸM-PRO" panose="020F0600000000000000" pitchFamily="50" charset="-128"/>
              <a:ea typeface="HG丸ｺﾞｼｯｸM-PRO" panose="020F0600000000000000" pitchFamily="50" charset="-128"/>
            </a:endParaRPr>
          </a:p>
          <a:p>
            <a:pPr marL="446088" indent="0">
              <a:spcBef>
                <a:spcPts val="0"/>
              </a:spcBef>
              <a:buNone/>
            </a:pPr>
            <a:r>
              <a:rPr kumimoji="1" lang="ja-JP" altLang="en-US" sz="2000" dirty="0" smtClean="0">
                <a:latin typeface="HG丸ｺﾞｼｯｸM-PRO" panose="020F0600000000000000" pitchFamily="50" charset="-128"/>
                <a:ea typeface="HG丸ｺﾞｼｯｸM-PRO" panose="020F0600000000000000" pitchFamily="50" charset="-128"/>
              </a:rPr>
              <a:t>注２　特別入院基本料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５５０点　→ 　　５５９点  </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  </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9</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0">
              <a:spcBef>
                <a:spcPts val="1800"/>
              </a:spcBef>
              <a:buNone/>
            </a:pPr>
            <a:r>
              <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kumimoji="1" lang="ja-JP" altLang="en-US" sz="2000" u="sng" dirty="0" smtClean="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endParaRPr kumimoji="1" lang="ja-JP" altLang="en-US" sz="2000" u="sng" dirty="0">
              <a:uFill>
                <a:solidFill>
                  <a:srgbClr val="0000FF"/>
                </a:solidFill>
              </a:u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494519625"/>
              </p:ext>
            </p:extLst>
          </p:nvPr>
        </p:nvGraphicFramePr>
        <p:xfrm>
          <a:off x="859788" y="1196752"/>
          <a:ext cx="7488832" cy="4267200"/>
        </p:xfrm>
        <a:graphic>
          <a:graphicData uri="http://schemas.openxmlformats.org/drawingml/2006/table">
            <a:tbl>
              <a:tblPr firstRow="1" bandRow="1">
                <a:tableStyleId>{C4B1156A-380E-4F78-BDF5-A606A8083BF9}</a:tableStyleId>
              </a:tblPr>
              <a:tblGrid>
                <a:gridCol w="6021543"/>
                <a:gridCol w="1467289"/>
              </a:tblGrid>
              <a:tr h="373132">
                <a:tc gridSpan="2">
                  <a:txBody>
                    <a:bodyPr/>
                    <a:lstStyle/>
                    <a:p>
                      <a:r>
                        <a:rPr lang="ja-JP" altLang="en-US" sz="2200" b="0" dirty="0" smtClean="0">
                          <a:latin typeface="HG丸ｺﾞｼｯｸM-PRO" panose="020F0600000000000000" pitchFamily="50" charset="-128"/>
                          <a:ea typeface="HG丸ｺﾞｼｯｸM-PRO" panose="020F0600000000000000" pitchFamily="50" charset="-128"/>
                        </a:rPr>
                        <a:t>１　１０対１入院基本料</a:t>
                      </a:r>
                      <a:endParaRPr kumimoji="1" lang="ja-JP" altLang="en-US" sz="2200" b="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r>
              <a:tr h="373132">
                <a:tc>
                  <a:txBody>
                    <a:bodyPr/>
                    <a:lstStyle/>
                    <a:p>
                      <a:pPr algn="r"/>
                      <a:r>
                        <a:rPr lang="ja-JP" altLang="en-US" sz="2200" b="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2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b="0" dirty="0" smtClean="0">
                          <a:solidFill>
                            <a:srgbClr val="FF0000"/>
                          </a:solidFill>
                          <a:latin typeface="HG丸ｺﾞｼｯｸM-PRO" panose="020F0600000000000000" pitchFamily="50" charset="-128"/>
                          <a:ea typeface="HG丸ｺﾞｼｯｸM-PRO" panose="020F0600000000000000" pitchFamily="50" charset="-128"/>
                        </a:rPr>
                        <a:t>２５１点　→　１</a:t>
                      </a:r>
                      <a:r>
                        <a:rPr lang="en-US" altLang="ja-JP" sz="22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b="0" dirty="0" smtClean="0">
                          <a:solidFill>
                            <a:srgbClr val="FF0000"/>
                          </a:solidFill>
                          <a:latin typeface="HG丸ｺﾞｼｯｸM-PRO" panose="020F0600000000000000" pitchFamily="50" charset="-128"/>
                          <a:ea typeface="HG丸ｺﾞｼｯｸM-PRO" panose="020F0600000000000000" pitchFamily="50" charset="-128"/>
                        </a:rPr>
                        <a:t>２７１点</a:t>
                      </a:r>
                      <a:endParaRPr kumimoji="1" lang="ja-JP" altLang="en-US" sz="2200" b="0" dirty="0">
                        <a:latin typeface="HG丸ｺﾞｼｯｸM-PRO" panose="020F0600000000000000" pitchFamily="50" charset="-128"/>
                        <a:ea typeface="HG丸ｺﾞｼｯｸM-PRO" panose="020F0600000000000000" pitchFamily="50" charset="-128"/>
                      </a:endParaRPr>
                    </a:p>
                  </a:txBody>
                  <a:tcPr>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2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200" b="0" dirty="0" smtClean="0">
                          <a:solidFill>
                            <a:srgbClr val="0000FF"/>
                          </a:solidFill>
                          <a:latin typeface="HG丸ｺﾞｼｯｸM-PRO" panose="020F0600000000000000" pitchFamily="50" charset="-128"/>
                          <a:ea typeface="HG丸ｺﾞｼｯｸM-PRO" panose="020F0600000000000000" pitchFamily="50" charset="-128"/>
                        </a:rPr>
                        <a:t>+20</a:t>
                      </a:r>
                      <a:r>
                        <a:rPr lang="ja-JP" altLang="en-US" sz="22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2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tcPr>
                </a:tc>
              </a:tr>
              <a:tr h="373132">
                <a:tc gridSpan="2">
                  <a:txBody>
                    <a:bodyPr/>
                    <a:lstStyle/>
                    <a:p>
                      <a:r>
                        <a:rPr lang="ja-JP" altLang="en-US" sz="2200" b="0" dirty="0" smtClean="0">
                          <a:latin typeface="HG丸ｺﾞｼｯｸM-PRO" panose="020F0600000000000000" pitchFamily="50" charset="-128"/>
                          <a:ea typeface="HG丸ｺﾞｼｯｸM-PRO" panose="020F0600000000000000" pitchFamily="50" charset="-128"/>
                        </a:rPr>
                        <a:t>２　１３対１入院基本料</a:t>
                      </a:r>
                      <a:endParaRPr kumimoji="1" lang="ja-JP" altLang="en-US" sz="2200" b="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r>
              <a:tr h="373132">
                <a:tc>
                  <a:txBody>
                    <a:bodyPr/>
                    <a:lstStyle/>
                    <a:p>
                      <a:pPr algn="r"/>
                      <a:r>
                        <a:rPr lang="ja-JP" altLang="en-US" sz="2200" b="0" dirty="0" smtClean="0">
                          <a:solidFill>
                            <a:srgbClr val="FF0000"/>
                          </a:solidFill>
                          <a:latin typeface="HG丸ｺﾞｼｯｸM-PRO" panose="020F0600000000000000" pitchFamily="50" charset="-128"/>
                          <a:ea typeface="HG丸ｺﾞｼｯｸM-PRO" panose="020F0600000000000000" pitchFamily="50" charset="-128"/>
                        </a:rPr>
                        <a:t>　　９３１点　→　　９４６点</a:t>
                      </a:r>
                      <a:endParaRPr kumimoji="1" lang="ja-JP" altLang="en-US" sz="2200" b="0" dirty="0"/>
                    </a:p>
                  </a:txBody>
                  <a:tcPr>
                    <a:lnR w="12700" cap="flat" cmpd="sng" algn="ctr">
                      <a:noFill/>
                      <a:prstDash val="solid"/>
                      <a:round/>
                      <a:headEnd type="none" w="med" len="med"/>
                      <a:tailEnd type="none" w="med" len="med"/>
                    </a:lnR>
                  </a:tcPr>
                </a:tc>
                <a:tc>
                  <a:txBody>
                    <a:bodyPr/>
                    <a:lstStyle/>
                    <a:p>
                      <a:r>
                        <a:rPr lang="ja-JP" altLang="en-US" sz="22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200" b="0" dirty="0" smtClean="0">
                          <a:solidFill>
                            <a:srgbClr val="0000FF"/>
                          </a:solidFill>
                          <a:latin typeface="HG丸ｺﾞｼｯｸM-PRO" panose="020F0600000000000000" pitchFamily="50" charset="-128"/>
                          <a:ea typeface="HG丸ｺﾞｼｯｸM-PRO" panose="020F0600000000000000" pitchFamily="50" charset="-128"/>
                        </a:rPr>
                        <a:t>+15</a:t>
                      </a:r>
                      <a:r>
                        <a:rPr lang="ja-JP" altLang="en-US" sz="22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ja-JP" altLang="en-US" sz="2200" b="0" dirty="0"/>
                    </a:p>
                  </a:txBody>
                  <a:tcPr>
                    <a:lnL w="12700" cap="flat" cmpd="sng" algn="ctr">
                      <a:noFill/>
                      <a:prstDash val="solid"/>
                      <a:round/>
                      <a:headEnd type="none" w="med" len="med"/>
                      <a:tailEnd type="none" w="med" len="med"/>
                    </a:lnL>
                  </a:tcPr>
                </a:tc>
              </a:tr>
              <a:tr h="3731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200" b="0" dirty="0" smtClean="0">
                          <a:latin typeface="HG丸ｺﾞｼｯｸM-PRO" panose="020F0600000000000000" pitchFamily="50" charset="-128"/>
                          <a:ea typeface="HG丸ｺﾞｼｯｸM-PRO" panose="020F0600000000000000" pitchFamily="50" charset="-128"/>
                        </a:rPr>
                        <a:t>３　１５対１入院基本料</a:t>
                      </a:r>
                      <a:endParaRPr kumimoji="1" lang="ja-JP" altLang="en-US" sz="2200" b="0" dirty="0" smtClean="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r>
              <a:tr h="373132">
                <a:tc>
                  <a:txBody>
                    <a:bodyPr/>
                    <a:lstStyle/>
                    <a:p>
                      <a:pPr algn="r"/>
                      <a:r>
                        <a:rPr lang="ja-JP" altLang="en-US" sz="2200" b="0" dirty="0" smtClean="0">
                          <a:solidFill>
                            <a:srgbClr val="FF0000"/>
                          </a:solidFill>
                          <a:latin typeface="HG丸ｺﾞｼｯｸM-PRO" panose="020F0600000000000000" pitchFamily="50" charset="-128"/>
                          <a:ea typeface="HG丸ｺﾞｼｯｸM-PRO" panose="020F0600000000000000" pitchFamily="50" charset="-128"/>
                        </a:rPr>
                        <a:t>８１１点　→　　８２４点</a:t>
                      </a:r>
                      <a:endParaRPr kumimoji="1" lang="ja-JP" altLang="en-US" sz="2200" b="0" dirty="0"/>
                    </a:p>
                  </a:txBody>
                  <a:tcPr>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2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200" b="0" dirty="0" smtClean="0">
                          <a:solidFill>
                            <a:srgbClr val="0000FF"/>
                          </a:solidFill>
                          <a:latin typeface="HG丸ｺﾞｼｯｸM-PRO" panose="020F0600000000000000" pitchFamily="50" charset="-128"/>
                          <a:ea typeface="HG丸ｺﾞｼｯｸM-PRO" panose="020F0600000000000000" pitchFamily="50" charset="-128"/>
                        </a:rPr>
                        <a:t>+13</a:t>
                      </a:r>
                      <a:r>
                        <a:rPr lang="ja-JP" altLang="en-US" sz="22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2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tcPr>
                </a:tc>
              </a:tr>
              <a:tr h="373132">
                <a:tc gridSpan="2">
                  <a:txBody>
                    <a:bodyPr/>
                    <a:lstStyle/>
                    <a:p>
                      <a:r>
                        <a:rPr kumimoji="1" lang="ja-JP" altLang="en-US" sz="2200" b="0" dirty="0" smtClean="0">
                          <a:latin typeface="HG丸ｺﾞｼｯｸM-PRO" panose="020F0600000000000000" pitchFamily="50" charset="-128"/>
                          <a:ea typeface="HG丸ｺﾞｼｯｸM-PRO" panose="020F0600000000000000" pitchFamily="50" charset="-128"/>
                        </a:rPr>
                        <a:t>４　１８対１入院基本料</a:t>
                      </a:r>
                      <a:endParaRPr kumimoji="1" lang="ja-JP" altLang="en-US" sz="2200" b="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r>
              <a:tr h="373132">
                <a:tc>
                  <a:txBody>
                    <a:bodyPr/>
                    <a:lstStyle/>
                    <a:p>
                      <a:pPr algn="r"/>
                      <a:r>
                        <a:rPr lang="ja-JP" altLang="en-US" sz="2200" b="0" dirty="0" smtClean="0">
                          <a:solidFill>
                            <a:srgbClr val="FF0000"/>
                          </a:solidFill>
                          <a:latin typeface="HG丸ｺﾞｼｯｸM-PRO" panose="020F0600000000000000" pitchFamily="50" charset="-128"/>
                          <a:ea typeface="HG丸ｺﾞｼｯｸM-PRO" panose="020F0600000000000000" pitchFamily="50" charset="-128"/>
                        </a:rPr>
                        <a:t>７２３点　→　　７３５点</a:t>
                      </a:r>
                      <a:endParaRPr kumimoji="1" lang="ja-JP" altLang="en-US" sz="2200" b="0" dirty="0"/>
                    </a:p>
                  </a:txBody>
                  <a:tcPr>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2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200" b="0" dirty="0" smtClean="0">
                          <a:solidFill>
                            <a:srgbClr val="0000FF"/>
                          </a:solidFill>
                          <a:latin typeface="HG丸ｺﾞｼｯｸM-PRO" panose="020F0600000000000000" pitchFamily="50" charset="-128"/>
                          <a:ea typeface="HG丸ｺﾞｼｯｸM-PRO" panose="020F0600000000000000" pitchFamily="50" charset="-128"/>
                        </a:rPr>
                        <a:t>+12</a:t>
                      </a:r>
                      <a:r>
                        <a:rPr lang="ja-JP" altLang="en-US" sz="22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2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tcPr>
                </a:tc>
              </a:tr>
              <a:tr h="373132">
                <a:tc gridSpan="2">
                  <a:txBody>
                    <a:bodyPr/>
                    <a:lstStyle/>
                    <a:p>
                      <a:r>
                        <a:rPr kumimoji="1" lang="ja-JP" altLang="en-US" sz="2200" b="0" dirty="0" smtClean="0">
                          <a:latin typeface="HG丸ｺﾞｼｯｸM-PRO" panose="020F0600000000000000" pitchFamily="50" charset="-128"/>
                          <a:ea typeface="HG丸ｺﾞｼｯｸM-PRO" panose="020F0600000000000000" pitchFamily="50" charset="-128"/>
                        </a:rPr>
                        <a:t>５　２０対１入院基本料</a:t>
                      </a:r>
                      <a:endParaRPr kumimoji="1" lang="ja-JP" altLang="en-US" sz="2200" b="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r>
              <a:tr h="373132">
                <a:tc>
                  <a:txBody>
                    <a:bodyPr/>
                    <a:lstStyle/>
                    <a:p>
                      <a:pPr algn="r"/>
                      <a:r>
                        <a:rPr lang="ja-JP" altLang="en-US" sz="2200" b="0" dirty="0" smtClean="0">
                          <a:solidFill>
                            <a:srgbClr val="FF0000"/>
                          </a:solidFill>
                          <a:latin typeface="HG丸ｺﾞｼｯｸM-PRO" panose="020F0600000000000000" pitchFamily="50" charset="-128"/>
                          <a:ea typeface="HG丸ｺﾞｼｯｸM-PRO" panose="020F0600000000000000" pitchFamily="50" charset="-128"/>
                        </a:rPr>
                        <a:t>６６９点　→　　６８０点</a:t>
                      </a:r>
                      <a:endParaRPr kumimoji="1" lang="ja-JP" altLang="en-US" sz="2200" b="0" dirty="0"/>
                    </a:p>
                  </a:txBody>
                  <a:tcPr>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2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200" b="0" dirty="0" smtClean="0">
                          <a:solidFill>
                            <a:srgbClr val="0000FF"/>
                          </a:solidFill>
                          <a:latin typeface="HG丸ｺﾞｼｯｸM-PRO" panose="020F0600000000000000" pitchFamily="50" charset="-128"/>
                          <a:ea typeface="HG丸ｺﾞｼｯｸM-PRO" panose="020F0600000000000000" pitchFamily="50" charset="-128"/>
                        </a:rPr>
                        <a:t>+11</a:t>
                      </a:r>
                      <a:r>
                        <a:rPr lang="ja-JP" altLang="en-US" sz="22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2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56461039"/>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対角する 2 つの角を切り取った四角形 8"/>
          <p:cNvSpPr/>
          <p:nvPr/>
        </p:nvSpPr>
        <p:spPr>
          <a:xfrm>
            <a:off x="251520" y="584684"/>
            <a:ext cx="8640960" cy="4356484"/>
          </a:xfrm>
          <a:prstGeom prst="snip2DiagRect">
            <a:avLst>
              <a:gd name="adj1" fmla="val 0"/>
              <a:gd name="adj2" fmla="val 1205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 9"/>
          <p:cNvSpPr/>
          <p:nvPr/>
        </p:nvSpPr>
        <p:spPr>
          <a:xfrm>
            <a:off x="251520" y="260648"/>
            <a:ext cx="7128792" cy="648072"/>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1" name="コンテンツ プレースホルダー 2"/>
          <p:cNvSpPr>
            <a:spLocks noGrp="1"/>
          </p:cNvSpPr>
          <p:nvPr>
            <p:ph idx="1"/>
          </p:nvPr>
        </p:nvSpPr>
        <p:spPr>
          <a:xfrm>
            <a:off x="395536" y="332656"/>
            <a:ext cx="8424936" cy="4320480"/>
          </a:xfrm>
        </p:spPr>
        <p:txBody>
          <a:bodyPr>
            <a:noAutofit/>
          </a:bodyPr>
          <a:lstStyle/>
          <a:p>
            <a:pPr marL="361950" indent="-361950">
              <a:buNone/>
            </a:pPr>
            <a:r>
              <a:rPr lang="ja-JP" altLang="en-US" sz="2400" dirty="0">
                <a:solidFill>
                  <a:srgbClr val="FF0000"/>
                </a:solidFill>
                <a:latin typeface="HG丸ｺﾞｼｯｸM-PRO" panose="020F0600000000000000" pitchFamily="50" charset="-128"/>
                <a:ea typeface="HG丸ｺﾞｼｯｸM-PRO" panose="020F0600000000000000" pitchFamily="50" charset="-128"/>
              </a:rPr>
              <a:t>◆各医療機関別係数の見直しに係る</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対応②</a:t>
            </a:r>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627063" indent="-627063">
              <a:buNone/>
            </a:pPr>
            <a:endParaRPr kumimoji="1" lang="en-US" altLang="ja-JP" sz="2000" dirty="0" smtClean="0">
              <a:latin typeface="HG丸ｺﾞｼｯｸM-PRO" panose="020F0600000000000000" pitchFamily="50" charset="-128"/>
              <a:ea typeface="HG丸ｺﾞｼｯｸM-PRO" panose="020F0600000000000000" pitchFamily="50" charset="-128"/>
            </a:endParaRPr>
          </a:p>
          <a:p>
            <a:pPr marL="627063" indent="-627063">
              <a:buNone/>
            </a:pPr>
            <a:r>
              <a:rPr lang="ja-JP" altLang="en-US" sz="2000" dirty="0" smtClean="0">
                <a:latin typeface="HG丸ｺﾞｼｯｸM-PRO" panose="020F0600000000000000" pitchFamily="50" charset="-128"/>
                <a:ea typeface="HG丸ｺﾞｼｯｸM-PRO" panose="020F0600000000000000" pitchFamily="50" charset="-128"/>
              </a:rPr>
              <a:t>（</a:t>
            </a:r>
            <a:r>
              <a:rPr lang="en-US" altLang="ja-JP" sz="2000" dirty="0" smtClean="0">
                <a:latin typeface="HG丸ｺﾞｼｯｸM-PRO" panose="020F0600000000000000" pitchFamily="50" charset="-128"/>
                <a:ea typeface="HG丸ｺﾞｼｯｸM-PRO" panose="020F0600000000000000" pitchFamily="50" charset="-128"/>
              </a:rPr>
              <a:t>2</a:t>
            </a:r>
            <a:r>
              <a:rPr lang="ja-JP" altLang="en-US" sz="2000" dirty="0" smtClean="0">
                <a:latin typeface="HG丸ｺﾞｼｯｸM-PRO" panose="020F0600000000000000" pitchFamily="50" charset="-128"/>
                <a:ea typeface="HG丸ｺﾞｼｯｸM-PRO" panose="020F0600000000000000" pitchFamily="50" charset="-128"/>
              </a:rPr>
              <a:t>）基礎</a:t>
            </a:r>
            <a:r>
              <a:rPr lang="ja-JP" altLang="en-US" sz="2000" dirty="0">
                <a:latin typeface="HG丸ｺﾞｼｯｸM-PRO" panose="020F0600000000000000" pitchFamily="50" charset="-128"/>
                <a:ea typeface="HG丸ｺﾞｼｯｸM-PRO" panose="020F0600000000000000" pitchFamily="50" charset="-128"/>
              </a:rPr>
              <a:t>係数（医療機関群の設定等）に係る対応</a:t>
            </a:r>
          </a:p>
          <a:p>
            <a:pPr marL="361950" indent="265113">
              <a:buNone/>
            </a:pPr>
            <a:r>
              <a:rPr lang="ja-JP" altLang="en-US" sz="2000" dirty="0" smtClean="0">
                <a:latin typeface="HG丸ｺﾞｼｯｸM-PRO" panose="020F0600000000000000" pitchFamily="50" charset="-128"/>
                <a:ea typeface="HG丸ｺﾞｼｯｸM-PRO" panose="020F0600000000000000" pitchFamily="50" charset="-128"/>
              </a:rPr>
              <a:t>医療</a:t>
            </a:r>
            <a:r>
              <a:rPr lang="ja-JP" altLang="en-US" sz="2000" dirty="0">
                <a:latin typeface="HG丸ｺﾞｼｯｸM-PRO" panose="020F0600000000000000" pitchFamily="50" charset="-128"/>
                <a:ea typeface="HG丸ｺﾞｼｯｸM-PRO" panose="020F0600000000000000" pitchFamily="50" charset="-128"/>
              </a:rPr>
              <a:t>機関群については、「</a:t>
            </a:r>
            <a:r>
              <a:rPr lang="en-US" altLang="ja-JP" sz="2000" dirty="0">
                <a:latin typeface="HG丸ｺﾞｼｯｸM-PRO" panose="020F0600000000000000" pitchFamily="50" charset="-128"/>
                <a:ea typeface="HG丸ｺﾞｼｯｸM-PRO" panose="020F0600000000000000" pitchFamily="50" charset="-128"/>
              </a:rPr>
              <a:t>DPC</a:t>
            </a:r>
            <a:r>
              <a:rPr lang="ja-JP" altLang="en-US" sz="2000" dirty="0">
                <a:latin typeface="HG丸ｺﾞｼｯｸM-PRO" panose="020F0600000000000000" pitchFamily="50" charset="-128"/>
                <a:ea typeface="HG丸ｺﾞｼｯｸM-PRO" panose="020F0600000000000000" pitchFamily="50" charset="-128"/>
              </a:rPr>
              <a:t>病院</a:t>
            </a:r>
            <a:r>
              <a:rPr lang="en-US" altLang="ja-JP" sz="2000" dirty="0">
                <a:latin typeface="HG丸ｺﾞｼｯｸM-PRO" panose="020F0600000000000000" pitchFamily="50" charset="-128"/>
                <a:ea typeface="HG丸ｺﾞｼｯｸM-PRO" panose="020F0600000000000000" pitchFamily="50" charset="-128"/>
              </a:rPr>
              <a:t>Ⅰ</a:t>
            </a:r>
            <a:r>
              <a:rPr lang="ja-JP" altLang="en-US" sz="2000" dirty="0">
                <a:latin typeface="HG丸ｺﾞｼｯｸM-PRO" panose="020F0600000000000000" pitchFamily="50" charset="-128"/>
                <a:ea typeface="HG丸ｺﾞｼｯｸM-PRO" panose="020F0600000000000000" pitchFamily="50" charset="-128"/>
              </a:rPr>
              <a:t>群」～「</a:t>
            </a:r>
            <a:r>
              <a:rPr lang="en-US" altLang="ja-JP" sz="2000" dirty="0">
                <a:latin typeface="HG丸ｺﾞｼｯｸM-PRO" panose="020F0600000000000000" pitchFamily="50" charset="-128"/>
                <a:ea typeface="HG丸ｺﾞｼｯｸM-PRO" panose="020F0600000000000000" pitchFamily="50" charset="-128"/>
              </a:rPr>
              <a:t>DPC</a:t>
            </a:r>
            <a:r>
              <a:rPr lang="ja-JP" altLang="en-US" sz="2000" dirty="0">
                <a:latin typeface="HG丸ｺﾞｼｯｸM-PRO" panose="020F0600000000000000" pitchFamily="50" charset="-128"/>
                <a:ea typeface="HG丸ｺﾞｼｯｸM-PRO" panose="020F0600000000000000" pitchFamily="50" charset="-128"/>
              </a:rPr>
              <a:t>病院</a:t>
            </a:r>
            <a:r>
              <a:rPr lang="en-US" altLang="ja-JP" sz="2000" dirty="0">
                <a:latin typeface="HG丸ｺﾞｼｯｸM-PRO" panose="020F0600000000000000" pitchFamily="50" charset="-128"/>
                <a:ea typeface="HG丸ｺﾞｼｯｸM-PRO" panose="020F0600000000000000" pitchFamily="50" charset="-128"/>
              </a:rPr>
              <a:t>Ⅲ</a:t>
            </a:r>
            <a:r>
              <a:rPr lang="ja-JP" altLang="en-US" sz="2000" dirty="0">
                <a:latin typeface="HG丸ｺﾞｼｯｸM-PRO" panose="020F0600000000000000" pitchFamily="50" charset="-128"/>
                <a:ea typeface="HG丸ｺﾞｼｯｸM-PRO" panose="020F0600000000000000" pitchFamily="50" charset="-128"/>
              </a:rPr>
              <a:t>群」の</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３群による構成を引き続き維持</a:t>
            </a:r>
            <a:r>
              <a:rPr lang="ja-JP" altLang="en-US" sz="2000" dirty="0">
                <a:latin typeface="HG丸ｺﾞｼｯｸM-PRO" panose="020F0600000000000000" pitchFamily="50" charset="-128"/>
                <a:ea typeface="HG丸ｺﾞｼｯｸM-PRO" panose="020F0600000000000000" pitchFamily="50" charset="-128"/>
              </a:rPr>
              <a:t>することとし、</a:t>
            </a:r>
            <a:r>
              <a:rPr lang="ja-JP" altLang="en-US" sz="2000" u="sng" dirty="0">
                <a:latin typeface="HG丸ｺﾞｼｯｸM-PRO" panose="020F0600000000000000" pitchFamily="50" charset="-128"/>
                <a:ea typeface="HG丸ｺﾞｼｯｸM-PRO" panose="020F0600000000000000" pitchFamily="50" charset="-128"/>
              </a:rPr>
              <a:t>「</a:t>
            </a:r>
            <a:r>
              <a:rPr lang="en-US" altLang="ja-JP" sz="2000" u="sng" dirty="0">
                <a:solidFill>
                  <a:srgbClr val="0000FF"/>
                </a:solidFill>
                <a:latin typeface="HG丸ｺﾞｼｯｸM-PRO" panose="020F0600000000000000" pitchFamily="50" charset="-128"/>
                <a:ea typeface="HG丸ｺﾞｼｯｸM-PRO" panose="020F0600000000000000" pitchFamily="50" charset="-128"/>
              </a:rPr>
              <a:t>DPC</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病院</a:t>
            </a:r>
            <a:r>
              <a:rPr lang="en-US" altLang="ja-JP" sz="2000" u="sng" dirty="0">
                <a:solidFill>
                  <a:srgbClr val="0000FF"/>
                </a:solidFill>
                <a:latin typeface="HG丸ｺﾞｼｯｸM-PRO" panose="020F0600000000000000" pitchFamily="50" charset="-128"/>
                <a:ea typeface="HG丸ｺﾞｼｯｸM-PRO" panose="020F0600000000000000" pitchFamily="50" charset="-128"/>
              </a:rPr>
              <a:t>Ⅱ</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群</a:t>
            </a:r>
            <a:r>
              <a:rPr lang="ja-JP" altLang="en-US" sz="2000" u="sng"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の選定に係る</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実績要件について必要な見直し</a:t>
            </a:r>
            <a:r>
              <a:rPr lang="ja-JP" altLang="en-US" sz="2000" dirty="0">
                <a:latin typeface="HG丸ｺﾞｼｯｸM-PRO" panose="020F0600000000000000" pitchFamily="50" charset="-128"/>
                <a:ea typeface="HG丸ｺﾞｼｯｸM-PRO" panose="020F0600000000000000" pitchFamily="50" charset="-128"/>
              </a:rPr>
              <a:t>を</a:t>
            </a:r>
            <a:r>
              <a:rPr lang="ja-JP" altLang="en-US" sz="2000" dirty="0" smtClean="0">
                <a:latin typeface="HG丸ｺﾞｼｯｸM-PRO" panose="020F0600000000000000" pitchFamily="50" charset="-128"/>
                <a:ea typeface="HG丸ｺﾞｼｯｸM-PRO" panose="020F0600000000000000" pitchFamily="50" charset="-128"/>
              </a:rPr>
              <a:t>行う。</a:t>
            </a:r>
            <a:r>
              <a:rPr lang="ja-JP" altLang="en-US" sz="2000" dirty="0">
                <a:latin typeface="HG丸ｺﾞｼｯｸM-PRO" panose="020F0600000000000000" pitchFamily="50" charset="-128"/>
                <a:ea typeface="HG丸ｺﾞｼｯｸM-PRO" panose="020F0600000000000000" pitchFamily="50" charset="-128"/>
              </a:rPr>
              <a:t>なお、各要件の基準値（カットオフ値）は、前年度の</a:t>
            </a:r>
            <a:r>
              <a:rPr lang="en-US" altLang="ja-JP" sz="2000" dirty="0">
                <a:latin typeface="HG丸ｺﾞｼｯｸM-PRO" panose="020F0600000000000000" pitchFamily="50" charset="-128"/>
                <a:ea typeface="HG丸ｺﾞｼｯｸM-PRO" panose="020F0600000000000000" pitchFamily="50" charset="-128"/>
              </a:rPr>
              <a:t>DPC</a:t>
            </a:r>
            <a:r>
              <a:rPr lang="ja-JP" altLang="en-US" sz="2000" dirty="0">
                <a:latin typeface="HG丸ｺﾞｼｯｸM-PRO" panose="020F0600000000000000" pitchFamily="50" charset="-128"/>
                <a:ea typeface="HG丸ｺﾞｼｯｸM-PRO" panose="020F0600000000000000" pitchFamily="50" charset="-128"/>
              </a:rPr>
              <a:t>病院</a:t>
            </a:r>
            <a:r>
              <a:rPr lang="en-US" altLang="ja-JP" sz="2000" dirty="0">
                <a:latin typeface="HG丸ｺﾞｼｯｸM-PRO" panose="020F0600000000000000" pitchFamily="50" charset="-128"/>
                <a:ea typeface="HG丸ｺﾞｼｯｸM-PRO" panose="020F0600000000000000" pitchFamily="50" charset="-128"/>
              </a:rPr>
              <a:t>Ⅰ</a:t>
            </a:r>
            <a:r>
              <a:rPr lang="ja-JP" altLang="en-US" sz="2000" dirty="0">
                <a:latin typeface="HG丸ｺﾞｼｯｸM-PRO" panose="020F0600000000000000" pitchFamily="50" charset="-128"/>
                <a:ea typeface="HG丸ｺﾞｼｯｸM-PRO" panose="020F0600000000000000" pitchFamily="50" charset="-128"/>
              </a:rPr>
              <a:t>群の実績値に基づき設定する</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361950" indent="265113">
              <a:buNone/>
            </a:pP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a:t>
            </a:r>
            <a:r>
              <a:rPr lang="en-US" altLang="ja-JP" sz="2000" dirty="0" smtClean="0">
                <a:latin typeface="HG丸ｺﾞｼｯｸM-PRO" panose="020F0600000000000000" pitchFamily="50" charset="-128"/>
                <a:ea typeface="HG丸ｺﾞｼｯｸM-PRO" panose="020F0600000000000000" pitchFamily="50" charset="-128"/>
              </a:rPr>
              <a:t>3</a:t>
            </a:r>
            <a:r>
              <a:rPr lang="ja-JP" altLang="en-US" sz="2000" dirty="0" smtClean="0">
                <a:latin typeface="HG丸ｺﾞｼｯｸM-PRO" panose="020F0600000000000000" pitchFamily="50" charset="-128"/>
                <a:ea typeface="HG丸ｺﾞｼｯｸM-PRO" panose="020F0600000000000000" pitchFamily="50" charset="-128"/>
              </a:rPr>
              <a:t>）機能</a:t>
            </a:r>
            <a:r>
              <a:rPr lang="ja-JP" altLang="en-US" sz="2000" dirty="0">
                <a:latin typeface="HG丸ｺﾞｼｯｸM-PRO" panose="020F0600000000000000" pitchFamily="50" charset="-128"/>
                <a:ea typeface="HG丸ｺﾞｼｯｸM-PRO" panose="020F0600000000000000" pitchFamily="50" charset="-128"/>
              </a:rPr>
              <a:t>評価係数</a:t>
            </a:r>
            <a:r>
              <a:rPr lang="en-US" altLang="ja-JP" sz="2000" dirty="0">
                <a:latin typeface="HG丸ｺﾞｼｯｸM-PRO" panose="020F0600000000000000" pitchFamily="50" charset="-128"/>
                <a:ea typeface="HG丸ｺﾞｼｯｸM-PRO" panose="020F0600000000000000" pitchFamily="50" charset="-128"/>
              </a:rPr>
              <a:t>Ⅰ</a:t>
            </a:r>
            <a:r>
              <a:rPr lang="ja-JP" altLang="en-US" sz="2000" dirty="0">
                <a:latin typeface="HG丸ｺﾞｼｯｸM-PRO" panose="020F0600000000000000" pitchFamily="50" charset="-128"/>
                <a:ea typeface="HG丸ｺﾞｼｯｸM-PRO" panose="020F0600000000000000" pitchFamily="50" charset="-128"/>
              </a:rPr>
              <a:t>の見直し</a:t>
            </a:r>
          </a:p>
          <a:p>
            <a:pPr marL="361950" indent="265113">
              <a:buNone/>
            </a:pPr>
            <a:r>
              <a:rPr lang="ja-JP" altLang="en-US" sz="2000" u="sng" dirty="0">
                <a:solidFill>
                  <a:srgbClr val="0000FF"/>
                </a:solidFill>
                <a:latin typeface="HG丸ｺﾞｼｯｸM-PRO" panose="020F0600000000000000" pitchFamily="50" charset="-128"/>
                <a:ea typeface="HG丸ｺﾞｼｯｸM-PRO" panose="020F0600000000000000" pitchFamily="50" charset="-128"/>
              </a:rPr>
              <a:t>従前の評価方法を継続</a:t>
            </a:r>
            <a:r>
              <a:rPr lang="ja-JP" altLang="en-US" sz="2000" dirty="0">
                <a:latin typeface="HG丸ｺﾞｼｯｸM-PRO" panose="020F0600000000000000" pitchFamily="50" charset="-128"/>
                <a:ea typeface="HG丸ｺﾞｼｯｸM-PRO" panose="020F0600000000000000" pitchFamily="50" charset="-128"/>
              </a:rPr>
              <a:t>し、その他の</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入院基本料等加算の見直し</a:t>
            </a:r>
            <a:r>
              <a:rPr lang="ja-JP" altLang="en-US" sz="2000" dirty="0">
                <a:latin typeface="HG丸ｺﾞｼｯｸM-PRO" panose="020F0600000000000000" pitchFamily="50" charset="-128"/>
                <a:ea typeface="HG丸ｺﾞｼｯｸM-PRO" panose="020F0600000000000000" pitchFamily="50" charset="-128"/>
              </a:rPr>
              <a:t>等について、必要に応じて</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機能評価係数</a:t>
            </a:r>
            <a:r>
              <a:rPr lang="en-US" altLang="ja-JP" sz="2000" u="sng" dirty="0">
                <a:solidFill>
                  <a:srgbClr val="0000FF"/>
                </a:solidFill>
                <a:latin typeface="HG丸ｺﾞｼｯｸM-PRO" panose="020F0600000000000000" pitchFamily="50" charset="-128"/>
                <a:ea typeface="HG丸ｺﾞｼｯｸM-PRO" panose="020F0600000000000000" pitchFamily="50" charset="-128"/>
              </a:rPr>
              <a:t>Ⅰ</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に反映</a:t>
            </a:r>
            <a:r>
              <a:rPr lang="ja-JP" altLang="en-US" sz="2000" dirty="0">
                <a:latin typeface="HG丸ｺﾞｼｯｸM-PRO" panose="020F0600000000000000" pitchFamily="50" charset="-128"/>
                <a:ea typeface="HG丸ｺﾞｼｯｸM-PRO" panose="020F0600000000000000" pitchFamily="50" charset="-128"/>
              </a:rPr>
              <a:t>させる</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361950" indent="265113">
              <a:buNone/>
            </a:pP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endParaRPr lang="ja-JP" altLang="en-US" sz="2000" dirty="0">
              <a:latin typeface="HG丸ｺﾞｼｯｸM-PRO" panose="020F0600000000000000" pitchFamily="50" charset="-128"/>
              <a:ea typeface="HG丸ｺﾞｼｯｸM-PRO" panose="020F0600000000000000" pitchFamily="50" charset="-128"/>
            </a:endParaRPr>
          </a:p>
          <a:p>
            <a:pPr marL="361950" indent="265113">
              <a:buNone/>
            </a:pPr>
            <a:endParaRPr lang="ja-JP" altLang="en-US" sz="2000" dirty="0">
              <a:latin typeface="HG丸ｺﾞｼｯｸM-PRO" panose="020F0600000000000000" pitchFamily="50" charset="-128"/>
              <a:ea typeface="HG丸ｺﾞｼｯｸM-PRO" panose="020F0600000000000000" pitchFamily="50" charset="-128"/>
            </a:endParaRPr>
          </a:p>
          <a:p>
            <a:pPr marL="627063" indent="-627063">
              <a:buNone/>
            </a:pPr>
            <a:endParaRPr kumimoji="1" lang="en-US" altLang="ja-JP" sz="2000" dirty="0" smtClean="0">
              <a:latin typeface="HG丸ｺﾞｼｯｸM-PRO" panose="020F0600000000000000" pitchFamily="50" charset="-128"/>
              <a:ea typeface="HG丸ｺﾞｼｯｸM-PRO" panose="020F0600000000000000" pitchFamily="50" charset="-128"/>
            </a:endParaRPr>
          </a:p>
        </p:txBody>
      </p:sp>
      <p:sp>
        <p:nvSpPr>
          <p:cNvPr id="6"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270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17030071"/>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対角する 2 つの角を切り取った四角形 8"/>
          <p:cNvSpPr/>
          <p:nvPr/>
        </p:nvSpPr>
        <p:spPr>
          <a:xfrm>
            <a:off x="251520" y="584684"/>
            <a:ext cx="8640960" cy="4500500"/>
          </a:xfrm>
          <a:prstGeom prst="snip2DiagRect">
            <a:avLst>
              <a:gd name="adj1" fmla="val 0"/>
              <a:gd name="adj2" fmla="val 741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 9"/>
          <p:cNvSpPr/>
          <p:nvPr/>
        </p:nvSpPr>
        <p:spPr>
          <a:xfrm>
            <a:off x="251520" y="260648"/>
            <a:ext cx="7632848" cy="648072"/>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1" name="コンテンツ プレースホルダー 2"/>
          <p:cNvSpPr>
            <a:spLocks noGrp="1"/>
          </p:cNvSpPr>
          <p:nvPr>
            <p:ph idx="1"/>
          </p:nvPr>
        </p:nvSpPr>
        <p:spPr>
          <a:xfrm>
            <a:off x="395536" y="332656"/>
            <a:ext cx="8424936" cy="4464496"/>
          </a:xfrm>
        </p:spPr>
        <p:txBody>
          <a:bodyPr>
            <a:noAutofit/>
          </a:bodyPr>
          <a:lstStyle/>
          <a:p>
            <a:pPr marL="361950" indent="-361950">
              <a:buNone/>
            </a:pPr>
            <a:r>
              <a:rPr lang="ja-JP" altLang="en-US" sz="2400" dirty="0">
                <a:solidFill>
                  <a:srgbClr val="FF0000"/>
                </a:solidFill>
                <a:latin typeface="HG丸ｺﾞｼｯｸM-PRO" panose="020F0600000000000000" pitchFamily="50" charset="-128"/>
                <a:ea typeface="HG丸ｺﾞｼｯｸM-PRO" panose="020F0600000000000000" pitchFamily="50" charset="-128"/>
              </a:rPr>
              <a:t>◆各医療機関別係数の見直しに係る</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対応③</a:t>
            </a:r>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361950" indent="265113">
              <a:buNone/>
            </a:pP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a:t>
            </a:r>
            <a:r>
              <a:rPr lang="en-US" altLang="ja-JP" sz="2000" dirty="0" smtClean="0">
                <a:latin typeface="HG丸ｺﾞｼｯｸM-PRO" panose="020F0600000000000000" pitchFamily="50" charset="-128"/>
                <a:ea typeface="HG丸ｺﾞｼｯｸM-PRO" panose="020F0600000000000000" pitchFamily="50" charset="-128"/>
              </a:rPr>
              <a:t>4</a:t>
            </a:r>
            <a:r>
              <a:rPr lang="ja-JP" altLang="en-US" sz="2000" dirty="0" smtClean="0">
                <a:latin typeface="HG丸ｺﾞｼｯｸM-PRO" panose="020F0600000000000000" pitchFamily="50" charset="-128"/>
                <a:ea typeface="HG丸ｺﾞｼｯｸM-PRO" panose="020F0600000000000000" pitchFamily="50" charset="-128"/>
              </a:rPr>
              <a:t>）機能</a:t>
            </a:r>
            <a:r>
              <a:rPr lang="ja-JP" altLang="en-US" sz="2000" dirty="0">
                <a:latin typeface="HG丸ｺﾞｼｯｸM-PRO" panose="020F0600000000000000" pitchFamily="50" charset="-128"/>
                <a:ea typeface="HG丸ｺﾞｼｯｸM-PRO" panose="020F0600000000000000" pitchFamily="50" charset="-128"/>
              </a:rPr>
              <a:t>評価係数</a:t>
            </a:r>
            <a:r>
              <a:rPr lang="en-US" altLang="ja-JP" sz="2000" dirty="0">
                <a:latin typeface="HG丸ｺﾞｼｯｸM-PRO" panose="020F0600000000000000" pitchFamily="50" charset="-128"/>
                <a:ea typeface="HG丸ｺﾞｼｯｸM-PRO" panose="020F0600000000000000" pitchFamily="50" charset="-128"/>
              </a:rPr>
              <a:t>Ⅱ</a:t>
            </a:r>
            <a:r>
              <a:rPr lang="ja-JP" altLang="en-US" sz="2000" dirty="0">
                <a:latin typeface="HG丸ｺﾞｼｯｸM-PRO" panose="020F0600000000000000" pitchFamily="50" charset="-128"/>
                <a:ea typeface="HG丸ｺﾞｼｯｸM-PRO" panose="020F0600000000000000" pitchFamily="50" charset="-128"/>
              </a:rPr>
              <a:t>の</a:t>
            </a:r>
            <a:r>
              <a:rPr lang="ja-JP" altLang="en-US" sz="2000" dirty="0" smtClean="0">
                <a:latin typeface="HG丸ｺﾞｼｯｸM-PRO" panose="020F0600000000000000" pitchFamily="50" charset="-128"/>
                <a:ea typeface="HG丸ｺﾞｼｯｸM-PRO" panose="020F0600000000000000" pitchFamily="50" charset="-128"/>
              </a:rPr>
              <a:t>見直し</a:t>
            </a:r>
            <a:endParaRPr lang="ja-JP" altLang="en-US" sz="2000" dirty="0">
              <a:latin typeface="HG丸ｺﾞｼｯｸM-PRO" panose="020F0600000000000000" pitchFamily="50" charset="-128"/>
              <a:ea typeface="HG丸ｺﾞｼｯｸM-PRO" panose="020F0600000000000000" pitchFamily="50" charset="-128"/>
            </a:endParaRPr>
          </a:p>
          <a:p>
            <a:pPr marL="361950" indent="0">
              <a:buNone/>
            </a:pPr>
            <a:r>
              <a:rPr lang="ja-JP" altLang="en-US" sz="2000" dirty="0" smtClean="0">
                <a:latin typeface="HG丸ｺﾞｼｯｸM-PRO" panose="020F0600000000000000" pitchFamily="50" charset="-128"/>
                <a:ea typeface="HG丸ｺﾞｼｯｸM-PRO" panose="020F0600000000000000" pitchFamily="50" charset="-128"/>
              </a:rPr>
              <a:t>①機能</a:t>
            </a:r>
            <a:r>
              <a:rPr lang="ja-JP" altLang="en-US" sz="2000" dirty="0">
                <a:latin typeface="HG丸ｺﾞｼｯｸM-PRO" panose="020F0600000000000000" pitchFamily="50" charset="-128"/>
                <a:ea typeface="HG丸ｺﾞｼｯｸM-PRO" panose="020F0600000000000000" pitchFamily="50" charset="-128"/>
              </a:rPr>
              <a:t>評価係数</a:t>
            </a:r>
            <a:r>
              <a:rPr lang="en-US" altLang="ja-JP" sz="2000" dirty="0">
                <a:latin typeface="HG丸ｺﾞｼｯｸM-PRO" panose="020F0600000000000000" pitchFamily="50" charset="-128"/>
                <a:ea typeface="HG丸ｺﾞｼｯｸM-PRO" panose="020F0600000000000000" pitchFamily="50" charset="-128"/>
              </a:rPr>
              <a:t>Ⅱ</a:t>
            </a:r>
            <a:r>
              <a:rPr lang="ja-JP" altLang="en-US" sz="2000" dirty="0">
                <a:latin typeface="HG丸ｺﾞｼｯｸM-PRO" panose="020F0600000000000000" pitchFamily="50" charset="-128"/>
                <a:ea typeface="HG丸ｺﾞｼｯｸM-PRO" panose="020F0600000000000000" pitchFamily="50" charset="-128"/>
              </a:rPr>
              <a:t>の各係数への</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報酬配分（重み付け）は等分</a:t>
            </a:r>
            <a:r>
              <a:rPr lang="ja-JP" altLang="en-US" sz="2000" dirty="0">
                <a:latin typeface="HG丸ｺﾞｼｯｸM-PRO" panose="020F0600000000000000" pitchFamily="50" charset="-128"/>
                <a:ea typeface="HG丸ｺﾞｼｯｸM-PRO" panose="020F0600000000000000" pitchFamily="50" charset="-128"/>
              </a:rPr>
              <a:t>とする</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361950" indent="0">
              <a:buNone/>
            </a:pPr>
            <a:endParaRPr lang="ja-JP" altLang="en-US" sz="2000" dirty="0">
              <a:latin typeface="HG丸ｺﾞｼｯｸM-PRO" panose="020F0600000000000000" pitchFamily="50" charset="-128"/>
              <a:ea typeface="HG丸ｺﾞｼｯｸM-PRO" panose="020F0600000000000000" pitchFamily="50" charset="-128"/>
            </a:endParaRPr>
          </a:p>
          <a:p>
            <a:pPr marL="627063" indent="-265113">
              <a:buNone/>
            </a:pPr>
            <a:r>
              <a:rPr lang="ja-JP" altLang="en-US" sz="2000" dirty="0" smtClean="0">
                <a:latin typeface="HG丸ｺﾞｼｯｸM-PRO" panose="020F0600000000000000" pitchFamily="50" charset="-128"/>
                <a:ea typeface="HG丸ｺﾞｼｯｸM-PRO" panose="020F0600000000000000" pitchFamily="50" charset="-128"/>
              </a:rPr>
              <a:t>②現行</a:t>
            </a:r>
            <a:r>
              <a:rPr lang="ja-JP" altLang="en-US" sz="2000" dirty="0">
                <a:latin typeface="HG丸ｺﾞｼｯｸM-PRO" panose="020F0600000000000000" pitchFamily="50" charset="-128"/>
                <a:ea typeface="HG丸ｺﾞｼｯｸM-PRO" panose="020F0600000000000000" pitchFamily="50" charset="-128"/>
              </a:rPr>
              <a:t>の評価項目（６指数）に加え、</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後発医薬品指数を追加</a:t>
            </a:r>
            <a:r>
              <a:rPr lang="ja-JP" altLang="en-US" sz="2000" u="sng" dirty="0">
                <a:latin typeface="HG丸ｺﾞｼｯｸM-PRO" panose="020F0600000000000000" pitchFamily="50" charset="-128"/>
                <a:ea typeface="HG丸ｺﾞｼｯｸM-PRO" panose="020F0600000000000000" pitchFamily="50" charset="-128"/>
              </a:rPr>
              <a:t>した</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７指数により評価</a:t>
            </a:r>
            <a:r>
              <a:rPr lang="ja-JP" altLang="en-US" sz="2000" dirty="0">
                <a:latin typeface="HG丸ｺﾞｼｯｸM-PRO" panose="020F0600000000000000" pitchFamily="50" charset="-128"/>
                <a:ea typeface="HG丸ｺﾞｼｯｸM-PRO" panose="020F0600000000000000" pitchFamily="50" charset="-128"/>
              </a:rPr>
              <a:t>を行う。また、データ提出指数、救急医療指数、地域医療指数について必要な見直しを行う</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627063" indent="-265113">
              <a:buNone/>
            </a:pPr>
            <a:endParaRPr lang="en-US" altLang="ja-JP" sz="2000" dirty="0" smtClean="0">
              <a:latin typeface="HG丸ｺﾞｼｯｸM-PRO" panose="020F0600000000000000" pitchFamily="50" charset="-128"/>
              <a:ea typeface="HG丸ｺﾞｼｯｸM-PRO" panose="020F0600000000000000" pitchFamily="50" charset="-128"/>
            </a:endParaRPr>
          </a:p>
          <a:p>
            <a:pPr marL="627063" indent="-265113">
              <a:buNone/>
            </a:pPr>
            <a:r>
              <a:rPr lang="ja-JP" altLang="en-US" sz="2000" dirty="0" smtClean="0">
                <a:latin typeface="HG丸ｺﾞｼｯｸM-PRO" panose="020F0600000000000000" pitchFamily="50" charset="-128"/>
                <a:ea typeface="HG丸ｺﾞｼｯｸM-PRO" panose="020F0600000000000000" pitchFamily="50" charset="-128"/>
              </a:rPr>
              <a:t>③機能</a:t>
            </a:r>
            <a:r>
              <a:rPr lang="ja-JP" altLang="en-US" sz="2000" dirty="0">
                <a:latin typeface="HG丸ｺﾞｼｯｸM-PRO" panose="020F0600000000000000" pitchFamily="50" charset="-128"/>
                <a:ea typeface="HG丸ｺﾞｼｯｸM-PRO" panose="020F0600000000000000" pitchFamily="50" charset="-128"/>
              </a:rPr>
              <a:t>評価係数</a:t>
            </a:r>
            <a:r>
              <a:rPr lang="en-US" altLang="ja-JP" sz="2000" dirty="0">
                <a:latin typeface="HG丸ｺﾞｼｯｸM-PRO" panose="020F0600000000000000" pitchFamily="50" charset="-128"/>
                <a:ea typeface="HG丸ｺﾞｼｯｸM-PRO" panose="020F0600000000000000" pitchFamily="50" charset="-128"/>
              </a:rPr>
              <a:t>Ⅱ</a:t>
            </a:r>
            <a:r>
              <a:rPr lang="ja-JP" altLang="en-US" sz="2000" dirty="0">
                <a:latin typeface="HG丸ｺﾞｼｯｸM-PRO" panose="020F0600000000000000" pitchFamily="50" charset="-128"/>
                <a:ea typeface="HG丸ｺﾞｼｯｸM-PRO" panose="020F0600000000000000" pitchFamily="50" charset="-128"/>
              </a:rPr>
              <a:t>の</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各指数から各係数への変換</a:t>
            </a:r>
            <a:r>
              <a:rPr lang="ja-JP" altLang="en-US" sz="2000" dirty="0">
                <a:latin typeface="HG丸ｺﾞｼｯｸM-PRO" panose="020F0600000000000000" pitchFamily="50" charset="-128"/>
                <a:ea typeface="HG丸ｺﾞｼｯｸM-PRO" panose="020F0600000000000000" pitchFamily="50" charset="-128"/>
              </a:rPr>
              <a:t>に際しては、各指数の特性や分布状況を踏まえ、</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適切な評価定義域の下限値・上限値及び評価値域の最小値を設定</a:t>
            </a:r>
            <a:r>
              <a:rPr lang="ja-JP" altLang="en-US" sz="2000" dirty="0" smtClean="0">
                <a:latin typeface="HG丸ｺﾞｼｯｸM-PRO" panose="020F0600000000000000" pitchFamily="50" charset="-128"/>
                <a:ea typeface="HG丸ｺﾞｼｯｸM-PRO" panose="020F0600000000000000" pitchFamily="50" charset="-128"/>
              </a:rPr>
              <a:t>する。</a:t>
            </a:r>
            <a:endParaRPr lang="ja-JP" altLang="en-US" sz="2000" dirty="0">
              <a:latin typeface="HG丸ｺﾞｼｯｸM-PRO" panose="020F0600000000000000" pitchFamily="50" charset="-128"/>
              <a:ea typeface="HG丸ｺﾞｼｯｸM-PRO" panose="020F0600000000000000" pitchFamily="50" charset="-128"/>
            </a:endParaRPr>
          </a:p>
          <a:p>
            <a:pPr marL="0" indent="0">
              <a:buNone/>
            </a:pPr>
            <a:endParaRPr lang="ja-JP" altLang="en-US" sz="2000" dirty="0">
              <a:latin typeface="HG丸ｺﾞｼｯｸM-PRO" panose="020F0600000000000000" pitchFamily="50" charset="-128"/>
              <a:ea typeface="HG丸ｺﾞｼｯｸM-PRO" panose="020F0600000000000000" pitchFamily="50" charset="-128"/>
            </a:endParaRPr>
          </a:p>
          <a:p>
            <a:pPr marL="361950" indent="265113">
              <a:buNone/>
            </a:pPr>
            <a:endParaRPr lang="ja-JP" altLang="en-US" sz="2000" dirty="0">
              <a:latin typeface="HG丸ｺﾞｼｯｸM-PRO" panose="020F0600000000000000" pitchFamily="50" charset="-128"/>
              <a:ea typeface="HG丸ｺﾞｼｯｸM-PRO" panose="020F0600000000000000" pitchFamily="50" charset="-128"/>
            </a:endParaRPr>
          </a:p>
          <a:p>
            <a:pPr marL="627063" indent="-627063">
              <a:buNone/>
            </a:pPr>
            <a:endParaRPr kumimoji="1" lang="en-US" altLang="ja-JP" sz="2000" dirty="0" smtClean="0">
              <a:latin typeface="HG丸ｺﾞｼｯｸM-PRO" panose="020F0600000000000000" pitchFamily="50" charset="-128"/>
              <a:ea typeface="HG丸ｺﾞｼｯｸM-PRO" panose="020F0600000000000000" pitchFamily="50" charset="-128"/>
            </a:endParaRPr>
          </a:p>
        </p:txBody>
      </p:sp>
      <p:sp>
        <p:nvSpPr>
          <p:cNvPr id="6"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271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48037909"/>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対角する 2 つの角を切り取った四角形 14"/>
          <p:cNvSpPr/>
          <p:nvPr/>
        </p:nvSpPr>
        <p:spPr>
          <a:xfrm>
            <a:off x="237884" y="440668"/>
            <a:ext cx="8640960" cy="6417332"/>
          </a:xfrm>
          <a:prstGeom prst="snip2DiagRect">
            <a:avLst>
              <a:gd name="adj1" fmla="val 0"/>
              <a:gd name="adj2" fmla="val 794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Rectangle 3"/>
          <p:cNvSpPr>
            <a:spLocks noChangeArrowheads="1"/>
          </p:cNvSpPr>
          <p:nvPr/>
        </p:nvSpPr>
        <p:spPr bwMode="auto">
          <a:xfrm>
            <a:off x="332000" y="3201938"/>
            <a:ext cx="845272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①保険診療指数（現行の「データ提出指数」を見直した指数）</a:t>
            </a:r>
            <a:endParaRPr kumimoji="1" lang="ja-JP"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180975" marR="0" lvl="0" indent="180975" algn="l" defTabSz="914400" rtl="0" eaLnBrk="0" fontAlgn="base" latinLnBrk="0" hangingPunct="0">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「データ提出指数」から「保険診療指数」に改称し、</a:t>
            </a: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DPC</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データの記載矛盾、レセプトの未コード化傷病名の使用率、適切な保険診療の普及のための取組に関する評価項目を追加する。</a:t>
            </a:r>
            <a:endPar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②効率性指数、③複雑性指数、④カバー率指数</a:t>
            </a:r>
            <a:endPar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180975" marR="0" lvl="0" indent="180975"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現行の評価方法を継続する。</a:t>
            </a:r>
            <a:endPar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⑤救急医療指数</a:t>
            </a:r>
            <a:endPar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180975" marR="0" lvl="0" indent="180975"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当該指数の評価対象となる患者をより公平に選定するため、重症な患者が算定する入院料等を算定している患者を評価対象とする。</a:t>
            </a:r>
            <a:endPar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⑥地域医療指数</a:t>
            </a:r>
            <a:endPar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446088" marR="0" lvl="0" indent="-265113"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ア）退院患者調査データを活用した地域医療への貢献について、地域で発生する患者に対する各病院の患者のシェアによる定量的評価を導入する。</a:t>
            </a:r>
          </a:p>
          <a:p>
            <a:pPr marL="446088" marR="0" lvl="0" indent="-265113"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イ）地域医療計画等に基づく体制を評価（ポイント制）についても現状や都道府県の指摘も踏まえ以下の様な見直しを行う（見直し後の項目のイメージは次ページ参照）。</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 </a:t>
            </a:r>
          </a:p>
        </p:txBody>
      </p:sp>
      <p:sp>
        <p:nvSpPr>
          <p:cNvPr id="14" name="角丸四角形 13"/>
          <p:cNvSpPr/>
          <p:nvPr/>
        </p:nvSpPr>
        <p:spPr>
          <a:xfrm>
            <a:off x="237884" y="116632"/>
            <a:ext cx="5846284" cy="648072"/>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機能評価係数</a:t>
            </a:r>
            <a:r>
              <a:rPr kumimoji="1" lang="en-US" altLang="ja-JP" sz="2400" dirty="0" smtClean="0">
                <a:solidFill>
                  <a:srgbClr val="0000FF"/>
                </a:solidFill>
                <a:latin typeface="HG丸ｺﾞｼｯｸM-PRO" panose="020F0600000000000000" pitchFamily="50" charset="-128"/>
                <a:ea typeface="HG丸ｺﾞｼｯｸM-PRO" panose="020F0600000000000000" pitchFamily="50" charset="-128"/>
              </a:rPr>
              <a:t>Ⅱ</a:t>
            </a: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見直しの概要①</a:t>
            </a:r>
            <a:endParaRPr kumimoji="1" lang="ja-JP" altLang="en-US" sz="24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7"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272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522769211"/>
              </p:ext>
            </p:extLst>
          </p:nvPr>
        </p:nvGraphicFramePr>
        <p:xfrm>
          <a:off x="921959" y="764702"/>
          <a:ext cx="7272809" cy="2437237"/>
        </p:xfrm>
        <a:graphic>
          <a:graphicData uri="http://schemas.openxmlformats.org/drawingml/2006/table">
            <a:tbl>
              <a:tblPr firstRow="1" firstCol="1" bandRow="1">
                <a:tableStyleId>{8A107856-5554-42FB-B03E-39F5DBC370BA}</a:tableStyleId>
              </a:tblPr>
              <a:tblGrid>
                <a:gridCol w="2644742"/>
                <a:gridCol w="1719316"/>
                <a:gridCol w="2908751"/>
              </a:tblGrid>
              <a:tr h="364698">
                <a:tc>
                  <a:txBody>
                    <a:bodyPr/>
                    <a:lstStyle/>
                    <a:p>
                      <a:pPr marL="160020" indent="-177800" algn="ctr">
                        <a:spcAft>
                          <a:spcPts val="0"/>
                        </a:spcAft>
                      </a:pPr>
                      <a:r>
                        <a:rPr lang="ja-JP" sz="1600" b="0" kern="0" dirty="0" smtClean="0">
                          <a:effectLst/>
                          <a:latin typeface="HG丸ｺﾞｼｯｸM-PRO" panose="020F0600000000000000" pitchFamily="50" charset="-128"/>
                          <a:ea typeface="HG丸ｺﾞｼｯｸM-PRO" panose="020F0600000000000000" pitchFamily="50" charset="-128"/>
                        </a:rPr>
                        <a:t>現</a:t>
                      </a:r>
                      <a:r>
                        <a:rPr lang="ja-JP" altLang="en-US" sz="1600" b="0" kern="0" dirty="0" smtClean="0">
                          <a:effectLst/>
                          <a:latin typeface="HG丸ｺﾞｼｯｸM-PRO" panose="020F0600000000000000" pitchFamily="50" charset="-128"/>
                          <a:ea typeface="HG丸ｺﾞｼｯｸM-PRO" panose="020F0600000000000000" pitchFamily="50" charset="-128"/>
                        </a:rPr>
                        <a:t>　</a:t>
                      </a:r>
                      <a:r>
                        <a:rPr lang="ja-JP" sz="1600" b="0" kern="0" dirty="0" smtClean="0">
                          <a:effectLst/>
                          <a:latin typeface="HG丸ｺﾞｼｯｸM-PRO" panose="020F0600000000000000" pitchFamily="50" charset="-128"/>
                          <a:ea typeface="HG丸ｺﾞｼｯｸM-PRO" panose="020F0600000000000000" pitchFamily="50" charset="-128"/>
                        </a:rPr>
                        <a:t>行</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c>
                  <a:txBody>
                    <a:bodyPr/>
                    <a:lstStyle/>
                    <a:p>
                      <a:pPr marL="160020" indent="-177800" algn="ctr">
                        <a:spcAft>
                          <a:spcPts val="0"/>
                        </a:spcAft>
                      </a:pPr>
                      <a:r>
                        <a:rPr lang="en-US" sz="1600" b="0" kern="0" dirty="0">
                          <a:effectLst/>
                          <a:latin typeface="HG丸ｺﾞｼｯｸM-PRO" panose="020F0600000000000000" pitchFamily="50" charset="-128"/>
                          <a:ea typeface="HG丸ｺﾞｼｯｸM-PRO" panose="020F0600000000000000" pitchFamily="50" charset="-128"/>
                        </a:rPr>
                        <a:t> </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c>
                  <a:txBody>
                    <a:bodyPr/>
                    <a:lstStyle/>
                    <a:p>
                      <a:pPr marL="160020" indent="-177800" algn="ctr">
                        <a:spcAft>
                          <a:spcPts val="0"/>
                        </a:spcAft>
                      </a:pPr>
                      <a:r>
                        <a:rPr lang="ja-JP" sz="1600" b="0" kern="0" dirty="0">
                          <a:effectLst/>
                          <a:latin typeface="HG丸ｺﾞｼｯｸM-PRO" panose="020F0600000000000000" pitchFamily="50" charset="-128"/>
                          <a:ea typeface="HG丸ｺﾞｼｯｸM-PRO" panose="020F0600000000000000" pitchFamily="50" charset="-128"/>
                        </a:rPr>
                        <a:t>平成</a:t>
                      </a:r>
                      <a:r>
                        <a:rPr lang="en-US" sz="1600" b="0" kern="0" dirty="0">
                          <a:effectLst/>
                          <a:latin typeface="HG丸ｺﾞｼｯｸM-PRO" panose="020F0600000000000000" pitchFamily="50" charset="-128"/>
                          <a:ea typeface="HG丸ｺﾞｼｯｸM-PRO" panose="020F0600000000000000" pitchFamily="50" charset="-128"/>
                        </a:rPr>
                        <a:t>26</a:t>
                      </a:r>
                      <a:r>
                        <a:rPr lang="ja-JP" sz="1600" b="0" kern="0" dirty="0">
                          <a:effectLst/>
                          <a:latin typeface="HG丸ｺﾞｼｯｸM-PRO" panose="020F0600000000000000" pitchFamily="50" charset="-128"/>
                          <a:ea typeface="HG丸ｺﾞｼｯｸM-PRO" panose="020F0600000000000000" pitchFamily="50" charset="-128"/>
                        </a:rPr>
                        <a:t>年改定</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r>
              <a:tr h="296077">
                <a:tc>
                  <a:txBody>
                    <a:bodyPr/>
                    <a:lstStyle/>
                    <a:p>
                      <a:pPr marL="160020" indent="-177800" algn="l">
                        <a:spcAft>
                          <a:spcPts val="0"/>
                        </a:spcAft>
                      </a:pPr>
                      <a:r>
                        <a:rPr lang="ja-JP" sz="1600" b="0" kern="0" dirty="0">
                          <a:effectLst/>
                          <a:latin typeface="HG丸ｺﾞｼｯｸM-PRO" panose="020F0600000000000000" pitchFamily="50" charset="-128"/>
                          <a:ea typeface="HG丸ｺﾞｼｯｸM-PRO" panose="020F0600000000000000" pitchFamily="50" charset="-128"/>
                        </a:rPr>
                        <a:t>①　データ提出指数</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tc>
                <a:tc>
                  <a:txBody>
                    <a:bodyPr/>
                    <a:lstStyle/>
                    <a:p>
                      <a:pPr marL="160020" indent="-177800" algn="ctr">
                        <a:spcAft>
                          <a:spcPts val="0"/>
                        </a:spcAft>
                      </a:pPr>
                      <a:r>
                        <a:rPr lang="ja-JP" sz="1600" b="0" u="sng" kern="0" dirty="0" smtClean="0">
                          <a:effectLst/>
                          <a:latin typeface="HG丸ｺﾞｼｯｸM-PRO" panose="020F0600000000000000" pitchFamily="50" charset="-128"/>
                          <a:ea typeface="HG丸ｺﾞｼｯｸM-PRO" panose="020F0600000000000000" pitchFamily="50" charset="-128"/>
                        </a:rPr>
                        <a:t>→</a:t>
                      </a:r>
                      <a:r>
                        <a:rPr lang="ja-JP" altLang="en-US" sz="1600" b="0" u="sng" kern="0" dirty="0" smtClean="0">
                          <a:effectLst/>
                          <a:latin typeface="HG丸ｺﾞｼｯｸM-PRO" panose="020F0600000000000000" pitchFamily="50" charset="-128"/>
                          <a:ea typeface="HG丸ｺﾞｼｯｸM-PRO" panose="020F0600000000000000" pitchFamily="50" charset="-128"/>
                        </a:rPr>
                        <a:t>　</a:t>
                      </a:r>
                      <a:r>
                        <a:rPr lang="ja-JP" sz="1600" b="0" u="sng" kern="0" dirty="0" smtClean="0">
                          <a:effectLst/>
                          <a:latin typeface="HG丸ｺﾞｼｯｸM-PRO" panose="020F0600000000000000" pitchFamily="50" charset="-128"/>
                          <a:ea typeface="HG丸ｺﾞｼｯｸM-PRO" panose="020F0600000000000000" pitchFamily="50" charset="-128"/>
                        </a:rPr>
                        <a:t>見直し</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tc>
                <a:tc>
                  <a:txBody>
                    <a:bodyPr/>
                    <a:lstStyle/>
                    <a:p>
                      <a:pPr marL="160020" indent="-177800" algn="just">
                        <a:spcAft>
                          <a:spcPts val="0"/>
                        </a:spcAft>
                      </a:pPr>
                      <a:r>
                        <a:rPr lang="ja-JP" sz="1600" b="0" u="sng" kern="0">
                          <a:effectLst/>
                          <a:latin typeface="HG丸ｺﾞｼｯｸM-PRO" panose="020F0600000000000000" pitchFamily="50" charset="-128"/>
                          <a:ea typeface="HG丸ｺﾞｼｯｸM-PRO" panose="020F0600000000000000" pitchFamily="50" charset="-128"/>
                        </a:rPr>
                        <a:t>①　保険診療指数</a:t>
                      </a:r>
                      <a:endParaRPr lang="ja-JP" sz="1600" b="0" kern="10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tc>
              </a:tr>
              <a:tr h="296077">
                <a:tc>
                  <a:txBody>
                    <a:bodyPr/>
                    <a:lstStyle/>
                    <a:p>
                      <a:pPr marL="160020" indent="-177800" algn="l">
                        <a:spcAft>
                          <a:spcPts val="0"/>
                        </a:spcAft>
                      </a:pPr>
                      <a:r>
                        <a:rPr lang="ja-JP" sz="1600" b="0" kern="0">
                          <a:effectLst/>
                          <a:latin typeface="HG丸ｺﾞｼｯｸM-PRO" panose="020F0600000000000000" pitchFamily="50" charset="-128"/>
                          <a:ea typeface="HG丸ｺﾞｼｯｸM-PRO" panose="020F0600000000000000" pitchFamily="50" charset="-128"/>
                        </a:rPr>
                        <a:t>②　効率性指数</a:t>
                      </a:r>
                      <a:endParaRPr lang="ja-JP" sz="1600" b="0" kern="10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tc>
                <a:tc>
                  <a:txBody>
                    <a:bodyPr/>
                    <a:lstStyle/>
                    <a:p>
                      <a:pPr marL="160020" indent="-177800" algn="ctr">
                        <a:spcAft>
                          <a:spcPts val="0"/>
                        </a:spcAft>
                      </a:pPr>
                      <a:r>
                        <a:rPr lang="ja-JP" sz="1600" b="0" kern="0">
                          <a:effectLst/>
                          <a:latin typeface="HG丸ｺﾞｼｯｸM-PRO" panose="020F0600000000000000" pitchFamily="50" charset="-128"/>
                          <a:ea typeface="HG丸ｺﾞｼｯｸM-PRO" panose="020F0600000000000000" pitchFamily="50" charset="-128"/>
                        </a:rPr>
                        <a:t>現行通り</a:t>
                      </a:r>
                      <a:endParaRPr lang="ja-JP" sz="1600" b="0" kern="10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tc>
                <a:tc>
                  <a:txBody>
                    <a:bodyPr/>
                    <a:lstStyle/>
                    <a:p>
                      <a:pPr marL="160020" indent="-177800" algn="just">
                        <a:spcAft>
                          <a:spcPts val="0"/>
                        </a:spcAft>
                      </a:pPr>
                      <a:r>
                        <a:rPr lang="ja-JP" sz="1600" b="0" kern="0">
                          <a:effectLst/>
                          <a:latin typeface="HG丸ｺﾞｼｯｸM-PRO" panose="020F0600000000000000" pitchFamily="50" charset="-128"/>
                          <a:ea typeface="HG丸ｺﾞｼｯｸM-PRO" panose="020F0600000000000000" pitchFamily="50" charset="-128"/>
                        </a:rPr>
                        <a:t>②　効率性指数</a:t>
                      </a:r>
                      <a:endParaRPr lang="ja-JP" sz="1600" b="0" kern="10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tc>
              </a:tr>
              <a:tr h="296077">
                <a:tc>
                  <a:txBody>
                    <a:bodyPr/>
                    <a:lstStyle/>
                    <a:p>
                      <a:pPr marL="160020" indent="-177800" algn="l">
                        <a:spcAft>
                          <a:spcPts val="0"/>
                        </a:spcAft>
                      </a:pPr>
                      <a:r>
                        <a:rPr lang="ja-JP" sz="1600" b="0" kern="0">
                          <a:effectLst/>
                          <a:latin typeface="HG丸ｺﾞｼｯｸM-PRO" panose="020F0600000000000000" pitchFamily="50" charset="-128"/>
                          <a:ea typeface="HG丸ｺﾞｼｯｸM-PRO" panose="020F0600000000000000" pitchFamily="50" charset="-128"/>
                        </a:rPr>
                        <a:t>③　複雑性指数</a:t>
                      </a:r>
                      <a:endParaRPr lang="ja-JP" sz="1600" b="0" kern="10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tc>
                <a:tc>
                  <a:txBody>
                    <a:bodyPr/>
                    <a:lstStyle/>
                    <a:p>
                      <a:pPr marL="160020" indent="-177800" algn="ctr">
                        <a:spcAft>
                          <a:spcPts val="0"/>
                        </a:spcAft>
                      </a:pPr>
                      <a:r>
                        <a:rPr lang="ja-JP" sz="1600" b="0" kern="0">
                          <a:effectLst/>
                          <a:latin typeface="HG丸ｺﾞｼｯｸM-PRO" panose="020F0600000000000000" pitchFamily="50" charset="-128"/>
                          <a:ea typeface="HG丸ｺﾞｼｯｸM-PRO" panose="020F0600000000000000" pitchFamily="50" charset="-128"/>
                        </a:rPr>
                        <a:t>現行通り</a:t>
                      </a:r>
                      <a:endParaRPr lang="ja-JP" sz="1600" b="0" kern="10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tc>
                <a:tc>
                  <a:txBody>
                    <a:bodyPr/>
                    <a:lstStyle/>
                    <a:p>
                      <a:pPr marL="160020" indent="-177800" algn="just">
                        <a:spcAft>
                          <a:spcPts val="0"/>
                        </a:spcAft>
                      </a:pPr>
                      <a:r>
                        <a:rPr lang="ja-JP" sz="1600" b="0" kern="0">
                          <a:effectLst/>
                          <a:latin typeface="HG丸ｺﾞｼｯｸM-PRO" panose="020F0600000000000000" pitchFamily="50" charset="-128"/>
                          <a:ea typeface="HG丸ｺﾞｼｯｸM-PRO" panose="020F0600000000000000" pitchFamily="50" charset="-128"/>
                        </a:rPr>
                        <a:t>③　複雑性指数</a:t>
                      </a:r>
                      <a:endParaRPr lang="ja-JP" sz="1600" b="0" kern="10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tc>
              </a:tr>
              <a:tr h="296077">
                <a:tc>
                  <a:txBody>
                    <a:bodyPr/>
                    <a:lstStyle/>
                    <a:p>
                      <a:pPr marL="160020" indent="-177800" algn="l">
                        <a:spcAft>
                          <a:spcPts val="0"/>
                        </a:spcAft>
                      </a:pPr>
                      <a:r>
                        <a:rPr lang="ja-JP" sz="1600" b="0" kern="0">
                          <a:effectLst/>
                          <a:latin typeface="HG丸ｺﾞｼｯｸM-PRO" panose="020F0600000000000000" pitchFamily="50" charset="-128"/>
                          <a:ea typeface="HG丸ｺﾞｼｯｸM-PRO" panose="020F0600000000000000" pitchFamily="50" charset="-128"/>
                        </a:rPr>
                        <a:t>④　カバー率指数</a:t>
                      </a:r>
                      <a:endParaRPr lang="ja-JP" sz="1600" b="0" kern="10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tc>
                <a:tc>
                  <a:txBody>
                    <a:bodyPr/>
                    <a:lstStyle/>
                    <a:p>
                      <a:pPr marL="160020" indent="-177800" algn="ctr">
                        <a:spcAft>
                          <a:spcPts val="0"/>
                        </a:spcAft>
                      </a:pPr>
                      <a:r>
                        <a:rPr lang="ja-JP" sz="1600" b="0" kern="0">
                          <a:effectLst/>
                          <a:latin typeface="HG丸ｺﾞｼｯｸM-PRO" panose="020F0600000000000000" pitchFamily="50" charset="-128"/>
                          <a:ea typeface="HG丸ｺﾞｼｯｸM-PRO" panose="020F0600000000000000" pitchFamily="50" charset="-128"/>
                        </a:rPr>
                        <a:t>現行通り</a:t>
                      </a:r>
                      <a:endParaRPr lang="ja-JP" sz="1600" b="0" kern="10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tc>
                <a:tc>
                  <a:txBody>
                    <a:bodyPr/>
                    <a:lstStyle/>
                    <a:p>
                      <a:pPr marL="160020" indent="-177800" algn="just">
                        <a:spcAft>
                          <a:spcPts val="0"/>
                        </a:spcAft>
                      </a:pPr>
                      <a:r>
                        <a:rPr lang="ja-JP" sz="1600" b="0" kern="0">
                          <a:effectLst/>
                          <a:latin typeface="HG丸ｺﾞｼｯｸM-PRO" panose="020F0600000000000000" pitchFamily="50" charset="-128"/>
                          <a:ea typeface="HG丸ｺﾞｼｯｸM-PRO" panose="020F0600000000000000" pitchFamily="50" charset="-128"/>
                        </a:rPr>
                        <a:t>④　カバー率指数</a:t>
                      </a:r>
                      <a:endParaRPr lang="ja-JP" sz="1600" b="0" kern="10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tc>
              </a:tr>
              <a:tr h="296077">
                <a:tc>
                  <a:txBody>
                    <a:bodyPr/>
                    <a:lstStyle/>
                    <a:p>
                      <a:pPr marL="160020" indent="-177800" algn="l">
                        <a:spcAft>
                          <a:spcPts val="0"/>
                        </a:spcAft>
                      </a:pPr>
                      <a:r>
                        <a:rPr lang="ja-JP" sz="1600" b="0" kern="0">
                          <a:effectLst/>
                          <a:latin typeface="HG丸ｺﾞｼｯｸM-PRO" panose="020F0600000000000000" pitchFamily="50" charset="-128"/>
                          <a:ea typeface="HG丸ｺﾞｼｯｸM-PRO" panose="020F0600000000000000" pitchFamily="50" charset="-128"/>
                        </a:rPr>
                        <a:t>⑤　救急医療指数</a:t>
                      </a:r>
                      <a:endParaRPr lang="ja-JP" sz="1600" b="0" kern="10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tc>
                <a:tc>
                  <a:txBody>
                    <a:bodyPr/>
                    <a:lstStyle/>
                    <a:p>
                      <a:pPr marL="160020" indent="-177800" algn="ctr">
                        <a:spcAft>
                          <a:spcPts val="0"/>
                        </a:spcAft>
                      </a:pPr>
                      <a:r>
                        <a:rPr lang="ja-JP" sz="1600" b="0" kern="0" dirty="0" smtClean="0">
                          <a:effectLst/>
                          <a:latin typeface="HG丸ｺﾞｼｯｸM-PRO" panose="020F0600000000000000" pitchFamily="50" charset="-128"/>
                          <a:ea typeface="HG丸ｺﾞｼｯｸM-PRO" panose="020F0600000000000000" pitchFamily="50" charset="-128"/>
                        </a:rPr>
                        <a:t>→</a:t>
                      </a:r>
                      <a:r>
                        <a:rPr lang="ja-JP" altLang="en-US" sz="1600" b="0" kern="0" dirty="0" smtClean="0">
                          <a:effectLst/>
                          <a:latin typeface="HG丸ｺﾞｼｯｸM-PRO" panose="020F0600000000000000" pitchFamily="50" charset="-128"/>
                          <a:ea typeface="HG丸ｺﾞｼｯｸM-PRO" panose="020F0600000000000000" pitchFamily="50" charset="-128"/>
                        </a:rPr>
                        <a:t>　</a:t>
                      </a:r>
                      <a:r>
                        <a:rPr lang="ja-JP" sz="1600" b="0" kern="0" dirty="0" smtClean="0">
                          <a:effectLst/>
                          <a:latin typeface="HG丸ｺﾞｼｯｸM-PRO" panose="020F0600000000000000" pitchFamily="50" charset="-128"/>
                          <a:ea typeface="HG丸ｺﾞｼｯｸM-PRO" panose="020F0600000000000000" pitchFamily="50" charset="-128"/>
                        </a:rPr>
                        <a:t>見直し</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tc>
                <a:tc>
                  <a:txBody>
                    <a:bodyPr/>
                    <a:lstStyle/>
                    <a:p>
                      <a:pPr marL="160020" indent="-177800" algn="just">
                        <a:spcAft>
                          <a:spcPts val="0"/>
                        </a:spcAft>
                      </a:pPr>
                      <a:r>
                        <a:rPr lang="ja-JP" sz="1600" b="0" kern="0">
                          <a:effectLst/>
                          <a:latin typeface="HG丸ｺﾞｼｯｸM-PRO" panose="020F0600000000000000" pitchFamily="50" charset="-128"/>
                          <a:ea typeface="HG丸ｺﾞｼｯｸM-PRO" panose="020F0600000000000000" pitchFamily="50" charset="-128"/>
                        </a:rPr>
                        <a:t>⑤　救急医療指数</a:t>
                      </a:r>
                      <a:endParaRPr lang="ja-JP" sz="1600" b="0" kern="10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tc>
              </a:tr>
              <a:tr h="296077">
                <a:tc>
                  <a:txBody>
                    <a:bodyPr/>
                    <a:lstStyle/>
                    <a:p>
                      <a:pPr marL="160020" indent="-177800" algn="l">
                        <a:spcAft>
                          <a:spcPts val="0"/>
                        </a:spcAft>
                      </a:pPr>
                      <a:r>
                        <a:rPr lang="ja-JP" sz="1600" b="0" kern="0">
                          <a:effectLst/>
                          <a:latin typeface="HG丸ｺﾞｼｯｸM-PRO" panose="020F0600000000000000" pitchFamily="50" charset="-128"/>
                          <a:ea typeface="HG丸ｺﾞｼｯｸM-PRO" panose="020F0600000000000000" pitchFamily="50" charset="-128"/>
                        </a:rPr>
                        <a:t>⑥　地域医療指数</a:t>
                      </a:r>
                      <a:endParaRPr lang="ja-JP" sz="1600" b="0" kern="10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tc>
                <a:tc>
                  <a:txBody>
                    <a:bodyPr/>
                    <a:lstStyle/>
                    <a:p>
                      <a:pPr marL="160020" indent="-177800" algn="ctr">
                        <a:spcAft>
                          <a:spcPts val="0"/>
                        </a:spcAft>
                      </a:pPr>
                      <a:r>
                        <a:rPr lang="ja-JP" sz="1600" b="0" kern="0" dirty="0" smtClean="0">
                          <a:effectLst/>
                          <a:latin typeface="HG丸ｺﾞｼｯｸM-PRO" panose="020F0600000000000000" pitchFamily="50" charset="-128"/>
                          <a:ea typeface="HG丸ｺﾞｼｯｸM-PRO" panose="020F0600000000000000" pitchFamily="50" charset="-128"/>
                        </a:rPr>
                        <a:t>→</a:t>
                      </a:r>
                      <a:r>
                        <a:rPr lang="ja-JP" altLang="en-US" sz="1600" b="0" kern="0" dirty="0" smtClean="0">
                          <a:effectLst/>
                          <a:latin typeface="HG丸ｺﾞｼｯｸM-PRO" panose="020F0600000000000000" pitchFamily="50" charset="-128"/>
                          <a:ea typeface="HG丸ｺﾞｼｯｸM-PRO" panose="020F0600000000000000" pitchFamily="50" charset="-128"/>
                        </a:rPr>
                        <a:t>　</a:t>
                      </a:r>
                      <a:r>
                        <a:rPr lang="ja-JP" sz="1600" b="0" kern="0" dirty="0" smtClean="0">
                          <a:effectLst/>
                          <a:latin typeface="HG丸ｺﾞｼｯｸM-PRO" panose="020F0600000000000000" pitchFamily="50" charset="-128"/>
                          <a:ea typeface="HG丸ｺﾞｼｯｸM-PRO" panose="020F0600000000000000" pitchFamily="50" charset="-128"/>
                        </a:rPr>
                        <a:t>見直し</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tc>
                <a:tc>
                  <a:txBody>
                    <a:bodyPr/>
                    <a:lstStyle/>
                    <a:p>
                      <a:pPr marL="160020" indent="-177800" algn="just">
                        <a:spcAft>
                          <a:spcPts val="0"/>
                        </a:spcAft>
                      </a:pPr>
                      <a:r>
                        <a:rPr lang="ja-JP" sz="1600" b="0" kern="0">
                          <a:effectLst/>
                          <a:latin typeface="HG丸ｺﾞｼｯｸM-PRO" panose="020F0600000000000000" pitchFamily="50" charset="-128"/>
                          <a:ea typeface="HG丸ｺﾞｼｯｸM-PRO" panose="020F0600000000000000" pitchFamily="50" charset="-128"/>
                        </a:rPr>
                        <a:t>⑥　地域医療指数</a:t>
                      </a:r>
                      <a:endParaRPr lang="ja-JP" sz="1600" b="0" kern="10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tc>
              </a:tr>
              <a:tr h="296077">
                <a:tc>
                  <a:txBody>
                    <a:bodyPr/>
                    <a:lstStyle/>
                    <a:p>
                      <a:pPr marL="160020" indent="-177800" algn="just">
                        <a:spcAft>
                          <a:spcPts val="0"/>
                        </a:spcAft>
                      </a:pPr>
                      <a:r>
                        <a:rPr lang="en-US" sz="1600" b="0" kern="0" dirty="0">
                          <a:effectLst/>
                          <a:latin typeface="HG丸ｺﾞｼｯｸM-PRO" panose="020F0600000000000000" pitchFamily="50" charset="-128"/>
                          <a:ea typeface="HG丸ｺﾞｼｯｸM-PRO" panose="020F0600000000000000" pitchFamily="50" charset="-128"/>
                        </a:rPr>
                        <a:t> </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tc>
                <a:tc>
                  <a:txBody>
                    <a:bodyPr/>
                    <a:lstStyle/>
                    <a:p>
                      <a:pPr marL="160020" indent="-177800" algn="ctr">
                        <a:spcAft>
                          <a:spcPts val="0"/>
                        </a:spcAft>
                      </a:pPr>
                      <a:r>
                        <a:rPr lang="ja-JP" sz="1600" b="0" u="sng" kern="0" dirty="0" smtClean="0">
                          <a:effectLst/>
                          <a:latin typeface="HG丸ｺﾞｼｯｸM-PRO" panose="020F0600000000000000" pitchFamily="50" charset="-128"/>
                          <a:ea typeface="HG丸ｺﾞｼｯｸM-PRO" panose="020F0600000000000000" pitchFamily="50" charset="-128"/>
                        </a:rPr>
                        <a:t>→</a:t>
                      </a:r>
                      <a:r>
                        <a:rPr lang="ja-JP" altLang="en-US" sz="1600" b="0" u="sng" kern="0" dirty="0" smtClean="0">
                          <a:effectLst/>
                          <a:latin typeface="HG丸ｺﾞｼｯｸM-PRO" panose="020F0600000000000000" pitchFamily="50" charset="-128"/>
                          <a:ea typeface="HG丸ｺﾞｼｯｸM-PRO" panose="020F0600000000000000" pitchFamily="50" charset="-128"/>
                        </a:rPr>
                        <a:t>　</a:t>
                      </a:r>
                      <a:r>
                        <a:rPr lang="ja-JP" sz="1600" b="0" u="sng" kern="0" dirty="0" smtClean="0">
                          <a:effectLst/>
                          <a:latin typeface="HG丸ｺﾞｼｯｸM-PRO" panose="020F0600000000000000" pitchFamily="50" charset="-128"/>
                          <a:ea typeface="HG丸ｺﾞｼｯｸM-PRO" panose="020F0600000000000000" pitchFamily="50" charset="-128"/>
                        </a:rPr>
                        <a:t>新</a:t>
                      </a:r>
                      <a:r>
                        <a:rPr lang="ja-JP" altLang="en-US" sz="1600" b="0" u="sng" kern="0" dirty="0" smtClean="0">
                          <a:effectLst/>
                          <a:latin typeface="HG丸ｺﾞｼｯｸM-PRO" panose="020F0600000000000000" pitchFamily="50" charset="-128"/>
                          <a:ea typeface="HG丸ｺﾞｼｯｸM-PRO" panose="020F0600000000000000" pitchFamily="50" charset="-128"/>
                        </a:rPr>
                        <a:t>　</a:t>
                      </a:r>
                      <a:r>
                        <a:rPr lang="ja-JP" sz="1600" b="0" u="sng" kern="0" dirty="0" smtClean="0">
                          <a:effectLst/>
                          <a:latin typeface="HG丸ｺﾞｼｯｸM-PRO" panose="020F0600000000000000" pitchFamily="50" charset="-128"/>
                          <a:ea typeface="HG丸ｺﾞｼｯｸM-PRO" panose="020F0600000000000000" pitchFamily="50" charset="-128"/>
                        </a:rPr>
                        <a:t>設</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tc>
                <a:tc>
                  <a:txBody>
                    <a:bodyPr/>
                    <a:lstStyle/>
                    <a:p>
                      <a:pPr marL="160020" indent="-177800" algn="just">
                        <a:spcAft>
                          <a:spcPts val="0"/>
                        </a:spcAft>
                      </a:pPr>
                      <a:r>
                        <a:rPr lang="ja-JP" sz="1600" b="0" u="sng" kern="0" dirty="0">
                          <a:effectLst/>
                          <a:latin typeface="HG丸ｺﾞｼｯｸM-PRO" panose="020F0600000000000000" pitchFamily="50" charset="-128"/>
                          <a:ea typeface="HG丸ｺﾞｼｯｸM-PRO" panose="020F0600000000000000" pitchFamily="50" charset="-128"/>
                        </a:rPr>
                        <a:t>⑦　後発医薬品指数</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tc>
              </a:tr>
            </a:tbl>
          </a:graphicData>
        </a:graphic>
      </p:graphicFrame>
    </p:spTree>
    <p:extLst>
      <p:ext uri="{BB962C8B-B14F-4D97-AF65-F5344CB8AC3E}">
        <p14:creationId xmlns:p14="http://schemas.microsoft.com/office/powerpoint/2010/main" val="2801732753"/>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対角する 2 つの角を切り取った四角形 14"/>
          <p:cNvSpPr/>
          <p:nvPr/>
        </p:nvSpPr>
        <p:spPr>
          <a:xfrm>
            <a:off x="237884" y="440668"/>
            <a:ext cx="8650928" cy="6228689"/>
          </a:xfrm>
          <a:prstGeom prst="snip2DiagRect">
            <a:avLst>
              <a:gd name="adj1" fmla="val 0"/>
              <a:gd name="adj2" fmla="val 741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角丸四角形 13"/>
          <p:cNvSpPr/>
          <p:nvPr/>
        </p:nvSpPr>
        <p:spPr>
          <a:xfrm>
            <a:off x="237884" y="116632"/>
            <a:ext cx="6278332" cy="648072"/>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機能評価係数</a:t>
            </a:r>
            <a:r>
              <a:rPr kumimoji="1" lang="en-US" altLang="ja-JP" sz="2400" dirty="0" smtClean="0">
                <a:solidFill>
                  <a:srgbClr val="0000FF"/>
                </a:solidFill>
                <a:latin typeface="HG丸ｺﾞｼｯｸM-PRO" panose="020F0600000000000000" pitchFamily="50" charset="-128"/>
                <a:ea typeface="HG丸ｺﾞｼｯｸM-PRO" panose="020F0600000000000000" pitchFamily="50" charset="-128"/>
              </a:rPr>
              <a:t>Ⅱ</a:t>
            </a: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見直しの概要②</a:t>
            </a:r>
            <a:endParaRPr kumimoji="1" lang="ja-JP" altLang="en-US" sz="2400" dirty="0">
              <a:solidFill>
                <a:srgbClr val="0000FF"/>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082332885"/>
              </p:ext>
            </p:extLst>
          </p:nvPr>
        </p:nvGraphicFramePr>
        <p:xfrm>
          <a:off x="827584" y="1122621"/>
          <a:ext cx="3744416" cy="2160239"/>
        </p:xfrm>
        <a:graphic>
          <a:graphicData uri="http://schemas.openxmlformats.org/drawingml/2006/table">
            <a:tbl>
              <a:tblPr firstRow="1" firstCol="1" bandRow="1">
                <a:tableStyleId>{8A107856-5554-42FB-B03E-39F5DBC370BA}</a:tableStyleId>
              </a:tblPr>
              <a:tblGrid>
                <a:gridCol w="1872208"/>
                <a:gridCol w="1872208"/>
              </a:tblGrid>
              <a:tr h="300991">
                <a:tc gridSpan="2">
                  <a:txBody>
                    <a:bodyPr/>
                    <a:lstStyle/>
                    <a:p>
                      <a:pPr marL="134620" indent="-152400" algn="ctr">
                        <a:spcAft>
                          <a:spcPts val="0"/>
                        </a:spcAft>
                      </a:pPr>
                      <a:r>
                        <a:rPr lang="ja-JP" sz="1600" b="0" kern="100" dirty="0">
                          <a:effectLst/>
                          <a:latin typeface="HG丸ｺﾞｼｯｸM-PRO" panose="020F0600000000000000" pitchFamily="50" charset="-128"/>
                          <a:ea typeface="HG丸ｺﾞｼｯｸM-PRO" panose="020F0600000000000000" pitchFamily="50" charset="-128"/>
                        </a:rPr>
                        <a:t>現行</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tc>
                <a:tc hMerge="1">
                  <a:txBody>
                    <a:bodyPr/>
                    <a:lstStyle/>
                    <a:p>
                      <a:endParaRPr kumimoji="1" lang="ja-JP" altLang="en-US"/>
                    </a:p>
                  </a:txBody>
                  <a:tcPr/>
                </a:tc>
              </a:tr>
              <a:tr h="1203965">
                <a:tc>
                  <a:txBody>
                    <a:bodyPr/>
                    <a:lstStyle/>
                    <a:p>
                      <a:pPr marL="134620" indent="-152400" algn="ctr">
                        <a:spcAft>
                          <a:spcPts val="0"/>
                        </a:spcAft>
                      </a:pPr>
                      <a:r>
                        <a:rPr lang="ja-JP" sz="1600" b="0" kern="100" dirty="0">
                          <a:effectLst/>
                          <a:latin typeface="HG丸ｺﾞｼｯｸM-PRO" panose="020F0600000000000000" pitchFamily="50" charset="-128"/>
                          <a:ea typeface="HG丸ｺﾞｼｯｸM-PRO" panose="020F0600000000000000" pitchFamily="50" charset="-128"/>
                        </a:rPr>
                        <a:t>体制評価指数</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c>
                  <a:txBody>
                    <a:bodyPr/>
                    <a:lstStyle/>
                    <a:p>
                      <a:pPr marL="134620" indent="-152400" algn="l">
                        <a:spcAft>
                          <a:spcPts val="0"/>
                        </a:spcAft>
                      </a:pPr>
                      <a:r>
                        <a:rPr lang="ja-JP" sz="1600" b="0" kern="100" dirty="0" smtClean="0">
                          <a:effectLst/>
                          <a:latin typeface="HG丸ｺﾞｼｯｸM-PRO" panose="020F0600000000000000" pitchFamily="50" charset="-128"/>
                          <a:ea typeface="HG丸ｺﾞｼｯｸM-PRO" panose="020F0600000000000000" pitchFamily="50" charset="-128"/>
                        </a:rPr>
                        <a:t>・</a:t>
                      </a:r>
                      <a:r>
                        <a:rPr lang="ja-JP" sz="1600" b="0" kern="100" dirty="0">
                          <a:effectLst/>
                          <a:latin typeface="HG丸ｺﾞｼｯｸM-PRO" panose="020F0600000000000000" pitchFamily="50" charset="-128"/>
                          <a:ea typeface="HG丸ｺﾞｼｯｸM-PRO" panose="020F0600000000000000" pitchFamily="50" charset="-128"/>
                        </a:rPr>
                        <a:t>計</a:t>
                      </a:r>
                      <a:r>
                        <a:rPr lang="en-US" sz="1600" b="0" kern="100" dirty="0">
                          <a:effectLst/>
                          <a:latin typeface="HG丸ｺﾞｼｯｸM-PRO" panose="020F0600000000000000" pitchFamily="50" charset="-128"/>
                          <a:ea typeface="HG丸ｺﾞｼｯｸM-PRO" panose="020F0600000000000000" pitchFamily="50" charset="-128"/>
                        </a:rPr>
                        <a:t>10</a:t>
                      </a:r>
                      <a:r>
                        <a:rPr lang="ja-JP" sz="1600" b="0" kern="100" dirty="0">
                          <a:effectLst/>
                          <a:latin typeface="HG丸ｺﾞｼｯｸM-PRO" panose="020F0600000000000000" pitchFamily="50" charset="-128"/>
                          <a:ea typeface="HG丸ｺﾞｼｯｸM-PRO" panose="020F0600000000000000" pitchFamily="50" charset="-128"/>
                        </a:rPr>
                        <a:t>項目</a:t>
                      </a:r>
                    </a:p>
                    <a:p>
                      <a:pPr marL="134620" indent="-152400" algn="l">
                        <a:spcAft>
                          <a:spcPts val="0"/>
                        </a:spcAft>
                      </a:pPr>
                      <a:r>
                        <a:rPr lang="ja-JP" sz="1600" b="0" kern="100" dirty="0">
                          <a:effectLst/>
                          <a:latin typeface="HG丸ｺﾞｼｯｸM-PRO" panose="020F0600000000000000" pitchFamily="50" charset="-128"/>
                          <a:ea typeface="HG丸ｺﾞｼｯｸM-PRO" panose="020F0600000000000000" pitchFamily="50" charset="-128"/>
                        </a:rPr>
                        <a:t>・一部実績を加味</a:t>
                      </a:r>
                    </a:p>
                    <a:p>
                      <a:pPr marL="134620" indent="-152400" algn="l">
                        <a:spcAft>
                          <a:spcPts val="0"/>
                        </a:spcAft>
                      </a:pPr>
                      <a:r>
                        <a:rPr lang="ja-JP" sz="1600" b="0" kern="100" dirty="0">
                          <a:effectLst/>
                          <a:latin typeface="HG丸ｺﾞｼｯｸM-PRO" panose="020F0600000000000000" pitchFamily="50" charset="-128"/>
                          <a:ea typeface="HG丸ｺﾞｼｯｸM-PRO" panose="020F0600000000000000" pitchFamily="50" charset="-128"/>
                        </a:rPr>
                        <a:t>・評価上限値を設定</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r>
              <a:tr h="300991">
                <a:tc rowSpan="2">
                  <a:txBody>
                    <a:bodyPr/>
                    <a:lstStyle/>
                    <a:p>
                      <a:pPr marL="134620" indent="-152400" algn="ctr">
                        <a:spcAft>
                          <a:spcPts val="0"/>
                        </a:spcAft>
                      </a:pPr>
                      <a:r>
                        <a:rPr lang="ja-JP" sz="1600" b="0" kern="100">
                          <a:effectLst/>
                          <a:latin typeface="HG丸ｺﾞｼｯｸM-PRO" panose="020F0600000000000000" pitchFamily="50" charset="-128"/>
                          <a:ea typeface="HG丸ｺﾞｼｯｸM-PRO" panose="020F0600000000000000" pitchFamily="50" charset="-128"/>
                        </a:rPr>
                        <a:t>定量評価指数</a:t>
                      </a:r>
                      <a:endParaRPr lang="ja-JP" sz="1600" b="0" kern="10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c>
                  <a:txBody>
                    <a:bodyPr/>
                    <a:lstStyle/>
                    <a:p>
                      <a:pPr marL="134620" indent="-152400" algn="l">
                        <a:spcAft>
                          <a:spcPts val="0"/>
                        </a:spcAft>
                      </a:pPr>
                      <a:r>
                        <a:rPr lang="ja-JP" sz="1600" b="0" kern="100">
                          <a:effectLst/>
                          <a:latin typeface="HG丸ｺﾞｼｯｸM-PRO" panose="020F0600000000000000" pitchFamily="50" charset="-128"/>
                          <a:ea typeface="HG丸ｺﾞｼｯｸM-PRO" panose="020F0600000000000000" pitchFamily="50" charset="-128"/>
                        </a:rPr>
                        <a:t>１）小児</a:t>
                      </a:r>
                      <a:endParaRPr lang="ja-JP" sz="1600" b="0" kern="10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r>
              <a:tr h="354292">
                <a:tc vMerge="1">
                  <a:txBody>
                    <a:bodyPr/>
                    <a:lstStyle/>
                    <a:p>
                      <a:endParaRPr kumimoji="1" lang="ja-JP" altLang="en-US"/>
                    </a:p>
                  </a:txBody>
                  <a:tcPr/>
                </a:tc>
                <a:tc>
                  <a:txBody>
                    <a:bodyPr/>
                    <a:lstStyle/>
                    <a:p>
                      <a:pPr marL="134620" indent="-152400" algn="l">
                        <a:spcAft>
                          <a:spcPts val="0"/>
                        </a:spcAft>
                      </a:pPr>
                      <a:r>
                        <a:rPr lang="ja-JP" sz="1600" b="0" kern="100" dirty="0">
                          <a:effectLst/>
                          <a:latin typeface="HG丸ｺﾞｼｯｸM-PRO" panose="020F0600000000000000" pitchFamily="50" charset="-128"/>
                          <a:ea typeface="HG丸ｺﾞｼｯｸM-PRO" panose="020F0600000000000000" pitchFamily="50" charset="-128"/>
                        </a:rPr>
                        <a:t>２）上記以外</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r>
            </a:tbl>
          </a:graphicData>
        </a:graphic>
      </p:graphicFrame>
      <p:sp>
        <p:nvSpPr>
          <p:cNvPr id="4" name="Rectangle 2"/>
          <p:cNvSpPr>
            <a:spLocks noChangeArrowheads="1"/>
          </p:cNvSpPr>
          <p:nvPr/>
        </p:nvSpPr>
        <p:spPr bwMode="auto">
          <a:xfrm>
            <a:off x="1871663" y="3206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3"/>
          <p:cNvSpPr>
            <a:spLocks noChangeArrowheads="1"/>
          </p:cNvSpPr>
          <p:nvPr/>
        </p:nvSpPr>
        <p:spPr bwMode="auto">
          <a:xfrm>
            <a:off x="453907" y="3418978"/>
            <a:ext cx="8222549" cy="287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627063" marR="0" lvl="0" indent="-180975" algn="l" defTabSz="914400" rtl="0" eaLnBrk="0" fontAlgn="base" latinLnBrk="0" hangingPunct="0">
              <a:lnSpc>
                <a:spcPct val="100000"/>
              </a:lnSpc>
              <a:spcBef>
                <a:spcPct val="0"/>
              </a:spcBef>
              <a:spcAft>
                <a:spcPts val="600"/>
              </a:spcAft>
              <a:buClrTx/>
              <a:buSzTx/>
              <a:buFontTx/>
              <a:buNone/>
              <a:tabLst/>
            </a:pP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a:t>
            </a:r>
            <a:r>
              <a:rPr kumimoji="1" lang="ja-JP"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見直し後の体制評価指数（ポイント制）は以下の</a:t>
            </a: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12</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項目とし、１項目最大１ポイント、</a:t>
            </a: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Ⅰ</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a:t>
            </a: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Ⅱ</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群は合計</a:t>
            </a: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10</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ポイント、</a:t>
            </a: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Ⅲ</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群は合計８ポイントを上限値として設定する。また、各医療機関群の特性に対応して評価基準を設定する。</a:t>
            </a:r>
            <a:endPar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712788" marR="0" lvl="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a. </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脳卒中地域連携、</a:t>
            </a: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b. </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がん地域連携、</a:t>
            </a: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c. </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地域がん登録、</a:t>
            </a: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d. </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救急医療、</a:t>
            </a:r>
            <a:endPar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p>
            <a:pPr marL="712788" marR="0" lvl="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e. </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災害時における医療、</a:t>
            </a: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f. </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へき地の医療、</a:t>
            </a: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g. </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周産期医療、</a:t>
            </a: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h. </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がん拠点病院、</a:t>
            </a:r>
            <a:endPar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p>
            <a:pPr marL="712788" marR="0" lvl="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err="1"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i</a:t>
            </a: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 24</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時間</a:t>
            </a: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t-PA</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体制、</a:t>
            </a: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j. </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ＥＭＩＳ（広域災害・救急医療情報システム）、</a:t>
            </a:r>
            <a:endPar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712788" marR="0" lvl="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k. </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急性心筋梗塞の</a:t>
            </a: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24</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時間診療体制</a:t>
            </a:r>
            <a:r>
              <a:rPr kumimoji="1" lang="ja-JP" altLang="en-US" sz="1600" b="0"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cs typeface="Times New Roman" pitchFamily="18" charset="0"/>
              </a:rPr>
              <a:t>（新）</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a:t>
            </a:r>
            <a:r>
              <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l. </a:t>
            </a: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精神身体合併症の受入体制</a:t>
            </a:r>
            <a:r>
              <a:rPr kumimoji="1" lang="ja-JP" altLang="en-US" sz="1600" b="0"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cs typeface="Times New Roman" pitchFamily="18" charset="0"/>
              </a:rPr>
              <a:t>（新）</a:t>
            </a:r>
            <a:endParaRPr kumimoji="1" lang="ja-JP" altLang="en-US" sz="1600" b="0"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⑦後発医薬品指数</a:t>
            </a:r>
            <a:r>
              <a:rPr kumimoji="1" lang="ja-JP" altLang="en-US" sz="1600" b="0"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cs typeface="Times New Roman" pitchFamily="18" charset="0"/>
              </a:rPr>
              <a:t>（新）</a:t>
            </a:r>
            <a:endParaRPr kumimoji="1" lang="ja-JP" altLang="en-US" sz="1600" b="0"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endParaRPr>
          </a:p>
          <a:p>
            <a:pPr marL="180975" marR="0" lvl="0" indent="180975"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当該医療機関の入院医療で使用される後発医薬品の使用割合（数量ベース）に基づく評価を行う。</a:t>
            </a:r>
            <a:endParaRPr kumimoji="1" lang="ja-JP" altLang="en-US" sz="16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266257399"/>
              </p:ext>
            </p:extLst>
          </p:nvPr>
        </p:nvGraphicFramePr>
        <p:xfrm>
          <a:off x="4716016" y="1109888"/>
          <a:ext cx="3744416" cy="2175096"/>
        </p:xfrm>
        <a:graphic>
          <a:graphicData uri="http://schemas.openxmlformats.org/drawingml/2006/table">
            <a:tbl>
              <a:tblPr firstRow="1" firstCol="1" bandRow="1">
                <a:tableStyleId>{8A107856-5554-42FB-B03E-39F5DBC370BA}</a:tableStyleId>
              </a:tblPr>
              <a:tblGrid>
                <a:gridCol w="1872208"/>
                <a:gridCol w="1872208"/>
              </a:tblGrid>
              <a:tr h="315848">
                <a:tc gridSpan="2">
                  <a:txBody>
                    <a:bodyPr/>
                    <a:lstStyle/>
                    <a:p>
                      <a:pPr marL="134620" indent="-152400" algn="ctr">
                        <a:spcAft>
                          <a:spcPts val="0"/>
                        </a:spcAft>
                      </a:pPr>
                      <a:r>
                        <a:rPr lang="ja-JP" sz="1600" b="0" kern="100" dirty="0">
                          <a:effectLst/>
                          <a:latin typeface="HG丸ｺﾞｼｯｸM-PRO" panose="020F0600000000000000" pitchFamily="50" charset="-128"/>
                          <a:ea typeface="HG丸ｺﾞｼｯｸM-PRO" panose="020F0600000000000000" pitchFamily="50" charset="-128"/>
                        </a:rPr>
                        <a:t>平成</a:t>
                      </a:r>
                      <a:r>
                        <a:rPr lang="en-US" sz="1600" b="0" kern="100" dirty="0">
                          <a:effectLst/>
                          <a:latin typeface="HG丸ｺﾞｼｯｸM-PRO" panose="020F0600000000000000" pitchFamily="50" charset="-128"/>
                          <a:ea typeface="HG丸ｺﾞｼｯｸM-PRO" panose="020F0600000000000000" pitchFamily="50" charset="-128"/>
                        </a:rPr>
                        <a:t>26</a:t>
                      </a:r>
                      <a:r>
                        <a:rPr lang="ja-JP" sz="1600" b="0" kern="100" dirty="0">
                          <a:effectLst/>
                          <a:latin typeface="HG丸ｺﾞｼｯｸM-PRO" panose="020F0600000000000000" pitchFamily="50" charset="-128"/>
                          <a:ea typeface="HG丸ｺﾞｼｯｸM-PRO" panose="020F0600000000000000" pitchFamily="50" charset="-128"/>
                        </a:rPr>
                        <a:t>年改定</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c hMerge="1">
                  <a:txBody>
                    <a:bodyPr/>
                    <a:lstStyle/>
                    <a:p>
                      <a:endParaRPr kumimoji="1" lang="ja-JP" altLang="en-US"/>
                    </a:p>
                  </a:txBody>
                  <a:tcPr/>
                </a:tc>
              </a:tr>
              <a:tr h="1203965">
                <a:tc>
                  <a:txBody>
                    <a:bodyPr/>
                    <a:lstStyle/>
                    <a:p>
                      <a:pPr marL="134620" indent="-152400" algn="ctr">
                        <a:spcAft>
                          <a:spcPts val="0"/>
                        </a:spcAft>
                      </a:pPr>
                      <a:r>
                        <a:rPr lang="ja-JP" sz="1600" b="0" kern="100" dirty="0">
                          <a:effectLst/>
                          <a:latin typeface="HG丸ｺﾞｼｯｸM-PRO" panose="020F0600000000000000" pitchFamily="50" charset="-128"/>
                          <a:ea typeface="HG丸ｺﾞｼｯｸM-PRO" panose="020F0600000000000000" pitchFamily="50" charset="-128"/>
                        </a:rPr>
                        <a:t>体制評価指数</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c>
                  <a:txBody>
                    <a:bodyPr/>
                    <a:lstStyle/>
                    <a:p>
                      <a:pPr marL="135255" indent="-153035" algn="l">
                        <a:spcAft>
                          <a:spcPts val="0"/>
                        </a:spcAft>
                      </a:pPr>
                      <a:r>
                        <a:rPr lang="ja-JP" sz="1600" b="0" u="sng" kern="100" dirty="0">
                          <a:effectLst/>
                          <a:latin typeface="HG丸ｺﾞｼｯｸM-PRO" panose="020F0600000000000000" pitchFamily="50" charset="-128"/>
                          <a:ea typeface="HG丸ｺﾞｼｯｸM-PRO" panose="020F0600000000000000" pitchFamily="50" charset="-128"/>
                        </a:rPr>
                        <a:t>・計</a:t>
                      </a:r>
                      <a:r>
                        <a:rPr lang="en-US" sz="1600" b="0" u="sng" kern="100" dirty="0">
                          <a:effectLst/>
                          <a:latin typeface="HG丸ｺﾞｼｯｸM-PRO" panose="020F0600000000000000" pitchFamily="50" charset="-128"/>
                          <a:ea typeface="HG丸ｺﾞｼｯｸM-PRO" panose="020F0600000000000000" pitchFamily="50" charset="-128"/>
                        </a:rPr>
                        <a:t>12</a:t>
                      </a:r>
                      <a:r>
                        <a:rPr lang="ja-JP" sz="1600" b="0" u="sng" kern="100" dirty="0">
                          <a:effectLst/>
                          <a:latin typeface="HG丸ｺﾞｼｯｸM-PRO" panose="020F0600000000000000" pitchFamily="50" charset="-128"/>
                          <a:ea typeface="HG丸ｺﾞｼｯｸM-PRO" panose="020F0600000000000000" pitchFamily="50" charset="-128"/>
                        </a:rPr>
                        <a:t>項目</a:t>
                      </a:r>
                      <a:endParaRPr lang="ja-JP" sz="1600" b="0" kern="100" dirty="0">
                        <a:effectLst/>
                        <a:latin typeface="HG丸ｺﾞｼｯｸM-PRO" panose="020F0600000000000000" pitchFamily="50" charset="-128"/>
                        <a:ea typeface="HG丸ｺﾞｼｯｸM-PRO" panose="020F0600000000000000" pitchFamily="50" charset="-128"/>
                      </a:endParaRPr>
                    </a:p>
                    <a:p>
                      <a:pPr marL="134620" indent="-152400" algn="l">
                        <a:spcAft>
                          <a:spcPts val="0"/>
                        </a:spcAft>
                      </a:pPr>
                      <a:r>
                        <a:rPr lang="ja-JP" sz="1600" b="0" kern="100" dirty="0">
                          <a:effectLst/>
                          <a:latin typeface="HG丸ｺﾞｼｯｸM-PRO" panose="020F0600000000000000" pitchFamily="50" charset="-128"/>
                          <a:ea typeface="HG丸ｺﾞｼｯｸM-PRO" panose="020F0600000000000000" pitchFamily="50" charset="-128"/>
                        </a:rPr>
                        <a:t>・一部実績を加味</a:t>
                      </a:r>
                    </a:p>
                    <a:p>
                      <a:pPr marL="134620" indent="-152400" algn="l">
                        <a:spcAft>
                          <a:spcPts val="0"/>
                        </a:spcAft>
                      </a:pPr>
                      <a:r>
                        <a:rPr lang="ja-JP" sz="1600" b="0" kern="100" dirty="0">
                          <a:effectLst/>
                          <a:latin typeface="HG丸ｺﾞｼｯｸM-PRO" panose="020F0600000000000000" pitchFamily="50" charset="-128"/>
                          <a:ea typeface="HG丸ｺﾞｼｯｸM-PRO" panose="020F0600000000000000" pitchFamily="50" charset="-128"/>
                        </a:rPr>
                        <a:t>・</a:t>
                      </a:r>
                      <a:r>
                        <a:rPr lang="ja-JP" sz="1600" b="0" u="sng" kern="100" dirty="0">
                          <a:effectLst/>
                          <a:latin typeface="HG丸ｺﾞｼｯｸM-PRO" panose="020F0600000000000000" pitchFamily="50" charset="-128"/>
                          <a:ea typeface="HG丸ｺﾞｼｯｸM-PRO" panose="020F0600000000000000" pitchFamily="50" charset="-128"/>
                        </a:rPr>
                        <a:t>群別に</a:t>
                      </a:r>
                      <a:r>
                        <a:rPr lang="ja-JP" sz="1600" b="0" kern="100" dirty="0">
                          <a:effectLst/>
                          <a:latin typeface="HG丸ｺﾞｼｯｸM-PRO" panose="020F0600000000000000" pitchFamily="50" charset="-128"/>
                          <a:ea typeface="HG丸ｺﾞｼｯｸM-PRO" panose="020F0600000000000000" pitchFamily="50" charset="-128"/>
                        </a:rPr>
                        <a:t>評価上限値を設定</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r>
              <a:tr h="300991">
                <a:tc rowSpan="2">
                  <a:txBody>
                    <a:bodyPr/>
                    <a:lstStyle/>
                    <a:p>
                      <a:pPr marL="134620" indent="-152400" algn="ctr">
                        <a:spcAft>
                          <a:spcPts val="0"/>
                        </a:spcAft>
                      </a:pPr>
                      <a:r>
                        <a:rPr lang="ja-JP" sz="1600" b="0" kern="100" dirty="0">
                          <a:effectLst/>
                          <a:latin typeface="HG丸ｺﾞｼｯｸM-PRO" panose="020F0600000000000000" pitchFamily="50" charset="-128"/>
                          <a:ea typeface="HG丸ｺﾞｼｯｸM-PRO" panose="020F0600000000000000" pitchFamily="50" charset="-128"/>
                        </a:rPr>
                        <a:t>定量評価指数</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c>
                  <a:txBody>
                    <a:bodyPr/>
                    <a:lstStyle/>
                    <a:p>
                      <a:pPr marL="134620" indent="-152400" algn="l">
                        <a:spcAft>
                          <a:spcPts val="0"/>
                        </a:spcAft>
                      </a:pPr>
                      <a:r>
                        <a:rPr lang="ja-JP" sz="1600" b="0" kern="100" dirty="0">
                          <a:effectLst/>
                          <a:latin typeface="HG丸ｺﾞｼｯｸM-PRO" panose="020F0600000000000000" pitchFamily="50" charset="-128"/>
                          <a:ea typeface="HG丸ｺﾞｼｯｸM-PRO" panose="020F0600000000000000" pitchFamily="50" charset="-128"/>
                        </a:rPr>
                        <a:t>１）小児</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r>
              <a:tr h="354292">
                <a:tc vMerge="1">
                  <a:txBody>
                    <a:bodyPr/>
                    <a:lstStyle/>
                    <a:p>
                      <a:endParaRPr kumimoji="1" lang="ja-JP" altLang="en-US"/>
                    </a:p>
                  </a:txBody>
                  <a:tcPr/>
                </a:tc>
                <a:tc>
                  <a:txBody>
                    <a:bodyPr/>
                    <a:lstStyle/>
                    <a:p>
                      <a:pPr marL="134620" indent="-152400" algn="l">
                        <a:spcAft>
                          <a:spcPts val="0"/>
                        </a:spcAft>
                      </a:pPr>
                      <a:r>
                        <a:rPr lang="ja-JP" sz="1600" b="0" kern="100" dirty="0">
                          <a:effectLst/>
                          <a:latin typeface="HG丸ｺﾞｼｯｸM-PRO" panose="020F0600000000000000" pitchFamily="50" charset="-128"/>
                          <a:ea typeface="HG丸ｺﾞｼｯｸM-PRO" panose="020F0600000000000000" pitchFamily="50" charset="-128"/>
                        </a:rPr>
                        <a:t>２）上記以外</a:t>
                      </a:r>
                      <a:endParaRPr lang="ja-JP" sz="1600" b="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r>
            </a:tbl>
          </a:graphicData>
        </a:graphic>
      </p:graphicFrame>
      <p:sp>
        <p:nvSpPr>
          <p:cNvPr id="6" name="テキスト ボックス 5"/>
          <p:cNvSpPr txBox="1"/>
          <p:nvPr/>
        </p:nvSpPr>
        <p:spPr>
          <a:xfrm>
            <a:off x="612663" y="764704"/>
            <a:ext cx="4968552" cy="338554"/>
          </a:xfrm>
          <a:prstGeom prst="rect">
            <a:avLst/>
          </a:prstGeom>
          <a:noFill/>
        </p:spPr>
        <p:txBody>
          <a:bodyPr wrap="square" rtlCol="0">
            <a:spAutoFit/>
          </a:bodyPr>
          <a:lstStyle/>
          <a:p>
            <a:r>
              <a:rPr kumimoji="1" lang="ja-JP" altLang="en-US" sz="1600" dirty="0" smtClean="0">
                <a:latin typeface="HG丸ｺﾞｼｯｸM-PRO" panose="020F0600000000000000" pitchFamily="50" charset="-128"/>
                <a:ea typeface="HG丸ｺﾞｼｯｸM-PRO" panose="020F0600000000000000" pitchFamily="50" charset="-128"/>
              </a:rPr>
              <a:t>＜⑥地域医療指数の見直し後のイメージ＞</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0"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273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89705249"/>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対角する 2 つの角を切り取った四角形 11"/>
          <p:cNvSpPr/>
          <p:nvPr/>
        </p:nvSpPr>
        <p:spPr>
          <a:xfrm>
            <a:off x="251520" y="4977172"/>
            <a:ext cx="8646314" cy="1512168"/>
          </a:xfrm>
          <a:prstGeom prst="snip2DiagRect">
            <a:avLst>
              <a:gd name="adj1" fmla="val 0"/>
              <a:gd name="adj2" fmla="val 3567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対角する 2 つの角を切り取った四角形 8"/>
          <p:cNvSpPr/>
          <p:nvPr/>
        </p:nvSpPr>
        <p:spPr>
          <a:xfrm>
            <a:off x="251520" y="440668"/>
            <a:ext cx="8640960" cy="4140460"/>
          </a:xfrm>
          <a:prstGeom prst="snip2DiagRect">
            <a:avLst>
              <a:gd name="adj1" fmla="val 0"/>
              <a:gd name="adj2" fmla="val 1332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 9"/>
          <p:cNvSpPr/>
          <p:nvPr/>
        </p:nvSpPr>
        <p:spPr>
          <a:xfrm>
            <a:off x="251520" y="188640"/>
            <a:ext cx="5544616" cy="504056"/>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1" name="コンテンツ プレースホルダー 2"/>
          <p:cNvSpPr>
            <a:spLocks noGrp="1"/>
          </p:cNvSpPr>
          <p:nvPr>
            <p:ph idx="1"/>
          </p:nvPr>
        </p:nvSpPr>
        <p:spPr>
          <a:xfrm>
            <a:off x="323528" y="188640"/>
            <a:ext cx="8424936" cy="4392488"/>
          </a:xfrm>
        </p:spPr>
        <p:txBody>
          <a:bodyPr>
            <a:noAutofit/>
          </a:bodyPr>
          <a:lstStyle/>
          <a:p>
            <a:pPr marL="361950" indent="-361950">
              <a:spcAft>
                <a:spcPts val="1800"/>
              </a:spcAft>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◆算定ルール等の見直し</a:t>
            </a:r>
            <a:r>
              <a:rPr kumimoji="1" lang="ja-JP" altLang="en-US" sz="2400" dirty="0">
                <a:latin typeface="HG丸ｺﾞｼｯｸM-PRO" panose="020F0600000000000000" pitchFamily="50" charset="-128"/>
                <a:ea typeface="HG丸ｺﾞｼｯｸM-PRO" panose="020F0600000000000000" pitchFamily="50" charset="-128"/>
              </a:rPr>
              <a:t>　</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542925">
              <a:buNone/>
            </a:pPr>
            <a:r>
              <a:rPr lang="ja-JP" altLang="en-US" sz="2000" dirty="0" smtClean="0">
                <a:latin typeface="HG丸ｺﾞｼｯｸM-PRO" panose="020F0600000000000000" pitchFamily="50" charset="-128"/>
                <a:ea typeface="HG丸ｺﾞｼｯｸM-PRO" panose="020F0600000000000000" pitchFamily="50" charset="-128"/>
              </a:rPr>
              <a:t>（１）</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３日</a:t>
            </a:r>
            <a:r>
              <a:rPr lang="ja-JP" altLang="en-US" sz="2000" dirty="0">
                <a:solidFill>
                  <a:srgbClr val="0000FF"/>
                </a:solidFill>
                <a:latin typeface="HG丸ｺﾞｼｯｸM-PRO" panose="020F0600000000000000" pitchFamily="50" charset="-128"/>
                <a:ea typeface="HG丸ｺﾞｼｯｸM-PRO" panose="020F0600000000000000" pitchFamily="50" charset="-128"/>
              </a:rPr>
              <a:t>以内に同一疾患により再入院した際に一連</a:t>
            </a:r>
            <a:r>
              <a:rPr lang="ja-JP" altLang="en-US" sz="2000" dirty="0">
                <a:latin typeface="HG丸ｺﾞｼｯｸM-PRO" panose="020F0600000000000000" pitchFamily="50" charset="-128"/>
                <a:ea typeface="HG丸ｺﾞｼｯｸM-PRO" panose="020F0600000000000000" pitchFamily="50" charset="-128"/>
              </a:rPr>
              <a:t>と見なすルールについては、当該ルールの適用の対象となる再入院期間を</a:t>
            </a:r>
            <a:r>
              <a:rPr lang="ja-JP" altLang="en-US" sz="2000" dirty="0">
                <a:solidFill>
                  <a:srgbClr val="0000FF"/>
                </a:solidFill>
                <a:latin typeface="HG丸ｺﾞｼｯｸM-PRO" panose="020F0600000000000000" pitchFamily="50" charset="-128"/>
                <a:ea typeface="HG丸ｺﾞｼｯｸM-PRO" panose="020F0600000000000000" pitchFamily="50" charset="-128"/>
              </a:rPr>
              <a:t>７日に延ばす</a:t>
            </a:r>
            <a:r>
              <a:rPr lang="ja-JP" altLang="en-US" sz="2000" dirty="0">
                <a:latin typeface="HG丸ｺﾞｼｯｸM-PRO" panose="020F0600000000000000" pitchFamily="50" charset="-128"/>
                <a:ea typeface="HG丸ｺﾞｼｯｸM-PRO" panose="020F0600000000000000" pitchFamily="50" charset="-128"/>
              </a:rPr>
              <a:t>等、必要な見直しを行う</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dirty="0">
              <a:latin typeface="HG丸ｺﾞｼｯｸM-PRO" panose="020F0600000000000000" pitchFamily="50" charset="-128"/>
              <a:ea typeface="HG丸ｺﾞｼｯｸM-PRO" panose="020F0600000000000000" pitchFamily="50" charset="-128"/>
            </a:endParaRPr>
          </a:p>
          <a:p>
            <a:pPr marL="542925" indent="-542925">
              <a:buNone/>
            </a:pPr>
            <a:r>
              <a:rPr lang="ja-JP" altLang="en-US" sz="2000" dirty="0" smtClean="0">
                <a:latin typeface="HG丸ｺﾞｼｯｸM-PRO" panose="020F0600000000000000" pitchFamily="50" charset="-128"/>
                <a:ea typeface="HG丸ｺﾞｼｯｸM-PRO" panose="020F0600000000000000" pitchFamily="50" charset="-128"/>
              </a:rPr>
              <a:t>（２）</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持参</a:t>
            </a:r>
            <a:r>
              <a:rPr lang="ja-JP" altLang="en-US" sz="2000" dirty="0">
                <a:solidFill>
                  <a:srgbClr val="0000FF"/>
                </a:solidFill>
                <a:latin typeface="HG丸ｺﾞｼｯｸM-PRO" panose="020F0600000000000000" pitchFamily="50" charset="-128"/>
                <a:ea typeface="HG丸ｺﾞｼｯｸM-PRO" panose="020F0600000000000000" pitchFamily="50" charset="-128"/>
              </a:rPr>
              <a:t>薬</a:t>
            </a:r>
            <a:r>
              <a:rPr lang="ja-JP" altLang="en-US" sz="2000" dirty="0">
                <a:latin typeface="HG丸ｺﾞｼｯｸM-PRO" panose="020F0600000000000000" pitchFamily="50" charset="-128"/>
                <a:ea typeface="HG丸ｺﾞｼｯｸM-PRO" panose="020F0600000000000000" pitchFamily="50" charset="-128"/>
              </a:rPr>
              <a:t>については、予定入院する患者に対し</a:t>
            </a:r>
            <a:r>
              <a:rPr lang="ja-JP" altLang="en-US" sz="2000" dirty="0">
                <a:solidFill>
                  <a:srgbClr val="0000FF"/>
                </a:solidFill>
                <a:latin typeface="HG丸ｺﾞｼｯｸM-PRO" panose="020F0600000000000000" pitchFamily="50" charset="-128"/>
                <a:ea typeface="HG丸ｺﾞｼｯｸM-PRO" panose="020F0600000000000000" pitchFamily="50" charset="-128"/>
              </a:rPr>
              <a:t>当該入院の契機となった傷病を治療</a:t>
            </a:r>
            <a:r>
              <a:rPr lang="ja-JP" altLang="en-US" sz="2000" dirty="0">
                <a:latin typeface="HG丸ｺﾞｼｯｸM-PRO" panose="020F0600000000000000" pitchFamily="50" charset="-128"/>
                <a:ea typeface="HG丸ｺﾞｼｯｸM-PRO" panose="020F0600000000000000" pitchFamily="50" charset="-128"/>
              </a:rPr>
              <a:t>するために使用することを目的とする薬剤については、</a:t>
            </a:r>
            <a:r>
              <a:rPr lang="ja-JP" altLang="en-US" sz="2000" dirty="0">
                <a:solidFill>
                  <a:srgbClr val="0000FF"/>
                </a:solidFill>
                <a:latin typeface="HG丸ｺﾞｼｯｸM-PRO" panose="020F0600000000000000" pitchFamily="50" charset="-128"/>
                <a:ea typeface="HG丸ｺﾞｼｯｸM-PRO" panose="020F0600000000000000" pitchFamily="50" charset="-128"/>
              </a:rPr>
              <a:t>入院中の使用を原則禁止</a:t>
            </a:r>
            <a:r>
              <a:rPr lang="ja-JP" altLang="en-US" sz="2000" dirty="0">
                <a:latin typeface="HG丸ｺﾞｼｯｸM-PRO" panose="020F0600000000000000" pitchFamily="50" charset="-128"/>
                <a:ea typeface="HG丸ｺﾞｼｯｸM-PRO" panose="020F0600000000000000" pitchFamily="50" charset="-128"/>
              </a:rPr>
              <a:t>する</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dirty="0">
              <a:latin typeface="HG丸ｺﾞｼｯｸM-PRO" panose="020F0600000000000000" pitchFamily="50" charset="-128"/>
              <a:ea typeface="HG丸ｺﾞｼｯｸM-PRO" panose="020F0600000000000000" pitchFamily="50" charset="-128"/>
            </a:endParaRPr>
          </a:p>
          <a:p>
            <a:pPr marL="542925" indent="-542925">
              <a:buNone/>
            </a:pPr>
            <a:r>
              <a:rPr lang="ja-JP" altLang="en-US" sz="2000" dirty="0" smtClean="0">
                <a:latin typeface="HG丸ｺﾞｼｯｸM-PRO" panose="020F0600000000000000" pitchFamily="50" charset="-128"/>
                <a:ea typeface="HG丸ｺﾞｼｯｸM-PRO" panose="020F0600000000000000" pitchFamily="50" charset="-128"/>
              </a:rPr>
              <a:t>（３）平成</a:t>
            </a:r>
            <a:r>
              <a:rPr lang="en-US" altLang="ja-JP" sz="2000" dirty="0">
                <a:latin typeface="HG丸ｺﾞｼｯｸM-PRO" panose="020F0600000000000000" pitchFamily="50" charset="-128"/>
                <a:ea typeface="HG丸ｺﾞｼｯｸM-PRO" panose="020F0600000000000000" pitchFamily="50" charset="-128"/>
              </a:rPr>
              <a:t>24</a:t>
            </a:r>
            <a:r>
              <a:rPr lang="ja-JP" altLang="en-US" sz="2000" dirty="0">
                <a:latin typeface="HG丸ｺﾞｼｯｸM-PRO" panose="020F0600000000000000" pitchFamily="50" charset="-128"/>
                <a:ea typeface="HG丸ｺﾞｼｯｸM-PRO" panose="020F0600000000000000" pitchFamily="50" charset="-128"/>
              </a:rPr>
              <a:t>年改定において</a:t>
            </a:r>
            <a:r>
              <a:rPr lang="ja-JP" altLang="en-US" sz="2000" dirty="0">
                <a:solidFill>
                  <a:srgbClr val="0000FF"/>
                </a:solidFill>
                <a:latin typeface="HG丸ｺﾞｼｯｸM-PRO" panose="020F0600000000000000" pitchFamily="50" charset="-128"/>
                <a:ea typeface="HG丸ｺﾞｼｯｸM-PRO" panose="020F0600000000000000" pitchFamily="50" charset="-128"/>
              </a:rPr>
              <a:t>高額な薬剤</a:t>
            </a:r>
            <a:r>
              <a:rPr lang="ja-JP" altLang="en-US" sz="2000" dirty="0">
                <a:latin typeface="HG丸ｺﾞｼｯｸM-PRO" panose="020F0600000000000000" pitchFamily="50" charset="-128"/>
                <a:ea typeface="HG丸ｺﾞｼｯｸM-PRO" panose="020F0600000000000000" pitchFamily="50" charset="-128"/>
              </a:rPr>
              <a:t>を用いる診断群分類に</a:t>
            </a:r>
            <a:r>
              <a:rPr lang="ja-JP" altLang="en-US" sz="2000" dirty="0" smtClean="0">
                <a:latin typeface="HG丸ｺﾞｼｯｸM-PRO" panose="020F0600000000000000" pitchFamily="50" charset="-128"/>
                <a:ea typeface="HG丸ｺﾞｼｯｸM-PRO" panose="020F0600000000000000" pitchFamily="50" charset="-128"/>
              </a:rPr>
              <a:t>対し</a:t>
            </a:r>
            <a:r>
              <a:rPr lang="en-US" altLang="ja-JP" sz="2000" dirty="0" smtClean="0">
                <a:latin typeface="HG丸ｺﾞｼｯｸM-PRO" panose="020F0600000000000000" pitchFamily="50" charset="-128"/>
                <a:ea typeface="HG丸ｺﾞｼｯｸM-PRO" panose="020F0600000000000000" pitchFamily="50" charset="-128"/>
              </a:rPr>
              <a:t/>
            </a:r>
            <a:br>
              <a:rPr lang="en-US" altLang="ja-JP" sz="2000" dirty="0" smtClean="0">
                <a:latin typeface="HG丸ｺﾞｼｯｸM-PRO" panose="020F0600000000000000" pitchFamily="50" charset="-128"/>
                <a:ea typeface="HG丸ｺﾞｼｯｸM-PRO" panose="020F0600000000000000" pitchFamily="50" charset="-128"/>
              </a:rPr>
            </a:b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試行的</a:t>
            </a:r>
            <a:r>
              <a:rPr lang="ja-JP" altLang="en-US" sz="2000" dirty="0">
                <a:solidFill>
                  <a:srgbClr val="0000FF"/>
                </a:solidFill>
                <a:latin typeface="HG丸ｺﾞｼｯｸM-PRO" panose="020F0600000000000000" pitchFamily="50" charset="-128"/>
                <a:ea typeface="HG丸ｺﾞｼｯｸM-PRO" panose="020F0600000000000000" pitchFamily="50" charset="-128"/>
              </a:rPr>
              <a:t>に導入された点数設定方式</a:t>
            </a:r>
            <a:r>
              <a:rPr lang="ja-JP" altLang="en-US" sz="2000" dirty="0">
                <a:latin typeface="HG丸ｺﾞｼｯｸM-PRO" panose="020F0600000000000000" pitchFamily="50" charset="-128"/>
                <a:ea typeface="HG丸ｺﾞｼｯｸM-PRO" panose="020F0600000000000000" pitchFamily="50" charset="-128"/>
              </a:rPr>
              <a:t>については、</a:t>
            </a:r>
            <a:r>
              <a:rPr lang="ja-JP" altLang="en-US" sz="2000" dirty="0">
                <a:solidFill>
                  <a:srgbClr val="0000FF"/>
                </a:solidFill>
                <a:latin typeface="HG丸ｺﾞｼｯｸM-PRO" panose="020F0600000000000000" pitchFamily="50" charset="-128"/>
                <a:ea typeface="HG丸ｺﾞｼｯｸM-PRO" panose="020F0600000000000000" pitchFamily="50" charset="-128"/>
              </a:rPr>
              <a:t>引き続き継続</a:t>
            </a:r>
            <a:r>
              <a:rPr lang="ja-JP" altLang="en-US" sz="2000" dirty="0">
                <a:latin typeface="HG丸ｺﾞｼｯｸM-PRO" panose="020F0600000000000000" pitchFamily="50" charset="-128"/>
                <a:ea typeface="HG丸ｺﾞｼｯｸM-PRO" panose="020F0600000000000000" pitchFamily="50" charset="-128"/>
              </a:rPr>
              <a:t>することとし、適用する診断群分類について必要な見直しを行う</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dirty="0">
              <a:latin typeface="HG丸ｺﾞｼｯｸM-PRO" panose="020F0600000000000000" pitchFamily="50" charset="-128"/>
              <a:ea typeface="HG丸ｺﾞｼｯｸM-PRO" panose="020F0600000000000000" pitchFamily="50" charset="-128"/>
            </a:endParaRPr>
          </a:p>
          <a:p>
            <a:pPr marL="542925" indent="-542925">
              <a:buNone/>
            </a:pPr>
            <a:r>
              <a:rPr lang="ja-JP" altLang="en-US" sz="2000" dirty="0" smtClean="0">
                <a:latin typeface="HG丸ｺﾞｼｯｸM-PRO" panose="020F0600000000000000" pitchFamily="50" charset="-128"/>
                <a:ea typeface="HG丸ｺﾞｼｯｸM-PRO" panose="020F0600000000000000" pitchFamily="50" charset="-128"/>
              </a:rPr>
              <a:t>（４）適切</a:t>
            </a:r>
            <a:r>
              <a:rPr lang="ja-JP" altLang="en-US" sz="2000" dirty="0">
                <a:latin typeface="HG丸ｺﾞｼｯｸM-PRO" panose="020F0600000000000000" pitchFamily="50" charset="-128"/>
                <a:ea typeface="HG丸ｺﾞｼｯｸM-PRO" panose="020F0600000000000000" pitchFamily="50" charset="-128"/>
              </a:rPr>
              <a:t>な傷病名コーディングの推進に向けて、</a:t>
            </a:r>
            <a:r>
              <a:rPr lang="ja-JP" altLang="en-US" sz="2000" dirty="0">
                <a:solidFill>
                  <a:srgbClr val="0000FF"/>
                </a:solidFill>
                <a:latin typeface="HG丸ｺﾞｼｯｸM-PRO" panose="020F0600000000000000" pitchFamily="50" charset="-128"/>
                <a:ea typeface="HG丸ｺﾞｼｯｸM-PRO" panose="020F0600000000000000" pitchFamily="50" charset="-128"/>
              </a:rPr>
              <a:t>「ＤＰＣ／ＰＤＰＳ傷病名コーディングテキスト」の公開</a:t>
            </a:r>
            <a:r>
              <a:rPr lang="ja-JP" altLang="en-US" sz="2000" dirty="0">
                <a:latin typeface="HG丸ｺﾞｼｯｸM-PRO" panose="020F0600000000000000" pitchFamily="50" charset="-128"/>
                <a:ea typeface="HG丸ｺﾞｼｯｸM-PRO" panose="020F0600000000000000" pitchFamily="50" charset="-128"/>
              </a:rPr>
              <a:t>を行う等の対応を行う</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dirty="0">
              <a:latin typeface="HG丸ｺﾞｼｯｸM-PRO" panose="020F0600000000000000" pitchFamily="50" charset="-128"/>
              <a:ea typeface="HG丸ｺﾞｼｯｸM-PRO" panose="020F0600000000000000" pitchFamily="50" charset="-128"/>
            </a:endParaRPr>
          </a:p>
          <a:p>
            <a:pPr marL="361950" indent="265113">
              <a:buNone/>
            </a:pPr>
            <a:endParaRPr lang="ja-JP" altLang="en-US" sz="2000" dirty="0">
              <a:latin typeface="HG丸ｺﾞｼｯｸM-PRO" panose="020F0600000000000000" pitchFamily="50" charset="-128"/>
              <a:ea typeface="HG丸ｺﾞｼｯｸM-PRO" panose="020F0600000000000000" pitchFamily="50" charset="-128"/>
            </a:endParaRPr>
          </a:p>
          <a:p>
            <a:pPr marL="627063" indent="-627063">
              <a:buNone/>
            </a:pPr>
            <a:endParaRPr kumimoji="1" lang="en-US" altLang="ja-JP" sz="2000" dirty="0" smtClean="0">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251520" y="4725144"/>
            <a:ext cx="4680520" cy="504056"/>
          </a:xfrm>
          <a:prstGeom prst="roundRect">
            <a:avLst>
              <a:gd name="adj" fmla="val 10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7" name="コンテンツ プレースホルダー 2"/>
          <p:cNvSpPr txBox="1">
            <a:spLocks/>
          </p:cNvSpPr>
          <p:nvPr/>
        </p:nvSpPr>
        <p:spPr>
          <a:xfrm>
            <a:off x="251520" y="4725144"/>
            <a:ext cx="8424936" cy="1764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1950" indent="-361950">
              <a:spcAft>
                <a:spcPts val="1200"/>
              </a:spcAft>
              <a:buFont typeface="Arial" panose="020B0604020202020204" pitchFamily="34" charset="0"/>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◆退院患者調査の見直し</a:t>
            </a: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180975">
              <a:buFont typeface="Arial" panose="020B0604020202020204" pitchFamily="34" charset="0"/>
              <a:buNone/>
            </a:pP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外来診療に係るデータ</a:t>
            </a:r>
            <a:r>
              <a:rPr lang="ja-JP" altLang="en-US" sz="2000" dirty="0" smtClean="0">
                <a:latin typeface="HG丸ｺﾞｼｯｸM-PRO" panose="020F0600000000000000" pitchFamily="50" charset="-128"/>
                <a:ea typeface="HG丸ｺﾞｼｯｸM-PRO" panose="020F0600000000000000" pitchFamily="50" charset="-128"/>
              </a:rPr>
              <a:t>の提出については、これまで必須とされていた</a:t>
            </a:r>
            <a:r>
              <a:rPr lang="en-US" altLang="ja-JP" sz="2000" dirty="0" smtClean="0">
                <a:latin typeface="HG丸ｺﾞｼｯｸM-PRO" panose="020F0600000000000000" pitchFamily="50" charset="-128"/>
                <a:ea typeface="HG丸ｺﾞｼｯｸM-PRO" panose="020F0600000000000000" pitchFamily="50" charset="-128"/>
              </a:rPr>
              <a:t>Ⅰ</a:t>
            </a:r>
            <a:r>
              <a:rPr lang="ja-JP" altLang="en-US" sz="2000" dirty="0" smtClean="0">
                <a:latin typeface="HG丸ｺﾞｼｯｸM-PRO" panose="020F0600000000000000" pitchFamily="50" charset="-128"/>
                <a:ea typeface="HG丸ｺﾞｼｯｸM-PRO" panose="020F0600000000000000" pitchFamily="50" charset="-128"/>
              </a:rPr>
              <a:t>群・</a:t>
            </a:r>
            <a:r>
              <a:rPr lang="en-US" altLang="ja-JP" sz="2000" dirty="0" smtClean="0">
                <a:latin typeface="HG丸ｺﾞｼｯｸM-PRO" panose="020F0600000000000000" pitchFamily="50" charset="-128"/>
                <a:ea typeface="HG丸ｺﾞｼｯｸM-PRO" panose="020F0600000000000000" pitchFamily="50" charset="-128"/>
              </a:rPr>
              <a:t>Ⅱ</a:t>
            </a:r>
            <a:r>
              <a:rPr lang="ja-JP" altLang="en-US" sz="2000" dirty="0" smtClean="0">
                <a:latin typeface="HG丸ｺﾞｼｯｸM-PRO" panose="020F0600000000000000" pitchFamily="50" charset="-128"/>
                <a:ea typeface="HG丸ｺﾞｼｯｸM-PRO" panose="020F0600000000000000" pitchFamily="50" charset="-128"/>
              </a:rPr>
              <a:t>群病院に加え</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Ⅲ</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群病院においても提出を必須化</a:t>
            </a:r>
            <a:r>
              <a:rPr lang="ja-JP" altLang="en-US" sz="2000" dirty="0" smtClean="0">
                <a:latin typeface="HG丸ｺﾞｼｯｸM-PRO" panose="020F0600000000000000" pitchFamily="50" charset="-128"/>
                <a:ea typeface="HG丸ｺﾞｼｯｸM-PRO" panose="020F0600000000000000" pitchFamily="50" charset="-128"/>
              </a:rPr>
              <a:t>する、調査項目の見直し行う等、必要な措置を講ずる。</a:t>
            </a:r>
          </a:p>
          <a:p>
            <a:pPr marL="361950" indent="265113">
              <a:buFont typeface="Arial" panose="020B0604020202020204" pitchFamily="34" charset="0"/>
              <a:buNone/>
            </a:pPr>
            <a:endParaRPr lang="ja-JP" altLang="en-US" sz="2000" dirty="0" smtClean="0">
              <a:latin typeface="HG丸ｺﾞｼｯｸM-PRO" panose="020F0600000000000000" pitchFamily="50" charset="-128"/>
              <a:ea typeface="HG丸ｺﾞｼｯｸM-PRO" panose="020F0600000000000000" pitchFamily="50" charset="-128"/>
            </a:endParaRPr>
          </a:p>
          <a:p>
            <a:pPr marL="627063" indent="-627063">
              <a:buFont typeface="Arial" panose="020B0604020202020204" pitchFamily="34" charset="0"/>
              <a:buNone/>
            </a:pP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13"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274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41921285"/>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7"/>
          <p:cNvSpPr>
            <a:spLocks noChangeArrowheads="1"/>
          </p:cNvSpPr>
          <p:nvPr/>
        </p:nvSpPr>
        <p:spPr bwMode="auto">
          <a:xfrm>
            <a:off x="92214" y="937632"/>
            <a:ext cx="8944213" cy="5780668"/>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itchFamily="2" charset="2"/>
              <a:buChar char="Ø"/>
            </a:pPr>
            <a:endParaRPr lang="en-US" altLang="ja-JP" dirty="0" smtClean="0">
              <a:solidFill>
                <a:prstClr val="black"/>
              </a:solidFill>
            </a:endParaRPr>
          </a:p>
          <a:p>
            <a:pPr marL="342900" indent="-342900">
              <a:buFont typeface="Wingdings" pitchFamily="2" charset="2"/>
              <a:buChar char="Ø"/>
            </a:pPr>
            <a:endParaRPr lang="en-US" altLang="ja-JP" dirty="0" smtClean="0">
              <a:solidFill>
                <a:prstClr val="black"/>
              </a:solidFill>
            </a:endParaRPr>
          </a:p>
          <a:p>
            <a:pPr marL="342900" indent="-342900">
              <a:buFont typeface="Wingdings" pitchFamily="2" charset="2"/>
              <a:buChar char="Ø"/>
            </a:pPr>
            <a:endParaRPr lang="en-US" altLang="ja-JP" dirty="0" smtClean="0">
              <a:solidFill>
                <a:prstClr val="black"/>
              </a:solidFill>
            </a:endParaRPr>
          </a:p>
          <a:p>
            <a:pPr marL="342900" indent="-342900">
              <a:buFont typeface="Wingdings" pitchFamily="2" charset="2"/>
              <a:buChar char="Ø"/>
            </a:pPr>
            <a:endParaRPr lang="en-US" altLang="ja-JP" dirty="0">
              <a:solidFill>
                <a:prstClr val="black"/>
              </a:solidFill>
            </a:endParaRPr>
          </a:p>
        </p:txBody>
      </p:sp>
      <p:sp>
        <p:nvSpPr>
          <p:cNvPr id="7" name="Rectangle 36"/>
          <p:cNvSpPr>
            <a:spLocks noChangeArrowheads="1"/>
          </p:cNvSpPr>
          <p:nvPr/>
        </p:nvSpPr>
        <p:spPr bwMode="auto">
          <a:xfrm>
            <a:off x="108003" y="713313"/>
            <a:ext cx="3873076" cy="44864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smtClean="0">
                <a:solidFill>
                  <a:prstClr val="black"/>
                </a:solidFill>
              </a:rPr>
              <a:t>調整係数の置き換えの実施</a:t>
            </a:r>
            <a:endParaRPr lang="ja-JP" altLang="en-US" sz="2400" dirty="0">
              <a:solidFill>
                <a:prstClr val="black"/>
              </a:solidFill>
            </a:endParaRPr>
          </a:p>
        </p:txBody>
      </p:sp>
      <p:sp>
        <p:nvSpPr>
          <p:cNvPr id="3" name="テキスト ボックス 2"/>
          <p:cNvSpPr txBox="1"/>
          <p:nvPr/>
        </p:nvSpPr>
        <p:spPr>
          <a:xfrm>
            <a:off x="182866" y="1640881"/>
            <a:ext cx="2120115" cy="2862322"/>
          </a:xfrm>
          <a:prstGeom prst="rect">
            <a:avLst/>
          </a:prstGeom>
          <a:solidFill>
            <a:schemeClr val="bg1"/>
          </a:solidFill>
          <a:ln>
            <a:solidFill>
              <a:schemeClr val="tx1"/>
            </a:solidFill>
          </a:ln>
        </p:spPr>
        <p:txBody>
          <a:bodyPr wrap="square" rtlCol="0">
            <a:spAutoFit/>
          </a:bodyPr>
          <a:lstStyle/>
          <a:p>
            <a:r>
              <a:rPr lang="ja-JP" altLang="en-US" dirty="0">
                <a:solidFill>
                  <a:prstClr val="black"/>
                </a:solidFill>
              </a:rPr>
              <a:t>ＤＰＣ</a:t>
            </a:r>
            <a:r>
              <a:rPr lang="ja-JP" altLang="en-US" dirty="0" smtClean="0">
                <a:solidFill>
                  <a:prstClr val="black"/>
                </a:solidFill>
              </a:rPr>
              <a:t>制度の円滑導入のために設定された「調整係数」については、段階的な廃止に向けて、今回の改定においては調整部分の機能評価係数</a:t>
            </a:r>
            <a:r>
              <a:rPr lang="en-US" altLang="ja-JP" dirty="0" smtClean="0">
                <a:solidFill>
                  <a:prstClr val="black"/>
                </a:solidFill>
              </a:rPr>
              <a:t>Ⅱ</a:t>
            </a:r>
            <a:r>
              <a:rPr lang="ja-JP" altLang="en-US" dirty="0" smtClean="0">
                <a:solidFill>
                  <a:prstClr val="black"/>
                </a:solidFill>
              </a:rPr>
              <a:t>へ</a:t>
            </a:r>
            <a:endParaRPr lang="en-US" altLang="ja-JP" dirty="0" smtClean="0">
              <a:solidFill>
                <a:prstClr val="black"/>
              </a:solidFill>
            </a:endParaRPr>
          </a:p>
          <a:p>
            <a:r>
              <a:rPr lang="ja-JP" altLang="en-US" b="1" u="sng" dirty="0" smtClean="0">
                <a:solidFill>
                  <a:srgbClr val="FF0000"/>
                </a:solidFill>
              </a:rPr>
              <a:t>置き換え率を</a:t>
            </a:r>
            <a:r>
              <a:rPr lang="en-US" altLang="ja-JP" b="1" u="sng" dirty="0" smtClean="0">
                <a:solidFill>
                  <a:srgbClr val="FF0000"/>
                </a:solidFill>
              </a:rPr>
              <a:t>50</a:t>
            </a:r>
            <a:r>
              <a:rPr lang="ja-JP" altLang="en-US" b="1" u="sng" dirty="0" smtClean="0">
                <a:solidFill>
                  <a:srgbClr val="FF0000"/>
                </a:solidFill>
              </a:rPr>
              <a:t>％</a:t>
            </a:r>
            <a:r>
              <a:rPr lang="ja-JP" altLang="en-US" dirty="0" smtClean="0">
                <a:solidFill>
                  <a:prstClr val="black"/>
                </a:solidFill>
              </a:rPr>
              <a:t>とする。</a:t>
            </a:r>
            <a:endParaRPr lang="ja-JP" altLang="en-US" dirty="0">
              <a:solidFill>
                <a:prstClr val="black"/>
              </a:solidFill>
            </a:endParaRPr>
          </a:p>
        </p:txBody>
      </p:sp>
      <p:sp>
        <p:nvSpPr>
          <p:cNvPr id="133" name="角丸四角形 132"/>
          <p:cNvSpPr/>
          <p:nvPr/>
        </p:nvSpPr>
        <p:spPr>
          <a:xfrm>
            <a:off x="7397437" y="2775393"/>
            <a:ext cx="91936" cy="170561"/>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sp>
        <p:nvSpPr>
          <p:cNvPr id="83" name="テキスト ボックス 71"/>
          <p:cNvSpPr txBox="1">
            <a:spLocks noChangeArrowheads="1"/>
          </p:cNvSpPr>
          <p:nvPr/>
        </p:nvSpPr>
        <p:spPr bwMode="auto">
          <a:xfrm>
            <a:off x="4114785" y="2318873"/>
            <a:ext cx="211746" cy="338554"/>
          </a:xfrm>
          <a:prstGeom prst="rect">
            <a:avLst/>
          </a:prstGeom>
          <a:noFill/>
          <a:ln w="9525">
            <a:noFill/>
            <a:miter lim="800000"/>
            <a:headEnd/>
            <a:tailEnd/>
          </a:ln>
        </p:spPr>
        <p:txBody>
          <a:bodyPr>
            <a:spAutoFit/>
          </a:bodyPr>
          <a:lstStyle/>
          <a:p>
            <a:r>
              <a:rPr lang="en-US" altLang="ja-JP" sz="1600" dirty="0">
                <a:solidFill>
                  <a:prstClr val="black"/>
                </a:solidFill>
              </a:rPr>
              <a:t>A</a:t>
            </a:r>
            <a:endParaRPr lang="ja-JP" altLang="en-US" sz="1600" dirty="0">
              <a:solidFill>
                <a:prstClr val="black"/>
              </a:solidFill>
            </a:endParaRPr>
          </a:p>
        </p:txBody>
      </p:sp>
      <p:sp>
        <p:nvSpPr>
          <p:cNvPr id="84" name="テキスト ボックス 73"/>
          <p:cNvSpPr txBox="1">
            <a:spLocks noChangeArrowheads="1"/>
          </p:cNvSpPr>
          <p:nvPr/>
        </p:nvSpPr>
        <p:spPr bwMode="auto">
          <a:xfrm>
            <a:off x="4453024" y="2599349"/>
            <a:ext cx="244121" cy="338554"/>
          </a:xfrm>
          <a:prstGeom prst="rect">
            <a:avLst/>
          </a:prstGeom>
          <a:noFill/>
          <a:ln w="9525">
            <a:noFill/>
            <a:miter lim="800000"/>
            <a:headEnd/>
            <a:tailEnd/>
          </a:ln>
        </p:spPr>
        <p:txBody>
          <a:bodyPr wrap="square">
            <a:spAutoFit/>
          </a:bodyPr>
          <a:lstStyle/>
          <a:p>
            <a:r>
              <a:rPr lang="en-US" altLang="ja-JP" sz="1600" dirty="0">
                <a:solidFill>
                  <a:prstClr val="black"/>
                </a:solidFill>
              </a:rPr>
              <a:t>B</a:t>
            </a:r>
            <a:endParaRPr lang="ja-JP" altLang="en-US" sz="1600" dirty="0">
              <a:solidFill>
                <a:prstClr val="black"/>
              </a:solidFill>
            </a:endParaRPr>
          </a:p>
        </p:txBody>
      </p:sp>
      <p:sp>
        <p:nvSpPr>
          <p:cNvPr id="87" name="テキスト ボックス 71"/>
          <p:cNvSpPr txBox="1">
            <a:spLocks noChangeArrowheads="1"/>
          </p:cNvSpPr>
          <p:nvPr/>
        </p:nvSpPr>
        <p:spPr bwMode="auto">
          <a:xfrm>
            <a:off x="5924174" y="2326924"/>
            <a:ext cx="211746" cy="338554"/>
          </a:xfrm>
          <a:prstGeom prst="rect">
            <a:avLst/>
          </a:prstGeom>
          <a:noFill/>
          <a:ln w="9525">
            <a:noFill/>
            <a:miter lim="800000"/>
            <a:headEnd/>
            <a:tailEnd/>
          </a:ln>
        </p:spPr>
        <p:txBody>
          <a:bodyPr>
            <a:spAutoFit/>
          </a:bodyPr>
          <a:lstStyle/>
          <a:p>
            <a:r>
              <a:rPr lang="en-US" altLang="ja-JP" sz="1600" dirty="0">
                <a:solidFill>
                  <a:prstClr val="black"/>
                </a:solidFill>
              </a:rPr>
              <a:t>A</a:t>
            </a:r>
            <a:endParaRPr lang="ja-JP" altLang="en-US" sz="1600" dirty="0">
              <a:solidFill>
                <a:prstClr val="black"/>
              </a:solidFill>
            </a:endParaRPr>
          </a:p>
        </p:txBody>
      </p:sp>
      <p:sp>
        <p:nvSpPr>
          <p:cNvPr id="93" name="テキスト ボックス 73"/>
          <p:cNvSpPr txBox="1">
            <a:spLocks noChangeArrowheads="1"/>
          </p:cNvSpPr>
          <p:nvPr/>
        </p:nvSpPr>
        <p:spPr bwMode="auto">
          <a:xfrm>
            <a:off x="6261500" y="2476122"/>
            <a:ext cx="244121" cy="338554"/>
          </a:xfrm>
          <a:prstGeom prst="rect">
            <a:avLst/>
          </a:prstGeom>
          <a:noFill/>
          <a:ln w="9525">
            <a:noFill/>
            <a:miter lim="800000"/>
            <a:headEnd/>
            <a:tailEnd/>
          </a:ln>
        </p:spPr>
        <p:txBody>
          <a:bodyPr wrap="square">
            <a:spAutoFit/>
          </a:bodyPr>
          <a:lstStyle/>
          <a:p>
            <a:r>
              <a:rPr lang="en-US" altLang="ja-JP" sz="1600" dirty="0">
                <a:solidFill>
                  <a:prstClr val="black"/>
                </a:solidFill>
              </a:rPr>
              <a:t>B</a:t>
            </a:r>
            <a:endParaRPr lang="ja-JP" altLang="en-US" sz="1600" dirty="0">
              <a:solidFill>
                <a:prstClr val="black"/>
              </a:solidFill>
            </a:endParaRPr>
          </a:p>
        </p:txBody>
      </p:sp>
      <p:sp>
        <p:nvSpPr>
          <p:cNvPr id="94" name="テキスト ボックス 75"/>
          <p:cNvSpPr txBox="1">
            <a:spLocks noChangeArrowheads="1"/>
          </p:cNvSpPr>
          <p:nvPr/>
        </p:nvSpPr>
        <p:spPr bwMode="auto">
          <a:xfrm>
            <a:off x="6618744" y="2656808"/>
            <a:ext cx="211746" cy="338554"/>
          </a:xfrm>
          <a:prstGeom prst="rect">
            <a:avLst/>
          </a:prstGeom>
          <a:noFill/>
          <a:ln w="9525">
            <a:noFill/>
            <a:miter lim="800000"/>
            <a:headEnd/>
            <a:tailEnd/>
          </a:ln>
        </p:spPr>
        <p:txBody>
          <a:bodyPr>
            <a:spAutoFit/>
          </a:bodyPr>
          <a:lstStyle/>
          <a:p>
            <a:r>
              <a:rPr lang="en-US" altLang="ja-JP" sz="1600" dirty="0">
                <a:solidFill>
                  <a:prstClr val="black"/>
                </a:solidFill>
              </a:rPr>
              <a:t>C</a:t>
            </a:r>
            <a:endParaRPr lang="ja-JP" altLang="en-US" sz="1600" dirty="0">
              <a:solidFill>
                <a:prstClr val="black"/>
              </a:solidFill>
            </a:endParaRPr>
          </a:p>
        </p:txBody>
      </p:sp>
      <p:grpSp>
        <p:nvGrpSpPr>
          <p:cNvPr id="24" name="グループ化 23"/>
          <p:cNvGrpSpPr/>
          <p:nvPr/>
        </p:nvGrpSpPr>
        <p:grpSpPr>
          <a:xfrm>
            <a:off x="1924098" y="937639"/>
            <a:ext cx="7013725" cy="5009433"/>
            <a:chOff x="2084435" y="937631"/>
            <a:chExt cx="7598202" cy="5009433"/>
          </a:xfrm>
        </p:grpSpPr>
        <p:grpSp>
          <p:nvGrpSpPr>
            <p:cNvPr id="23" name="グループ化 22"/>
            <p:cNvGrpSpPr/>
            <p:nvPr/>
          </p:nvGrpSpPr>
          <p:grpSpPr>
            <a:xfrm>
              <a:off x="3354691" y="2105521"/>
              <a:ext cx="2812208" cy="390672"/>
              <a:chOff x="3354691" y="2105521"/>
              <a:chExt cx="2812208" cy="390672"/>
            </a:xfrm>
          </p:grpSpPr>
          <p:sp>
            <p:nvSpPr>
              <p:cNvPr id="203" name="角丸四角形 202"/>
              <p:cNvSpPr/>
              <p:nvPr/>
            </p:nvSpPr>
            <p:spPr>
              <a:xfrm>
                <a:off x="4923972" y="2105521"/>
                <a:ext cx="1242927" cy="157940"/>
              </a:xfrm>
              <a:prstGeom prst="round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000" dirty="0">
                    <a:solidFill>
                      <a:prstClr val="black"/>
                    </a:solidFill>
                  </a:rPr>
                  <a:t>機能評価</a:t>
                </a:r>
                <a:r>
                  <a:rPr lang="ja-JP" altLang="en-US" sz="1000" dirty="0" smtClean="0">
                    <a:solidFill>
                      <a:prstClr val="black"/>
                    </a:solidFill>
                  </a:rPr>
                  <a:t>係数</a:t>
                </a:r>
                <a:r>
                  <a:rPr lang="en-US" altLang="ja-JP" sz="1000" dirty="0">
                    <a:solidFill>
                      <a:prstClr val="black"/>
                    </a:solidFill>
                  </a:rPr>
                  <a:t>Ⅱ</a:t>
                </a:r>
                <a:endParaRPr lang="ja-JP" altLang="en-US" sz="1000" dirty="0">
                  <a:solidFill>
                    <a:prstClr val="black"/>
                  </a:solidFill>
                </a:endParaRPr>
              </a:p>
            </p:txBody>
          </p:sp>
          <p:sp>
            <p:nvSpPr>
              <p:cNvPr id="202" name="角丸四角形 201"/>
              <p:cNvSpPr/>
              <p:nvPr/>
            </p:nvSpPr>
            <p:spPr>
              <a:xfrm>
                <a:off x="3354691" y="2331880"/>
                <a:ext cx="1087879" cy="164313"/>
              </a:xfrm>
              <a:prstGeom prst="round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00" dirty="0" smtClean="0">
                    <a:solidFill>
                      <a:prstClr val="black"/>
                    </a:solidFill>
                  </a:rPr>
                  <a:t>暫定調整係数</a:t>
                </a:r>
                <a:endParaRPr lang="ja-JP" altLang="en-US" sz="1000" dirty="0">
                  <a:solidFill>
                    <a:prstClr val="black"/>
                  </a:solidFill>
                </a:endParaRPr>
              </a:p>
            </p:txBody>
          </p:sp>
        </p:grpSp>
        <p:grpSp>
          <p:nvGrpSpPr>
            <p:cNvPr id="22" name="グループ化 21"/>
            <p:cNvGrpSpPr/>
            <p:nvPr/>
          </p:nvGrpSpPr>
          <p:grpSpPr>
            <a:xfrm>
              <a:off x="2084435" y="937631"/>
              <a:ext cx="7598202" cy="5009433"/>
              <a:chOff x="2084435" y="937631"/>
              <a:chExt cx="7598202" cy="5009433"/>
            </a:xfrm>
          </p:grpSpPr>
          <p:cxnSp>
            <p:nvCxnSpPr>
              <p:cNvPr id="86" name="直線矢印コネクタ 85"/>
              <p:cNvCxnSpPr/>
              <p:nvPr/>
            </p:nvCxnSpPr>
            <p:spPr bwMode="auto">
              <a:xfrm flipH="1">
                <a:off x="8405762" y="3050991"/>
                <a:ext cx="3524" cy="230498"/>
              </a:xfrm>
              <a:prstGeom prst="straightConnector1">
                <a:avLst/>
              </a:prstGeom>
              <a:ln w="38100" cmpd="sng">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 name="グループ化 19"/>
              <p:cNvGrpSpPr/>
              <p:nvPr/>
            </p:nvGrpSpPr>
            <p:grpSpPr>
              <a:xfrm>
                <a:off x="2084435" y="937631"/>
                <a:ext cx="7598202" cy="5009433"/>
                <a:chOff x="2084435" y="937631"/>
                <a:chExt cx="7598202" cy="3742257"/>
              </a:xfrm>
            </p:grpSpPr>
            <p:cxnSp>
              <p:nvCxnSpPr>
                <p:cNvPr id="81" name="直線矢印コネクタ 80"/>
                <p:cNvCxnSpPr/>
                <p:nvPr/>
              </p:nvCxnSpPr>
              <p:spPr bwMode="auto">
                <a:xfrm>
                  <a:off x="5197621" y="2306564"/>
                  <a:ext cx="0" cy="329023"/>
                </a:xfrm>
                <a:prstGeom prst="straightConnector1">
                  <a:avLst/>
                </a:prstGeom>
                <a:ln w="38100" cmpd="sng">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 name="グループ化 18"/>
                <p:cNvGrpSpPr/>
                <p:nvPr/>
              </p:nvGrpSpPr>
              <p:grpSpPr>
                <a:xfrm>
                  <a:off x="2084435" y="937631"/>
                  <a:ext cx="7598202" cy="3742257"/>
                  <a:chOff x="2084435" y="937631"/>
                  <a:chExt cx="7598202" cy="3742257"/>
                </a:xfrm>
              </p:grpSpPr>
              <p:sp>
                <p:nvSpPr>
                  <p:cNvPr id="85" name="テキスト ボックス 75"/>
                  <p:cNvSpPr txBox="1">
                    <a:spLocks noChangeArrowheads="1"/>
                  </p:cNvSpPr>
                  <p:nvPr/>
                </p:nvSpPr>
                <p:spPr bwMode="auto">
                  <a:xfrm>
                    <a:off x="5164132" y="2394611"/>
                    <a:ext cx="229391" cy="252914"/>
                  </a:xfrm>
                  <a:prstGeom prst="rect">
                    <a:avLst/>
                  </a:prstGeom>
                  <a:noFill/>
                  <a:ln w="9525">
                    <a:noFill/>
                    <a:miter lim="800000"/>
                    <a:headEnd/>
                    <a:tailEnd/>
                  </a:ln>
                </p:spPr>
                <p:txBody>
                  <a:bodyPr>
                    <a:spAutoFit/>
                  </a:bodyPr>
                  <a:lstStyle/>
                  <a:p>
                    <a:r>
                      <a:rPr lang="en-US" altLang="ja-JP" sz="1600" dirty="0">
                        <a:solidFill>
                          <a:prstClr val="black"/>
                        </a:solidFill>
                      </a:rPr>
                      <a:t>C</a:t>
                    </a:r>
                    <a:endParaRPr lang="ja-JP" altLang="en-US" sz="1600" dirty="0">
                      <a:solidFill>
                        <a:prstClr val="black"/>
                      </a:solidFill>
                    </a:endParaRPr>
                  </a:p>
                </p:txBody>
              </p:sp>
              <p:grpSp>
                <p:nvGrpSpPr>
                  <p:cNvPr id="18" name="グループ化 17"/>
                  <p:cNvGrpSpPr/>
                  <p:nvPr/>
                </p:nvGrpSpPr>
                <p:grpSpPr>
                  <a:xfrm>
                    <a:off x="2084435" y="937631"/>
                    <a:ext cx="7598202" cy="3742257"/>
                    <a:chOff x="2084435" y="937631"/>
                    <a:chExt cx="7598202" cy="3742257"/>
                  </a:xfrm>
                </p:grpSpPr>
                <p:grpSp>
                  <p:nvGrpSpPr>
                    <p:cNvPr id="16" name="グループ化 15"/>
                    <p:cNvGrpSpPr/>
                    <p:nvPr/>
                  </p:nvGrpSpPr>
                  <p:grpSpPr>
                    <a:xfrm>
                      <a:off x="7690640" y="1939722"/>
                      <a:ext cx="275088" cy="396224"/>
                      <a:chOff x="7690640" y="1939722"/>
                      <a:chExt cx="275088" cy="396224"/>
                    </a:xfrm>
                  </p:grpSpPr>
                  <p:sp>
                    <p:nvSpPr>
                      <p:cNvPr id="125" name="角丸四角形 124"/>
                      <p:cNvSpPr/>
                      <p:nvPr/>
                    </p:nvSpPr>
                    <p:spPr>
                      <a:xfrm>
                        <a:off x="7692151" y="2193604"/>
                        <a:ext cx="86708" cy="127521"/>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sp>
                    <p:nvSpPr>
                      <p:cNvPr id="131" name="角丸四角形 130"/>
                      <p:cNvSpPr/>
                      <p:nvPr/>
                    </p:nvSpPr>
                    <p:spPr>
                      <a:xfrm>
                        <a:off x="7690641" y="2066083"/>
                        <a:ext cx="86707" cy="12752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grpSp>
                    <p:nvGrpSpPr>
                      <p:cNvPr id="13" name="グループ化 12"/>
                      <p:cNvGrpSpPr/>
                      <p:nvPr/>
                    </p:nvGrpSpPr>
                    <p:grpSpPr>
                      <a:xfrm>
                        <a:off x="7690640" y="1939722"/>
                        <a:ext cx="275088" cy="396224"/>
                        <a:chOff x="7690640" y="1939722"/>
                        <a:chExt cx="275088" cy="396224"/>
                      </a:xfrm>
                    </p:grpSpPr>
                    <p:sp>
                      <p:nvSpPr>
                        <p:cNvPr id="132" name="角丸四角形 131"/>
                        <p:cNvSpPr/>
                        <p:nvPr/>
                      </p:nvSpPr>
                      <p:spPr>
                        <a:xfrm>
                          <a:off x="7690640" y="1939722"/>
                          <a:ext cx="86708" cy="127521"/>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sp>
                      <p:nvSpPr>
                        <p:cNvPr id="95" name="テキスト ボックス 71"/>
                        <p:cNvSpPr txBox="1">
                          <a:spLocks noChangeArrowheads="1"/>
                        </p:cNvSpPr>
                        <p:nvPr/>
                      </p:nvSpPr>
                      <p:spPr bwMode="auto">
                        <a:xfrm>
                          <a:off x="7736337" y="2083032"/>
                          <a:ext cx="229391" cy="252914"/>
                        </a:xfrm>
                        <a:prstGeom prst="rect">
                          <a:avLst/>
                        </a:prstGeom>
                        <a:noFill/>
                        <a:ln w="9525">
                          <a:noFill/>
                          <a:miter lim="800000"/>
                          <a:headEnd/>
                          <a:tailEnd/>
                        </a:ln>
                      </p:spPr>
                      <p:txBody>
                        <a:bodyPr>
                          <a:spAutoFit/>
                        </a:bodyPr>
                        <a:lstStyle/>
                        <a:p>
                          <a:r>
                            <a:rPr lang="en-US" altLang="ja-JP" sz="1600" dirty="0">
                              <a:solidFill>
                                <a:prstClr val="black"/>
                              </a:solidFill>
                            </a:rPr>
                            <a:t>A</a:t>
                          </a:r>
                          <a:endParaRPr lang="ja-JP" altLang="en-US" sz="1600" dirty="0">
                            <a:solidFill>
                              <a:prstClr val="black"/>
                            </a:solidFill>
                          </a:endParaRPr>
                        </a:p>
                      </p:txBody>
                    </p:sp>
                  </p:grpSp>
                </p:grpSp>
                <p:grpSp>
                  <p:nvGrpSpPr>
                    <p:cNvPr id="17" name="グループ化 16"/>
                    <p:cNvGrpSpPr/>
                    <p:nvPr/>
                  </p:nvGrpSpPr>
                  <p:grpSpPr>
                    <a:xfrm>
                      <a:off x="2084435" y="937631"/>
                      <a:ext cx="7598202" cy="3742257"/>
                      <a:chOff x="2084435" y="937631"/>
                      <a:chExt cx="7598202" cy="3742257"/>
                    </a:xfrm>
                  </p:grpSpPr>
                  <p:sp>
                    <p:nvSpPr>
                      <p:cNvPr id="134" name="角丸四角形 133"/>
                      <p:cNvSpPr/>
                      <p:nvPr/>
                    </p:nvSpPr>
                    <p:spPr>
                      <a:xfrm>
                        <a:off x="8017943" y="2035400"/>
                        <a:ext cx="90733" cy="144853"/>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endParaRPr>
                      </a:p>
                    </p:txBody>
                  </p:sp>
                  <p:sp>
                    <p:nvSpPr>
                      <p:cNvPr id="160" name="角丸四角形 159"/>
                      <p:cNvSpPr/>
                      <p:nvPr/>
                    </p:nvSpPr>
                    <p:spPr>
                      <a:xfrm>
                        <a:off x="8012723" y="2179004"/>
                        <a:ext cx="96002" cy="131364"/>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endParaRPr>
                      </a:p>
                    </p:txBody>
                  </p:sp>
                  <p:sp>
                    <p:nvSpPr>
                      <p:cNvPr id="96" name="テキスト ボックス 73"/>
                      <p:cNvSpPr txBox="1">
                        <a:spLocks noChangeArrowheads="1"/>
                      </p:cNvSpPr>
                      <p:nvPr/>
                    </p:nvSpPr>
                    <p:spPr bwMode="auto">
                      <a:xfrm>
                        <a:off x="8072389" y="2213118"/>
                        <a:ext cx="264464" cy="252914"/>
                      </a:xfrm>
                      <a:prstGeom prst="rect">
                        <a:avLst/>
                      </a:prstGeom>
                      <a:noFill/>
                      <a:ln w="9525">
                        <a:noFill/>
                        <a:miter lim="800000"/>
                        <a:headEnd/>
                        <a:tailEnd/>
                      </a:ln>
                    </p:spPr>
                    <p:txBody>
                      <a:bodyPr wrap="square">
                        <a:spAutoFit/>
                      </a:bodyPr>
                      <a:lstStyle/>
                      <a:p>
                        <a:r>
                          <a:rPr lang="en-US" altLang="ja-JP" sz="1600" dirty="0">
                            <a:solidFill>
                              <a:prstClr val="black"/>
                            </a:solidFill>
                          </a:rPr>
                          <a:t>B</a:t>
                        </a:r>
                        <a:endParaRPr lang="ja-JP" altLang="en-US" sz="1600" dirty="0">
                          <a:solidFill>
                            <a:prstClr val="black"/>
                          </a:solidFill>
                        </a:endParaRPr>
                      </a:p>
                    </p:txBody>
                  </p:sp>
                  <p:grpSp>
                    <p:nvGrpSpPr>
                      <p:cNvPr id="12" name="グループ化 11"/>
                      <p:cNvGrpSpPr/>
                      <p:nvPr/>
                    </p:nvGrpSpPr>
                    <p:grpSpPr>
                      <a:xfrm>
                        <a:off x="2084435" y="937631"/>
                        <a:ext cx="7598202" cy="3742257"/>
                        <a:chOff x="2084435" y="937631"/>
                        <a:chExt cx="7598202" cy="3742257"/>
                      </a:xfrm>
                    </p:grpSpPr>
                    <p:sp>
                      <p:nvSpPr>
                        <p:cNvPr id="104" name="テキスト ボックス 75"/>
                        <p:cNvSpPr txBox="1">
                          <a:spLocks noChangeArrowheads="1"/>
                        </p:cNvSpPr>
                        <p:nvPr/>
                      </p:nvSpPr>
                      <p:spPr bwMode="auto">
                        <a:xfrm>
                          <a:off x="8409286" y="2363122"/>
                          <a:ext cx="229391" cy="252914"/>
                        </a:xfrm>
                        <a:prstGeom prst="rect">
                          <a:avLst/>
                        </a:prstGeom>
                        <a:noFill/>
                        <a:ln w="9525">
                          <a:noFill/>
                          <a:miter lim="800000"/>
                          <a:headEnd/>
                          <a:tailEnd/>
                        </a:ln>
                      </p:spPr>
                      <p:txBody>
                        <a:bodyPr>
                          <a:spAutoFit/>
                        </a:bodyPr>
                        <a:lstStyle/>
                        <a:p>
                          <a:r>
                            <a:rPr lang="en-US" altLang="ja-JP" sz="1600" dirty="0">
                              <a:solidFill>
                                <a:prstClr val="black"/>
                              </a:solidFill>
                            </a:rPr>
                            <a:t>C</a:t>
                          </a:r>
                          <a:endParaRPr lang="ja-JP" altLang="en-US" sz="1600" dirty="0">
                            <a:solidFill>
                              <a:prstClr val="black"/>
                            </a:solidFill>
                          </a:endParaRPr>
                        </a:p>
                      </p:txBody>
                    </p:sp>
                    <p:grpSp>
                      <p:nvGrpSpPr>
                        <p:cNvPr id="11" name="グループ化 10"/>
                        <p:cNvGrpSpPr/>
                        <p:nvPr/>
                      </p:nvGrpSpPr>
                      <p:grpSpPr>
                        <a:xfrm>
                          <a:off x="2084435" y="937631"/>
                          <a:ext cx="7598202" cy="3742257"/>
                          <a:chOff x="2084435" y="937631"/>
                          <a:chExt cx="7598202" cy="3742257"/>
                        </a:xfrm>
                      </p:grpSpPr>
                      <p:cxnSp>
                        <p:nvCxnSpPr>
                          <p:cNvPr id="169" name="直線コネクタ 168"/>
                          <p:cNvCxnSpPr/>
                          <p:nvPr/>
                        </p:nvCxnSpPr>
                        <p:spPr>
                          <a:xfrm>
                            <a:off x="4312830" y="2661501"/>
                            <a:ext cx="102572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3" name="直線コネクタ 182"/>
                          <p:cNvCxnSpPr/>
                          <p:nvPr/>
                        </p:nvCxnSpPr>
                        <p:spPr>
                          <a:xfrm>
                            <a:off x="6270430" y="2672074"/>
                            <a:ext cx="102572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4" name="直線コネクタ 183"/>
                          <p:cNvCxnSpPr/>
                          <p:nvPr/>
                        </p:nvCxnSpPr>
                        <p:spPr>
                          <a:xfrm>
                            <a:off x="7610597" y="2677148"/>
                            <a:ext cx="1025723"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10" name="グループ化 9"/>
                          <p:cNvGrpSpPr/>
                          <p:nvPr/>
                        </p:nvGrpSpPr>
                        <p:grpSpPr>
                          <a:xfrm>
                            <a:off x="2084435" y="937631"/>
                            <a:ext cx="7598202" cy="3742257"/>
                            <a:chOff x="2084435" y="937631"/>
                            <a:chExt cx="7598202" cy="3742257"/>
                          </a:xfrm>
                        </p:grpSpPr>
                        <p:cxnSp>
                          <p:nvCxnSpPr>
                            <p:cNvPr id="193" name="直線コネクタ 192"/>
                            <p:cNvCxnSpPr/>
                            <p:nvPr/>
                          </p:nvCxnSpPr>
                          <p:spPr>
                            <a:xfrm>
                              <a:off x="2494861" y="4575934"/>
                              <a:ext cx="7187776"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9" name="グループ化 8"/>
                            <p:cNvGrpSpPr/>
                            <p:nvPr/>
                          </p:nvGrpSpPr>
                          <p:grpSpPr>
                            <a:xfrm>
                              <a:off x="2084435" y="937631"/>
                              <a:ext cx="7598202" cy="3742257"/>
                              <a:chOff x="2084435" y="937631"/>
                              <a:chExt cx="7598202" cy="3742257"/>
                            </a:xfrm>
                          </p:grpSpPr>
                          <p:grpSp>
                            <p:nvGrpSpPr>
                              <p:cNvPr id="4" name="グループ化 3"/>
                              <p:cNvGrpSpPr/>
                              <p:nvPr/>
                            </p:nvGrpSpPr>
                            <p:grpSpPr>
                              <a:xfrm>
                                <a:off x="2084435" y="1173173"/>
                                <a:ext cx="7598202" cy="3402761"/>
                                <a:chOff x="2084435" y="1173173"/>
                                <a:chExt cx="7598202" cy="3402761"/>
                              </a:xfrm>
                            </p:grpSpPr>
                            <p:grpSp>
                              <p:nvGrpSpPr>
                                <p:cNvPr id="90" name="グループ化 89"/>
                                <p:cNvGrpSpPr/>
                                <p:nvPr/>
                              </p:nvGrpSpPr>
                              <p:grpSpPr>
                                <a:xfrm>
                                  <a:off x="2084435" y="1173173"/>
                                  <a:ext cx="7598202" cy="3402761"/>
                                  <a:chOff x="-368868" y="413896"/>
                                  <a:chExt cx="10253784" cy="7613076"/>
                                </a:xfrm>
                              </p:grpSpPr>
                              <p:sp>
                                <p:nvSpPr>
                                  <p:cNvPr id="91" name="テキスト ボックス 131"/>
                                  <p:cNvSpPr txBox="1">
                                    <a:spLocks noChangeArrowheads="1"/>
                                  </p:cNvSpPr>
                                  <p:nvPr/>
                                </p:nvSpPr>
                                <p:spPr bwMode="auto">
                                  <a:xfrm>
                                    <a:off x="382730" y="627063"/>
                                    <a:ext cx="1425225" cy="46296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ja-JP" altLang="en-US" sz="1200" dirty="0" smtClean="0">
                                        <a:solidFill>
                                          <a:prstClr val="black"/>
                                        </a:solidFill>
                                      </a:rPr>
                                      <a:t>調整係数</a:t>
                                    </a:r>
                                    <a:endParaRPr lang="ja-JP" altLang="en-US" sz="1200" dirty="0">
                                      <a:solidFill>
                                        <a:prstClr val="black"/>
                                      </a:solidFill>
                                    </a:endParaRPr>
                                  </a:p>
                                </p:txBody>
                              </p:sp>
                              <p:sp>
                                <p:nvSpPr>
                                  <p:cNvPr id="92" name="ストライプ矢印 91"/>
                                  <p:cNvSpPr/>
                                  <p:nvPr/>
                                </p:nvSpPr>
                                <p:spPr>
                                  <a:xfrm>
                                    <a:off x="3901273" y="3767420"/>
                                    <a:ext cx="1152133" cy="1989599"/>
                                  </a:xfrm>
                                  <a:prstGeom prst="stripedRightArrow">
                                    <a:avLst>
                                      <a:gd name="adj1" fmla="val 65657"/>
                                      <a:gd name="adj2" fmla="val 22447"/>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prstClr val="black"/>
                                        </a:solidFill>
                                      </a:rPr>
                                      <a:t>平成</a:t>
                                    </a:r>
                                    <a:endParaRPr lang="en-US" altLang="ja-JP" sz="1200" dirty="0" smtClean="0">
                                      <a:solidFill>
                                        <a:prstClr val="black"/>
                                      </a:solidFill>
                                    </a:endParaRPr>
                                  </a:p>
                                  <a:p>
                                    <a:pPr algn="ctr"/>
                                    <a:r>
                                      <a:rPr lang="ja-JP" altLang="en-US" sz="1200" dirty="0" smtClean="0">
                                        <a:solidFill>
                                          <a:prstClr val="black"/>
                                        </a:solidFill>
                                      </a:rPr>
                                      <a:t>２６年</a:t>
                                    </a:r>
                                    <a:endParaRPr lang="en-US" altLang="ja-JP" sz="1200" dirty="0" smtClean="0">
                                      <a:solidFill>
                                        <a:prstClr val="black"/>
                                      </a:solidFill>
                                    </a:endParaRPr>
                                  </a:p>
                                  <a:p>
                                    <a:pPr algn="ctr"/>
                                    <a:r>
                                      <a:rPr lang="ja-JP" altLang="en-US" sz="1200" dirty="0" smtClean="0">
                                        <a:solidFill>
                                          <a:prstClr val="black"/>
                                        </a:solidFill>
                                      </a:rPr>
                                      <a:t>改定</a:t>
                                    </a:r>
                                    <a:endParaRPr lang="ja-JP" altLang="en-US" sz="1200" dirty="0">
                                      <a:solidFill>
                                        <a:prstClr val="black"/>
                                      </a:solidFill>
                                    </a:endParaRPr>
                                  </a:p>
                                </p:txBody>
                              </p:sp>
                              <p:sp>
                                <p:nvSpPr>
                                  <p:cNvPr id="97" name="角丸四角形 96"/>
                                  <p:cNvSpPr/>
                                  <p:nvPr/>
                                </p:nvSpPr>
                                <p:spPr>
                                  <a:xfrm>
                                    <a:off x="3269814" y="2117528"/>
                                    <a:ext cx="117013" cy="285306"/>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8" name="角丸四角形 97"/>
                                  <p:cNvSpPr/>
                                  <p:nvPr/>
                                </p:nvSpPr>
                                <p:spPr>
                                  <a:xfrm>
                                    <a:off x="3773874" y="2693740"/>
                                    <a:ext cx="117013" cy="285306"/>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9" name="グループ化 310"/>
                                  <p:cNvGrpSpPr/>
                                  <p:nvPr/>
                                </p:nvGrpSpPr>
                                <p:grpSpPr>
                                  <a:xfrm>
                                    <a:off x="6410304" y="2612006"/>
                                    <a:ext cx="117013" cy="570612"/>
                                    <a:chOff x="4299788" y="750515"/>
                                    <a:chExt cx="108012" cy="570612"/>
                                  </a:xfrm>
                                </p:grpSpPr>
                                <p:sp>
                                  <p:nvSpPr>
                                    <p:cNvPr id="152" name="角丸四角形 151"/>
                                    <p:cNvSpPr/>
                                    <p:nvPr/>
                                  </p:nvSpPr>
                                  <p:spPr>
                                    <a:xfrm>
                                      <a:off x="4299788" y="750515"/>
                                      <a:ext cx="108012" cy="285306"/>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3" name="角丸四角形 152"/>
                                    <p:cNvSpPr/>
                                    <p:nvPr/>
                                  </p:nvSpPr>
                                  <p:spPr>
                                    <a:xfrm>
                                      <a:off x="4299788" y="1035821"/>
                                      <a:ext cx="108012" cy="285306"/>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00" name="グループ化 313"/>
                                  <p:cNvGrpSpPr/>
                                  <p:nvPr/>
                                </p:nvGrpSpPr>
                                <p:grpSpPr>
                                  <a:xfrm>
                                    <a:off x="5903210" y="2284903"/>
                                    <a:ext cx="117013" cy="543481"/>
                                    <a:chOff x="4272103" y="891302"/>
                                    <a:chExt cx="108013" cy="543481"/>
                                  </a:xfrm>
                                </p:grpSpPr>
                                <p:sp>
                                  <p:nvSpPr>
                                    <p:cNvPr id="150" name="角丸四角形 149"/>
                                    <p:cNvSpPr/>
                                    <p:nvPr/>
                                  </p:nvSpPr>
                                  <p:spPr>
                                    <a:xfrm>
                                      <a:off x="4274576" y="891302"/>
                                      <a:ext cx="105540" cy="26318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1" name="角丸四角形 150"/>
                                    <p:cNvSpPr/>
                                    <p:nvPr/>
                                  </p:nvSpPr>
                                  <p:spPr>
                                    <a:xfrm>
                                      <a:off x="4272103" y="1149478"/>
                                      <a:ext cx="108012" cy="285305"/>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01" name="グループ化 316"/>
                                  <p:cNvGrpSpPr/>
                                  <p:nvPr/>
                                </p:nvGrpSpPr>
                                <p:grpSpPr>
                                  <a:xfrm>
                                    <a:off x="5412056" y="1960215"/>
                                    <a:ext cx="117013" cy="573058"/>
                                    <a:chOff x="4283968" y="961228"/>
                                    <a:chExt cx="108012" cy="573058"/>
                                  </a:xfrm>
                                </p:grpSpPr>
                                <p:sp>
                                  <p:nvSpPr>
                                    <p:cNvPr id="148" name="角丸四角形 147"/>
                                    <p:cNvSpPr/>
                                    <p:nvPr/>
                                  </p:nvSpPr>
                                  <p:spPr>
                                    <a:xfrm>
                                      <a:off x="4283968" y="1248979"/>
                                      <a:ext cx="108012" cy="285307"/>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9" name="角丸四角形 148"/>
                                    <p:cNvSpPr/>
                                    <p:nvPr/>
                                  </p:nvSpPr>
                                  <p:spPr>
                                    <a:xfrm>
                                      <a:off x="4283968" y="961228"/>
                                      <a:ext cx="108012" cy="285307"/>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02" name="テキスト ボックス 132"/>
                                  <p:cNvSpPr txBox="1">
                                    <a:spLocks noChangeArrowheads="1"/>
                                  </p:cNvSpPr>
                                  <p:nvPr/>
                                </p:nvSpPr>
                                <p:spPr bwMode="auto">
                                  <a:xfrm>
                                    <a:off x="2638355" y="467177"/>
                                    <a:ext cx="1262917" cy="462969"/>
                                  </a:xfrm>
                                  <a:prstGeom prst="rect">
                                    <a:avLst/>
                                  </a:prstGeom>
                                  <a:solidFill>
                                    <a:schemeClr val="bg1"/>
                                  </a:solidFill>
                                  <a:ln w="9525">
                                    <a:solidFill>
                                      <a:schemeClr val="tx1"/>
                                    </a:solidFill>
                                    <a:prstDash val="solid"/>
                                    <a:miter lim="800000"/>
                                    <a:headEnd/>
                                    <a:tailEnd/>
                                  </a:ln>
                                </p:spPr>
                                <p:txBody>
                                  <a:bodyPr wrap="square" anchor="ctr">
                                    <a:spAutoFit/>
                                  </a:bodyPr>
                                  <a:lstStyle/>
                                  <a:p>
                                    <a:pPr algn="ctr"/>
                                    <a:r>
                                      <a:rPr lang="en-US" altLang="ja-JP" sz="1200" dirty="0" smtClean="0">
                                        <a:solidFill>
                                          <a:prstClr val="black"/>
                                        </a:solidFill>
                                      </a:rPr>
                                      <a:t>H24</a:t>
                                    </a:r>
                                    <a:r>
                                      <a:rPr lang="ja-JP" altLang="en-US" sz="1200" dirty="0" smtClean="0">
                                        <a:solidFill>
                                          <a:prstClr val="black"/>
                                        </a:solidFill>
                                      </a:rPr>
                                      <a:t>改定</a:t>
                                    </a:r>
                                    <a:endParaRPr lang="ja-JP" altLang="en-US" sz="1200" dirty="0">
                                      <a:solidFill>
                                        <a:prstClr val="black"/>
                                      </a:solidFill>
                                    </a:endParaRPr>
                                  </a:p>
                                </p:txBody>
                              </p:sp>
                              <p:sp>
                                <p:nvSpPr>
                                  <p:cNvPr id="103" name="テキスト ボックス 132"/>
                                  <p:cNvSpPr txBox="1">
                                    <a:spLocks noChangeArrowheads="1"/>
                                  </p:cNvSpPr>
                                  <p:nvPr/>
                                </p:nvSpPr>
                                <p:spPr bwMode="auto">
                                  <a:xfrm>
                                    <a:off x="6962479" y="466708"/>
                                    <a:ext cx="1358829" cy="462969"/>
                                  </a:xfrm>
                                  <a:prstGeom prst="rect">
                                    <a:avLst/>
                                  </a:prstGeom>
                                  <a:noFill/>
                                  <a:ln w="9525">
                                    <a:solidFill>
                                      <a:schemeClr val="tx1"/>
                                    </a:solidFill>
                                    <a:prstDash val="dash"/>
                                    <a:miter lim="800000"/>
                                    <a:headEnd/>
                                    <a:tailEnd/>
                                  </a:ln>
                                </p:spPr>
                                <p:txBody>
                                  <a:bodyPr wrap="square" anchor="ctr">
                                    <a:spAutoFit/>
                                  </a:bodyPr>
                                  <a:lstStyle/>
                                  <a:p>
                                    <a:pPr algn="ctr"/>
                                    <a:r>
                                      <a:rPr lang="en-US" altLang="ja-JP" sz="1200" dirty="0" smtClean="0">
                                        <a:solidFill>
                                          <a:prstClr val="black"/>
                                        </a:solidFill>
                                      </a:rPr>
                                      <a:t>H28</a:t>
                                    </a:r>
                                    <a:r>
                                      <a:rPr lang="ja-JP" altLang="en-US" sz="1200" dirty="0" smtClean="0">
                                        <a:solidFill>
                                          <a:prstClr val="black"/>
                                        </a:solidFill>
                                      </a:rPr>
                                      <a:t>（想定）</a:t>
                                    </a:r>
                                    <a:endParaRPr lang="ja-JP" altLang="en-US" sz="1200" dirty="0">
                                      <a:solidFill>
                                        <a:prstClr val="black"/>
                                      </a:solidFill>
                                    </a:endParaRPr>
                                  </a:p>
                                </p:txBody>
                              </p:sp>
                              <p:sp>
                                <p:nvSpPr>
                                  <p:cNvPr id="107" name="テキスト ボックス 106"/>
                                  <p:cNvSpPr txBox="1"/>
                                  <p:nvPr/>
                                </p:nvSpPr>
                                <p:spPr>
                                  <a:xfrm>
                                    <a:off x="2807466" y="1082557"/>
                                    <a:ext cx="1065415" cy="437248"/>
                                  </a:xfrm>
                                  <a:prstGeom prst="rect">
                                    <a:avLst/>
                                  </a:prstGeom>
                                  <a:ln/>
                                </p:spPr>
                                <p:style>
                                  <a:lnRef idx="2">
                                    <a:schemeClr val="dk1"/>
                                  </a:lnRef>
                                  <a:fillRef idx="1">
                                    <a:schemeClr val="lt1"/>
                                  </a:fillRef>
                                  <a:effectRef idx="0">
                                    <a:schemeClr val="dk1"/>
                                  </a:effectRef>
                                  <a:fontRef idx="minor">
                                    <a:schemeClr val="dk1"/>
                                  </a:fontRef>
                                </p:style>
                                <p:txBody>
                                  <a:bodyPr wrap="square" rtlCol="0" anchor="ctr">
                                    <a:spAutoFit/>
                                  </a:bodyPr>
                                  <a:lstStyle/>
                                  <a:p>
                                    <a:r>
                                      <a:rPr lang="en-US" altLang="ja-JP" sz="1100" dirty="0" smtClean="0">
                                        <a:solidFill>
                                          <a:prstClr val="black"/>
                                        </a:solidFill>
                                      </a:rPr>
                                      <a:t>25%</a:t>
                                    </a:r>
                                    <a:r>
                                      <a:rPr lang="ja-JP" altLang="en-US" sz="1100" dirty="0" smtClean="0">
                                        <a:solidFill>
                                          <a:prstClr val="black"/>
                                        </a:solidFill>
                                      </a:rPr>
                                      <a:t>置換</a:t>
                                    </a:r>
                                    <a:endParaRPr lang="ja-JP" altLang="en-US" sz="1100" dirty="0">
                                      <a:solidFill>
                                        <a:prstClr val="black"/>
                                      </a:solidFill>
                                    </a:endParaRPr>
                                  </a:p>
                                </p:txBody>
                              </p:sp>
                              <p:grpSp>
                                <p:nvGrpSpPr>
                                  <p:cNvPr id="108" name="グループ化 76"/>
                                  <p:cNvGrpSpPr>
                                    <a:grpSpLocks/>
                                  </p:cNvGrpSpPr>
                                  <p:nvPr/>
                                </p:nvGrpSpPr>
                                <p:grpSpPr bwMode="auto">
                                  <a:xfrm>
                                    <a:off x="541656" y="1199252"/>
                                    <a:ext cx="309563" cy="6827720"/>
                                    <a:chOff x="708513" y="2012442"/>
                                    <a:chExt cx="285752" cy="6051814"/>
                                  </a:xfrm>
                                </p:grpSpPr>
                                <p:cxnSp>
                                  <p:nvCxnSpPr>
                                    <p:cNvPr id="146" name="直線矢印コネクタ 145"/>
                                    <p:cNvCxnSpPr/>
                                    <p:nvPr/>
                                  </p:nvCxnSpPr>
                                  <p:spPr>
                                    <a:xfrm>
                                      <a:off x="772290" y="2012442"/>
                                      <a:ext cx="0" cy="6051814"/>
                                    </a:xfrm>
                                    <a:prstGeom prst="straightConnector1">
                                      <a:avLst/>
                                    </a:prstGeom>
                                    <a:ln w="38100" cmpd="sng">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47" name="テキスト ボックス 71"/>
                                    <p:cNvSpPr txBox="1">
                                      <a:spLocks noChangeArrowheads="1"/>
                                    </p:cNvSpPr>
                                    <p:nvPr/>
                                  </p:nvSpPr>
                                  <p:spPr bwMode="auto">
                                    <a:xfrm>
                                      <a:off x="708513" y="3146006"/>
                                      <a:ext cx="285752" cy="501547"/>
                                    </a:xfrm>
                                    <a:prstGeom prst="rect">
                                      <a:avLst/>
                                    </a:prstGeom>
                                    <a:noFill/>
                                    <a:ln w="9525">
                                      <a:noFill/>
                                      <a:miter lim="800000"/>
                                      <a:headEnd/>
                                      <a:tailEnd/>
                                    </a:ln>
                                  </p:spPr>
                                  <p:txBody>
                                    <a:bodyPr>
                                      <a:spAutoFit/>
                                    </a:bodyPr>
                                    <a:lstStyle/>
                                    <a:p>
                                      <a:r>
                                        <a:rPr lang="en-US" altLang="ja-JP" sz="1600" dirty="0">
                                          <a:solidFill>
                                            <a:prstClr val="black"/>
                                          </a:solidFill>
                                        </a:rPr>
                                        <a:t>A</a:t>
                                      </a:r>
                                      <a:endParaRPr lang="ja-JP" altLang="en-US" sz="1600" dirty="0">
                                        <a:solidFill>
                                          <a:prstClr val="black"/>
                                        </a:solidFill>
                                      </a:endParaRPr>
                                    </a:p>
                                  </p:txBody>
                                </p:sp>
                              </p:grpSp>
                              <p:grpSp>
                                <p:nvGrpSpPr>
                                  <p:cNvPr id="109" name="グループ化 78"/>
                                  <p:cNvGrpSpPr>
                                    <a:grpSpLocks/>
                                  </p:cNvGrpSpPr>
                                  <p:nvPr/>
                                </p:nvGrpSpPr>
                                <p:grpSpPr bwMode="auto">
                                  <a:xfrm>
                                    <a:off x="917345" y="1905236"/>
                                    <a:ext cx="355996" cy="6121736"/>
                                    <a:chOff x="1267872" y="2500312"/>
                                    <a:chExt cx="285752" cy="5631133"/>
                                  </a:xfrm>
                                </p:grpSpPr>
                                <p:cxnSp>
                                  <p:nvCxnSpPr>
                                    <p:cNvPr id="144" name="直線矢印コネクタ 143"/>
                                    <p:cNvCxnSpPr/>
                                    <p:nvPr/>
                                  </p:nvCxnSpPr>
                                  <p:spPr>
                                    <a:xfrm>
                                      <a:off x="1342756" y="2500312"/>
                                      <a:ext cx="0" cy="5631133"/>
                                    </a:xfrm>
                                    <a:prstGeom prst="straightConnector1">
                                      <a:avLst/>
                                    </a:prstGeom>
                                    <a:ln w="38100" cmpd="sng">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45" name="テキスト ボックス 73"/>
                                    <p:cNvSpPr txBox="1">
                                      <a:spLocks noChangeArrowheads="1"/>
                                    </p:cNvSpPr>
                                    <p:nvPr/>
                                  </p:nvSpPr>
                                  <p:spPr bwMode="auto">
                                    <a:xfrm>
                                      <a:off x="1267872" y="3662303"/>
                                      <a:ext cx="285752" cy="520503"/>
                                    </a:xfrm>
                                    <a:prstGeom prst="rect">
                                      <a:avLst/>
                                    </a:prstGeom>
                                    <a:noFill/>
                                    <a:ln w="9525">
                                      <a:noFill/>
                                      <a:miter lim="800000"/>
                                      <a:headEnd/>
                                      <a:tailEnd/>
                                    </a:ln>
                                  </p:spPr>
                                  <p:txBody>
                                    <a:bodyPr>
                                      <a:spAutoFit/>
                                    </a:bodyPr>
                                    <a:lstStyle/>
                                    <a:p>
                                      <a:r>
                                        <a:rPr lang="en-US" altLang="ja-JP" sz="1600" dirty="0">
                                          <a:solidFill>
                                            <a:prstClr val="black"/>
                                          </a:solidFill>
                                        </a:rPr>
                                        <a:t>B</a:t>
                                      </a:r>
                                      <a:endParaRPr lang="ja-JP" altLang="en-US" sz="1600" dirty="0">
                                        <a:solidFill>
                                          <a:prstClr val="black"/>
                                        </a:solidFill>
                                      </a:endParaRPr>
                                    </a:p>
                                  </p:txBody>
                                </p:sp>
                              </p:grpSp>
                              <p:grpSp>
                                <p:nvGrpSpPr>
                                  <p:cNvPr id="110" name="グループ化 80"/>
                                  <p:cNvGrpSpPr>
                                    <a:grpSpLocks/>
                                  </p:cNvGrpSpPr>
                                  <p:nvPr/>
                                </p:nvGrpSpPr>
                                <p:grpSpPr bwMode="auto">
                                  <a:xfrm>
                                    <a:off x="1345344" y="2601070"/>
                                    <a:ext cx="309563" cy="5425902"/>
                                    <a:chOff x="1850731" y="2848469"/>
                                    <a:chExt cx="285752" cy="5454078"/>
                                  </a:xfrm>
                                </p:grpSpPr>
                                <p:cxnSp>
                                  <p:nvCxnSpPr>
                                    <p:cNvPr id="142" name="直線矢印コネクタ 141"/>
                                    <p:cNvCxnSpPr/>
                                    <p:nvPr/>
                                  </p:nvCxnSpPr>
                                  <p:spPr>
                                    <a:xfrm flipH="1">
                                      <a:off x="1913715" y="2848469"/>
                                      <a:ext cx="1587" cy="5454078"/>
                                    </a:xfrm>
                                    <a:prstGeom prst="straightConnector1">
                                      <a:avLst/>
                                    </a:prstGeom>
                                    <a:ln w="38100" cmpd="sng">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43" name="テキスト ボックス 75"/>
                                    <p:cNvSpPr txBox="1">
                                      <a:spLocks noChangeArrowheads="1"/>
                                    </p:cNvSpPr>
                                    <p:nvPr/>
                                  </p:nvSpPr>
                                  <p:spPr bwMode="auto">
                                    <a:xfrm>
                                      <a:off x="1850731" y="3993368"/>
                                      <a:ext cx="285752" cy="568789"/>
                                    </a:xfrm>
                                    <a:prstGeom prst="rect">
                                      <a:avLst/>
                                    </a:prstGeom>
                                    <a:noFill/>
                                    <a:ln w="9525">
                                      <a:noFill/>
                                      <a:miter lim="800000"/>
                                      <a:headEnd/>
                                      <a:tailEnd/>
                                    </a:ln>
                                  </p:spPr>
                                  <p:txBody>
                                    <a:bodyPr>
                                      <a:spAutoFit/>
                                    </a:bodyPr>
                                    <a:lstStyle/>
                                    <a:p>
                                      <a:r>
                                        <a:rPr lang="en-US" altLang="ja-JP" sz="1600" dirty="0">
                                          <a:solidFill>
                                            <a:prstClr val="black"/>
                                          </a:solidFill>
                                        </a:rPr>
                                        <a:t>C</a:t>
                                      </a:r>
                                      <a:endParaRPr lang="ja-JP" altLang="en-US" sz="1600" dirty="0">
                                        <a:solidFill>
                                          <a:prstClr val="black"/>
                                        </a:solidFill>
                                      </a:endParaRPr>
                                    </a:p>
                                  </p:txBody>
                                </p:sp>
                              </p:grpSp>
                              <p:cxnSp>
                                <p:nvCxnSpPr>
                                  <p:cNvPr id="112" name="直線矢印コネクタ 111"/>
                                  <p:cNvCxnSpPr/>
                                  <p:nvPr/>
                                </p:nvCxnSpPr>
                                <p:spPr bwMode="auto">
                                  <a:xfrm>
                                    <a:off x="2810763" y="1905235"/>
                                    <a:ext cx="0" cy="1846076"/>
                                  </a:xfrm>
                                  <a:prstGeom prst="straightConnector1">
                                    <a:avLst/>
                                  </a:prstGeom>
                                  <a:ln w="38100" cmpd="sng">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上下矢印 112"/>
                                  <p:cNvSpPr/>
                                  <p:nvPr/>
                                </p:nvSpPr>
                                <p:spPr>
                                  <a:xfrm>
                                    <a:off x="2787887" y="3821934"/>
                                    <a:ext cx="1084994" cy="4148205"/>
                                  </a:xfrm>
                                  <a:prstGeom prst="upDownArrow">
                                    <a:avLst>
                                      <a:gd name="adj1" fmla="val 50000"/>
                                      <a:gd name="adj2" fmla="val 1931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2000" dirty="0" smtClean="0">
                                      <a:solidFill>
                                        <a:prstClr val="black"/>
                                      </a:solidFill>
                                    </a:endParaRPr>
                                  </a:p>
                                  <a:p>
                                    <a:pPr algn="ctr"/>
                                    <a:endParaRPr lang="en-US" altLang="ja-JP" sz="2400" dirty="0">
                                      <a:solidFill>
                                        <a:prstClr val="black"/>
                                      </a:solidFill>
                                    </a:endParaRPr>
                                  </a:p>
                                  <a:p>
                                    <a:pPr algn="ctr"/>
                                    <a:r>
                                      <a:rPr lang="ja-JP" altLang="en-US" dirty="0" smtClean="0">
                                        <a:solidFill>
                                          <a:prstClr val="black"/>
                                        </a:solidFill>
                                      </a:rPr>
                                      <a:t>基</a:t>
                                    </a:r>
                                    <a:endParaRPr lang="en-US" altLang="ja-JP" dirty="0" smtClean="0">
                                      <a:solidFill>
                                        <a:prstClr val="black"/>
                                      </a:solidFill>
                                    </a:endParaRPr>
                                  </a:p>
                                  <a:p>
                                    <a:pPr algn="ctr"/>
                                    <a:r>
                                      <a:rPr lang="ja-JP" altLang="en-US" dirty="0" smtClean="0">
                                        <a:solidFill>
                                          <a:prstClr val="black"/>
                                        </a:solidFill>
                                      </a:rPr>
                                      <a:t>礎</a:t>
                                    </a:r>
                                    <a:endParaRPr lang="en-US" altLang="ja-JP" dirty="0" smtClean="0">
                                      <a:solidFill>
                                        <a:prstClr val="black"/>
                                      </a:solidFill>
                                    </a:endParaRPr>
                                  </a:p>
                                  <a:p>
                                    <a:pPr algn="ctr"/>
                                    <a:r>
                                      <a:rPr lang="ja-JP" altLang="en-US" dirty="0" smtClean="0">
                                        <a:solidFill>
                                          <a:prstClr val="black"/>
                                        </a:solidFill>
                                      </a:rPr>
                                      <a:t>係</a:t>
                                    </a:r>
                                    <a:endParaRPr lang="en-US" altLang="ja-JP" dirty="0" smtClean="0">
                                      <a:solidFill>
                                        <a:prstClr val="black"/>
                                      </a:solidFill>
                                    </a:endParaRPr>
                                  </a:p>
                                  <a:p>
                                    <a:pPr algn="ctr"/>
                                    <a:r>
                                      <a:rPr lang="ja-JP" altLang="en-US" dirty="0" smtClean="0">
                                        <a:solidFill>
                                          <a:prstClr val="black"/>
                                        </a:solidFill>
                                      </a:rPr>
                                      <a:t>数</a:t>
                                    </a:r>
                                    <a:endParaRPr lang="en-US" altLang="ja-JP" dirty="0" smtClean="0">
                                      <a:solidFill>
                                        <a:prstClr val="black"/>
                                      </a:solidFill>
                                    </a:endParaRPr>
                                  </a:p>
                                  <a:p>
                                    <a:pPr algn="ctr"/>
                                    <a:endParaRPr lang="en-US" altLang="ja-JP" sz="2400" dirty="0">
                                      <a:solidFill>
                                        <a:prstClr val="black"/>
                                      </a:solidFill>
                                    </a:endParaRPr>
                                  </a:p>
                                  <a:p>
                                    <a:pPr algn="ctr"/>
                                    <a:endParaRPr lang="en-US" altLang="ja-JP" sz="2400" dirty="0" smtClean="0">
                                      <a:solidFill>
                                        <a:prstClr val="black"/>
                                      </a:solidFill>
                                    </a:endParaRPr>
                                  </a:p>
                                </p:txBody>
                              </p:sp>
                              <p:cxnSp>
                                <p:nvCxnSpPr>
                                  <p:cNvPr id="114" name="直線矢印コネクタ 113"/>
                                  <p:cNvCxnSpPr>
                                    <a:stCxn id="97" idx="2"/>
                                  </p:cNvCxnSpPr>
                                  <p:nvPr/>
                                </p:nvCxnSpPr>
                                <p:spPr bwMode="auto">
                                  <a:xfrm>
                                    <a:off x="3328322" y="2402834"/>
                                    <a:ext cx="2063" cy="1333858"/>
                                  </a:xfrm>
                                  <a:prstGeom prst="straightConnector1">
                                    <a:avLst/>
                                  </a:prstGeom>
                                  <a:ln w="38100" cmpd="sng">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bwMode="auto">
                                  <a:xfrm>
                                    <a:off x="5470694" y="2562029"/>
                                    <a:ext cx="0" cy="1195746"/>
                                  </a:xfrm>
                                  <a:prstGeom prst="straightConnector1">
                                    <a:avLst/>
                                  </a:prstGeom>
                                  <a:ln w="38100" cmpd="sng">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bwMode="auto">
                                  <a:xfrm>
                                    <a:off x="5972246" y="2809126"/>
                                    <a:ext cx="0" cy="921835"/>
                                  </a:xfrm>
                                  <a:prstGeom prst="straightConnector1">
                                    <a:avLst/>
                                  </a:prstGeom>
                                  <a:ln w="38100" cmpd="sng">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bwMode="auto">
                                  <a:xfrm>
                                    <a:off x="6465168" y="3192343"/>
                                    <a:ext cx="0" cy="536280"/>
                                  </a:xfrm>
                                  <a:prstGeom prst="straightConnector1">
                                    <a:avLst/>
                                  </a:prstGeom>
                                  <a:ln w="38100" cmpd="sng">
                                    <a:prstDash val="solid"/>
                                    <a:headEnd type="arrow" w="med" len="sm"/>
                                    <a:tailEnd type="none" w="med" len="med"/>
                                  </a:ln>
                                </p:spPr>
                                <p:style>
                                  <a:lnRef idx="1">
                                    <a:schemeClr val="accent1"/>
                                  </a:lnRef>
                                  <a:fillRef idx="0">
                                    <a:schemeClr val="accent1"/>
                                  </a:fillRef>
                                  <a:effectRef idx="0">
                                    <a:schemeClr val="accent1"/>
                                  </a:effectRef>
                                  <a:fontRef idx="minor">
                                    <a:schemeClr val="tx1"/>
                                  </a:fontRef>
                                </p:style>
                              </p:cxnSp>
                              <p:sp>
                                <p:nvSpPr>
                                  <p:cNvPr id="118" name="上下矢印 117"/>
                                  <p:cNvSpPr/>
                                  <p:nvPr/>
                                </p:nvSpPr>
                                <p:spPr>
                                  <a:xfrm>
                                    <a:off x="5425185" y="3815038"/>
                                    <a:ext cx="1084994" cy="4148203"/>
                                  </a:xfrm>
                                  <a:prstGeom prst="upDownArrow">
                                    <a:avLst>
                                      <a:gd name="adj1" fmla="val 50000"/>
                                      <a:gd name="adj2" fmla="val 1931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dirty="0" smtClean="0">
                                      <a:solidFill>
                                        <a:prstClr val="black"/>
                                      </a:solidFill>
                                    </a:endParaRPr>
                                  </a:p>
                                  <a:p>
                                    <a:pPr algn="ctr"/>
                                    <a:endParaRPr lang="en-US" altLang="ja-JP" dirty="0">
                                      <a:solidFill>
                                        <a:prstClr val="black"/>
                                      </a:solidFill>
                                    </a:endParaRPr>
                                  </a:p>
                                  <a:p>
                                    <a:pPr algn="ctr"/>
                                    <a:r>
                                      <a:rPr lang="ja-JP" altLang="en-US" dirty="0" smtClean="0">
                                        <a:solidFill>
                                          <a:prstClr val="black"/>
                                        </a:solidFill>
                                      </a:rPr>
                                      <a:t>基</a:t>
                                    </a:r>
                                    <a:endParaRPr lang="en-US" altLang="ja-JP" dirty="0" smtClean="0">
                                      <a:solidFill>
                                        <a:prstClr val="black"/>
                                      </a:solidFill>
                                    </a:endParaRPr>
                                  </a:p>
                                  <a:p>
                                    <a:pPr algn="ctr"/>
                                    <a:r>
                                      <a:rPr lang="ja-JP" altLang="en-US" dirty="0" smtClean="0">
                                        <a:solidFill>
                                          <a:prstClr val="black"/>
                                        </a:solidFill>
                                      </a:rPr>
                                      <a:t>礎</a:t>
                                    </a:r>
                                    <a:endParaRPr lang="en-US" altLang="ja-JP" dirty="0" smtClean="0">
                                      <a:solidFill>
                                        <a:prstClr val="black"/>
                                      </a:solidFill>
                                    </a:endParaRPr>
                                  </a:p>
                                  <a:p>
                                    <a:pPr algn="ctr"/>
                                    <a:r>
                                      <a:rPr lang="ja-JP" altLang="en-US" dirty="0" smtClean="0">
                                        <a:solidFill>
                                          <a:prstClr val="black"/>
                                        </a:solidFill>
                                      </a:rPr>
                                      <a:t>係</a:t>
                                    </a:r>
                                    <a:endParaRPr lang="en-US" altLang="ja-JP" dirty="0" smtClean="0">
                                      <a:solidFill>
                                        <a:prstClr val="black"/>
                                      </a:solidFill>
                                    </a:endParaRPr>
                                  </a:p>
                                  <a:p>
                                    <a:pPr algn="ctr"/>
                                    <a:r>
                                      <a:rPr lang="ja-JP" altLang="en-US" dirty="0" smtClean="0">
                                        <a:solidFill>
                                          <a:prstClr val="black"/>
                                        </a:solidFill>
                                      </a:rPr>
                                      <a:t>数</a:t>
                                    </a:r>
                                    <a:endParaRPr lang="en-US" altLang="ja-JP" dirty="0" smtClean="0">
                                      <a:solidFill>
                                        <a:prstClr val="black"/>
                                      </a:solidFill>
                                    </a:endParaRPr>
                                  </a:p>
                                  <a:p>
                                    <a:pPr algn="ctr"/>
                                    <a:endParaRPr lang="en-US" altLang="ja-JP" dirty="0">
                                      <a:solidFill>
                                        <a:prstClr val="black"/>
                                      </a:solidFill>
                                    </a:endParaRPr>
                                  </a:p>
                                  <a:p>
                                    <a:pPr algn="ctr"/>
                                    <a:endParaRPr lang="en-US" altLang="ja-JP" dirty="0" smtClean="0">
                                      <a:solidFill>
                                        <a:prstClr val="black"/>
                                      </a:solidFill>
                                    </a:endParaRPr>
                                  </a:p>
                                </p:txBody>
                              </p:sp>
                              <p:cxnSp>
                                <p:nvCxnSpPr>
                                  <p:cNvPr id="119" name="直線矢印コネクタ 118"/>
                                  <p:cNvCxnSpPr/>
                                  <p:nvPr/>
                                </p:nvCxnSpPr>
                                <p:spPr bwMode="auto">
                                  <a:xfrm>
                                    <a:off x="7257259" y="2992859"/>
                                    <a:ext cx="0" cy="758453"/>
                                  </a:xfrm>
                                  <a:prstGeom prst="straightConnector1">
                                    <a:avLst/>
                                  </a:prstGeom>
                                  <a:ln w="38100" cmpd="sng">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bwMode="auto">
                                  <a:xfrm>
                                    <a:off x="7711884" y="3235899"/>
                                    <a:ext cx="0" cy="536282"/>
                                  </a:xfrm>
                                  <a:prstGeom prst="straightConnector1">
                                    <a:avLst/>
                                  </a:prstGeom>
                                  <a:ln w="38100" cmpd="sng">
                                    <a:prstDash val="soli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21" name="上下矢印 120"/>
                                  <p:cNvSpPr/>
                                  <p:nvPr/>
                                </p:nvSpPr>
                                <p:spPr>
                                  <a:xfrm>
                                    <a:off x="7126372" y="3878763"/>
                                    <a:ext cx="1084994" cy="4148201"/>
                                  </a:xfrm>
                                  <a:prstGeom prst="upDownArrow">
                                    <a:avLst>
                                      <a:gd name="adj1" fmla="val 50000"/>
                                      <a:gd name="adj2" fmla="val 1931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dirty="0" smtClean="0">
                                      <a:solidFill>
                                        <a:prstClr val="black"/>
                                      </a:solidFill>
                                    </a:endParaRPr>
                                  </a:p>
                                  <a:p>
                                    <a:pPr algn="ctr"/>
                                    <a:endParaRPr lang="en-US" altLang="ja-JP" dirty="0">
                                      <a:solidFill>
                                        <a:prstClr val="black"/>
                                      </a:solidFill>
                                    </a:endParaRPr>
                                  </a:p>
                                  <a:p>
                                    <a:pPr algn="ctr"/>
                                    <a:r>
                                      <a:rPr lang="ja-JP" altLang="en-US" dirty="0" smtClean="0">
                                        <a:solidFill>
                                          <a:prstClr val="black"/>
                                        </a:solidFill>
                                      </a:rPr>
                                      <a:t>基</a:t>
                                    </a:r>
                                    <a:endParaRPr lang="en-US" altLang="ja-JP" dirty="0" smtClean="0">
                                      <a:solidFill>
                                        <a:prstClr val="black"/>
                                      </a:solidFill>
                                    </a:endParaRPr>
                                  </a:p>
                                  <a:p>
                                    <a:pPr algn="ctr"/>
                                    <a:r>
                                      <a:rPr lang="ja-JP" altLang="en-US" dirty="0" smtClean="0">
                                        <a:solidFill>
                                          <a:prstClr val="black"/>
                                        </a:solidFill>
                                      </a:rPr>
                                      <a:t>礎</a:t>
                                    </a:r>
                                    <a:endParaRPr lang="en-US" altLang="ja-JP" dirty="0" smtClean="0">
                                      <a:solidFill>
                                        <a:prstClr val="black"/>
                                      </a:solidFill>
                                    </a:endParaRPr>
                                  </a:p>
                                  <a:p>
                                    <a:pPr algn="ctr"/>
                                    <a:r>
                                      <a:rPr lang="ja-JP" altLang="en-US" dirty="0" smtClean="0">
                                        <a:solidFill>
                                          <a:prstClr val="black"/>
                                        </a:solidFill>
                                      </a:rPr>
                                      <a:t>係</a:t>
                                    </a:r>
                                    <a:endParaRPr lang="en-US" altLang="ja-JP" dirty="0" smtClean="0">
                                      <a:solidFill>
                                        <a:prstClr val="black"/>
                                      </a:solidFill>
                                    </a:endParaRPr>
                                  </a:p>
                                  <a:p>
                                    <a:pPr algn="ctr"/>
                                    <a:r>
                                      <a:rPr lang="ja-JP" altLang="en-US" dirty="0" smtClean="0">
                                        <a:solidFill>
                                          <a:prstClr val="black"/>
                                        </a:solidFill>
                                      </a:rPr>
                                      <a:t>数</a:t>
                                    </a:r>
                                    <a:endParaRPr lang="en-US" altLang="ja-JP" dirty="0" smtClean="0">
                                      <a:solidFill>
                                        <a:prstClr val="black"/>
                                      </a:solidFill>
                                    </a:endParaRPr>
                                  </a:p>
                                  <a:p>
                                    <a:pPr algn="ctr"/>
                                    <a:endParaRPr lang="en-US" altLang="ja-JP" dirty="0">
                                      <a:solidFill>
                                        <a:prstClr val="black"/>
                                      </a:solidFill>
                                    </a:endParaRPr>
                                  </a:p>
                                  <a:p>
                                    <a:pPr algn="ctr"/>
                                    <a:endParaRPr lang="en-US" altLang="ja-JP" dirty="0" smtClean="0">
                                      <a:solidFill>
                                        <a:prstClr val="black"/>
                                      </a:solidFill>
                                    </a:endParaRPr>
                                  </a:p>
                                </p:txBody>
                              </p:sp>
                              <p:grpSp>
                                <p:nvGrpSpPr>
                                  <p:cNvPr id="122" name="グループ化 258"/>
                                  <p:cNvGrpSpPr/>
                                  <p:nvPr/>
                                </p:nvGrpSpPr>
                                <p:grpSpPr>
                                  <a:xfrm>
                                    <a:off x="8102111" y="2582322"/>
                                    <a:ext cx="118166" cy="833172"/>
                                    <a:chOff x="7724311" y="2185089"/>
                                    <a:chExt cx="118166" cy="833172"/>
                                  </a:xfrm>
                                </p:grpSpPr>
                                <p:sp>
                                  <p:nvSpPr>
                                    <p:cNvPr id="139" name="角丸四角形 138"/>
                                    <p:cNvSpPr/>
                                    <p:nvPr/>
                                  </p:nvSpPr>
                                  <p:spPr>
                                    <a:xfrm>
                                      <a:off x="7725465" y="2185089"/>
                                      <a:ext cx="117012" cy="285306"/>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sp>
                                  <p:nvSpPr>
                                    <p:cNvPr id="140" name="角丸四角形 139"/>
                                    <p:cNvSpPr/>
                                    <p:nvPr/>
                                  </p:nvSpPr>
                                  <p:spPr>
                                    <a:xfrm>
                                      <a:off x="7724311" y="2470394"/>
                                      <a:ext cx="117013" cy="285305"/>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solidFill>
                                          <a:prstClr val="white"/>
                                        </a:solidFill>
                                      </a:endParaRPr>
                                    </a:p>
                                  </p:txBody>
                                </p:sp>
                                <p:sp>
                                  <p:nvSpPr>
                                    <p:cNvPr id="141" name="角丸四角形 140"/>
                                    <p:cNvSpPr/>
                                    <p:nvPr/>
                                  </p:nvSpPr>
                                  <p:spPr>
                                    <a:xfrm>
                                      <a:off x="7724311" y="2732956"/>
                                      <a:ext cx="117014" cy="285305"/>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endParaRPr>
                                    </a:p>
                                  </p:txBody>
                                </p:sp>
                              </p:grpSp>
                              <p:sp>
                                <p:nvSpPr>
                                  <p:cNvPr id="123" name="上下矢印 122"/>
                                  <p:cNvSpPr/>
                                  <p:nvPr/>
                                </p:nvSpPr>
                                <p:spPr>
                                  <a:xfrm>
                                    <a:off x="8665483" y="3844828"/>
                                    <a:ext cx="1084994" cy="4182136"/>
                                  </a:xfrm>
                                  <a:prstGeom prst="upDownArrow">
                                    <a:avLst>
                                      <a:gd name="adj1" fmla="val 50000"/>
                                      <a:gd name="adj2" fmla="val 1931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dirty="0" smtClean="0">
                                      <a:solidFill>
                                        <a:prstClr val="black"/>
                                      </a:solidFill>
                                    </a:endParaRPr>
                                  </a:p>
                                  <a:p>
                                    <a:pPr algn="ctr"/>
                                    <a:endParaRPr lang="en-US" altLang="ja-JP" dirty="0">
                                      <a:solidFill>
                                        <a:prstClr val="black"/>
                                      </a:solidFill>
                                    </a:endParaRPr>
                                  </a:p>
                                  <a:p>
                                    <a:pPr algn="ctr"/>
                                    <a:endParaRPr lang="en-US" altLang="ja-JP" sz="1600" dirty="0" smtClean="0">
                                      <a:solidFill>
                                        <a:prstClr val="black"/>
                                      </a:solidFill>
                                    </a:endParaRPr>
                                  </a:p>
                                  <a:p>
                                    <a:pPr algn="ctr"/>
                                    <a:r>
                                      <a:rPr lang="ja-JP" altLang="en-US" dirty="0" smtClean="0">
                                        <a:solidFill>
                                          <a:prstClr val="black"/>
                                        </a:solidFill>
                                      </a:rPr>
                                      <a:t>基</a:t>
                                    </a:r>
                                    <a:endParaRPr lang="en-US" altLang="ja-JP" dirty="0" smtClean="0">
                                      <a:solidFill>
                                        <a:prstClr val="black"/>
                                      </a:solidFill>
                                    </a:endParaRPr>
                                  </a:p>
                                  <a:p>
                                    <a:pPr algn="ctr"/>
                                    <a:r>
                                      <a:rPr lang="ja-JP" altLang="en-US" dirty="0" smtClean="0">
                                        <a:solidFill>
                                          <a:prstClr val="black"/>
                                        </a:solidFill>
                                      </a:rPr>
                                      <a:t>礎</a:t>
                                    </a:r>
                                    <a:endParaRPr lang="en-US" altLang="ja-JP" dirty="0" smtClean="0">
                                      <a:solidFill>
                                        <a:prstClr val="black"/>
                                      </a:solidFill>
                                    </a:endParaRPr>
                                  </a:p>
                                  <a:p>
                                    <a:pPr algn="ctr"/>
                                    <a:r>
                                      <a:rPr lang="ja-JP" altLang="en-US" dirty="0" smtClean="0">
                                        <a:solidFill>
                                          <a:prstClr val="black"/>
                                        </a:solidFill>
                                      </a:rPr>
                                      <a:t>係</a:t>
                                    </a:r>
                                    <a:endParaRPr lang="en-US" altLang="ja-JP" dirty="0" smtClean="0">
                                      <a:solidFill>
                                        <a:prstClr val="black"/>
                                      </a:solidFill>
                                    </a:endParaRPr>
                                  </a:p>
                                  <a:p>
                                    <a:pPr algn="ctr"/>
                                    <a:r>
                                      <a:rPr lang="ja-JP" altLang="en-US" dirty="0" smtClean="0">
                                        <a:solidFill>
                                          <a:prstClr val="black"/>
                                        </a:solidFill>
                                      </a:rPr>
                                      <a:t>数</a:t>
                                    </a:r>
                                    <a:endParaRPr lang="en-US" altLang="ja-JP" dirty="0" smtClean="0">
                                      <a:solidFill>
                                        <a:prstClr val="black"/>
                                      </a:solidFill>
                                    </a:endParaRPr>
                                  </a:p>
                                  <a:p>
                                    <a:pPr algn="ctr"/>
                                    <a:endParaRPr lang="en-US" altLang="ja-JP" sz="2400" dirty="0">
                                      <a:solidFill>
                                        <a:prstClr val="black"/>
                                      </a:solidFill>
                                    </a:endParaRPr>
                                  </a:p>
                                  <a:p>
                                    <a:pPr algn="ctr"/>
                                    <a:endParaRPr lang="en-US" altLang="ja-JP" sz="2400" dirty="0" smtClean="0">
                                      <a:solidFill>
                                        <a:prstClr val="black"/>
                                      </a:solidFill>
                                    </a:endParaRPr>
                                  </a:p>
                                </p:txBody>
                              </p:sp>
                              <p:sp>
                                <p:nvSpPr>
                                  <p:cNvPr id="124" name="テキスト ボックス 118"/>
                                  <p:cNvSpPr txBox="1">
                                    <a:spLocks noChangeArrowheads="1"/>
                                  </p:cNvSpPr>
                                  <p:nvPr/>
                                </p:nvSpPr>
                                <p:spPr bwMode="auto">
                                  <a:xfrm>
                                    <a:off x="8914520" y="2374577"/>
                                    <a:ext cx="592123" cy="1376733"/>
                                  </a:xfrm>
                                  <a:prstGeom prst="rect">
                                    <a:avLst/>
                                  </a:prstGeom>
                                  <a:solidFill>
                                    <a:srgbClr val="FFC000">
                                      <a:alpha val="70979"/>
                                    </a:srgbClr>
                                  </a:solidFill>
                                  <a:ln w="9525">
                                    <a:solidFill>
                                      <a:schemeClr val="tx1"/>
                                    </a:solidFill>
                                    <a:miter lim="800000"/>
                                    <a:headEnd/>
                                    <a:tailEnd/>
                                  </a:ln>
                                </p:spPr>
                                <p:txBody>
                                  <a:bodyPr wrap="square">
                                    <a:noAutofit/>
                                  </a:bodyPr>
                                  <a:lstStyle/>
                                  <a:p>
                                    <a:pPr algn="ctr"/>
                                    <a:r>
                                      <a:rPr lang="ja-JP" altLang="en-US" sz="1000" dirty="0" smtClean="0">
                                        <a:solidFill>
                                          <a:prstClr val="black"/>
                                        </a:solidFill>
                                      </a:rPr>
                                      <a:t>機能</a:t>
                                    </a:r>
                                    <a:endParaRPr lang="en-US" altLang="ja-JP" sz="1000" dirty="0" smtClean="0">
                                      <a:solidFill>
                                        <a:prstClr val="black"/>
                                      </a:solidFill>
                                    </a:endParaRPr>
                                  </a:p>
                                  <a:p>
                                    <a:pPr algn="ctr"/>
                                    <a:r>
                                      <a:rPr lang="ja-JP" altLang="en-US" sz="1000" dirty="0" smtClean="0">
                                        <a:solidFill>
                                          <a:prstClr val="black"/>
                                        </a:solidFill>
                                      </a:rPr>
                                      <a:t>評価</a:t>
                                    </a:r>
                                    <a:endParaRPr lang="en-US" altLang="ja-JP" sz="1000" dirty="0" smtClean="0">
                                      <a:solidFill>
                                        <a:prstClr val="black"/>
                                      </a:solidFill>
                                    </a:endParaRPr>
                                  </a:p>
                                  <a:p>
                                    <a:pPr algn="ctr"/>
                                    <a:r>
                                      <a:rPr lang="ja-JP" altLang="en-US" sz="1000" dirty="0" smtClean="0">
                                        <a:solidFill>
                                          <a:prstClr val="black"/>
                                        </a:solidFill>
                                      </a:rPr>
                                      <a:t>係数</a:t>
                                    </a:r>
                                    <a:endParaRPr lang="en-US" altLang="ja-JP" sz="1000" dirty="0" smtClean="0">
                                      <a:solidFill>
                                        <a:prstClr val="black"/>
                                      </a:solidFill>
                                    </a:endParaRPr>
                                  </a:p>
                                  <a:p>
                                    <a:pPr algn="ctr"/>
                                    <a:r>
                                      <a:rPr lang="en-US" altLang="ja-JP" sz="1000" dirty="0" smtClean="0">
                                        <a:solidFill>
                                          <a:prstClr val="black"/>
                                        </a:solidFill>
                                      </a:rPr>
                                      <a:t>Ⅱ</a:t>
                                    </a:r>
                                    <a:endParaRPr lang="en-US" altLang="ja-JP" sz="400" dirty="0" smtClean="0">
                                      <a:solidFill>
                                        <a:prstClr val="black"/>
                                      </a:solidFill>
                                    </a:endParaRPr>
                                  </a:p>
                                </p:txBody>
                              </p:sp>
                              <p:sp>
                                <p:nvSpPr>
                                  <p:cNvPr id="126" name="テキスト ボックス 125"/>
                                  <p:cNvSpPr txBox="1"/>
                                  <p:nvPr/>
                                </p:nvSpPr>
                                <p:spPr>
                                  <a:xfrm>
                                    <a:off x="5360638" y="1065661"/>
                                    <a:ext cx="1142586" cy="462969"/>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altLang="ja-JP" sz="1200" b="1" u="sng" dirty="0" smtClean="0">
                                        <a:solidFill>
                                          <a:srgbClr val="FF0000"/>
                                        </a:solidFill>
                                      </a:rPr>
                                      <a:t>50%</a:t>
                                    </a:r>
                                    <a:r>
                                      <a:rPr lang="ja-JP" altLang="en-US" sz="1200" b="1" u="sng" dirty="0" smtClean="0">
                                        <a:solidFill>
                                          <a:srgbClr val="FF0000"/>
                                        </a:solidFill>
                                      </a:rPr>
                                      <a:t>置換</a:t>
                                    </a:r>
                                    <a:endParaRPr lang="ja-JP" altLang="en-US" sz="1200" b="1" u="sng" dirty="0">
                                      <a:solidFill>
                                        <a:srgbClr val="FF0000"/>
                                      </a:solidFill>
                                    </a:endParaRPr>
                                  </a:p>
                                </p:txBody>
                              </p:sp>
                              <p:sp>
                                <p:nvSpPr>
                                  <p:cNvPr id="127" name="テキスト ボックス 126"/>
                                  <p:cNvSpPr txBox="1"/>
                                  <p:nvPr/>
                                </p:nvSpPr>
                                <p:spPr>
                                  <a:xfrm>
                                    <a:off x="7106672" y="1106751"/>
                                    <a:ext cx="1158697" cy="437248"/>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wrap="square" rtlCol="0" anchor="ctr">
                                    <a:spAutoFit/>
                                  </a:bodyPr>
                                  <a:lstStyle/>
                                  <a:p>
                                    <a:r>
                                      <a:rPr lang="en-US" altLang="ja-JP" sz="1100" dirty="0" smtClean="0">
                                        <a:solidFill>
                                          <a:prstClr val="black"/>
                                        </a:solidFill>
                                      </a:rPr>
                                      <a:t>75%</a:t>
                                    </a:r>
                                    <a:r>
                                      <a:rPr lang="ja-JP" altLang="en-US" sz="1100" dirty="0" smtClean="0">
                                        <a:solidFill>
                                          <a:prstClr val="black"/>
                                        </a:solidFill>
                                      </a:rPr>
                                      <a:t>置換</a:t>
                                    </a:r>
                                    <a:endParaRPr lang="ja-JP" altLang="en-US" sz="1100" dirty="0">
                                      <a:solidFill>
                                        <a:prstClr val="black"/>
                                      </a:solidFill>
                                    </a:endParaRPr>
                                  </a:p>
                                </p:txBody>
                              </p:sp>
                              <p:sp>
                                <p:nvSpPr>
                                  <p:cNvPr id="128" name="テキスト ボックス 127"/>
                                  <p:cNvSpPr txBox="1"/>
                                  <p:nvPr/>
                                </p:nvSpPr>
                                <p:spPr>
                                  <a:xfrm>
                                    <a:off x="8704658" y="1106468"/>
                                    <a:ext cx="1180258" cy="424389"/>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ja-JP" altLang="en-US" sz="1050" dirty="0" smtClean="0">
                                        <a:solidFill>
                                          <a:prstClr val="black"/>
                                        </a:solidFill>
                                      </a:rPr>
                                      <a:t>移行完了</a:t>
                                    </a:r>
                                    <a:endParaRPr lang="ja-JP" altLang="en-US" sz="1050" dirty="0">
                                      <a:solidFill>
                                        <a:prstClr val="black"/>
                                      </a:solidFill>
                                    </a:endParaRPr>
                                  </a:p>
                                </p:txBody>
                              </p:sp>
                              <p:sp>
                                <p:nvSpPr>
                                  <p:cNvPr id="129" name="テキスト ボックス 132"/>
                                  <p:cNvSpPr txBox="1">
                                    <a:spLocks noChangeArrowheads="1"/>
                                  </p:cNvSpPr>
                                  <p:nvPr/>
                                </p:nvSpPr>
                                <p:spPr bwMode="auto">
                                  <a:xfrm>
                                    <a:off x="5264253" y="413896"/>
                                    <a:ext cx="1296127" cy="462969"/>
                                  </a:xfrm>
                                  <a:prstGeom prst="rect">
                                    <a:avLst/>
                                  </a:prstGeom>
                                  <a:solidFill>
                                    <a:srgbClr val="FFFF00"/>
                                  </a:solidFill>
                                  <a:ln w="9525">
                                    <a:solidFill>
                                      <a:schemeClr val="tx1"/>
                                    </a:solidFill>
                                    <a:prstDash val="solid"/>
                                    <a:miter lim="800000"/>
                                    <a:headEnd/>
                                    <a:tailEnd/>
                                  </a:ln>
                                </p:spPr>
                                <p:txBody>
                                  <a:bodyPr wrap="square" anchor="ctr">
                                    <a:spAutoFit/>
                                  </a:bodyPr>
                                  <a:lstStyle/>
                                  <a:p>
                                    <a:pPr algn="ctr"/>
                                    <a:r>
                                      <a:rPr lang="en-US" altLang="ja-JP" sz="1200" dirty="0" smtClean="0">
                                        <a:solidFill>
                                          <a:prstClr val="black"/>
                                        </a:solidFill>
                                      </a:rPr>
                                      <a:t>H26</a:t>
                                    </a:r>
                                    <a:r>
                                      <a:rPr lang="ja-JP" altLang="en-US" sz="1200" dirty="0" smtClean="0">
                                        <a:solidFill>
                                          <a:prstClr val="black"/>
                                        </a:solidFill>
                                      </a:rPr>
                                      <a:t>改定</a:t>
                                    </a:r>
                                    <a:endParaRPr lang="ja-JP" altLang="en-US" sz="1200" dirty="0">
                                      <a:solidFill>
                                        <a:prstClr val="black"/>
                                      </a:solidFill>
                                    </a:endParaRPr>
                                  </a:p>
                                </p:txBody>
                              </p:sp>
                              <p:sp>
                                <p:nvSpPr>
                                  <p:cNvPr id="130" name="テキスト ボックス 132"/>
                                  <p:cNvSpPr txBox="1">
                                    <a:spLocks noChangeArrowheads="1"/>
                                  </p:cNvSpPr>
                                  <p:nvPr/>
                                </p:nvSpPr>
                                <p:spPr bwMode="auto">
                                  <a:xfrm>
                                    <a:off x="8527483" y="466238"/>
                                    <a:ext cx="1357433" cy="462969"/>
                                  </a:xfrm>
                                  <a:prstGeom prst="rect">
                                    <a:avLst/>
                                  </a:prstGeom>
                                  <a:noFill/>
                                  <a:ln w="9525">
                                    <a:solidFill>
                                      <a:schemeClr val="tx1"/>
                                    </a:solidFill>
                                    <a:prstDash val="dash"/>
                                    <a:miter lim="800000"/>
                                    <a:headEnd/>
                                    <a:tailEnd/>
                                  </a:ln>
                                </p:spPr>
                                <p:txBody>
                                  <a:bodyPr wrap="square" anchor="ctr">
                                    <a:spAutoFit/>
                                  </a:bodyPr>
                                  <a:lstStyle/>
                                  <a:p>
                                    <a:pPr algn="ctr"/>
                                    <a:r>
                                      <a:rPr lang="en-US" altLang="ja-JP" sz="1200" dirty="0" smtClean="0">
                                        <a:solidFill>
                                          <a:prstClr val="black"/>
                                        </a:solidFill>
                                      </a:rPr>
                                      <a:t>H30</a:t>
                                    </a:r>
                                    <a:r>
                                      <a:rPr lang="ja-JP" altLang="en-US" sz="1200" dirty="0" smtClean="0">
                                        <a:solidFill>
                                          <a:prstClr val="black"/>
                                        </a:solidFill>
                                      </a:rPr>
                                      <a:t>（想定）</a:t>
                                    </a:r>
                                    <a:endParaRPr lang="ja-JP" altLang="en-US" sz="1200" dirty="0">
                                      <a:solidFill>
                                        <a:prstClr val="black"/>
                                      </a:solidFill>
                                    </a:endParaRPr>
                                  </a:p>
                                </p:txBody>
                              </p:sp>
                              <p:sp>
                                <p:nvSpPr>
                                  <p:cNvPr id="135" name="右矢印 134"/>
                                  <p:cNvSpPr/>
                                  <p:nvPr/>
                                </p:nvSpPr>
                                <p:spPr>
                                  <a:xfrm>
                                    <a:off x="6537176" y="4533643"/>
                                    <a:ext cx="504056" cy="432047"/>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600">
                                      <a:solidFill>
                                        <a:prstClr val="black"/>
                                      </a:solidFill>
                                      <a:latin typeface="ＭＳ Ｐゴシック" pitchFamily="50" charset="-128"/>
                                    </a:endParaRPr>
                                  </a:p>
                                </p:txBody>
                              </p:sp>
                              <p:sp>
                                <p:nvSpPr>
                                  <p:cNvPr id="136" name="右矢印 135"/>
                                  <p:cNvSpPr/>
                                  <p:nvPr/>
                                </p:nvSpPr>
                                <p:spPr>
                                  <a:xfrm>
                                    <a:off x="8265368" y="4533643"/>
                                    <a:ext cx="504056" cy="432047"/>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600">
                                      <a:solidFill>
                                        <a:prstClr val="black"/>
                                      </a:solidFill>
                                      <a:latin typeface="ＭＳ Ｐゴシック" pitchFamily="50" charset="-128"/>
                                    </a:endParaRPr>
                                  </a:p>
                                </p:txBody>
                              </p:sp>
                              <p:sp>
                                <p:nvSpPr>
                                  <p:cNvPr id="137" name="右矢印 136"/>
                                  <p:cNvSpPr/>
                                  <p:nvPr/>
                                </p:nvSpPr>
                                <p:spPr>
                                  <a:xfrm>
                                    <a:off x="1654908" y="3925919"/>
                                    <a:ext cx="1148248" cy="1831101"/>
                                  </a:xfrm>
                                  <a:prstGeom prst="rightArrow">
                                    <a:avLst>
                                      <a:gd name="adj1" fmla="val 50000"/>
                                      <a:gd name="adj2" fmla="val 30234"/>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prstClr val="black"/>
                                        </a:solidFill>
                                        <a:latin typeface="ＭＳ Ｐゴシック" pitchFamily="50" charset="-128"/>
                                      </a:rPr>
                                      <a:t>平成</a:t>
                                    </a:r>
                                    <a:r>
                                      <a:rPr lang="en-US" altLang="ja-JP" sz="1200" dirty="0" smtClean="0">
                                        <a:solidFill>
                                          <a:prstClr val="black"/>
                                        </a:solidFill>
                                        <a:latin typeface="ＭＳ Ｐゴシック" pitchFamily="50" charset="-128"/>
                                      </a:rPr>
                                      <a:t>24</a:t>
                                    </a:r>
                                    <a:r>
                                      <a:rPr lang="ja-JP" altLang="en-US" sz="1200" dirty="0" smtClean="0">
                                        <a:solidFill>
                                          <a:prstClr val="black"/>
                                        </a:solidFill>
                                        <a:latin typeface="ＭＳ Ｐゴシック" pitchFamily="50" charset="-128"/>
                                      </a:rPr>
                                      <a:t>年改定</a:t>
                                    </a:r>
                                    <a:endParaRPr lang="ja-JP" altLang="en-US" sz="1200" dirty="0">
                                      <a:solidFill>
                                        <a:prstClr val="black"/>
                                      </a:solidFill>
                                      <a:latin typeface="ＭＳ Ｐゴシック" pitchFamily="50" charset="-128"/>
                                    </a:endParaRPr>
                                  </a:p>
                                </p:txBody>
                              </p:sp>
                              <p:sp>
                                <p:nvSpPr>
                                  <p:cNvPr id="106" name="テキスト ボックス 132"/>
                                  <p:cNvSpPr txBox="1">
                                    <a:spLocks noChangeArrowheads="1"/>
                                  </p:cNvSpPr>
                                  <p:nvPr/>
                                </p:nvSpPr>
                                <p:spPr bwMode="auto">
                                  <a:xfrm>
                                    <a:off x="-368868" y="6123041"/>
                                    <a:ext cx="2618012" cy="1388907"/>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en-US" altLang="ja-JP" sz="1200" dirty="0" smtClean="0">
                                        <a:solidFill>
                                          <a:prstClr val="black"/>
                                        </a:solidFill>
                                      </a:rPr>
                                      <a:t>※</a:t>
                                    </a:r>
                                    <a:r>
                                      <a:rPr lang="ja-JP" altLang="en-US" sz="1200" dirty="0" smtClean="0">
                                        <a:solidFill>
                                          <a:prstClr val="black"/>
                                        </a:solidFill>
                                      </a:rPr>
                                      <a:t>　同程度の機能評価係数</a:t>
                                    </a:r>
                                    <a:r>
                                      <a:rPr lang="en-US" altLang="ja-JP" sz="1200" dirty="0" smtClean="0">
                                        <a:solidFill>
                                          <a:prstClr val="black"/>
                                        </a:solidFill>
                                      </a:rPr>
                                      <a:t>Ⅱ</a:t>
                                    </a:r>
                                    <a:r>
                                      <a:rPr lang="ja-JP" altLang="en-US" sz="1200" dirty="0" smtClean="0">
                                        <a:solidFill>
                                          <a:prstClr val="black"/>
                                        </a:solidFill>
                                      </a:rPr>
                                      <a:t>の評価となる</a:t>
                                    </a:r>
                                    <a:r>
                                      <a:rPr lang="ja-JP" altLang="en-US" sz="1200" dirty="0">
                                        <a:solidFill>
                                          <a:prstClr val="black"/>
                                        </a:solidFill>
                                      </a:rPr>
                                      <a:t>Ａ病院～Ｃ</a:t>
                                    </a:r>
                                    <a:r>
                                      <a:rPr lang="ja-JP" altLang="en-US" sz="1200" dirty="0" smtClean="0">
                                        <a:solidFill>
                                          <a:prstClr val="black"/>
                                        </a:solidFill>
                                      </a:rPr>
                                      <a:t>病院を想定したイメージ</a:t>
                                    </a:r>
                                    <a:endParaRPr lang="ja-JP" altLang="en-US" sz="1200" dirty="0">
                                      <a:solidFill>
                                        <a:prstClr val="black"/>
                                      </a:solidFill>
                                    </a:endParaRPr>
                                  </a:p>
                                </p:txBody>
                              </p:sp>
                            </p:grpSp>
                            <p:sp>
                              <p:nvSpPr>
                                <p:cNvPr id="111" name="角丸四角形 110"/>
                                <p:cNvSpPr/>
                                <p:nvPr/>
                              </p:nvSpPr>
                              <p:spPr>
                                <a:xfrm>
                                  <a:off x="4399216" y="1716265"/>
                                  <a:ext cx="86708" cy="127521"/>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8" name="角丸四角形 7"/>
                              <p:cNvSpPr/>
                              <p:nvPr/>
                            </p:nvSpPr>
                            <p:spPr>
                              <a:xfrm>
                                <a:off x="6166900" y="937631"/>
                                <a:ext cx="1209568" cy="3742257"/>
                              </a:xfrm>
                              <a:prstGeom prst="roundRect">
                                <a:avLst/>
                              </a:prstGeom>
                              <a:noFill/>
                              <a:ln w="38100">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grpSp>
                      </p:grpSp>
                    </p:grpSp>
                  </p:grpSp>
                </p:grpSp>
              </p:grpSp>
            </p:grpSp>
          </p:grpSp>
        </p:grpSp>
      </p:grpSp>
      <p:sp>
        <p:nvSpPr>
          <p:cNvPr id="2" name="テキスト ボックス 1"/>
          <p:cNvSpPr txBox="1"/>
          <p:nvPr/>
        </p:nvSpPr>
        <p:spPr>
          <a:xfrm>
            <a:off x="677009" y="6048664"/>
            <a:ext cx="8118264" cy="52322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smtClean="0">
                <a:solidFill>
                  <a:prstClr val="black"/>
                </a:solidFill>
              </a:rPr>
              <a:t>また、調整係数の置き換え等に伴う</a:t>
            </a:r>
            <a:r>
              <a:rPr lang="ja-JP" altLang="ja-JP" sz="1400" dirty="0" smtClean="0">
                <a:solidFill>
                  <a:prstClr val="black"/>
                </a:solidFill>
              </a:rPr>
              <a:t>激変</a:t>
            </a:r>
            <a:r>
              <a:rPr lang="ja-JP" altLang="ja-JP" sz="1400" dirty="0">
                <a:solidFill>
                  <a:prstClr val="black"/>
                </a:solidFill>
              </a:rPr>
              <a:t>緩和の観点</a:t>
            </a:r>
            <a:r>
              <a:rPr lang="ja-JP" altLang="ja-JP" sz="1400" dirty="0" smtClean="0">
                <a:solidFill>
                  <a:prstClr val="black"/>
                </a:solidFill>
              </a:rPr>
              <a:t>から</a:t>
            </a:r>
            <a:r>
              <a:rPr lang="ja-JP" altLang="en-US" sz="1400" dirty="0" smtClean="0">
                <a:solidFill>
                  <a:prstClr val="black"/>
                </a:solidFill>
              </a:rPr>
              <a:t>、</a:t>
            </a:r>
            <a:r>
              <a:rPr lang="ja-JP" altLang="ja-JP" sz="1400" dirty="0" smtClean="0">
                <a:solidFill>
                  <a:prstClr val="black"/>
                </a:solidFill>
              </a:rPr>
              <a:t>推計</a:t>
            </a:r>
            <a:r>
              <a:rPr lang="ja-JP" altLang="ja-JP" sz="1400" dirty="0">
                <a:solidFill>
                  <a:prstClr val="black"/>
                </a:solidFill>
              </a:rPr>
              <a:t>診療報酬変動率（出来高部分も含む</a:t>
            </a:r>
            <a:r>
              <a:rPr lang="ja-JP" altLang="ja-JP" sz="1400" dirty="0" smtClean="0">
                <a:solidFill>
                  <a:prstClr val="black"/>
                </a:solidFill>
              </a:rPr>
              <a:t>）</a:t>
            </a:r>
            <a:r>
              <a:rPr lang="ja-JP" altLang="en-US" sz="1400" dirty="0">
                <a:solidFill>
                  <a:prstClr val="black"/>
                </a:solidFill>
              </a:rPr>
              <a:t>が</a:t>
            </a:r>
            <a:r>
              <a:rPr lang="ja-JP" altLang="en-US" sz="1400" u="sng" dirty="0" smtClean="0">
                <a:solidFill>
                  <a:srgbClr val="FF0000"/>
                </a:solidFill>
              </a:rPr>
              <a:t>２</a:t>
            </a:r>
            <a:r>
              <a:rPr lang="ja-JP" altLang="ja-JP" sz="1400" u="sng" dirty="0" smtClean="0">
                <a:solidFill>
                  <a:srgbClr val="FF0000"/>
                </a:solidFill>
              </a:rPr>
              <a:t>％</a:t>
            </a:r>
            <a:r>
              <a:rPr lang="ja-JP" altLang="ja-JP" sz="1400" dirty="0">
                <a:solidFill>
                  <a:prstClr val="black"/>
                </a:solidFill>
              </a:rPr>
              <a:t>を超えて変動しない</a:t>
            </a:r>
            <a:r>
              <a:rPr lang="ja-JP" altLang="ja-JP" sz="1400" dirty="0" smtClean="0">
                <a:solidFill>
                  <a:prstClr val="black"/>
                </a:solidFill>
              </a:rPr>
              <a:t>範囲と</a:t>
            </a:r>
            <a:r>
              <a:rPr lang="ja-JP" altLang="ja-JP" sz="1400" dirty="0">
                <a:solidFill>
                  <a:prstClr val="black"/>
                </a:solidFill>
              </a:rPr>
              <a:t>なるよう暫定調整係数を調整する措置も併せて講ずる。</a:t>
            </a:r>
            <a:endParaRPr lang="ja-JP" altLang="en-US" sz="1400" dirty="0">
              <a:solidFill>
                <a:prstClr val="black"/>
              </a:solidFill>
            </a:endParaRPr>
          </a:p>
        </p:txBody>
      </p:sp>
      <p:sp>
        <p:nvSpPr>
          <p:cNvPr id="105" name="Rectangle 2"/>
          <p:cNvSpPr>
            <a:spLocks noChangeArrowheads="1"/>
          </p:cNvSpPr>
          <p:nvPr/>
        </p:nvSpPr>
        <p:spPr bwMode="auto">
          <a:xfrm>
            <a:off x="179440" y="44450"/>
            <a:ext cx="8785225"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kumimoji="1" lang="ja-JP" altLang="en-US" sz="2800" b="0" i="0" u="none" strike="noStrike" kern="0" cap="none" spc="0" normalizeH="0" baseline="0" noProof="0" dirty="0" smtClean="0">
                <a:ln>
                  <a:noFill/>
                </a:ln>
                <a:solidFill>
                  <a:prstClr val="black"/>
                </a:solidFill>
                <a:effectLst/>
                <a:uLnTx/>
                <a:uFillTx/>
                <a:latin typeface="ＭＳ Ｐゴシック"/>
                <a:ea typeface="ＭＳ Ｐゴシック"/>
              </a:rPr>
              <a:t>ＤＰＣ制度</a:t>
            </a:r>
            <a:r>
              <a:rPr kumimoji="1" lang="ja-JP" altLang="en-US" sz="2800" b="0" i="0" u="none" strike="noStrike" kern="0" cap="none" spc="0" normalizeH="0" baseline="0" noProof="0" dirty="0" smtClean="0">
                <a:ln>
                  <a:noFill/>
                </a:ln>
                <a:solidFill>
                  <a:prstClr val="black"/>
                </a:solidFill>
                <a:effectLst/>
                <a:uLnTx/>
                <a:uFillTx/>
                <a:latin typeface="Calibri" panose="020F0502020204030204"/>
                <a:ea typeface="ＭＳ Ｐゴシック"/>
              </a:rPr>
              <a:t>の見直し</a:t>
            </a:r>
            <a:endParaRPr kumimoji="1" lang="ja-JP" altLang="en-US" sz="2800" b="0" i="0" u="none" strike="noStrike" kern="0" cap="none" spc="0" normalizeH="0" baseline="0" noProof="0" dirty="0">
              <a:ln>
                <a:noFill/>
              </a:ln>
              <a:solidFill>
                <a:prstClr val="black"/>
              </a:solidFill>
              <a:effectLst/>
              <a:uLnTx/>
              <a:uFillTx/>
              <a:latin typeface="ＭＳ Ｐゴシック"/>
              <a:ea typeface="ＭＳ Ｐゴシック"/>
            </a:endParaRPr>
          </a:p>
        </p:txBody>
      </p:sp>
      <p:sp>
        <p:nvSpPr>
          <p:cNvPr id="15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275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58634013"/>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7"/>
          <p:cNvSpPr>
            <a:spLocks noChangeArrowheads="1"/>
          </p:cNvSpPr>
          <p:nvPr/>
        </p:nvSpPr>
        <p:spPr bwMode="auto">
          <a:xfrm>
            <a:off x="122253" y="757556"/>
            <a:ext cx="8876245" cy="3612745"/>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itchFamily="2" charset="2"/>
              <a:buChar char="Ø"/>
            </a:pPr>
            <a:endParaRPr lang="en-US" altLang="ja-JP" dirty="0" smtClean="0">
              <a:solidFill>
                <a:prstClr val="black"/>
              </a:solidFill>
            </a:endParaRPr>
          </a:p>
          <a:p>
            <a:pPr marL="342900" indent="-342900">
              <a:buFont typeface="Wingdings" pitchFamily="2" charset="2"/>
              <a:buChar char="Ø"/>
            </a:pPr>
            <a:endParaRPr lang="en-US" altLang="ja-JP" dirty="0">
              <a:solidFill>
                <a:prstClr val="black"/>
              </a:solidFill>
            </a:endParaRPr>
          </a:p>
          <a:p>
            <a:pPr marL="342900" indent="-342900">
              <a:buFont typeface="Wingdings" pitchFamily="2" charset="2"/>
              <a:buChar char="Ø"/>
            </a:pPr>
            <a:endParaRPr lang="en-US" altLang="ja-JP" dirty="0" smtClean="0">
              <a:solidFill>
                <a:prstClr val="black"/>
              </a:solidFill>
            </a:endParaRPr>
          </a:p>
          <a:p>
            <a:pPr marL="342900" indent="-342900">
              <a:buFont typeface="Wingdings" pitchFamily="2" charset="2"/>
              <a:buChar char="Ø"/>
            </a:pPr>
            <a:endParaRPr lang="en-US" altLang="ja-JP" dirty="0">
              <a:solidFill>
                <a:prstClr val="black"/>
              </a:solidFill>
            </a:endParaRPr>
          </a:p>
        </p:txBody>
      </p:sp>
      <p:sp>
        <p:nvSpPr>
          <p:cNvPr id="7" name="Rectangle 36"/>
          <p:cNvSpPr>
            <a:spLocks noChangeArrowheads="1"/>
          </p:cNvSpPr>
          <p:nvPr/>
        </p:nvSpPr>
        <p:spPr bwMode="auto">
          <a:xfrm>
            <a:off x="107950" y="713313"/>
            <a:ext cx="3570646" cy="44864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smtClean="0">
                <a:solidFill>
                  <a:prstClr val="black"/>
                </a:solidFill>
              </a:rPr>
              <a:t>機能評価係数</a:t>
            </a:r>
            <a:r>
              <a:rPr lang="en-US" altLang="ja-JP" sz="2400" dirty="0" smtClean="0">
                <a:solidFill>
                  <a:prstClr val="black"/>
                </a:solidFill>
              </a:rPr>
              <a:t>Ⅱ</a:t>
            </a:r>
            <a:r>
              <a:rPr lang="ja-JP" altLang="en-US" sz="2400" dirty="0" smtClean="0">
                <a:solidFill>
                  <a:prstClr val="black"/>
                </a:solidFill>
              </a:rPr>
              <a:t>の見直し</a:t>
            </a:r>
            <a:endParaRPr lang="ja-JP" altLang="en-US" sz="2400" dirty="0">
              <a:solidFill>
                <a:prstClr val="black"/>
              </a:solidFill>
            </a:endParaRPr>
          </a:p>
        </p:txBody>
      </p:sp>
      <p:graphicFrame>
        <p:nvGraphicFramePr>
          <p:cNvPr id="2" name="表 1"/>
          <p:cNvGraphicFramePr>
            <a:graphicFrameLocks noGrp="1"/>
          </p:cNvGraphicFramePr>
          <p:nvPr>
            <p:extLst/>
          </p:nvPr>
        </p:nvGraphicFramePr>
        <p:xfrm>
          <a:off x="281358" y="1313427"/>
          <a:ext cx="1512277" cy="2377555"/>
        </p:xfrm>
        <a:graphic>
          <a:graphicData uri="http://schemas.openxmlformats.org/drawingml/2006/table">
            <a:tbl>
              <a:tblPr firstRow="1" firstCol="1" bandRow="1">
                <a:tableStyleId>{5940675A-B579-460E-94D1-54222C63F5DA}</a:tableStyleId>
              </a:tblPr>
              <a:tblGrid>
                <a:gridCol w="1512277"/>
              </a:tblGrid>
              <a:tr h="428585">
                <a:tc>
                  <a:txBody>
                    <a:bodyPr/>
                    <a:lstStyle/>
                    <a:p>
                      <a:pPr marL="161925" lvl="0" indent="-179705" algn="ctr">
                        <a:spcAft>
                          <a:spcPts val="0"/>
                        </a:spcAft>
                      </a:pPr>
                      <a:r>
                        <a:rPr lang="ja-JP" altLang="en-US" sz="1800" kern="100" dirty="0" smtClean="0">
                          <a:effectLst/>
                          <a:latin typeface="+mn-ea"/>
                          <a:ea typeface="+mn-ea"/>
                          <a:cs typeface="Times New Roman"/>
                        </a:rPr>
                        <a:t>改定前</a:t>
                      </a:r>
                      <a:endParaRPr lang="ja-JP" sz="1800" kern="100" dirty="0">
                        <a:effectLst/>
                        <a:latin typeface="+mn-ea"/>
                        <a:ea typeface="+mn-ea"/>
                        <a:cs typeface="Times New Roman"/>
                      </a:endParaRPr>
                    </a:p>
                  </a:txBody>
                  <a:tcPr marL="63305" marR="63305" marT="0" marB="0" anchor="ctr">
                    <a:solidFill>
                      <a:schemeClr val="bg1">
                        <a:lumMod val="85000"/>
                      </a:schemeClr>
                    </a:solidFill>
                  </a:tcPr>
                </a:tc>
              </a:tr>
              <a:tr h="304450">
                <a:tc>
                  <a:txBody>
                    <a:bodyPr/>
                    <a:lstStyle/>
                    <a:p>
                      <a:pPr marL="161925" indent="-179705" algn="l">
                        <a:spcAft>
                          <a:spcPts val="0"/>
                        </a:spcAft>
                      </a:pPr>
                      <a:r>
                        <a:rPr lang="ja-JP" sz="1400" kern="0" dirty="0">
                          <a:effectLst/>
                        </a:rPr>
                        <a:t>①　データ提出指数</a:t>
                      </a:r>
                      <a:endParaRPr lang="ja-JP" sz="1400" kern="100" dirty="0">
                        <a:effectLst/>
                        <a:latin typeface="ＭＳ ゴシック"/>
                        <a:ea typeface="ＭＳ 明朝"/>
                        <a:cs typeface="Times New Roman"/>
                      </a:endParaRPr>
                    </a:p>
                  </a:txBody>
                  <a:tcPr marL="63305" marR="63305" marT="0" marB="0" anchor="ctr">
                    <a:solidFill>
                      <a:schemeClr val="bg1"/>
                    </a:solidFill>
                  </a:tcPr>
                </a:tc>
              </a:tr>
              <a:tr h="304450">
                <a:tc>
                  <a:txBody>
                    <a:bodyPr/>
                    <a:lstStyle/>
                    <a:p>
                      <a:pPr marL="161925" indent="-179705" algn="l">
                        <a:spcAft>
                          <a:spcPts val="0"/>
                        </a:spcAft>
                      </a:pPr>
                      <a:r>
                        <a:rPr lang="ja-JP" sz="1400" kern="0" dirty="0">
                          <a:effectLst/>
                        </a:rPr>
                        <a:t>②　効率性指数</a:t>
                      </a:r>
                      <a:endParaRPr lang="ja-JP" sz="1400" kern="100" dirty="0">
                        <a:effectLst/>
                        <a:latin typeface="ＭＳ ゴシック"/>
                        <a:ea typeface="ＭＳ 明朝"/>
                        <a:cs typeface="Times New Roman"/>
                      </a:endParaRPr>
                    </a:p>
                  </a:txBody>
                  <a:tcPr marL="63305" marR="63305" marT="0" marB="0" anchor="ctr">
                    <a:solidFill>
                      <a:schemeClr val="bg1"/>
                    </a:solidFill>
                  </a:tcPr>
                </a:tc>
              </a:tr>
              <a:tr h="304450">
                <a:tc>
                  <a:txBody>
                    <a:bodyPr/>
                    <a:lstStyle/>
                    <a:p>
                      <a:pPr marL="161925" indent="-179705" algn="l">
                        <a:spcAft>
                          <a:spcPts val="0"/>
                        </a:spcAft>
                      </a:pPr>
                      <a:r>
                        <a:rPr lang="ja-JP" sz="1400" kern="0" dirty="0">
                          <a:effectLst/>
                        </a:rPr>
                        <a:t>③　複雑性指数</a:t>
                      </a:r>
                      <a:endParaRPr lang="ja-JP" sz="1400" kern="100" dirty="0">
                        <a:effectLst/>
                        <a:latin typeface="ＭＳ ゴシック"/>
                        <a:ea typeface="ＭＳ 明朝"/>
                        <a:cs typeface="Times New Roman"/>
                      </a:endParaRPr>
                    </a:p>
                  </a:txBody>
                  <a:tcPr marL="63305" marR="63305" marT="0" marB="0" anchor="ctr">
                    <a:solidFill>
                      <a:schemeClr val="bg1"/>
                    </a:solidFill>
                  </a:tcPr>
                </a:tc>
              </a:tr>
              <a:tr h="304450">
                <a:tc>
                  <a:txBody>
                    <a:bodyPr/>
                    <a:lstStyle/>
                    <a:p>
                      <a:pPr marL="161925" indent="-179705" algn="l">
                        <a:spcAft>
                          <a:spcPts val="0"/>
                        </a:spcAft>
                      </a:pPr>
                      <a:r>
                        <a:rPr lang="ja-JP" sz="1400" kern="0" dirty="0">
                          <a:effectLst/>
                        </a:rPr>
                        <a:t>④　カバー率指数</a:t>
                      </a:r>
                      <a:endParaRPr lang="ja-JP" sz="1400" kern="100" dirty="0">
                        <a:effectLst/>
                        <a:latin typeface="ＭＳ ゴシック"/>
                        <a:ea typeface="ＭＳ 明朝"/>
                        <a:cs typeface="Times New Roman"/>
                      </a:endParaRPr>
                    </a:p>
                  </a:txBody>
                  <a:tcPr marL="63305" marR="63305" marT="0" marB="0" anchor="ctr">
                    <a:solidFill>
                      <a:schemeClr val="bg1"/>
                    </a:solidFill>
                  </a:tcPr>
                </a:tc>
              </a:tr>
              <a:tr h="304450">
                <a:tc>
                  <a:txBody>
                    <a:bodyPr/>
                    <a:lstStyle/>
                    <a:p>
                      <a:pPr marL="161925" indent="-179705" algn="l">
                        <a:spcAft>
                          <a:spcPts val="0"/>
                        </a:spcAft>
                      </a:pPr>
                      <a:r>
                        <a:rPr lang="ja-JP" sz="1400" kern="0" dirty="0">
                          <a:effectLst/>
                        </a:rPr>
                        <a:t>⑤　救急医療指数</a:t>
                      </a:r>
                      <a:endParaRPr lang="ja-JP" sz="1400" kern="100" dirty="0">
                        <a:effectLst/>
                        <a:latin typeface="ＭＳ ゴシック"/>
                        <a:ea typeface="ＭＳ 明朝"/>
                        <a:cs typeface="Times New Roman"/>
                      </a:endParaRPr>
                    </a:p>
                  </a:txBody>
                  <a:tcPr marL="63305" marR="63305" marT="0" marB="0" anchor="ctr">
                    <a:solidFill>
                      <a:schemeClr val="bg1"/>
                    </a:solidFill>
                  </a:tcPr>
                </a:tc>
              </a:tr>
              <a:tr h="304450">
                <a:tc>
                  <a:txBody>
                    <a:bodyPr/>
                    <a:lstStyle/>
                    <a:p>
                      <a:pPr marL="161925" indent="-179705" algn="l">
                        <a:spcAft>
                          <a:spcPts val="0"/>
                        </a:spcAft>
                      </a:pPr>
                      <a:r>
                        <a:rPr lang="ja-JP" sz="1400" kern="0" dirty="0">
                          <a:effectLst/>
                        </a:rPr>
                        <a:t>⑥　地域医療指数</a:t>
                      </a:r>
                      <a:endParaRPr lang="ja-JP" sz="1400" kern="100" dirty="0">
                        <a:effectLst/>
                        <a:latin typeface="ＭＳ ゴシック"/>
                        <a:ea typeface="ＭＳ 明朝"/>
                        <a:cs typeface="Times New Roman"/>
                      </a:endParaRPr>
                    </a:p>
                  </a:txBody>
                  <a:tcPr marL="63305" marR="63305" marT="0" marB="0" anchor="ctr">
                    <a:solidFill>
                      <a:schemeClr val="bg1"/>
                    </a:solidFill>
                  </a:tcPr>
                </a:tc>
              </a:tr>
            </a:tbl>
          </a:graphicData>
        </a:graphic>
      </p:graphicFrame>
      <p:graphicFrame>
        <p:nvGraphicFramePr>
          <p:cNvPr id="4" name="表 3"/>
          <p:cNvGraphicFramePr>
            <a:graphicFrameLocks noGrp="1"/>
          </p:cNvGraphicFramePr>
          <p:nvPr>
            <p:extLst/>
          </p:nvPr>
        </p:nvGraphicFramePr>
        <p:xfrm>
          <a:off x="2221524" y="1311197"/>
          <a:ext cx="2022230" cy="2684280"/>
        </p:xfrm>
        <a:graphic>
          <a:graphicData uri="http://schemas.openxmlformats.org/drawingml/2006/table">
            <a:tbl>
              <a:tblPr firstRow="1" firstCol="1" bandRow="1">
                <a:tableStyleId>{5940675A-B579-460E-94D1-54222C63F5DA}</a:tableStyleId>
              </a:tblPr>
              <a:tblGrid>
                <a:gridCol w="2022230"/>
              </a:tblGrid>
              <a:tr h="429018">
                <a:tc>
                  <a:txBody>
                    <a:bodyPr/>
                    <a:lstStyle/>
                    <a:p>
                      <a:pPr marL="161925" indent="-179705" algn="ctr">
                        <a:spcAft>
                          <a:spcPts val="0"/>
                        </a:spcAft>
                      </a:pPr>
                      <a:r>
                        <a:rPr lang="ja-JP" sz="1800" kern="0" dirty="0">
                          <a:effectLst/>
                        </a:rPr>
                        <a:t>平成</a:t>
                      </a:r>
                      <a:r>
                        <a:rPr lang="en-US" sz="1800" kern="0" dirty="0">
                          <a:effectLst/>
                        </a:rPr>
                        <a:t>26</a:t>
                      </a:r>
                      <a:r>
                        <a:rPr lang="ja-JP" sz="1800" kern="0" dirty="0">
                          <a:effectLst/>
                        </a:rPr>
                        <a:t>年</a:t>
                      </a:r>
                      <a:r>
                        <a:rPr lang="ja-JP" sz="1800" kern="0" dirty="0" smtClean="0">
                          <a:effectLst/>
                        </a:rPr>
                        <a:t>改定</a:t>
                      </a:r>
                      <a:r>
                        <a:rPr lang="ja-JP" altLang="en-US" sz="1800" kern="0" dirty="0" smtClean="0">
                          <a:effectLst/>
                        </a:rPr>
                        <a:t>後</a:t>
                      </a:r>
                      <a:endParaRPr lang="ja-JP" sz="1800" kern="100" dirty="0">
                        <a:effectLst/>
                        <a:latin typeface="ＭＳ ゴシック"/>
                        <a:ea typeface="ＭＳ 明朝"/>
                        <a:cs typeface="Times New Roman"/>
                      </a:endParaRPr>
                    </a:p>
                  </a:txBody>
                  <a:tcPr marL="63305" marR="63305" marT="0" marB="0" anchor="ctr">
                    <a:solidFill>
                      <a:schemeClr val="bg1">
                        <a:lumMod val="85000"/>
                      </a:schemeClr>
                    </a:solidFill>
                  </a:tcPr>
                </a:tc>
              </a:tr>
              <a:tr h="304757">
                <a:tc>
                  <a:txBody>
                    <a:bodyPr/>
                    <a:lstStyle/>
                    <a:p>
                      <a:pPr marL="163195" indent="-180975" algn="just">
                        <a:spcAft>
                          <a:spcPts val="0"/>
                        </a:spcAft>
                      </a:pPr>
                      <a:r>
                        <a:rPr lang="ja-JP" sz="1400" b="0" u="sng" kern="0" dirty="0">
                          <a:solidFill>
                            <a:srgbClr val="FF0000"/>
                          </a:solidFill>
                          <a:effectLst/>
                        </a:rPr>
                        <a:t>①　保険診療</a:t>
                      </a:r>
                      <a:r>
                        <a:rPr lang="ja-JP" sz="1400" b="0" u="sng" kern="0" dirty="0" smtClean="0">
                          <a:solidFill>
                            <a:srgbClr val="FF0000"/>
                          </a:solidFill>
                          <a:effectLst/>
                        </a:rPr>
                        <a:t>指数</a:t>
                      </a:r>
                      <a:r>
                        <a:rPr lang="ja-JP" altLang="en-US" sz="1400" b="0" u="sng" kern="0" dirty="0" smtClean="0">
                          <a:solidFill>
                            <a:srgbClr val="FF0000"/>
                          </a:solidFill>
                          <a:effectLst/>
                        </a:rPr>
                        <a:t>　（改）</a:t>
                      </a:r>
                      <a:endParaRPr lang="ja-JP" sz="1400" b="0" kern="100" dirty="0">
                        <a:solidFill>
                          <a:srgbClr val="FF0000"/>
                        </a:solidFill>
                        <a:effectLst/>
                        <a:latin typeface="ＭＳ ゴシック"/>
                        <a:ea typeface="ＭＳ 明朝"/>
                        <a:cs typeface="Times New Roman"/>
                      </a:endParaRPr>
                    </a:p>
                  </a:txBody>
                  <a:tcPr marL="63305" marR="63305" marT="0" marB="0" anchor="ctr">
                    <a:solidFill>
                      <a:schemeClr val="accent4">
                        <a:lumMod val="40000"/>
                        <a:lumOff val="60000"/>
                      </a:schemeClr>
                    </a:solidFill>
                  </a:tcPr>
                </a:tc>
              </a:tr>
              <a:tr h="304757">
                <a:tc>
                  <a:txBody>
                    <a:bodyPr/>
                    <a:lstStyle/>
                    <a:p>
                      <a:pPr marL="161925" indent="-179705" algn="just">
                        <a:spcAft>
                          <a:spcPts val="0"/>
                        </a:spcAft>
                      </a:pPr>
                      <a:r>
                        <a:rPr lang="ja-JP" sz="1400" b="0" kern="0" dirty="0">
                          <a:effectLst/>
                        </a:rPr>
                        <a:t>②　効率性指数</a:t>
                      </a:r>
                      <a:endParaRPr lang="ja-JP" sz="1400" b="0" kern="100" dirty="0">
                        <a:effectLst/>
                        <a:latin typeface="ＭＳ ゴシック"/>
                        <a:ea typeface="ＭＳ 明朝"/>
                        <a:cs typeface="Times New Roman"/>
                      </a:endParaRPr>
                    </a:p>
                  </a:txBody>
                  <a:tcPr marL="63305" marR="63305" marT="0" marB="0" anchor="ctr">
                    <a:solidFill>
                      <a:schemeClr val="bg1"/>
                    </a:solidFill>
                  </a:tcPr>
                </a:tc>
              </a:tr>
              <a:tr h="304757">
                <a:tc>
                  <a:txBody>
                    <a:bodyPr/>
                    <a:lstStyle/>
                    <a:p>
                      <a:pPr marL="161925" indent="-179705" algn="just">
                        <a:spcAft>
                          <a:spcPts val="0"/>
                        </a:spcAft>
                      </a:pPr>
                      <a:r>
                        <a:rPr lang="ja-JP" sz="1400" b="0" kern="0" dirty="0">
                          <a:effectLst/>
                        </a:rPr>
                        <a:t>③　複雑性指数</a:t>
                      </a:r>
                      <a:endParaRPr lang="ja-JP" sz="1400" b="0" kern="100" dirty="0">
                        <a:effectLst/>
                        <a:latin typeface="ＭＳ ゴシック"/>
                        <a:ea typeface="ＭＳ 明朝"/>
                        <a:cs typeface="Times New Roman"/>
                      </a:endParaRPr>
                    </a:p>
                  </a:txBody>
                  <a:tcPr marL="63305" marR="63305" marT="0" marB="0" anchor="ctr">
                    <a:solidFill>
                      <a:schemeClr val="bg1"/>
                    </a:solidFill>
                  </a:tcPr>
                </a:tc>
              </a:tr>
              <a:tr h="304757">
                <a:tc>
                  <a:txBody>
                    <a:bodyPr/>
                    <a:lstStyle/>
                    <a:p>
                      <a:pPr marL="161925" indent="-179705" algn="just">
                        <a:spcAft>
                          <a:spcPts val="0"/>
                        </a:spcAft>
                      </a:pPr>
                      <a:r>
                        <a:rPr lang="ja-JP" sz="1400" b="0" kern="0" dirty="0">
                          <a:effectLst/>
                        </a:rPr>
                        <a:t>④　カバー率指数</a:t>
                      </a:r>
                      <a:endParaRPr lang="ja-JP" sz="1400" b="0" kern="100" dirty="0">
                        <a:effectLst/>
                        <a:latin typeface="ＭＳ ゴシック"/>
                        <a:ea typeface="ＭＳ 明朝"/>
                        <a:cs typeface="Times New Roman"/>
                      </a:endParaRPr>
                    </a:p>
                  </a:txBody>
                  <a:tcPr marL="63305" marR="63305" marT="0" marB="0" anchor="ctr">
                    <a:solidFill>
                      <a:schemeClr val="bg1"/>
                    </a:solidFill>
                  </a:tcPr>
                </a:tc>
              </a:tr>
              <a:tr h="304757">
                <a:tc>
                  <a:txBody>
                    <a:bodyPr/>
                    <a:lstStyle/>
                    <a:p>
                      <a:pPr marL="161925" indent="-179705" algn="just">
                        <a:spcAft>
                          <a:spcPts val="0"/>
                        </a:spcAft>
                      </a:pPr>
                      <a:r>
                        <a:rPr lang="ja-JP" sz="1400" b="0" kern="0" dirty="0">
                          <a:solidFill>
                            <a:srgbClr val="FF0000"/>
                          </a:solidFill>
                          <a:effectLst/>
                        </a:rPr>
                        <a:t>⑤　救急医療指数</a:t>
                      </a:r>
                      <a:endParaRPr lang="ja-JP" sz="1400" b="0" kern="100" dirty="0">
                        <a:solidFill>
                          <a:srgbClr val="FF0000"/>
                        </a:solidFill>
                        <a:effectLst/>
                        <a:latin typeface="ＭＳ ゴシック"/>
                        <a:ea typeface="ＭＳ 明朝"/>
                        <a:cs typeface="Times New Roman"/>
                      </a:endParaRPr>
                    </a:p>
                  </a:txBody>
                  <a:tcPr marL="63305" marR="63305" marT="0" marB="0" anchor="ctr">
                    <a:solidFill>
                      <a:schemeClr val="accent4">
                        <a:lumMod val="40000"/>
                        <a:lumOff val="60000"/>
                      </a:schemeClr>
                    </a:solidFill>
                  </a:tcPr>
                </a:tc>
              </a:tr>
              <a:tr h="304757">
                <a:tc>
                  <a:txBody>
                    <a:bodyPr/>
                    <a:lstStyle/>
                    <a:p>
                      <a:pPr marL="161925" indent="-179705" algn="just">
                        <a:spcAft>
                          <a:spcPts val="0"/>
                        </a:spcAft>
                      </a:pPr>
                      <a:r>
                        <a:rPr lang="ja-JP" sz="1400" b="0" kern="0" dirty="0">
                          <a:solidFill>
                            <a:srgbClr val="FF0000"/>
                          </a:solidFill>
                          <a:effectLst/>
                        </a:rPr>
                        <a:t>⑥　地域医療指数</a:t>
                      </a:r>
                      <a:endParaRPr lang="ja-JP" sz="1400" b="0" kern="100" dirty="0">
                        <a:solidFill>
                          <a:srgbClr val="FF0000"/>
                        </a:solidFill>
                        <a:effectLst/>
                        <a:latin typeface="ＭＳ ゴシック"/>
                        <a:ea typeface="ＭＳ 明朝"/>
                        <a:cs typeface="Times New Roman"/>
                      </a:endParaRPr>
                    </a:p>
                  </a:txBody>
                  <a:tcPr marL="63305" marR="63305" marT="0" marB="0" anchor="ctr">
                    <a:solidFill>
                      <a:schemeClr val="accent4">
                        <a:lumMod val="40000"/>
                        <a:lumOff val="60000"/>
                      </a:schemeClr>
                    </a:solidFill>
                  </a:tcPr>
                </a:tc>
              </a:tr>
              <a:tr h="304757">
                <a:tc>
                  <a:txBody>
                    <a:bodyPr/>
                    <a:lstStyle/>
                    <a:p>
                      <a:pPr marL="163195" indent="-180975" algn="just">
                        <a:spcAft>
                          <a:spcPts val="0"/>
                        </a:spcAft>
                      </a:pPr>
                      <a:r>
                        <a:rPr lang="ja-JP" sz="1400" b="0" u="sng" kern="0" dirty="0">
                          <a:solidFill>
                            <a:srgbClr val="FF0000"/>
                          </a:solidFill>
                          <a:effectLst/>
                        </a:rPr>
                        <a:t>⑦　後発医薬品</a:t>
                      </a:r>
                      <a:r>
                        <a:rPr lang="ja-JP" sz="1400" b="0" u="sng" kern="0" dirty="0" smtClean="0">
                          <a:solidFill>
                            <a:srgbClr val="FF0000"/>
                          </a:solidFill>
                          <a:effectLst/>
                        </a:rPr>
                        <a:t>指数</a:t>
                      </a:r>
                      <a:r>
                        <a:rPr lang="ja-JP" altLang="en-US" sz="1400" b="0" u="sng" kern="0" dirty="0" smtClean="0">
                          <a:solidFill>
                            <a:srgbClr val="FF0000"/>
                          </a:solidFill>
                          <a:effectLst/>
                        </a:rPr>
                        <a:t>　（新）</a:t>
                      </a:r>
                      <a:endParaRPr lang="ja-JP" sz="1400" b="0" kern="100" dirty="0">
                        <a:solidFill>
                          <a:srgbClr val="FF0000"/>
                        </a:solidFill>
                        <a:effectLst/>
                        <a:latin typeface="ＭＳ ゴシック"/>
                        <a:ea typeface="ＭＳ 明朝"/>
                        <a:cs typeface="Times New Roman"/>
                      </a:endParaRPr>
                    </a:p>
                  </a:txBody>
                  <a:tcPr marL="63305" marR="63305" marT="0" marB="0" anchor="ctr">
                    <a:solidFill>
                      <a:schemeClr val="accent4">
                        <a:lumMod val="40000"/>
                        <a:lumOff val="60000"/>
                      </a:schemeClr>
                    </a:solidFill>
                  </a:tcPr>
                </a:tc>
              </a:tr>
            </a:tbl>
          </a:graphicData>
        </a:graphic>
      </p:graphicFrame>
      <p:sp>
        <p:nvSpPr>
          <p:cNvPr id="8" name="右矢印 7"/>
          <p:cNvSpPr/>
          <p:nvPr/>
        </p:nvSpPr>
        <p:spPr>
          <a:xfrm>
            <a:off x="1881554" y="2355849"/>
            <a:ext cx="252046" cy="495300"/>
          </a:xfrm>
          <a:prstGeom prst="rightArrow">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0" name="テキスト ボックス 9"/>
          <p:cNvSpPr txBox="1"/>
          <p:nvPr/>
        </p:nvSpPr>
        <p:spPr>
          <a:xfrm>
            <a:off x="4521758" y="896300"/>
            <a:ext cx="4416058" cy="104644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u="sng" dirty="0" smtClean="0">
                <a:solidFill>
                  <a:srgbClr val="FF0000"/>
                </a:solidFill>
              </a:rPr>
              <a:t>①　保険診療指数　（「データ提出指数」から改変）</a:t>
            </a:r>
            <a:endParaRPr lang="en-US" altLang="ja-JP" sz="1400" u="sng" dirty="0" smtClean="0">
              <a:solidFill>
                <a:srgbClr val="FF0000"/>
              </a:solidFill>
            </a:endParaRPr>
          </a:p>
          <a:p>
            <a:pPr marL="88900" indent="-88900"/>
            <a:r>
              <a:rPr lang="ja-JP" altLang="en-US" sz="1200" dirty="0">
                <a:solidFill>
                  <a:prstClr val="black"/>
                </a:solidFill>
              </a:rPr>
              <a:t>・</a:t>
            </a:r>
            <a:r>
              <a:rPr lang="ja-JP" altLang="en-US" sz="1200" dirty="0" smtClean="0">
                <a:solidFill>
                  <a:prstClr val="black"/>
                </a:solidFill>
              </a:rPr>
              <a:t>これまでデータ提出指数として評価されて</a:t>
            </a:r>
            <a:r>
              <a:rPr lang="ja-JP" altLang="en-US" sz="1200" dirty="0">
                <a:solidFill>
                  <a:prstClr val="black"/>
                </a:solidFill>
              </a:rPr>
              <a:t>い</a:t>
            </a:r>
            <a:r>
              <a:rPr lang="ja-JP" altLang="en-US" sz="1200" dirty="0" smtClean="0">
                <a:solidFill>
                  <a:prstClr val="black"/>
                </a:solidFill>
              </a:rPr>
              <a:t>た「部位不明・詳細不明コードの使用率」に加え、「様式間の記載矛盾」、「未コード化傷病名の使用率」、「保険診療の教育の普及に向けた指導医療官の出向（</a:t>
            </a:r>
            <a:r>
              <a:rPr lang="en-US" altLang="ja-JP" sz="1200" dirty="0" smtClean="0">
                <a:solidFill>
                  <a:prstClr val="black"/>
                </a:solidFill>
              </a:rPr>
              <a:t>Ⅰ</a:t>
            </a:r>
            <a:r>
              <a:rPr lang="ja-JP" altLang="en-US" sz="1200" dirty="0" smtClean="0">
                <a:solidFill>
                  <a:prstClr val="black"/>
                </a:solidFill>
              </a:rPr>
              <a:t>群のみ）」等、新たに評価項目を追加する。</a:t>
            </a:r>
            <a:endParaRPr lang="ja-JP" altLang="en-US" sz="1200" dirty="0">
              <a:solidFill>
                <a:prstClr val="black"/>
              </a:solidFill>
            </a:endParaRPr>
          </a:p>
        </p:txBody>
      </p:sp>
      <p:sp>
        <p:nvSpPr>
          <p:cNvPr id="13" name="テキスト ボックス 12"/>
          <p:cNvSpPr txBox="1"/>
          <p:nvPr/>
        </p:nvSpPr>
        <p:spPr>
          <a:xfrm>
            <a:off x="4521763" y="2001102"/>
            <a:ext cx="4416057"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smtClean="0">
                <a:solidFill>
                  <a:srgbClr val="FF0000"/>
                </a:solidFill>
              </a:rPr>
              <a:t>⑤　救急医療指数</a:t>
            </a:r>
            <a:endParaRPr lang="en-US" altLang="ja-JP" sz="1400" dirty="0" smtClean="0">
              <a:solidFill>
                <a:srgbClr val="FF0000"/>
              </a:solidFill>
            </a:endParaRPr>
          </a:p>
          <a:p>
            <a:pPr marL="88900" indent="-88900"/>
            <a:r>
              <a:rPr lang="ja-JP" altLang="en-US" sz="1200" dirty="0" smtClean="0">
                <a:solidFill>
                  <a:prstClr val="black"/>
                </a:solidFill>
              </a:rPr>
              <a:t>・</a:t>
            </a:r>
            <a:r>
              <a:rPr lang="ja-JP" altLang="ja-JP" sz="1200" dirty="0" smtClean="0">
                <a:solidFill>
                  <a:prstClr val="black"/>
                </a:solidFill>
              </a:rPr>
              <a:t>当該</a:t>
            </a:r>
            <a:r>
              <a:rPr lang="ja-JP" altLang="ja-JP" sz="1200" dirty="0">
                <a:solidFill>
                  <a:prstClr val="black"/>
                </a:solidFill>
              </a:rPr>
              <a:t>指数の評価対象となる患者をより公平に選定するため、重症な患者が算定する入院料等を算定している患者を評価対象と</a:t>
            </a:r>
            <a:r>
              <a:rPr lang="ja-JP" altLang="ja-JP" sz="1200" dirty="0" smtClean="0">
                <a:solidFill>
                  <a:prstClr val="black"/>
                </a:solidFill>
              </a:rPr>
              <a:t>する</a:t>
            </a:r>
            <a:r>
              <a:rPr lang="ja-JP" altLang="en-US" sz="1200" dirty="0" smtClean="0">
                <a:solidFill>
                  <a:prstClr val="black"/>
                </a:solidFill>
              </a:rPr>
              <a:t>等の見直しを行う</a:t>
            </a:r>
            <a:r>
              <a:rPr lang="ja-JP" altLang="ja-JP" sz="1200" dirty="0" smtClean="0">
                <a:solidFill>
                  <a:prstClr val="black"/>
                </a:solidFill>
              </a:rPr>
              <a:t>。</a:t>
            </a:r>
            <a:endParaRPr lang="en-US" altLang="ja-JP" sz="1200" dirty="0" smtClean="0">
              <a:solidFill>
                <a:prstClr val="black"/>
              </a:solidFill>
            </a:endParaRPr>
          </a:p>
        </p:txBody>
      </p:sp>
      <p:sp>
        <p:nvSpPr>
          <p:cNvPr id="16" name="テキスト ボックス 15"/>
          <p:cNvSpPr txBox="1"/>
          <p:nvPr/>
        </p:nvSpPr>
        <p:spPr>
          <a:xfrm>
            <a:off x="4536930" y="3657362"/>
            <a:ext cx="4400888"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u="sng" dirty="0" smtClean="0">
                <a:solidFill>
                  <a:srgbClr val="FF0000"/>
                </a:solidFill>
              </a:rPr>
              <a:t>⑦　後発医薬品指数　（新設）</a:t>
            </a:r>
            <a:endParaRPr lang="en-US" altLang="ja-JP" sz="1400" u="sng" dirty="0" smtClean="0">
              <a:solidFill>
                <a:srgbClr val="FF0000"/>
              </a:solidFill>
            </a:endParaRPr>
          </a:p>
          <a:p>
            <a:pPr marL="88900" indent="-88900"/>
            <a:r>
              <a:rPr lang="ja-JP" altLang="en-US" sz="1200" dirty="0" smtClean="0">
                <a:solidFill>
                  <a:prstClr val="black"/>
                </a:solidFill>
              </a:rPr>
              <a:t>・「後発医薬品のさらなる使用促進のためのロードマップ」に基づき</a:t>
            </a:r>
            <a:r>
              <a:rPr lang="ja-JP" altLang="en-US" sz="1200" dirty="0">
                <a:solidFill>
                  <a:prstClr val="black"/>
                </a:solidFill>
              </a:rPr>
              <a:t>、後発医薬品の使用について数量</a:t>
            </a:r>
            <a:r>
              <a:rPr lang="ja-JP" altLang="en-US" sz="1200" dirty="0" smtClean="0">
                <a:solidFill>
                  <a:prstClr val="black"/>
                </a:solidFill>
              </a:rPr>
              <a:t>ベース（新指標）によって評価を行う。</a:t>
            </a:r>
            <a:endParaRPr lang="ja-JP" altLang="en-US" sz="1200" dirty="0">
              <a:solidFill>
                <a:prstClr val="black"/>
              </a:solidFill>
            </a:endParaRPr>
          </a:p>
        </p:txBody>
      </p:sp>
      <p:sp>
        <p:nvSpPr>
          <p:cNvPr id="17" name="Rectangle 37"/>
          <p:cNvSpPr>
            <a:spLocks noChangeArrowheads="1"/>
          </p:cNvSpPr>
          <p:nvPr/>
        </p:nvSpPr>
        <p:spPr bwMode="auto">
          <a:xfrm>
            <a:off x="131424" y="4502139"/>
            <a:ext cx="8855375" cy="2296309"/>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itchFamily="2" charset="2"/>
              <a:buChar char="Ø"/>
            </a:pPr>
            <a:endParaRPr lang="en-US" altLang="ja-JP" dirty="0" smtClean="0">
              <a:solidFill>
                <a:prstClr val="black"/>
              </a:solidFill>
            </a:endParaRPr>
          </a:p>
          <a:p>
            <a:pPr marL="342900" indent="-342900">
              <a:buFont typeface="Wingdings" pitchFamily="2" charset="2"/>
              <a:buChar char="Ø"/>
            </a:pPr>
            <a:endParaRPr lang="en-US" altLang="ja-JP" dirty="0">
              <a:solidFill>
                <a:prstClr val="black"/>
              </a:solidFill>
            </a:endParaRPr>
          </a:p>
          <a:p>
            <a:pPr marL="342900" indent="-342900">
              <a:buFont typeface="Wingdings" pitchFamily="2" charset="2"/>
              <a:buChar char="Ø"/>
            </a:pPr>
            <a:endParaRPr lang="en-US" altLang="ja-JP" dirty="0" smtClean="0">
              <a:solidFill>
                <a:prstClr val="black"/>
              </a:solidFill>
            </a:endParaRPr>
          </a:p>
          <a:p>
            <a:pPr marL="342900" indent="-342900">
              <a:buFont typeface="Wingdings" pitchFamily="2" charset="2"/>
              <a:buChar char="Ø"/>
            </a:pPr>
            <a:endParaRPr lang="en-US" altLang="ja-JP" dirty="0">
              <a:solidFill>
                <a:prstClr val="black"/>
              </a:solidFill>
            </a:endParaRPr>
          </a:p>
        </p:txBody>
      </p:sp>
      <p:sp>
        <p:nvSpPr>
          <p:cNvPr id="18" name="Rectangle 36"/>
          <p:cNvSpPr>
            <a:spLocks noChangeArrowheads="1"/>
          </p:cNvSpPr>
          <p:nvPr/>
        </p:nvSpPr>
        <p:spPr bwMode="auto">
          <a:xfrm>
            <a:off x="122253" y="4133288"/>
            <a:ext cx="3570646" cy="44864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smtClean="0">
                <a:solidFill>
                  <a:prstClr val="black"/>
                </a:solidFill>
              </a:rPr>
              <a:t>算定ルール等の見直し</a:t>
            </a:r>
            <a:endParaRPr lang="ja-JP" altLang="en-US" sz="2400" dirty="0">
              <a:solidFill>
                <a:prstClr val="black"/>
              </a:solidFill>
            </a:endParaRPr>
          </a:p>
        </p:txBody>
      </p:sp>
      <p:sp>
        <p:nvSpPr>
          <p:cNvPr id="12" name="テキスト ボックス 11"/>
          <p:cNvSpPr txBox="1"/>
          <p:nvPr/>
        </p:nvSpPr>
        <p:spPr>
          <a:xfrm>
            <a:off x="199487" y="4665106"/>
            <a:ext cx="4369166" cy="1446550"/>
          </a:xfrm>
          <a:prstGeom prst="rect">
            <a:avLst/>
          </a:prstGeom>
          <a:solidFill>
            <a:schemeClr val="bg1"/>
          </a:solidFill>
          <a:ln w="3175"/>
        </p:spPr>
        <p:style>
          <a:lnRef idx="2">
            <a:schemeClr val="dk1"/>
          </a:lnRef>
          <a:fillRef idx="1">
            <a:schemeClr val="lt1"/>
          </a:fillRef>
          <a:effectRef idx="0">
            <a:schemeClr val="dk1"/>
          </a:effectRef>
          <a:fontRef idx="minor">
            <a:schemeClr val="dk1"/>
          </a:fontRef>
        </p:style>
        <p:txBody>
          <a:bodyPr wrap="square" rtlCol="0">
            <a:spAutoFit/>
          </a:bodyPr>
          <a:lstStyle/>
          <a:p>
            <a:pPr marL="177800" lvl="1" indent="-177800"/>
            <a:r>
              <a:rPr lang="ja-JP" altLang="en-US" sz="1400" b="1" u="sng" dirty="0" smtClean="0">
                <a:solidFill>
                  <a:prstClr val="black"/>
                </a:solidFill>
              </a:rPr>
              <a:t>①　同一病名で再入院した際に「一連」とみなす算定ルール（いわゆる「３日以内再入院ルール」）の見直し</a:t>
            </a:r>
            <a:endParaRPr lang="en-US" altLang="ja-JP" sz="1400" b="1" u="sng" dirty="0">
              <a:solidFill>
                <a:prstClr val="black"/>
              </a:solidFill>
            </a:endParaRPr>
          </a:p>
          <a:p>
            <a:pPr marL="266700" lvl="1" indent="-177800"/>
            <a:r>
              <a:rPr lang="ja-JP" altLang="en-US" sz="1200" dirty="0" smtClean="0">
                <a:solidFill>
                  <a:prstClr val="black"/>
                </a:solidFill>
              </a:rPr>
              <a:t>・　診療内容からは一連として取り扱うことが妥当であるにも関わらず意図的に３日間退院させ４日目以降に再入院させていることが疑われる事例があること等を踏まえ、当該ルールの適用対象となる再入院期間を</a:t>
            </a:r>
            <a:r>
              <a:rPr lang="ja-JP" altLang="en-US" sz="1200" u="sng" dirty="0" smtClean="0">
                <a:solidFill>
                  <a:srgbClr val="FF0000"/>
                </a:solidFill>
              </a:rPr>
              <a:t>「３日」から「７日」に延長</a:t>
            </a:r>
            <a:r>
              <a:rPr lang="ja-JP" altLang="en-US" sz="1200" dirty="0" smtClean="0">
                <a:solidFill>
                  <a:prstClr val="black"/>
                </a:solidFill>
              </a:rPr>
              <a:t>する等、必要な見直しを行う。</a:t>
            </a:r>
            <a:endParaRPr lang="en-US" altLang="ja-JP" sz="1200" dirty="0" smtClean="0">
              <a:solidFill>
                <a:prstClr val="black"/>
              </a:solidFill>
            </a:endParaRPr>
          </a:p>
        </p:txBody>
      </p:sp>
      <p:sp>
        <p:nvSpPr>
          <p:cNvPr id="19" name="テキスト ボックス 18"/>
          <p:cNvSpPr txBox="1"/>
          <p:nvPr/>
        </p:nvSpPr>
        <p:spPr>
          <a:xfrm>
            <a:off x="4533482" y="2918995"/>
            <a:ext cx="4416058" cy="6771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smtClean="0">
                <a:solidFill>
                  <a:srgbClr val="FF0000"/>
                </a:solidFill>
              </a:rPr>
              <a:t>⑥　地域医療指数</a:t>
            </a:r>
            <a:endParaRPr lang="en-US" altLang="ja-JP" sz="1400" dirty="0" smtClean="0">
              <a:solidFill>
                <a:srgbClr val="FF0000"/>
              </a:solidFill>
            </a:endParaRPr>
          </a:p>
          <a:p>
            <a:pPr marL="88900" indent="-88900"/>
            <a:r>
              <a:rPr lang="ja-JP" altLang="en-US" sz="1200" dirty="0" smtClean="0">
                <a:solidFill>
                  <a:prstClr val="black"/>
                </a:solidFill>
              </a:rPr>
              <a:t>・「急性心筋梗塞の</a:t>
            </a:r>
            <a:r>
              <a:rPr lang="en-US" altLang="ja-JP" sz="1200" dirty="0">
                <a:solidFill>
                  <a:prstClr val="black"/>
                </a:solidFill>
              </a:rPr>
              <a:t>24</a:t>
            </a:r>
            <a:r>
              <a:rPr lang="ja-JP" altLang="en-US" sz="1200" dirty="0">
                <a:solidFill>
                  <a:prstClr val="black"/>
                </a:solidFill>
              </a:rPr>
              <a:t>時間診療</a:t>
            </a:r>
            <a:r>
              <a:rPr lang="ja-JP" altLang="en-US" sz="1200" dirty="0" smtClean="0">
                <a:solidFill>
                  <a:prstClr val="black"/>
                </a:solidFill>
              </a:rPr>
              <a:t>体制」、「精神科</a:t>
            </a:r>
            <a:r>
              <a:rPr lang="ja-JP" altLang="en-US" sz="1200" dirty="0">
                <a:solidFill>
                  <a:prstClr val="black"/>
                </a:solidFill>
              </a:rPr>
              <a:t>身体合併症の受入</a:t>
            </a:r>
            <a:r>
              <a:rPr lang="ja-JP" altLang="en-US" sz="1200" dirty="0" smtClean="0">
                <a:solidFill>
                  <a:prstClr val="black"/>
                </a:solidFill>
              </a:rPr>
              <a:t>体制」に係る評価を追加する等の見直しを行う。</a:t>
            </a:r>
            <a:endParaRPr lang="ja-JP" altLang="en-US" sz="1200" dirty="0">
              <a:solidFill>
                <a:prstClr val="black"/>
              </a:solidFill>
            </a:endParaRPr>
          </a:p>
        </p:txBody>
      </p:sp>
      <p:sp>
        <p:nvSpPr>
          <p:cNvPr id="9" name="テキスト ボックス 8"/>
          <p:cNvSpPr txBox="1"/>
          <p:nvPr/>
        </p:nvSpPr>
        <p:spPr>
          <a:xfrm>
            <a:off x="206731" y="6016684"/>
            <a:ext cx="4361921" cy="677108"/>
          </a:xfrm>
          <a:prstGeom prst="rect">
            <a:avLst/>
          </a:prstGeom>
          <a:solidFill>
            <a:schemeClr val="bg1"/>
          </a:solidFill>
          <a:ln w="3175">
            <a:solidFill>
              <a:schemeClr val="tx1"/>
            </a:solidFill>
            <a:prstDash val="solid"/>
          </a:ln>
        </p:spPr>
        <p:txBody>
          <a:bodyPr wrap="square" rtlCol="0">
            <a:spAutoFit/>
          </a:bodyPr>
          <a:lstStyle/>
          <a:p>
            <a:pPr marL="0" lvl="1"/>
            <a:r>
              <a:rPr lang="ja-JP" altLang="en-US" sz="1400" b="1" u="sng" dirty="0" smtClean="0">
                <a:solidFill>
                  <a:prstClr val="black"/>
                </a:solidFill>
              </a:rPr>
              <a:t>②</a:t>
            </a:r>
            <a:r>
              <a:rPr lang="ja-JP" altLang="en-US" sz="1400" b="1" u="sng" dirty="0">
                <a:solidFill>
                  <a:prstClr val="black"/>
                </a:solidFill>
              </a:rPr>
              <a:t>　適切な傷病名コーディングの推進</a:t>
            </a:r>
            <a:endParaRPr lang="en-US" altLang="ja-JP" sz="1400" b="1" u="sng" dirty="0">
              <a:solidFill>
                <a:prstClr val="black"/>
              </a:solidFill>
            </a:endParaRPr>
          </a:p>
          <a:p>
            <a:pPr marL="266700" lvl="2" indent="-177800"/>
            <a:r>
              <a:rPr lang="ja-JP" altLang="en-US" sz="1200" dirty="0" smtClean="0">
                <a:solidFill>
                  <a:prstClr val="black"/>
                </a:solidFill>
              </a:rPr>
              <a:t>・　適切</a:t>
            </a:r>
            <a:r>
              <a:rPr lang="ja-JP" altLang="en-US" sz="1200" dirty="0">
                <a:solidFill>
                  <a:prstClr val="black"/>
                </a:solidFill>
              </a:rPr>
              <a:t>な傷病名コーディングの推進に向けて、</a:t>
            </a:r>
            <a:r>
              <a:rPr lang="ja-JP" altLang="en-US" sz="1200" u="sng" dirty="0">
                <a:solidFill>
                  <a:srgbClr val="FF0000"/>
                </a:solidFill>
              </a:rPr>
              <a:t>「</a:t>
            </a:r>
            <a:r>
              <a:rPr lang="en-US" altLang="ja-JP" sz="1200" u="sng" dirty="0">
                <a:solidFill>
                  <a:srgbClr val="FF0000"/>
                </a:solidFill>
              </a:rPr>
              <a:t>DPC</a:t>
            </a:r>
            <a:r>
              <a:rPr lang="ja-JP" altLang="en-US" sz="1200" u="sng" dirty="0">
                <a:solidFill>
                  <a:srgbClr val="FF0000"/>
                </a:solidFill>
              </a:rPr>
              <a:t>傷病名コーディングテキスト」の作成と公開</a:t>
            </a:r>
            <a:r>
              <a:rPr lang="ja-JP" altLang="en-US" sz="1200" dirty="0">
                <a:solidFill>
                  <a:prstClr val="black"/>
                </a:solidFill>
              </a:rPr>
              <a:t>等の対応を行う</a:t>
            </a:r>
            <a:r>
              <a:rPr lang="ja-JP" altLang="en-US" sz="1200" dirty="0" smtClean="0">
                <a:solidFill>
                  <a:prstClr val="black"/>
                </a:solidFill>
              </a:rPr>
              <a:t>。</a:t>
            </a:r>
            <a:endParaRPr lang="ja-JP" altLang="en-US" dirty="0">
              <a:solidFill>
                <a:prstClr val="black"/>
              </a:solidFill>
            </a:endParaRPr>
          </a:p>
        </p:txBody>
      </p:sp>
      <p:sp>
        <p:nvSpPr>
          <p:cNvPr id="20" name="テキスト ボックス 19"/>
          <p:cNvSpPr txBox="1"/>
          <p:nvPr/>
        </p:nvSpPr>
        <p:spPr>
          <a:xfrm>
            <a:off x="4654160" y="4648566"/>
            <a:ext cx="4283757" cy="1046440"/>
          </a:xfrm>
          <a:prstGeom prst="rect">
            <a:avLst/>
          </a:prstGeom>
          <a:solidFill>
            <a:schemeClr val="bg1"/>
          </a:solidFill>
          <a:ln w="3175">
            <a:solidFill>
              <a:schemeClr val="tx1"/>
            </a:solidFill>
          </a:ln>
        </p:spPr>
        <p:txBody>
          <a:bodyPr wrap="square" rtlCol="0">
            <a:spAutoFit/>
          </a:bodyPr>
          <a:lstStyle/>
          <a:p>
            <a:pPr marL="177800" lvl="1" indent="-177800"/>
            <a:r>
              <a:rPr lang="ja-JP" altLang="en-US" sz="1400" b="1" u="sng" dirty="0" smtClean="0">
                <a:solidFill>
                  <a:prstClr val="black"/>
                </a:solidFill>
              </a:rPr>
              <a:t>③</a:t>
            </a:r>
            <a:r>
              <a:rPr lang="ja-JP" altLang="en-US" sz="1400" b="1" u="sng" dirty="0">
                <a:solidFill>
                  <a:prstClr val="black"/>
                </a:solidFill>
              </a:rPr>
              <a:t>　入院時持参薬の</a:t>
            </a:r>
            <a:r>
              <a:rPr lang="ja-JP" altLang="en-US" sz="1400" b="1" u="sng" dirty="0" smtClean="0">
                <a:solidFill>
                  <a:prstClr val="black"/>
                </a:solidFill>
              </a:rPr>
              <a:t>取り扱い</a:t>
            </a:r>
            <a:endParaRPr lang="en-US" altLang="ja-JP" sz="1400" b="1" u="sng" dirty="0" smtClean="0">
              <a:solidFill>
                <a:prstClr val="black"/>
              </a:solidFill>
            </a:endParaRPr>
          </a:p>
          <a:p>
            <a:pPr marL="266700" lvl="2" indent="-177800"/>
            <a:r>
              <a:rPr lang="ja-JP" altLang="en-US" sz="1200" dirty="0" smtClean="0">
                <a:solidFill>
                  <a:prstClr val="black"/>
                </a:solidFill>
              </a:rPr>
              <a:t>・　入院前に外来で処方して患者に持参させる事例等に対応するため、予定入院の際に入院の契機となった傷病に対して用いる持参薬については、入院中の使用を</a:t>
            </a:r>
            <a:r>
              <a:rPr lang="ja-JP" altLang="en-US" sz="1200" u="sng" dirty="0" smtClean="0">
                <a:solidFill>
                  <a:srgbClr val="FF0000"/>
                </a:solidFill>
              </a:rPr>
              <a:t>原則として禁止</a:t>
            </a:r>
            <a:r>
              <a:rPr lang="ja-JP" altLang="en-US" sz="1200" dirty="0" smtClean="0">
                <a:solidFill>
                  <a:prstClr val="black"/>
                </a:solidFill>
              </a:rPr>
              <a:t>する。</a:t>
            </a:r>
            <a:endParaRPr lang="ja-JP" altLang="en-US" dirty="0">
              <a:solidFill>
                <a:prstClr val="black"/>
              </a:solidFill>
            </a:endParaRPr>
          </a:p>
        </p:txBody>
      </p:sp>
      <p:sp>
        <p:nvSpPr>
          <p:cNvPr id="21" name="テキスト ボックス 20"/>
          <p:cNvSpPr txBox="1"/>
          <p:nvPr/>
        </p:nvSpPr>
        <p:spPr>
          <a:xfrm>
            <a:off x="4654160" y="5612368"/>
            <a:ext cx="4283757" cy="1077218"/>
          </a:xfrm>
          <a:prstGeom prst="rect">
            <a:avLst/>
          </a:prstGeom>
          <a:solidFill>
            <a:schemeClr val="bg1"/>
          </a:solidFill>
          <a:ln w="3175">
            <a:solidFill>
              <a:schemeClr val="tx1"/>
            </a:solidFill>
          </a:ln>
        </p:spPr>
        <p:txBody>
          <a:bodyPr wrap="square" rtlCol="0">
            <a:spAutoFit/>
          </a:bodyPr>
          <a:lstStyle/>
          <a:p>
            <a:pPr marL="177800" lvl="1" indent="-177800"/>
            <a:r>
              <a:rPr lang="ja-JP" altLang="en-US" sz="1400" b="1" u="sng" dirty="0">
                <a:solidFill>
                  <a:prstClr val="black"/>
                </a:solidFill>
              </a:rPr>
              <a:t>④　「入院初日に薬剤等の費用を一括して支払う点数設定</a:t>
            </a:r>
            <a:r>
              <a:rPr lang="ja-JP" altLang="en-US" sz="1400" b="1" u="sng" dirty="0" smtClean="0">
                <a:solidFill>
                  <a:prstClr val="black"/>
                </a:solidFill>
              </a:rPr>
              <a:t>方式の</a:t>
            </a:r>
            <a:r>
              <a:rPr lang="ja-JP" altLang="en-US" sz="1400" b="1" u="sng" dirty="0">
                <a:solidFill>
                  <a:prstClr val="black"/>
                </a:solidFill>
              </a:rPr>
              <a:t>見直し</a:t>
            </a:r>
            <a:endParaRPr lang="en-US" altLang="ja-JP" sz="1400" b="1" u="sng" dirty="0">
              <a:solidFill>
                <a:prstClr val="black"/>
              </a:solidFill>
            </a:endParaRPr>
          </a:p>
          <a:p>
            <a:pPr marL="266700" lvl="2" indent="-177800"/>
            <a:r>
              <a:rPr lang="ja-JP" altLang="en-US" sz="1200" dirty="0" smtClean="0">
                <a:solidFill>
                  <a:prstClr val="black"/>
                </a:solidFill>
              </a:rPr>
              <a:t>・　平成</a:t>
            </a:r>
            <a:r>
              <a:rPr lang="en-US" altLang="ja-JP" sz="1200" dirty="0">
                <a:solidFill>
                  <a:prstClr val="black"/>
                </a:solidFill>
              </a:rPr>
              <a:t>24</a:t>
            </a:r>
            <a:r>
              <a:rPr lang="ja-JP" altLang="en-US" sz="1200" dirty="0">
                <a:solidFill>
                  <a:prstClr val="black"/>
                </a:solidFill>
              </a:rPr>
              <a:t>年改定で試行的に導入</a:t>
            </a:r>
            <a:r>
              <a:rPr lang="ja-JP" altLang="en-US" sz="1200" dirty="0" smtClean="0">
                <a:solidFill>
                  <a:prstClr val="black"/>
                </a:solidFill>
              </a:rPr>
              <a:t>された点数</a:t>
            </a:r>
            <a:r>
              <a:rPr lang="ja-JP" altLang="en-US" sz="1200" dirty="0">
                <a:solidFill>
                  <a:prstClr val="black"/>
                </a:solidFill>
              </a:rPr>
              <a:t>設定</a:t>
            </a:r>
            <a:r>
              <a:rPr lang="ja-JP" altLang="en-US" sz="1200" dirty="0" smtClean="0">
                <a:solidFill>
                  <a:prstClr val="black"/>
                </a:solidFill>
              </a:rPr>
              <a:t>方式</a:t>
            </a:r>
            <a:r>
              <a:rPr lang="en-US" altLang="ja-JP" sz="1200" dirty="0" smtClean="0">
                <a:solidFill>
                  <a:prstClr val="black"/>
                </a:solidFill>
              </a:rPr>
              <a:t>D</a:t>
            </a:r>
            <a:r>
              <a:rPr lang="ja-JP" altLang="en-US" sz="1200" dirty="0">
                <a:solidFill>
                  <a:prstClr val="black"/>
                </a:solidFill>
              </a:rPr>
              <a:t>について</a:t>
            </a:r>
            <a:r>
              <a:rPr lang="ja-JP" altLang="en-US" sz="1200" dirty="0" smtClean="0">
                <a:solidFill>
                  <a:prstClr val="black"/>
                </a:solidFill>
              </a:rPr>
              <a:t>は、心臓</a:t>
            </a:r>
            <a:r>
              <a:rPr lang="ja-JP" altLang="en-US" sz="1200" dirty="0">
                <a:solidFill>
                  <a:prstClr val="black"/>
                </a:solidFill>
              </a:rPr>
              <a:t>カテーテル検査を行う診断群分類へ</a:t>
            </a:r>
            <a:r>
              <a:rPr lang="ja-JP" altLang="en-US" sz="1200" u="sng" dirty="0" smtClean="0">
                <a:solidFill>
                  <a:srgbClr val="FF0000"/>
                </a:solidFill>
              </a:rPr>
              <a:t>適用を</a:t>
            </a:r>
            <a:r>
              <a:rPr lang="ja-JP" altLang="en-US" sz="1200" u="sng" dirty="0">
                <a:solidFill>
                  <a:srgbClr val="FF0000"/>
                </a:solidFill>
              </a:rPr>
              <a:t>拡大</a:t>
            </a:r>
            <a:r>
              <a:rPr lang="ja-JP" altLang="en-US" sz="1200" dirty="0">
                <a:solidFill>
                  <a:prstClr val="black"/>
                </a:solidFill>
              </a:rPr>
              <a:t>する等の見直しを</a:t>
            </a:r>
            <a:r>
              <a:rPr lang="ja-JP" altLang="en-US" sz="1200" dirty="0" smtClean="0">
                <a:solidFill>
                  <a:prstClr val="black"/>
                </a:solidFill>
              </a:rPr>
              <a:t>行った上で、引き続き継続する。</a:t>
            </a:r>
            <a:endParaRPr lang="ja-JP" altLang="en-US" dirty="0">
              <a:solidFill>
                <a:prstClr val="black"/>
              </a:solidFill>
            </a:endParaRPr>
          </a:p>
        </p:txBody>
      </p:sp>
      <p:cxnSp>
        <p:nvCxnSpPr>
          <p:cNvPr id="22" name="直線矢印コネクタ 21"/>
          <p:cNvCxnSpPr>
            <a:endCxn id="10" idx="1"/>
          </p:cNvCxnSpPr>
          <p:nvPr/>
        </p:nvCxnSpPr>
        <p:spPr>
          <a:xfrm flipV="1">
            <a:off x="4093029" y="1419520"/>
            <a:ext cx="428730" cy="55618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直線矢印コネクタ 22"/>
          <p:cNvCxnSpPr/>
          <p:nvPr/>
        </p:nvCxnSpPr>
        <p:spPr>
          <a:xfrm flipV="1">
            <a:off x="4093030" y="2397322"/>
            <a:ext cx="475624" cy="79483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直線矢印コネクタ 25"/>
          <p:cNvCxnSpPr>
            <a:endCxn id="19" idx="1"/>
          </p:cNvCxnSpPr>
          <p:nvPr/>
        </p:nvCxnSpPr>
        <p:spPr>
          <a:xfrm flipV="1">
            <a:off x="4069582" y="3257549"/>
            <a:ext cx="463900" cy="196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直線矢印コネクタ 27"/>
          <p:cNvCxnSpPr>
            <a:endCxn id="16" idx="1"/>
          </p:cNvCxnSpPr>
          <p:nvPr/>
        </p:nvCxnSpPr>
        <p:spPr>
          <a:xfrm>
            <a:off x="4126524" y="3755391"/>
            <a:ext cx="410406" cy="3328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Rectangle 2"/>
          <p:cNvSpPr>
            <a:spLocks noChangeArrowheads="1"/>
          </p:cNvSpPr>
          <p:nvPr/>
        </p:nvSpPr>
        <p:spPr bwMode="auto">
          <a:xfrm>
            <a:off x="179440" y="44450"/>
            <a:ext cx="8785225"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kumimoji="1" lang="ja-JP" altLang="en-US" sz="2800" b="0" i="0" u="none" strike="noStrike" kern="0" cap="none" spc="0" normalizeH="0" baseline="0" noProof="0" dirty="0" smtClean="0">
                <a:ln>
                  <a:noFill/>
                </a:ln>
                <a:solidFill>
                  <a:prstClr val="black"/>
                </a:solidFill>
                <a:effectLst/>
                <a:uLnTx/>
                <a:uFillTx/>
                <a:latin typeface="ＭＳ Ｐゴシック"/>
                <a:ea typeface="ＭＳ Ｐゴシック"/>
              </a:rPr>
              <a:t>ＤＰＣ制度</a:t>
            </a:r>
            <a:r>
              <a:rPr kumimoji="1" lang="ja-JP" altLang="en-US" sz="2800" b="0" i="0" u="none" strike="noStrike" kern="0" cap="none" spc="0" normalizeH="0" baseline="0" noProof="0" dirty="0" smtClean="0">
                <a:ln>
                  <a:noFill/>
                </a:ln>
                <a:solidFill>
                  <a:prstClr val="black"/>
                </a:solidFill>
                <a:effectLst/>
                <a:uLnTx/>
                <a:uFillTx/>
                <a:latin typeface="Calibri" panose="020F0502020204030204"/>
                <a:ea typeface="ＭＳ Ｐゴシック"/>
              </a:rPr>
              <a:t>の見直し</a:t>
            </a:r>
            <a:endParaRPr kumimoji="1" lang="ja-JP" altLang="en-US" sz="2800" b="0" i="0" u="none" strike="noStrike" kern="0" cap="none" spc="0" normalizeH="0" baseline="0" noProof="0" dirty="0">
              <a:ln>
                <a:noFill/>
              </a:ln>
              <a:solidFill>
                <a:prstClr val="black"/>
              </a:solidFill>
              <a:effectLst/>
              <a:uLnTx/>
              <a:uFillTx/>
              <a:latin typeface="ＭＳ Ｐゴシック"/>
              <a:ea typeface="ＭＳ Ｐゴシック"/>
            </a:endParaRPr>
          </a:p>
        </p:txBody>
      </p:sp>
      <p:sp>
        <p:nvSpPr>
          <p:cNvPr id="27"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276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675306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23206" y="692696"/>
            <a:ext cx="8497266" cy="5976664"/>
          </a:xfrm>
          <a:prstGeom prst="snip2DiagRect">
            <a:avLst>
              <a:gd name="adj1" fmla="val 0"/>
              <a:gd name="adj2" fmla="val 60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323206" y="332656"/>
            <a:ext cx="4392810" cy="504056"/>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206" y="2780928"/>
            <a:ext cx="8568952" cy="1944216"/>
          </a:xfrm>
          <a:prstGeom prst="roundRect">
            <a:avLst>
              <a:gd name="adj" fmla="val 1256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332656"/>
            <a:ext cx="8352928" cy="6408712"/>
          </a:xfrm>
        </p:spPr>
        <p:txBody>
          <a:bodyPr>
            <a:normAutofit/>
          </a:bodyPr>
          <a:lstStyle/>
          <a:p>
            <a:pPr marL="266700" indent="-266700">
              <a:buNone/>
            </a:pP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◆認知症対策の推進</a:t>
            </a:r>
            <a:endParaRPr lang="en-US" altLang="ja-JP" sz="2800" dirty="0" smtClean="0">
              <a:solidFill>
                <a:srgbClr val="0000FF"/>
              </a:solidFill>
              <a:latin typeface="HG丸ｺﾞｼｯｸM-PRO" panose="020F0600000000000000" pitchFamily="50" charset="-128"/>
              <a:ea typeface="HG丸ｺﾞｼｯｸM-PRO" panose="020F0600000000000000" pitchFamily="50" charset="-128"/>
            </a:endParaRPr>
          </a:p>
          <a:p>
            <a:pPr marL="628650" indent="-266700">
              <a:buNone/>
            </a:pP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認知症の行動・心理症状（</a:t>
            </a:r>
            <a:r>
              <a:rPr lang="en-US" altLang="ja-JP" sz="2400" dirty="0" smtClean="0">
                <a:latin typeface="HG丸ｺﾞｼｯｸM-PRO" panose="020F0600000000000000" pitchFamily="50" charset="-128"/>
                <a:ea typeface="HG丸ｺﾞｼｯｸM-PRO" panose="020F0600000000000000" pitchFamily="50" charset="-128"/>
              </a:rPr>
              <a:t>BPSD</a:t>
            </a:r>
            <a:r>
              <a:rPr lang="ja-JP" altLang="en-US" sz="2400" dirty="0" smtClean="0">
                <a:latin typeface="HG丸ｺﾞｼｯｸM-PRO" panose="020F0600000000000000" pitchFamily="50" charset="-128"/>
                <a:ea typeface="HG丸ｺﾞｼｯｸM-PRO" panose="020F0600000000000000" pitchFamily="50" charset="-128"/>
              </a:rPr>
              <a:t>）の改善に要する期間が概ね１か月であることを踏まえ、</a:t>
            </a:r>
            <a:r>
              <a:rPr lang="ja-JP" altLang="en-US" sz="2400" u="heavy" dirty="0" smtClean="0">
                <a:uFill>
                  <a:solidFill>
                    <a:srgbClr val="FF0000"/>
                  </a:solidFill>
                </a:uFill>
                <a:latin typeface="HG丸ｺﾞｼｯｸM-PRO" panose="020F0600000000000000" pitchFamily="50" charset="-128"/>
                <a:ea typeface="HG丸ｺﾞｼｯｸM-PRO" panose="020F0600000000000000" pitchFamily="50" charset="-128"/>
              </a:rPr>
              <a:t>精神病棟入院基本料及び特定機能病院入院基本料（精神病棟）</a:t>
            </a:r>
            <a:r>
              <a:rPr lang="ja-JP" altLang="en-US" sz="2400" dirty="0" smtClean="0">
                <a:latin typeface="HG丸ｺﾞｼｯｸM-PRO" panose="020F0600000000000000" pitchFamily="50" charset="-128"/>
                <a:ea typeface="HG丸ｺﾞｼｯｸM-PRO" panose="020F0600000000000000" pitchFamily="50" charset="-128"/>
              </a:rPr>
              <a:t>の重度認知症加算について、</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算定期間を短縮した上で、評価を充実</a:t>
            </a:r>
            <a:r>
              <a:rPr lang="ja-JP" altLang="en-US" sz="2400" dirty="0" smtClean="0">
                <a:latin typeface="HG丸ｺﾞｼｯｸM-PRO" panose="020F0600000000000000" pitchFamily="50" charset="-128"/>
                <a:ea typeface="HG丸ｺﾞｼｯｸM-PRO" panose="020F0600000000000000" pitchFamily="50" charset="-128"/>
              </a:rPr>
              <a:t>させる。</a:t>
            </a:r>
            <a:r>
              <a:rPr lang="ja-JP" altLang="en-US" sz="1200" dirty="0">
                <a:solidFill>
                  <a:srgbClr val="0000FF"/>
                </a:solidFill>
                <a:latin typeface="HG丸ｺﾞｼｯｸM-PRO" panose="020F0600000000000000" pitchFamily="50" charset="-128"/>
                <a:ea typeface="HG丸ｺﾞｼｯｸM-PRO" panose="020F0600000000000000" pitchFamily="50" charset="-128"/>
              </a:rPr>
              <a:t>　</a:t>
            </a:r>
            <a:endParaRPr lang="en-US" altLang="ja-JP" sz="12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276225">
              <a:spcBef>
                <a:spcPts val="0"/>
              </a:spcBef>
              <a:buNone/>
            </a:pPr>
            <a:r>
              <a:rPr kumimoji="1" lang="ja-JP" altLang="en-US" sz="1200" dirty="0" smtClean="0">
                <a:solidFill>
                  <a:srgbClr val="FF0000"/>
                </a:solidFill>
                <a:latin typeface="HG丸ｺﾞｼｯｸM-PRO" panose="020F0600000000000000" pitchFamily="50" charset="-128"/>
                <a:ea typeface="HG丸ｺﾞｼｯｸM-PRO" panose="020F0600000000000000" pitchFamily="50" charset="-128"/>
              </a:rPr>
              <a:t>　</a:t>
            </a:r>
            <a:endParaRPr kumimoji="1" lang="en-US" altLang="ja-JP" sz="1200" dirty="0" smtClean="0">
              <a:solidFill>
                <a:srgbClr val="FF0000"/>
              </a:solidFill>
              <a:latin typeface="HG丸ｺﾞｼｯｸM-PRO" panose="020F0600000000000000" pitchFamily="50" charset="-128"/>
              <a:ea typeface="HG丸ｺﾞｼｯｸM-PRO" panose="020F0600000000000000" pitchFamily="50" charset="-128"/>
            </a:endParaRPr>
          </a:p>
          <a:p>
            <a:pPr marL="542925" indent="-542925">
              <a:spcBef>
                <a:spcPts val="0"/>
              </a:spcBef>
              <a:buNone/>
            </a:pPr>
            <a:r>
              <a:rPr lang="ja-JP" altLang="en-US" sz="2400" dirty="0" smtClean="0">
                <a:latin typeface="HG丸ｺﾞｼｯｸM-PRO" panose="020F0600000000000000" pitchFamily="50" charset="-128"/>
                <a:ea typeface="HG丸ｺﾞｼｯｸM-PRO" panose="020F0600000000000000" pitchFamily="50" charset="-128"/>
              </a:rPr>
              <a:t>　Ａ</a:t>
            </a:r>
            <a:r>
              <a:rPr lang="en-US" altLang="ja-JP" sz="2400" dirty="0" smtClean="0">
                <a:latin typeface="HG丸ｺﾞｼｯｸM-PRO" panose="020F0600000000000000" pitchFamily="50" charset="-128"/>
                <a:ea typeface="HG丸ｺﾞｼｯｸM-PRO" panose="020F0600000000000000" pitchFamily="50" charset="-128"/>
              </a:rPr>
              <a:t>103</a:t>
            </a:r>
            <a:r>
              <a:rPr lang="ja-JP" altLang="en-US" sz="2400" dirty="0" smtClean="0">
                <a:latin typeface="HG丸ｺﾞｼｯｸM-PRO" panose="020F0600000000000000" pitchFamily="50" charset="-128"/>
                <a:ea typeface="HG丸ｺﾞｼｯｸM-PRO" panose="020F0600000000000000" pitchFamily="50" charset="-128"/>
              </a:rPr>
              <a:t>　精神病棟入院基本料　注４</a:t>
            </a:r>
            <a:endParaRPr lang="en-US" altLang="ja-JP" sz="2400" dirty="0" smtClean="0">
              <a:latin typeface="HG丸ｺﾞｼｯｸM-PRO" panose="020F0600000000000000" pitchFamily="50" charset="-128"/>
              <a:ea typeface="HG丸ｺﾞｼｯｸM-PRO" panose="020F0600000000000000" pitchFamily="50" charset="-128"/>
            </a:endParaRPr>
          </a:p>
          <a:p>
            <a:pPr marL="542925" indent="-542925">
              <a:spcBef>
                <a:spcPts val="0"/>
              </a:spcBef>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Ａ</a:t>
            </a:r>
            <a:r>
              <a:rPr lang="en-US" altLang="ja-JP" sz="2400" dirty="0" smtClean="0">
                <a:latin typeface="HG丸ｺﾞｼｯｸM-PRO" panose="020F0600000000000000" pitchFamily="50" charset="-128"/>
                <a:ea typeface="HG丸ｺﾞｼｯｸM-PRO" panose="020F0600000000000000" pitchFamily="50" charset="-128"/>
              </a:rPr>
              <a:t>104</a:t>
            </a:r>
            <a:r>
              <a:rPr lang="ja-JP" altLang="en-US" sz="2400" dirty="0" smtClean="0">
                <a:latin typeface="HG丸ｺﾞｼｯｸM-PRO" panose="020F0600000000000000" pitchFamily="50" charset="-128"/>
                <a:ea typeface="HG丸ｺﾞｼｯｸM-PRO" panose="020F0600000000000000" pitchFamily="50" charset="-128"/>
              </a:rPr>
              <a:t>　特定機能病院入院基本料　注４　</a:t>
            </a:r>
            <a:endParaRPr lang="en-US" altLang="ja-JP" sz="2400" dirty="0" smtClean="0">
              <a:latin typeface="HG丸ｺﾞｼｯｸM-PRO" panose="020F0600000000000000" pitchFamily="50" charset="-128"/>
              <a:ea typeface="HG丸ｺﾞｼｯｸM-PRO" panose="020F0600000000000000" pitchFamily="50" charset="-128"/>
            </a:endParaRPr>
          </a:p>
          <a:p>
            <a:pPr marL="542925" indent="-276225">
              <a:spcBef>
                <a:spcPts val="600"/>
              </a:spcBef>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重度認知症加算（</a:t>
            </a: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１日につき）</a:t>
            </a:r>
            <a:endPar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542925" indent="-276225">
              <a:spcBef>
                <a:spcPts val="0"/>
              </a:spcBef>
              <a:buNone/>
            </a:pP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　　　　　　　　　１００点　→　３００点</a:t>
            </a:r>
            <a:endPar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542925" indent="-276225">
              <a:spcBef>
                <a:spcPts val="0"/>
              </a:spcBef>
              <a:buNone/>
            </a:pPr>
            <a:endPar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328570181"/>
              </p:ext>
            </p:extLst>
          </p:nvPr>
        </p:nvGraphicFramePr>
        <p:xfrm>
          <a:off x="683568" y="4869160"/>
          <a:ext cx="8064896" cy="1402080"/>
        </p:xfrm>
        <a:graphic>
          <a:graphicData uri="http://schemas.openxmlformats.org/drawingml/2006/table">
            <a:tbl>
              <a:tblPr firstRow="1" bandRow="1">
                <a:tableStyleId>{C4B1156A-380E-4F78-BDF5-A606A8083BF9}</a:tableStyleId>
              </a:tblPr>
              <a:tblGrid>
                <a:gridCol w="4032448"/>
                <a:gridCol w="4032448"/>
              </a:tblGrid>
              <a:tr h="360040">
                <a:tc>
                  <a:txBody>
                    <a:bodyPr/>
                    <a:lstStyle/>
                    <a:p>
                      <a:pPr algn="ctr"/>
                      <a:r>
                        <a:rPr kumimoji="1" lang="ja-JP" altLang="en-US" sz="2000" b="0" dirty="0" smtClean="0"/>
                        <a:t>現　　行</a:t>
                      </a:r>
                      <a:endParaRPr kumimoji="1" lang="ja-JP" alt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b="0" dirty="0" smtClean="0"/>
                        <a:t>改　定　後</a:t>
                      </a:r>
                      <a:endParaRPr kumimoji="1" lang="ja-JP" alt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044">
                <a:tc>
                  <a:txBody>
                    <a:bodyPr/>
                    <a:lstStyle/>
                    <a:p>
                      <a:r>
                        <a:rPr kumimoji="1" lang="ja-JP" altLang="en-US" sz="2000" dirty="0" smtClean="0"/>
                        <a:t>［算定要件］</a:t>
                      </a:r>
                      <a:endParaRPr kumimoji="1" lang="en-US" altLang="ja-JP" sz="2000" dirty="0" smtClean="0"/>
                    </a:p>
                    <a:p>
                      <a:pPr marL="180975" indent="0"/>
                      <a:r>
                        <a:rPr kumimoji="1" lang="ja-JP" altLang="en-US" sz="2000" dirty="0" smtClean="0"/>
                        <a:t>　入院した日から起算して</a:t>
                      </a:r>
                      <a:r>
                        <a:rPr kumimoji="1" lang="ja-JP" altLang="en-US" sz="2000" u="heavy" baseline="0" dirty="0" smtClean="0">
                          <a:uFill>
                            <a:solidFill>
                              <a:srgbClr val="0000FF"/>
                            </a:solidFill>
                          </a:uFill>
                        </a:rPr>
                        <a:t>３月以内</a:t>
                      </a:r>
                      <a:r>
                        <a:rPr kumimoji="1" lang="ja-JP" altLang="en-US" sz="2000" dirty="0" smtClean="0"/>
                        <a:t>の期間に限り加算する。</a:t>
                      </a:r>
                      <a:endParaRPr kumimoji="1" lang="ja-JP"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smtClean="0"/>
                        <a:t>［算定要件］</a:t>
                      </a:r>
                      <a:endParaRPr kumimoji="1" lang="en-US" altLang="ja-JP" sz="2000" dirty="0" smtClean="0"/>
                    </a:p>
                    <a:p>
                      <a:pPr marL="180975" indent="0"/>
                      <a:r>
                        <a:rPr kumimoji="1" lang="ja-JP" altLang="en-US" sz="2000" dirty="0" smtClean="0"/>
                        <a:t>　入院した日から起算して</a:t>
                      </a:r>
                      <a:r>
                        <a:rPr kumimoji="1" lang="ja-JP" altLang="en-US" sz="2000" b="1" u="heavy" baseline="0" dirty="0" smtClean="0">
                          <a:solidFill>
                            <a:srgbClr val="0000FF"/>
                          </a:solidFill>
                        </a:rPr>
                        <a:t>１月以内</a:t>
                      </a:r>
                      <a:r>
                        <a:rPr kumimoji="1" lang="ja-JP" altLang="en-US" sz="2000" dirty="0" smtClean="0"/>
                        <a:t>の期間に限り加算する。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3997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対角する 2 つの角を切り取った四角形 4"/>
          <p:cNvSpPr/>
          <p:nvPr/>
        </p:nvSpPr>
        <p:spPr>
          <a:xfrm>
            <a:off x="350519" y="440668"/>
            <a:ext cx="8469953" cy="6300700"/>
          </a:xfrm>
          <a:prstGeom prst="snip2DiagRect">
            <a:avLst>
              <a:gd name="adj1" fmla="val 0"/>
              <a:gd name="adj2" fmla="val 822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323206" y="188640"/>
            <a:ext cx="4104778" cy="504056"/>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50519" y="2060848"/>
            <a:ext cx="8469953" cy="2520280"/>
          </a:xfrm>
          <a:prstGeom prst="roundRect">
            <a:avLst>
              <a:gd name="adj" fmla="val 1572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188640"/>
            <a:ext cx="8352928" cy="6552728"/>
          </a:xfrm>
        </p:spPr>
        <p:txBody>
          <a:bodyPr>
            <a:normAutofit/>
          </a:bodyPr>
          <a:lstStyle/>
          <a:p>
            <a:pPr marL="266700" indent="-266700">
              <a:buNone/>
            </a:pP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◆精神病床の機能分化</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628650" indent="-266700">
              <a:spcBef>
                <a:spcPts val="1200"/>
              </a:spcBef>
              <a:buNone/>
            </a:pP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慢性期の病棟では、精神保健福祉士の配置により、平均在院日数が短縮することが示されていることを</a:t>
            </a:r>
            <a:r>
              <a:rPr lang="ja-JP" altLang="en-US" sz="2000" dirty="0">
                <a:latin typeface="HG丸ｺﾞｼｯｸM-PRO" panose="020F0600000000000000" pitchFamily="50" charset="-128"/>
                <a:ea typeface="HG丸ｺﾞｼｯｸM-PRO" panose="020F0600000000000000" pitchFamily="50" charset="-128"/>
              </a:rPr>
              <a:t>踏まえ、</a:t>
            </a:r>
            <a:r>
              <a:rPr lang="ja-JP" altLang="en-US" sz="2000" u="heavy" dirty="0">
                <a:uFill>
                  <a:solidFill>
                    <a:srgbClr val="FF0000"/>
                  </a:solidFill>
                </a:uFill>
                <a:latin typeface="HG丸ｺﾞｼｯｸM-PRO" panose="020F0600000000000000" pitchFamily="50" charset="-128"/>
                <a:ea typeface="HG丸ｺﾞｼｯｸM-PRO" panose="020F0600000000000000" pitchFamily="50" charset="-128"/>
              </a:rPr>
              <a:t>精神病棟入院</a:t>
            </a:r>
            <a:r>
              <a:rPr lang="ja-JP" altLang="en-US" sz="2000" u="heavy" dirty="0" smtClean="0">
                <a:uFill>
                  <a:solidFill>
                    <a:srgbClr val="FF0000"/>
                  </a:solidFill>
                </a:uFill>
                <a:latin typeface="HG丸ｺﾞｼｯｸM-PRO" panose="020F0600000000000000" pitchFamily="50" charset="-128"/>
                <a:ea typeface="HG丸ｺﾞｼｯｸM-PRO" panose="020F0600000000000000" pitchFamily="50" charset="-128"/>
              </a:rPr>
              <a:t>基本料</a:t>
            </a:r>
            <a:r>
              <a:rPr lang="ja-JP" altLang="en-US" sz="2000" u="heavy" dirty="0">
                <a:uFill>
                  <a:solidFill>
                    <a:srgbClr val="FF0000"/>
                  </a:solidFill>
                </a:uFill>
                <a:latin typeface="HG丸ｺﾞｼｯｸM-PRO" panose="020F0600000000000000" pitchFamily="50" charset="-128"/>
                <a:ea typeface="HG丸ｺﾞｼｯｸM-PRO" panose="020F0600000000000000" pitchFamily="50" charset="-128"/>
              </a:rPr>
              <a:t>及び</a:t>
            </a:r>
            <a:r>
              <a:rPr lang="ja-JP" altLang="en-US" sz="2000" u="heavy" dirty="0" smtClean="0">
                <a:uFill>
                  <a:solidFill>
                    <a:srgbClr val="FF0000"/>
                  </a:solidFill>
                </a:uFill>
                <a:latin typeface="HG丸ｺﾞｼｯｸM-PRO" panose="020F0600000000000000" pitchFamily="50" charset="-128"/>
                <a:ea typeface="HG丸ｺﾞｼｯｸM-PRO" panose="020F0600000000000000" pitchFamily="50" charset="-128"/>
              </a:rPr>
              <a:t>精神療養病棟入院料を算定する病棟</a:t>
            </a:r>
            <a:r>
              <a:rPr lang="ja-JP" altLang="en-US" sz="2000" dirty="0" smtClean="0">
                <a:latin typeface="HG丸ｺﾞｼｯｸM-PRO" panose="020F0600000000000000" pitchFamily="50" charset="-128"/>
                <a:ea typeface="HG丸ｺﾞｼｯｸM-PRO" panose="020F0600000000000000" pitchFamily="50" charset="-128"/>
              </a:rPr>
              <a:t>について、</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精神保健福祉士を配置した場合の評価を新設</a:t>
            </a:r>
            <a:r>
              <a:rPr lang="ja-JP" altLang="en-US" sz="2000" dirty="0" smtClean="0">
                <a:latin typeface="HG丸ｺﾞｼｯｸM-PRO" panose="020F0600000000000000" pitchFamily="50" charset="-128"/>
                <a:ea typeface="HG丸ｺﾞｼｯｸM-PRO" panose="020F0600000000000000" pitchFamily="50" charset="-128"/>
              </a:rPr>
              <a:t>する。</a:t>
            </a:r>
            <a:r>
              <a:rPr lang="ja-JP" altLang="en-US" sz="2000" dirty="0">
                <a:solidFill>
                  <a:srgbClr val="0000FF"/>
                </a:solidFill>
                <a:latin typeface="HG丸ｺﾞｼｯｸM-PRO" panose="020F0600000000000000" pitchFamily="50" charset="-128"/>
                <a:ea typeface="HG丸ｺﾞｼｯｸM-PRO" panose="020F0600000000000000" pitchFamily="50" charset="-128"/>
              </a:rPr>
              <a:t>　</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276225">
              <a:spcBef>
                <a:spcPts val="0"/>
              </a:spcBef>
              <a:buNone/>
            </a:pPr>
            <a:r>
              <a:rPr kumimoji="1" lang="ja-JP" altLang="en-US" sz="1200" dirty="0" smtClean="0">
                <a:solidFill>
                  <a:srgbClr val="FF0000"/>
                </a:solidFill>
                <a:latin typeface="HG丸ｺﾞｼｯｸM-PRO" panose="020F0600000000000000" pitchFamily="50" charset="-128"/>
                <a:ea typeface="HG丸ｺﾞｼｯｸM-PRO" panose="020F0600000000000000" pitchFamily="50" charset="-128"/>
              </a:rPr>
              <a:t>　</a:t>
            </a:r>
            <a:endParaRPr kumimoji="1" lang="en-US" altLang="ja-JP" sz="1200" dirty="0" smtClean="0">
              <a:solidFill>
                <a:srgbClr val="FF0000"/>
              </a:solidFill>
              <a:latin typeface="HG丸ｺﾞｼｯｸM-PRO" panose="020F0600000000000000" pitchFamily="50" charset="-128"/>
              <a:ea typeface="HG丸ｺﾞｼｯｸM-PRO" panose="020F0600000000000000" pitchFamily="50" charset="-128"/>
            </a:endParaRPr>
          </a:p>
          <a:p>
            <a:pPr marL="542925" indent="-542925">
              <a:spcBef>
                <a:spcPts val="0"/>
              </a:spcBef>
              <a:buNone/>
            </a:pPr>
            <a:r>
              <a:rPr lang="ja-JP" altLang="en-US" sz="2200" dirty="0" smtClean="0">
                <a:latin typeface="HG丸ｺﾞｼｯｸM-PRO" panose="020F0600000000000000" pitchFamily="50" charset="-128"/>
                <a:ea typeface="HG丸ｺﾞｼｯｸM-PRO" panose="020F0600000000000000" pitchFamily="50" charset="-128"/>
              </a:rPr>
              <a:t>　Ａ</a:t>
            </a:r>
            <a:r>
              <a:rPr lang="en-US" altLang="ja-JP" sz="2200" dirty="0" smtClean="0">
                <a:latin typeface="HG丸ｺﾞｼｯｸM-PRO" panose="020F0600000000000000" pitchFamily="50" charset="-128"/>
                <a:ea typeface="HG丸ｺﾞｼｯｸM-PRO" panose="020F0600000000000000" pitchFamily="50" charset="-128"/>
              </a:rPr>
              <a:t>103</a:t>
            </a:r>
            <a:r>
              <a:rPr lang="ja-JP" altLang="en-US" sz="2200" dirty="0" smtClean="0">
                <a:latin typeface="HG丸ｺﾞｼｯｸM-PRO" panose="020F0600000000000000" pitchFamily="50" charset="-128"/>
                <a:ea typeface="HG丸ｺﾞｼｯｸM-PRO" panose="020F0600000000000000" pitchFamily="50" charset="-128"/>
              </a:rPr>
              <a:t>　精神病棟入院基本料　注７・８</a:t>
            </a:r>
            <a:endParaRPr lang="en-US" altLang="ja-JP" sz="2200" dirty="0" smtClean="0">
              <a:latin typeface="HG丸ｺﾞｼｯｸM-PRO" panose="020F0600000000000000" pitchFamily="50" charset="-128"/>
              <a:ea typeface="HG丸ｺﾞｼｯｸM-PRO" panose="020F0600000000000000" pitchFamily="50" charset="-128"/>
            </a:endParaRPr>
          </a:p>
          <a:p>
            <a:pPr marL="542925" indent="-542925">
              <a:spcBef>
                <a:spcPts val="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Ａ</a:t>
            </a:r>
            <a:r>
              <a:rPr lang="en-US" altLang="ja-JP" sz="2200" dirty="0" smtClean="0">
                <a:latin typeface="HG丸ｺﾞｼｯｸM-PRO" panose="020F0600000000000000" pitchFamily="50" charset="-128"/>
                <a:ea typeface="HG丸ｺﾞｼｯｸM-PRO" panose="020F0600000000000000" pitchFamily="50" charset="-128"/>
              </a:rPr>
              <a:t>312</a:t>
            </a:r>
            <a:r>
              <a:rPr lang="ja-JP" altLang="en-US" sz="2200" dirty="0" smtClean="0">
                <a:latin typeface="HG丸ｺﾞｼｯｸM-PRO" panose="020F0600000000000000" pitchFamily="50" charset="-128"/>
                <a:ea typeface="HG丸ｺﾞｼｯｸM-PRO" panose="020F0600000000000000" pitchFamily="50" charset="-128"/>
              </a:rPr>
              <a:t>　精神療養病棟入院料　注６・７</a:t>
            </a:r>
            <a:r>
              <a:rPr lang="ja-JP" altLang="en-US" sz="2400" dirty="0" smtClean="0">
                <a:latin typeface="HG丸ｺﾞｼｯｸM-PRO" panose="020F0600000000000000" pitchFamily="50" charset="-128"/>
                <a:ea typeface="HG丸ｺﾞｼｯｸM-PRO" panose="020F0600000000000000" pitchFamily="50" charset="-128"/>
              </a:rPr>
              <a:t>　</a:t>
            </a:r>
            <a:endParaRPr lang="en-US" altLang="ja-JP" sz="2400" dirty="0" smtClean="0">
              <a:latin typeface="HG丸ｺﾞｼｯｸM-PRO" panose="020F0600000000000000" pitchFamily="50" charset="-128"/>
              <a:ea typeface="HG丸ｺﾞｼｯｸM-PRO" panose="020F0600000000000000" pitchFamily="50" charset="-128"/>
            </a:endParaRPr>
          </a:p>
          <a:p>
            <a:pPr marL="542925" indent="-276225">
              <a:spcBef>
                <a:spcPts val="600"/>
              </a:spcBef>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精神保健福祉士配置加算（</a:t>
            </a:r>
            <a:r>
              <a:rPr lang="ja-JP" altLang="en-US" sz="2400" dirty="0">
                <a:solidFill>
                  <a:srgbClr val="FF0000"/>
                </a:solidFill>
                <a:latin typeface="HG丸ｺﾞｼｯｸM-PRO" panose="020F0600000000000000" pitchFamily="50" charset="-128"/>
                <a:ea typeface="HG丸ｺﾞｼｯｸM-PRO" panose="020F0600000000000000" pitchFamily="50" charset="-128"/>
              </a:rPr>
              <a:t>１日につき</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542925" indent="-276225">
              <a:spcBef>
                <a:spcPts val="600"/>
              </a:spcBef>
              <a:buNone/>
            </a:pP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2400" dirty="0" smtClean="0">
                <a:solidFill>
                  <a:srgbClr val="FF0000"/>
                </a:solidFill>
                <a:latin typeface="HG丸ｺﾞｼｯｸM-PRO" panose="020F0600000000000000" pitchFamily="50" charset="-128"/>
                <a:ea typeface="HG丸ｺﾞｼｯｸM-PRO" panose="020F0600000000000000" pitchFamily="50" charset="-128"/>
              </a:rPr>
              <a:t>３０点（新）</a:t>
            </a:r>
            <a:endPar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361950" indent="-180975">
              <a:spcBef>
                <a:spcPts val="0"/>
              </a:spcBef>
              <a:buNone/>
            </a:pPr>
            <a:r>
              <a:rPr lang="ja-JP" altLang="en-US" sz="1700" dirty="0">
                <a:latin typeface="HG丸ｺﾞｼｯｸM-PRO" panose="020F0600000000000000" pitchFamily="50" charset="-128"/>
                <a:ea typeface="HG丸ｺﾞｼｯｸM-PRO" panose="020F0600000000000000" pitchFamily="50" charset="-128"/>
              </a:rPr>
              <a:t>●</a:t>
            </a:r>
            <a:r>
              <a:rPr kumimoji="1" lang="ja-JP" altLang="en-US" sz="1700" dirty="0" smtClean="0">
                <a:latin typeface="HG丸ｺﾞｼｯｸM-PRO" panose="020F0600000000000000" pitchFamily="50" charset="-128"/>
                <a:ea typeface="HG丸ｺﾞｼｯｸM-PRO" panose="020F0600000000000000" pitchFamily="50" charset="-128"/>
              </a:rPr>
              <a:t>精神保健福祉士配置加算を算定した場合は、Ａ</a:t>
            </a:r>
            <a:r>
              <a:rPr kumimoji="1" lang="en-US" altLang="ja-JP" sz="1700" dirty="0" smtClean="0">
                <a:latin typeface="HG丸ｺﾞｼｯｸM-PRO" panose="020F0600000000000000" pitchFamily="50" charset="-128"/>
                <a:ea typeface="HG丸ｺﾞｼｯｸM-PRO" panose="020F0600000000000000" pitchFamily="50" charset="-128"/>
              </a:rPr>
              <a:t>230-2</a:t>
            </a:r>
            <a:r>
              <a:rPr kumimoji="1" lang="ja-JP" altLang="en-US" sz="1700" dirty="0" smtClean="0">
                <a:latin typeface="HG丸ｺﾞｼｯｸM-PRO" panose="020F0600000000000000" pitchFamily="50" charset="-128"/>
                <a:ea typeface="HG丸ｺﾞｼｯｸM-PRO" panose="020F0600000000000000" pitchFamily="50" charset="-128"/>
              </a:rPr>
              <a:t>精神科地域移行実施加算、Ｂ</a:t>
            </a:r>
            <a:r>
              <a:rPr kumimoji="1" lang="en-US" altLang="ja-JP" sz="1700" dirty="0" smtClean="0">
                <a:latin typeface="HG丸ｺﾞｼｯｸM-PRO" panose="020F0600000000000000" pitchFamily="50" charset="-128"/>
                <a:ea typeface="HG丸ｺﾞｼｯｸM-PRO" panose="020F0600000000000000" pitchFamily="50" charset="-128"/>
              </a:rPr>
              <a:t>005</a:t>
            </a:r>
            <a:r>
              <a:rPr kumimoji="1" lang="ja-JP" altLang="en-US" sz="1700" dirty="0" smtClean="0">
                <a:latin typeface="HG丸ｺﾞｼｯｸM-PRO" panose="020F0600000000000000" pitchFamily="50" charset="-128"/>
                <a:ea typeface="HG丸ｺﾞｼｯｸM-PRO" panose="020F0600000000000000" pitchFamily="50" charset="-128"/>
              </a:rPr>
              <a:t>退院時共同指導料２、Ｂ</a:t>
            </a:r>
            <a:r>
              <a:rPr kumimoji="1" lang="en-US" altLang="ja-JP" sz="1700" dirty="0" smtClean="0">
                <a:latin typeface="HG丸ｺﾞｼｯｸM-PRO" panose="020F0600000000000000" pitchFamily="50" charset="-128"/>
                <a:ea typeface="HG丸ｺﾞｼｯｸM-PRO" panose="020F0600000000000000" pitchFamily="50" charset="-128"/>
              </a:rPr>
              <a:t>005-1-2</a:t>
            </a:r>
            <a:r>
              <a:rPr kumimoji="1" lang="ja-JP" altLang="en-US" sz="1700" dirty="0" smtClean="0">
                <a:latin typeface="HG丸ｺﾞｼｯｸM-PRO" panose="020F0600000000000000" pitchFamily="50" charset="-128"/>
                <a:ea typeface="HG丸ｺﾞｼｯｸM-PRO" panose="020F0600000000000000" pitchFamily="50" charset="-128"/>
              </a:rPr>
              <a:t>介護支援連携指導料、Ｉ</a:t>
            </a:r>
            <a:r>
              <a:rPr kumimoji="1" lang="en-US" altLang="ja-JP" sz="1700" dirty="0" smtClean="0">
                <a:latin typeface="HG丸ｺﾞｼｯｸM-PRO" panose="020F0600000000000000" pitchFamily="50" charset="-128"/>
                <a:ea typeface="HG丸ｺﾞｼｯｸM-PRO" panose="020F0600000000000000" pitchFamily="50" charset="-128"/>
              </a:rPr>
              <a:t>011</a:t>
            </a:r>
            <a:r>
              <a:rPr kumimoji="1" lang="ja-JP" altLang="en-US" sz="1700" dirty="0" smtClean="0">
                <a:latin typeface="HG丸ｺﾞｼｯｸM-PRO" panose="020F0600000000000000" pitchFamily="50" charset="-128"/>
                <a:ea typeface="HG丸ｺﾞｼｯｸM-PRO" panose="020F0600000000000000" pitchFamily="50" charset="-128"/>
              </a:rPr>
              <a:t>精神科退院指導料及びＩ</a:t>
            </a:r>
            <a:r>
              <a:rPr kumimoji="1" lang="en-US" altLang="ja-JP" sz="1700" dirty="0" smtClean="0">
                <a:latin typeface="HG丸ｺﾞｼｯｸM-PRO" panose="020F0600000000000000" pitchFamily="50" charset="-128"/>
                <a:ea typeface="HG丸ｺﾞｼｯｸM-PRO" panose="020F0600000000000000" pitchFamily="50" charset="-128"/>
              </a:rPr>
              <a:t>011-2</a:t>
            </a:r>
            <a:r>
              <a:rPr kumimoji="1" lang="ja-JP" altLang="en-US" sz="1700" dirty="0" smtClean="0">
                <a:latin typeface="HG丸ｺﾞｼｯｸM-PRO" panose="020F0600000000000000" pitchFamily="50" charset="-128"/>
                <a:ea typeface="HG丸ｺﾞｼｯｸM-PRO" panose="020F0600000000000000" pitchFamily="50" charset="-128"/>
              </a:rPr>
              <a:t>精神科退院前訪問指導料は、算定しない。</a:t>
            </a:r>
            <a:endParaRPr kumimoji="1" lang="en-US" altLang="ja-JP" sz="1700" dirty="0" smtClean="0">
              <a:latin typeface="HG丸ｺﾞｼｯｸM-PRO" panose="020F0600000000000000" pitchFamily="50" charset="-128"/>
              <a:ea typeface="HG丸ｺﾞｼｯｸM-PRO" panose="020F0600000000000000" pitchFamily="50" charset="-128"/>
            </a:endParaRPr>
          </a:p>
          <a:p>
            <a:pPr marL="542925" indent="-276225">
              <a:spcBef>
                <a:spcPts val="0"/>
              </a:spcBef>
              <a:buNone/>
            </a:pPr>
            <a:endParaRPr kumimoji="1" lang="en-US" altLang="ja-JP" sz="1000" dirty="0" smtClean="0">
              <a:solidFill>
                <a:srgbClr val="FF0000"/>
              </a:solidFill>
              <a:latin typeface="HG丸ｺﾞｼｯｸM-PRO" panose="020F0600000000000000" pitchFamily="50" charset="-128"/>
              <a:ea typeface="HG丸ｺﾞｼｯｸM-PRO" panose="020F0600000000000000" pitchFamily="50" charset="-128"/>
            </a:endParaRPr>
          </a:p>
          <a:p>
            <a:pPr marL="180975" indent="-180975">
              <a:spcBef>
                <a:spcPts val="50"/>
              </a:spcBef>
              <a:buNone/>
            </a:pPr>
            <a:r>
              <a:rPr kumimoji="1" lang="ja-JP" altLang="en-US" sz="1800" dirty="0" smtClean="0">
                <a:latin typeface="HG丸ｺﾞｼｯｸM-PRO" panose="020F0600000000000000" pitchFamily="50" charset="-128"/>
                <a:ea typeface="HG丸ｺﾞｼｯｸM-PRO" panose="020F0600000000000000" pitchFamily="50" charset="-128"/>
              </a:rPr>
              <a:t>［施設基準］</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361950" indent="-276225">
              <a:spcBef>
                <a:spcPts val="50"/>
              </a:spcBef>
              <a:buNone/>
            </a:pPr>
            <a:r>
              <a:rPr lang="ja-JP" altLang="en-US" sz="1800" dirty="0" smtClean="0">
                <a:latin typeface="HG丸ｺﾞｼｯｸM-PRO" panose="020F0600000000000000" pitchFamily="50" charset="-128"/>
                <a:ea typeface="HG丸ｺﾞｼｯｸM-PRO" panose="020F0600000000000000" pitchFamily="50" charset="-128"/>
              </a:rPr>
              <a:t>①　当該病棟に</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専従の常勤精神保健福祉士を１名以上</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配置</a:t>
            </a:r>
            <a:r>
              <a:rPr lang="ja-JP" altLang="en-US" sz="1800" dirty="0" smtClean="0">
                <a:latin typeface="HG丸ｺﾞｼｯｸM-PRO" panose="020F0600000000000000" pitchFamily="50" charset="-128"/>
                <a:ea typeface="HG丸ｺﾞｼｯｸM-PRO" panose="020F0600000000000000" pitchFamily="50" charset="-128"/>
              </a:rPr>
              <a:t>すること</a:t>
            </a:r>
            <a:endParaRPr lang="en-US" altLang="ja-JP" sz="1800" dirty="0" smtClean="0">
              <a:latin typeface="HG丸ｺﾞｼｯｸM-PRO" panose="020F0600000000000000" pitchFamily="50" charset="-128"/>
              <a:ea typeface="HG丸ｺﾞｼｯｸM-PRO" panose="020F0600000000000000" pitchFamily="50" charset="-128"/>
            </a:endParaRPr>
          </a:p>
          <a:p>
            <a:pPr marL="361950" indent="-276225">
              <a:spcBef>
                <a:spcPts val="50"/>
              </a:spcBef>
              <a:buNone/>
            </a:pPr>
            <a:r>
              <a:rPr kumimoji="1" lang="ja-JP" altLang="en-US" sz="1800" dirty="0" smtClean="0">
                <a:latin typeface="HG丸ｺﾞｼｯｸM-PRO" panose="020F0600000000000000" pitchFamily="50" charset="-128"/>
                <a:ea typeface="HG丸ｺﾞｼｯｸM-PRO" panose="020F0600000000000000" pitchFamily="50" charset="-128"/>
              </a:rPr>
              <a:t>②　</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①とは別に</a:t>
            </a:r>
            <a:r>
              <a:rPr kumimoji="1" lang="ja-JP" altLang="en-US" sz="1800" dirty="0" smtClean="0">
                <a:latin typeface="HG丸ｺﾞｼｯｸM-PRO" panose="020F0600000000000000" pitchFamily="50" charset="-128"/>
                <a:ea typeface="HG丸ｺﾞｼｯｸM-PRO" panose="020F0600000000000000" pitchFamily="50" charset="-128"/>
              </a:rPr>
              <a:t>、退院支援部署又は地域移行支援室に</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常勤精神保健福祉士を１名以上配置</a:t>
            </a:r>
            <a:r>
              <a:rPr kumimoji="1" lang="ja-JP" altLang="en-US" sz="1800" dirty="0" smtClean="0">
                <a:latin typeface="HG丸ｺﾞｼｯｸM-PRO" panose="020F0600000000000000" pitchFamily="50" charset="-128"/>
                <a:ea typeface="HG丸ｺﾞｼｯｸM-PRO" panose="020F0600000000000000" pitchFamily="50" charset="-128"/>
              </a:rPr>
              <a:t>すること</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361950" indent="-276225">
              <a:spcBef>
                <a:spcPts val="50"/>
              </a:spcBef>
              <a:buNone/>
            </a:pPr>
            <a:r>
              <a:rPr lang="ja-JP" altLang="en-US" sz="1800" dirty="0" smtClean="0">
                <a:latin typeface="HG丸ｺﾞｼｯｸM-PRO" panose="020F0600000000000000" pitchFamily="50" charset="-128"/>
                <a:ea typeface="HG丸ｺﾞｼｯｸM-PRO" panose="020F0600000000000000" pitchFamily="50" charset="-128"/>
              </a:rPr>
              <a:t>③　措置入院、鑑定入院、医療観察法入院で当該保険医療機関に入院となった者を除いた当該病棟の</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新規入院</a:t>
            </a:r>
            <a:r>
              <a:rPr lang="ja-JP" altLang="en-US" sz="1800" u="sng" dirty="0">
                <a:solidFill>
                  <a:srgbClr val="0000FF"/>
                </a:solidFill>
                <a:latin typeface="HG丸ｺﾞｼｯｸM-PRO" panose="020F0600000000000000" pitchFamily="50" charset="-128"/>
                <a:ea typeface="HG丸ｺﾞｼｯｸM-PRO" panose="020F0600000000000000" pitchFamily="50" charset="-128"/>
              </a:rPr>
              <a:t>患者の</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うち９割</a:t>
            </a:r>
            <a:r>
              <a:rPr lang="ja-JP" altLang="en-US" sz="1800" u="sng" dirty="0">
                <a:solidFill>
                  <a:srgbClr val="0000FF"/>
                </a:solidFill>
                <a:latin typeface="HG丸ｺﾞｼｯｸM-PRO" panose="020F0600000000000000" pitchFamily="50" charset="-128"/>
                <a:ea typeface="HG丸ｺﾞｼｯｸM-PRO" panose="020F0600000000000000" pitchFamily="50" charset="-128"/>
              </a:rPr>
              <a:t>（精神療養病棟に</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おいては７割）以上</a:t>
            </a:r>
            <a:r>
              <a:rPr lang="ja-JP" altLang="en-US" sz="1800" dirty="0" smtClean="0">
                <a:latin typeface="HG丸ｺﾞｼｯｸM-PRO" panose="020F0600000000000000" pitchFamily="50" charset="-128"/>
                <a:ea typeface="HG丸ｺﾞｼｯｸM-PRO" panose="020F0600000000000000" pitchFamily="50" charset="-128"/>
              </a:rPr>
              <a:t>が入院日から起算して</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１年以内に退院</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し、在宅へ移行</a:t>
            </a:r>
            <a:r>
              <a:rPr lang="ja-JP" altLang="en-US" sz="1800" dirty="0" smtClean="0">
                <a:latin typeface="HG丸ｺﾞｼｯｸM-PRO" panose="020F0600000000000000" pitchFamily="50" charset="-128"/>
                <a:ea typeface="HG丸ｺﾞｼｯｸM-PRO" panose="020F0600000000000000" pitchFamily="50" charset="-128"/>
              </a:rPr>
              <a:t>すること</a:t>
            </a:r>
            <a:endParaRPr kumimoji="1" lang="en-US" altLang="ja-JP" sz="18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29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74095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6256" y="647076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107504" y="1340768"/>
            <a:ext cx="8208912" cy="18002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8" name="タイトル 1"/>
          <p:cNvSpPr txBox="1">
            <a:spLocks/>
          </p:cNvSpPr>
          <p:nvPr/>
        </p:nvSpPr>
        <p:spPr>
          <a:xfrm>
            <a:off x="457200" y="1412776"/>
            <a:ext cx="7859216" cy="1575048"/>
          </a:xfrm>
          <a:prstGeom prst="flowChartAlternateProcess">
            <a:avLst/>
          </a:prstGeom>
          <a:noFill/>
          <a:ln w="28575">
            <a:noFill/>
          </a:ln>
          <a:effectLst>
            <a:outerShdw blurRad="50800" dist="38100" algn="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smtClean="0">
                <a:solidFill>
                  <a:srgbClr val="002060"/>
                </a:solidFill>
                <a:latin typeface="+mj-ea"/>
              </a:rPr>
              <a:t>【</a:t>
            </a:r>
            <a:r>
              <a:rPr lang="ja-JP" altLang="en-US" sz="3200" smtClean="0">
                <a:solidFill>
                  <a:srgbClr val="002060"/>
                </a:solidFill>
                <a:latin typeface="+mj-ea"/>
              </a:rPr>
              <a:t>第１章　基本診療料</a:t>
            </a:r>
            <a:r>
              <a:rPr lang="en-US" altLang="ja-JP" sz="3200" smtClean="0">
                <a:solidFill>
                  <a:srgbClr val="002060"/>
                </a:solidFill>
                <a:latin typeface="+mj-ea"/>
              </a:rPr>
              <a:t>】</a:t>
            </a:r>
            <a:br>
              <a:rPr lang="en-US" altLang="ja-JP" sz="3200" smtClean="0">
                <a:solidFill>
                  <a:srgbClr val="002060"/>
                </a:solidFill>
                <a:latin typeface="+mj-ea"/>
              </a:rPr>
            </a:br>
            <a:r>
              <a:rPr lang="ja-JP" altLang="en-US" sz="4800" u="sng" smtClean="0">
                <a:solidFill>
                  <a:srgbClr val="002060"/>
                </a:solidFill>
                <a:latin typeface="+mj-ea"/>
              </a:rPr>
              <a:t>第１部　初 ・ 再 診 料</a:t>
            </a:r>
            <a:endParaRPr lang="ja-JP" altLang="en-US" sz="4800" u="sng" dirty="0">
              <a:solidFill>
                <a:srgbClr val="002060"/>
              </a:solidFill>
              <a:latin typeface="+mj-ea"/>
            </a:endParaRPr>
          </a:p>
        </p:txBody>
      </p:sp>
    </p:spTree>
    <p:extLst>
      <p:ext uri="{BB962C8B-B14F-4D97-AF65-F5344CB8AC3E}">
        <p14:creationId xmlns:p14="http://schemas.microsoft.com/office/powerpoint/2010/main" val="26348157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19728" y="188640"/>
            <a:ext cx="8568952" cy="648072"/>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260648"/>
            <a:ext cx="8424936" cy="6480720"/>
          </a:xfrm>
        </p:spPr>
        <p:txBody>
          <a:bodyPr>
            <a:normAutofit/>
          </a:bodyPr>
          <a:lstStyle/>
          <a:p>
            <a:pPr marL="0" indent="0">
              <a:spcAft>
                <a:spcPts val="1200"/>
              </a:spcAft>
              <a:buNone/>
            </a:pP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Ａ</a:t>
            </a:r>
            <a:r>
              <a:rPr kumimoji="1" lang="en-US" altLang="ja-JP" sz="2800" dirty="0" smtClean="0">
                <a:solidFill>
                  <a:srgbClr val="0000FF"/>
                </a:solidFill>
                <a:latin typeface="HG丸ｺﾞｼｯｸM-PRO" panose="020F0600000000000000" pitchFamily="50" charset="-128"/>
                <a:ea typeface="HG丸ｺﾞｼｯｸM-PRO" panose="020F0600000000000000" pitchFamily="50" charset="-128"/>
              </a:rPr>
              <a:t>104</a:t>
            </a: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　特定機能病院入院基本料（１日につき）</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sz="24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sz="2800" dirty="0">
              <a:latin typeface="HG丸ｺﾞｼｯｸM-PRO" panose="020F0600000000000000" pitchFamily="50" charset="-128"/>
              <a:ea typeface="HG丸ｺﾞｼｯｸM-PRO" panose="020F0600000000000000" pitchFamily="50" charset="-128"/>
            </a:endParaRPr>
          </a:p>
          <a:p>
            <a:pPr marL="542925" indent="0">
              <a:spcBef>
                <a:spcPts val="1200"/>
              </a:spcBef>
              <a:buNone/>
            </a:pPr>
            <a:r>
              <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kumimoji="1" lang="ja-JP" altLang="en-US" sz="2000" u="sng" dirty="0" smtClean="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endParaRPr kumimoji="1" lang="ja-JP" altLang="en-US" sz="2000" u="sng" dirty="0">
              <a:uFill>
                <a:solidFill>
                  <a:srgbClr val="0000FF"/>
                </a:solidFill>
              </a:u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30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529621679"/>
              </p:ext>
            </p:extLst>
          </p:nvPr>
        </p:nvGraphicFramePr>
        <p:xfrm>
          <a:off x="611560" y="980728"/>
          <a:ext cx="7920880" cy="4968548"/>
        </p:xfrm>
        <a:graphic>
          <a:graphicData uri="http://schemas.openxmlformats.org/drawingml/2006/table">
            <a:tbl>
              <a:tblPr firstRow="1" bandRow="1">
                <a:tableStyleId>{C4B1156A-380E-4F78-BDF5-A606A8083BF9}</a:tableStyleId>
              </a:tblPr>
              <a:tblGrid>
                <a:gridCol w="6690659"/>
                <a:gridCol w="1230221"/>
              </a:tblGrid>
              <a:tr h="38219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smtClean="0">
                          <a:latin typeface="HG丸ｺﾞｼｯｸM-PRO" panose="020F0600000000000000" pitchFamily="50" charset="-128"/>
                          <a:ea typeface="HG丸ｺﾞｼｯｸM-PRO" panose="020F0600000000000000" pitchFamily="50" charset="-128"/>
                        </a:rPr>
                        <a:t>１　一般病棟の場合</a:t>
                      </a:r>
                      <a:endParaRPr kumimoji="1" lang="en-US" altLang="ja-JP" sz="1800" b="0" dirty="0" smtClean="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r>
              <a:tr h="3821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smtClean="0">
                          <a:latin typeface="HG丸ｺﾞｼｯｸM-PRO" panose="020F0600000000000000" pitchFamily="50" charset="-128"/>
                          <a:ea typeface="HG丸ｺﾞｼｯｸM-PRO" panose="020F0600000000000000" pitchFamily="50" charset="-128"/>
                        </a:rPr>
                        <a:t>　イ　７対１入院基本料　　　　</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５６６点　→　１</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５９９点</a:t>
                      </a:r>
                      <a:endPar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+33</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821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ロ　</a:t>
                      </a:r>
                      <a:r>
                        <a:rPr lang="ja-JP" altLang="en-US" sz="1800" b="0" dirty="0" smtClean="0">
                          <a:latin typeface="HG丸ｺﾞｼｯｸM-PRO" panose="020F0600000000000000" pitchFamily="50" charset="-128"/>
                          <a:ea typeface="HG丸ｺﾞｼｯｸM-PRO" panose="020F0600000000000000" pitchFamily="50" charset="-128"/>
                        </a:rPr>
                        <a:t>１０対１入院基本料　　　</a:t>
                      </a:r>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３１１点　→　１</a:t>
                      </a:r>
                      <a:r>
                        <a:rPr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３３９点</a:t>
                      </a:r>
                      <a:endPar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1800" b="0" dirty="0" smtClean="0">
                          <a:solidFill>
                            <a:srgbClr val="0000FF"/>
                          </a:solidFill>
                          <a:latin typeface="HG丸ｺﾞｼｯｸM-PRO" panose="020F0600000000000000" pitchFamily="50" charset="-128"/>
                          <a:ea typeface="HG丸ｺﾞｼｯｸM-PRO" panose="020F0600000000000000" pitchFamily="50" charset="-128"/>
                        </a:rPr>
                        <a:t>+28</a:t>
                      </a:r>
                      <a:r>
                        <a:rPr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82196">
                <a:tc gridSpan="2">
                  <a:txBody>
                    <a:bodyPr/>
                    <a:lstStyle/>
                    <a:p>
                      <a:r>
                        <a:rPr lang="ja-JP" altLang="en-US" sz="1800" b="0" dirty="0" smtClean="0">
                          <a:latin typeface="HG丸ｺﾞｼｯｸM-PRO" panose="020F0600000000000000" pitchFamily="50" charset="-128"/>
                          <a:ea typeface="HG丸ｺﾞｼｯｸM-PRO" panose="020F0600000000000000" pitchFamily="50" charset="-128"/>
                        </a:rPr>
                        <a:t>２　結核病棟の場合　　</a:t>
                      </a:r>
                      <a:endParaRPr kumimoji="1" lang="ja-JP" altLang="en-US" sz="18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r>
              <a:tr h="3821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smtClean="0">
                          <a:latin typeface="HG丸ｺﾞｼｯｸM-PRO" panose="020F0600000000000000" pitchFamily="50" charset="-128"/>
                          <a:ea typeface="HG丸ｺﾞｼｯｸM-PRO" panose="020F0600000000000000" pitchFamily="50" charset="-128"/>
                        </a:rPr>
                        <a:t>　イ　７対１入院基本料　　　　</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５６６点　→　１</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５９９点</a:t>
                      </a:r>
                      <a:endPar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+33</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82196">
                <a:tc>
                  <a:txBody>
                    <a:bodyPr/>
                    <a:lstStyle/>
                    <a:p>
                      <a:pPr algn="l"/>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ロ　</a:t>
                      </a:r>
                      <a:r>
                        <a:rPr lang="ja-JP" altLang="en-US" sz="1800" b="0" dirty="0" smtClean="0">
                          <a:latin typeface="HG丸ｺﾞｼｯｸM-PRO" panose="020F0600000000000000" pitchFamily="50" charset="-128"/>
                          <a:ea typeface="HG丸ｺﾞｼｯｸM-PRO" panose="020F0600000000000000" pitchFamily="50" charset="-128"/>
                        </a:rPr>
                        <a:t>１０対１入院基本料　　　</a:t>
                      </a:r>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３１１点　→　１</a:t>
                      </a:r>
                      <a:r>
                        <a:rPr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３３９点</a:t>
                      </a:r>
                      <a:endParaRPr kumimoji="1" lang="ja-JP" altLang="en-US" sz="1800" b="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1800" b="0" dirty="0" smtClean="0">
                          <a:solidFill>
                            <a:srgbClr val="0000FF"/>
                          </a:solidFill>
                          <a:latin typeface="HG丸ｺﾞｼｯｸM-PRO" panose="020F0600000000000000" pitchFamily="50" charset="-128"/>
                          <a:ea typeface="HG丸ｺﾞｼｯｸM-PRO" panose="020F0600000000000000" pitchFamily="50" charset="-128"/>
                        </a:rPr>
                        <a:t>+28</a:t>
                      </a:r>
                      <a:r>
                        <a:rPr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82196">
                <a:tc>
                  <a:txBody>
                    <a:bodyPr/>
                    <a:lstStyle/>
                    <a:p>
                      <a:pPr algn="l"/>
                      <a:r>
                        <a:rPr lang="ja-JP" altLang="en-US" sz="1800" b="0" smtClean="0">
                          <a:solidFill>
                            <a:srgbClr val="FF0000"/>
                          </a:solidFill>
                          <a:latin typeface="HG丸ｺﾞｼｯｸM-PRO" panose="020F0600000000000000" pitchFamily="50" charset="-128"/>
                          <a:ea typeface="HG丸ｺﾞｼｯｸM-PRO" panose="020F0600000000000000" pitchFamily="50" charset="-128"/>
                        </a:rPr>
                        <a:t>　</a:t>
                      </a:r>
                      <a:r>
                        <a:rPr lang="ja-JP" altLang="en-US" sz="1800" b="0" smtClean="0">
                          <a:solidFill>
                            <a:schemeClr val="tx1"/>
                          </a:solidFill>
                          <a:latin typeface="HG丸ｺﾞｼｯｸM-PRO" panose="020F0600000000000000" pitchFamily="50" charset="-128"/>
                          <a:ea typeface="HG丸ｺﾞｼｯｸM-PRO" panose="020F0600000000000000" pitchFamily="50" charset="-128"/>
                        </a:rPr>
                        <a:t>ハ</a:t>
                      </a:r>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1800" b="0" dirty="0" smtClean="0">
                          <a:latin typeface="HG丸ｺﾞｼｯｸM-PRO" panose="020F0600000000000000" pitchFamily="50" charset="-128"/>
                          <a:ea typeface="HG丸ｺﾞｼｯｸM-PRO" panose="020F0600000000000000" pitchFamily="50" charset="-128"/>
                        </a:rPr>
                        <a:t>１３対１入院基本料</a:t>
                      </a:r>
                      <a:r>
                        <a:rPr lang="ja-JP" altLang="en-US" sz="1800" b="0" smtClean="0">
                          <a:solidFill>
                            <a:srgbClr val="FF0000"/>
                          </a:solidFill>
                          <a:latin typeface="HG丸ｺﾞｼｯｸM-PRO" panose="020F0600000000000000" pitchFamily="50" charset="-128"/>
                          <a:ea typeface="HG丸ｺﾞｼｯｸM-PRO" panose="020F0600000000000000" pitchFamily="50" charset="-128"/>
                        </a:rPr>
                        <a:t>　　　１</a:t>
                      </a:r>
                      <a:r>
                        <a:rPr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１０３点　→　１</a:t>
                      </a:r>
                      <a:r>
                        <a:rPr lang="en-US" altLang="ja-JP" sz="1800" b="0" smtClean="0">
                          <a:solidFill>
                            <a:srgbClr val="FF0000"/>
                          </a:solidFill>
                          <a:latin typeface="HG丸ｺﾞｼｯｸM-PRO" panose="020F0600000000000000" pitchFamily="50" charset="-128"/>
                          <a:ea typeface="HG丸ｺﾞｼｯｸM-PRO" panose="020F0600000000000000" pitchFamily="50" charset="-128"/>
                        </a:rPr>
                        <a:t>,</a:t>
                      </a:r>
                      <a:r>
                        <a:rPr lang="ja-JP" altLang="en-US" sz="1800" b="0" smtClean="0">
                          <a:solidFill>
                            <a:srgbClr val="FF0000"/>
                          </a:solidFill>
                          <a:latin typeface="HG丸ｺﾞｼｯｸM-PRO" panose="020F0600000000000000" pitchFamily="50" charset="-128"/>
                          <a:ea typeface="HG丸ｺﾞｼｯｸM-PRO" panose="020F0600000000000000" pitchFamily="50" charset="-128"/>
                        </a:rPr>
                        <a:t>１２６点</a:t>
                      </a:r>
                      <a:endParaRPr kumimoji="1" lang="ja-JP" altLang="en-US" sz="1800" b="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ja-JP" altLang="en-US" sz="1800" b="0" smtClean="0">
                          <a:solidFill>
                            <a:srgbClr val="0000FF"/>
                          </a:solidFill>
                          <a:latin typeface="HG丸ｺﾞｼｯｸM-PRO" panose="020F0600000000000000" pitchFamily="50" charset="-128"/>
                          <a:ea typeface="HG丸ｺﾞｼｯｸM-PRO" panose="020F0600000000000000" pitchFamily="50" charset="-128"/>
                        </a:rPr>
                        <a:t>（</a:t>
                      </a:r>
                      <a:r>
                        <a:rPr lang="en-US" altLang="ja-JP" sz="1800" b="0" smtClean="0">
                          <a:solidFill>
                            <a:srgbClr val="0000FF"/>
                          </a:solidFill>
                          <a:latin typeface="HG丸ｺﾞｼｯｸM-PRO" panose="020F0600000000000000" pitchFamily="50" charset="-128"/>
                          <a:ea typeface="HG丸ｺﾞｼｯｸM-PRO" panose="020F0600000000000000" pitchFamily="50" charset="-128"/>
                        </a:rPr>
                        <a:t>+23</a:t>
                      </a:r>
                      <a:r>
                        <a:rPr lang="ja-JP" altLang="en-US" sz="1800" b="0" smtClean="0">
                          <a:solidFill>
                            <a:srgbClr val="0000FF"/>
                          </a:solidFill>
                          <a:latin typeface="HG丸ｺﾞｼｯｸM-PRO" panose="020F0600000000000000" pitchFamily="50" charset="-128"/>
                          <a:ea typeface="HG丸ｺﾞｼｯｸM-PRO" panose="020F0600000000000000" pitchFamily="50" charset="-128"/>
                        </a:rPr>
                        <a:t>）</a:t>
                      </a:r>
                      <a:endParaRPr kumimoji="1" lang="ja-JP" altLang="en-US" sz="1800" b="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82196">
                <a:tc>
                  <a:txBody>
                    <a:bodyPr/>
                    <a:lstStyle/>
                    <a:p>
                      <a:pPr algn="l"/>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1800" b="0" dirty="0" smtClean="0">
                          <a:solidFill>
                            <a:schemeClr val="tx1"/>
                          </a:solidFill>
                          <a:latin typeface="HG丸ｺﾞｼｯｸM-PRO" panose="020F0600000000000000" pitchFamily="50" charset="-128"/>
                          <a:ea typeface="HG丸ｺﾞｼｯｸM-PRO" panose="020F0600000000000000" pitchFamily="50" charset="-128"/>
                        </a:rPr>
                        <a:t>ニ　１５対１入院基本料 </a:t>
                      </a:r>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　　　　９４５点　→　　９６５点</a:t>
                      </a:r>
                      <a:endParaRPr kumimoji="1" lang="ja-JP" altLang="en-US" sz="1800" b="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1800" b="0" dirty="0" smtClean="0">
                          <a:solidFill>
                            <a:srgbClr val="0000FF"/>
                          </a:solidFill>
                          <a:latin typeface="HG丸ｺﾞｼｯｸM-PRO" panose="020F0600000000000000" pitchFamily="50" charset="-128"/>
                          <a:ea typeface="HG丸ｺﾞｼｯｸM-PRO" panose="020F0600000000000000" pitchFamily="50" charset="-128"/>
                        </a:rPr>
                        <a:t>+20</a:t>
                      </a:r>
                      <a:r>
                        <a:rPr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82196">
                <a:tc gridSpan="2">
                  <a:txBody>
                    <a:bodyPr/>
                    <a:lstStyle/>
                    <a:p>
                      <a:r>
                        <a:rPr kumimoji="1" lang="ja-JP" altLang="en-US" sz="1800" b="0" dirty="0" smtClean="0">
                          <a:latin typeface="HG丸ｺﾞｼｯｸM-PRO" panose="020F0600000000000000" pitchFamily="50" charset="-128"/>
                          <a:ea typeface="HG丸ｺﾞｼｯｸM-PRO" panose="020F0600000000000000" pitchFamily="50" charset="-128"/>
                        </a:rPr>
                        <a:t>３　精神病棟の場合</a:t>
                      </a:r>
                      <a:endParaRPr kumimoji="1" lang="ja-JP" altLang="en-US" sz="18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r>
              <a:tr h="382196">
                <a:tc>
                  <a:txBody>
                    <a:bodyPr/>
                    <a:lstStyle/>
                    <a:p>
                      <a:pPr algn="l"/>
                      <a:r>
                        <a:rPr lang="ja-JP" altLang="en-US" sz="1800" b="0" dirty="0" smtClean="0">
                          <a:solidFill>
                            <a:schemeClr val="tx1"/>
                          </a:solidFill>
                          <a:latin typeface="HG丸ｺﾞｼｯｸM-PRO" panose="020F0600000000000000" pitchFamily="50" charset="-128"/>
                          <a:ea typeface="HG丸ｺﾞｼｯｸM-PRO" panose="020F0600000000000000" pitchFamily="50" charset="-128"/>
                        </a:rPr>
                        <a:t>　イ　７対１入院基本料　　　　</a:t>
                      </a:r>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３２２点　→　１</a:t>
                      </a:r>
                      <a:r>
                        <a:rPr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３５０点</a:t>
                      </a:r>
                      <a:endParaRPr kumimoji="1" lang="ja-JP" altLang="en-US" sz="1800" b="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1800" b="0" dirty="0" smtClean="0">
                          <a:solidFill>
                            <a:srgbClr val="0000FF"/>
                          </a:solidFill>
                          <a:latin typeface="HG丸ｺﾞｼｯｸM-PRO" panose="020F0600000000000000" pitchFamily="50" charset="-128"/>
                          <a:ea typeface="HG丸ｺﾞｼｯｸM-PRO" panose="020F0600000000000000" pitchFamily="50" charset="-128"/>
                        </a:rPr>
                        <a:t>+28</a:t>
                      </a:r>
                      <a:r>
                        <a:rPr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82196">
                <a:tc>
                  <a:txBody>
                    <a:bodyPr/>
                    <a:lstStyle/>
                    <a:p>
                      <a:pPr algn="l"/>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ロ　</a:t>
                      </a:r>
                      <a:r>
                        <a:rPr lang="ja-JP" altLang="en-US" sz="1800" b="0" dirty="0" smtClean="0">
                          <a:latin typeface="HG丸ｺﾞｼｯｸM-PRO" panose="020F0600000000000000" pitchFamily="50" charset="-128"/>
                          <a:ea typeface="HG丸ｺﾞｼｯｸM-PRO" panose="020F0600000000000000" pitchFamily="50" charset="-128"/>
                        </a:rPr>
                        <a:t>１０対１入院基本料　　　</a:t>
                      </a:r>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２５１点　→　１</a:t>
                      </a:r>
                      <a:r>
                        <a:rPr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２７８点</a:t>
                      </a:r>
                      <a:endParaRPr kumimoji="1" lang="ja-JP" altLang="en-US" sz="1800" b="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1800" b="0" dirty="0" smtClean="0">
                          <a:solidFill>
                            <a:srgbClr val="0000FF"/>
                          </a:solidFill>
                          <a:latin typeface="HG丸ｺﾞｼｯｸM-PRO" panose="020F0600000000000000" pitchFamily="50" charset="-128"/>
                          <a:ea typeface="HG丸ｺﾞｼｯｸM-PRO" panose="020F0600000000000000" pitchFamily="50" charset="-128"/>
                        </a:rPr>
                        <a:t>+27</a:t>
                      </a:r>
                      <a:r>
                        <a:rPr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82196">
                <a:tc>
                  <a:txBody>
                    <a:bodyPr/>
                    <a:lstStyle/>
                    <a:p>
                      <a:pPr algn="l"/>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1800" b="0" dirty="0" smtClean="0">
                          <a:solidFill>
                            <a:schemeClr val="tx1"/>
                          </a:solidFill>
                          <a:latin typeface="HG丸ｺﾞｼｯｸM-PRO" panose="020F0600000000000000" pitchFamily="50" charset="-128"/>
                          <a:ea typeface="HG丸ｺﾞｼｯｸM-PRO" panose="020F0600000000000000" pitchFamily="50" charset="-128"/>
                        </a:rPr>
                        <a:t>ハ</a:t>
                      </a:r>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1800" b="0" dirty="0" smtClean="0">
                          <a:latin typeface="HG丸ｺﾞｼｯｸM-PRO" panose="020F0600000000000000" pitchFamily="50" charset="-128"/>
                          <a:ea typeface="HG丸ｺﾞｼｯｸM-PRO" panose="020F0600000000000000" pitchFamily="50" charset="-128"/>
                        </a:rPr>
                        <a:t>１３対１入院基本料 </a:t>
                      </a:r>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1800" b="0" baseline="0" dirty="0" smtClean="0">
                          <a:solidFill>
                            <a:srgbClr val="FF0000"/>
                          </a:solidFill>
                          <a:latin typeface="HG丸ｺﾞｼｯｸM-PRO" panose="020F0600000000000000" pitchFamily="50" charset="-128"/>
                          <a:ea typeface="HG丸ｺﾞｼｯｸM-PRO" panose="020F0600000000000000" pitchFamily="50" charset="-128"/>
                        </a:rPr>
                        <a:t>９３１</a:t>
                      </a:r>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点　→　　９５１点</a:t>
                      </a:r>
                      <a:endParaRPr kumimoji="1" lang="ja-JP" altLang="en-US" sz="1800" b="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1800" b="0" dirty="0" smtClean="0">
                          <a:solidFill>
                            <a:srgbClr val="0000FF"/>
                          </a:solidFill>
                          <a:latin typeface="HG丸ｺﾞｼｯｸM-PRO" panose="020F0600000000000000" pitchFamily="50" charset="-128"/>
                          <a:ea typeface="HG丸ｺﾞｼｯｸM-PRO" panose="020F0600000000000000" pitchFamily="50" charset="-128"/>
                        </a:rPr>
                        <a:t>+20</a:t>
                      </a:r>
                      <a:r>
                        <a:rPr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ja-JP" altLang="en-US" sz="1800" b="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82196">
                <a:tc>
                  <a:txBody>
                    <a:bodyPr/>
                    <a:lstStyle/>
                    <a:p>
                      <a:pPr algn="l"/>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1800" b="0" dirty="0" smtClean="0">
                          <a:solidFill>
                            <a:schemeClr val="tx1"/>
                          </a:solidFill>
                          <a:latin typeface="HG丸ｺﾞｼｯｸM-PRO" panose="020F0600000000000000" pitchFamily="50" charset="-128"/>
                          <a:ea typeface="HG丸ｺﾞｼｯｸM-PRO" panose="020F0600000000000000" pitchFamily="50" charset="-128"/>
                        </a:rPr>
                        <a:t>ニ　１５対１入院基本料 </a:t>
                      </a:r>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　　　　８５０点　→　　８６８点</a:t>
                      </a:r>
                      <a:endParaRPr kumimoji="1" lang="ja-JP" altLang="en-US" sz="1800" b="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1800" b="0" dirty="0" smtClean="0">
                          <a:solidFill>
                            <a:srgbClr val="0000FF"/>
                          </a:solidFill>
                          <a:latin typeface="HG丸ｺﾞｼｯｸM-PRO" panose="020F0600000000000000" pitchFamily="50" charset="-128"/>
                          <a:ea typeface="HG丸ｺﾞｼｯｸM-PRO" panose="020F0600000000000000" pitchFamily="50" charset="-128"/>
                        </a:rPr>
                        <a:t>+18</a:t>
                      </a:r>
                      <a:r>
                        <a:rPr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2085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08720" y="620689"/>
            <a:ext cx="8568952" cy="792088"/>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728700"/>
            <a:ext cx="8424936" cy="6012668"/>
          </a:xfrm>
        </p:spPr>
        <p:txBody>
          <a:bodyPr>
            <a:normAutofit/>
          </a:bodyPr>
          <a:lstStyle/>
          <a:p>
            <a:pPr marL="0" indent="0">
              <a:spcAft>
                <a:spcPts val="1200"/>
              </a:spcAft>
              <a:buNone/>
            </a:pP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Ａ</a:t>
            </a:r>
            <a:r>
              <a:rPr kumimoji="1" lang="en-US" altLang="ja-JP" sz="2800" dirty="0" smtClean="0">
                <a:solidFill>
                  <a:srgbClr val="0000FF"/>
                </a:solidFill>
                <a:latin typeface="HG丸ｺﾞｼｯｸM-PRO" panose="020F0600000000000000" pitchFamily="50" charset="-128"/>
                <a:ea typeface="HG丸ｺﾞｼｯｸM-PRO" panose="020F0600000000000000" pitchFamily="50" charset="-128"/>
              </a:rPr>
              <a:t>105</a:t>
            </a: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　専門病院入院基本料（１日につき）</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1400" u="heavy"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542925" indent="0">
              <a:spcBef>
                <a:spcPts val="0"/>
              </a:spcBef>
              <a:buNone/>
            </a:pPr>
            <a:r>
              <a:rPr kumimoji="1" lang="en-US" altLang="ja-JP" sz="24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kumimoji="1" lang="ja-JP" altLang="en-US" sz="2400" u="sng" dirty="0" smtClean="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endParaRPr kumimoji="1" lang="ja-JP" altLang="en-US" sz="2400" u="sng" dirty="0">
              <a:uFill>
                <a:solidFill>
                  <a:srgbClr val="0000FF"/>
                </a:solidFill>
              </a:u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31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264551976"/>
              </p:ext>
            </p:extLst>
          </p:nvPr>
        </p:nvGraphicFramePr>
        <p:xfrm>
          <a:off x="761046" y="1844824"/>
          <a:ext cx="7664300" cy="2862318"/>
        </p:xfrm>
        <a:graphic>
          <a:graphicData uri="http://schemas.openxmlformats.org/drawingml/2006/table">
            <a:tbl>
              <a:tblPr firstRow="1" bandRow="1">
                <a:tableStyleId>{C4B1156A-380E-4F78-BDF5-A606A8083BF9}</a:tableStyleId>
              </a:tblPr>
              <a:tblGrid>
                <a:gridCol w="6162632"/>
                <a:gridCol w="1501668"/>
              </a:tblGrid>
              <a:tr h="47705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latin typeface="HG丸ｺﾞｼｯｸM-PRO" panose="020F0600000000000000" pitchFamily="50" charset="-128"/>
                          <a:ea typeface="HG丸ｺﾞｼｯｸM-PRO" panose="020F0600000000000000" pitchFamily="50" charset="-128"/>
                        </a:rPr>
                        <a:t>１　７対１入院基本料</a:t>
                      </a:r>
                      <a:endParaRPr kumimoji="1" lang="en-US" altLang="ja-JP" sz="2400" b="0" dirty="0" smtClean="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r>
              <a:tr h="477053">
                <a:tc>
                  <a:txBody>
                    <a:bodyPr/>
                    <a:lstStyle/>
                    <a:p>
                      <a:pPr algn="r"/>
                      <a:r>
                        <a:rPr kumimoji="1"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24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５６６点　→　１</a:t>
                      </a:r>
                      <a:r>
                        <a:rPr kumimoji="1" lang="en-US" altLang="ja-JP" sz="24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５９１点</a:t>
                      </a:r>
                      <a:endParaRPr kumimoji="1" lang="ja-JP" altLang="en-US" sz="2400" b="0" dirty="0">
                        <a:solidFill>
                          <a:srgbClr val="FF0000"/>
                        </a:solidFill>
                        <a:latin typeface="HG丸ｺﾞｼｯｸM-PRO" panose="020F0600000000000000" pitchFamily="50" charset="-128"/>
                        <a:ea typeface="HG丸ｺﾞｼｯｸM-PRO" panose="020F0600000000000000" pitchFamily="50" charset="-128"/>
                      </a:endParaRPr>
                    </a:p>
                  </a:txBody>
                  <a:tcPr>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2400" b="0" dirty="0" smtClean="0">
                          <a:solidFill>
                            <a:srgbClr val="0000FF"/>
                          </a:solidFill>
                          <a:latin typeface="HG丸ｺﾞｼｯｸM-PRO" panose="020F0600000000000000" pitchFamily="50" charset="-128"/>
                          <a:ea typeface="HG丸ｺﾞｼｯｸM-PRO" panose="020F0600000000000000" pitchFamily="50" charset="-128"/>
                        </a:rPr>
                        <a:t>+25</a:t>
                      </a:r>
                      <a:r>
                        <a:rPr kumimoji="1" lang="ja-JP" altLang="en-US" sz="24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ja-JP" altLang="en-US" sz="2400" b="0" dirty="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tcPr>
                </a:tc>
              </a:tr>
              <a:tr h="477053">
                <a:tc gridSpan="2">
                  <a:txBody>
                    <a:bodyPr/>
                    <a:lstStyle/>
                    <a:p>
                      <a:r>
                        <a:rPr lang="ja-JP" altLang="en-US" sz="2400" b="0" dirty="0" smtClean="0">
                          <a:latin typeface="HG丸ｺﾞｼｯｸM-PRO" panose="020F0600000000000000" pitchFamily="50" charset="-128"/>
                          <a:ea typeface="HG丸ｺﾞｼｯｸM-PRO" panose="020F0600000000000000" pitchFamily="50" charset="-128"/>
                        </a:rPr>
                        <a:t>２　１０対１入院基本料</a:t>
                      </a:r>
                      <a:endParaRPr kumimoji="1" lang="ja-JP" altLang="en-US" sz="2400" b="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r>
              <a:tr h="477053">
                <a:tc>
                  <a:txBody>
                    <a:bodyPr/>
                    <a:lstStyle/>
                    <a:p>
                      <a:pPr algn="r"/>
                      <a:r>
                        <a:rPr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4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３１１点　→　１</a:t>
                      </a:r>
                      <a:r>
                        <a:rPr lang="en-US" altLang="ja-JP" sz="24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３３２点</a:t>
                      </a:r>
                      <a:endParaRPr kumimoji="1" lang="ja-JP" altLang="en-US" sz="2400" b="0" dirty="0">
                        <a:latin typeface="HG丸ｺﾞｼｯｸM-PRO" panose="020F0600000000000000" pitchFamily="50" charset="-128"/>
                        <a:ea typeface="HG丸ｺﾞｼｯｸM-PRO" panose="020F0600000000000000" pitchFamily="50" charset="-128"/>
                      </a:endParaRPr>
                    </a:p>
                  </a:txBody>
                  <a:tcPr>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400" b="0" dirty="0" smtClean="0">
                          <a:solidFill>
                            <a:srgbClr val="0000FF"/>
                          </a:solidFill>
                          <a:latin typeface="HG丸ｺﾞｼｯｸM-PRO" panose="020F0600000000000000" pitchFamily="50" charset="-128"/>
                          <a:ea typeface="HG丸ｺﾞｼｯｸM-PRO" panose="020F0600000000000000" pitchFamily="50" charset="-128"/>
                        </a:rPr>
                        <a:t>+21</a:t>
                      </a:r>
                      <a:r>
                        <a:rPr lang="ja-JP" altLang="en-US" sz="24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tcPr>
                </a:tc>
              </a:tr>
              <a:tr h="477053">
                <a:tc gridSpan="2">
                  <a:txBody>
                    <a:bodyPr/>
                    <a:lstStyle/>
                    <a:p>
                      <a:r>
                        <a:rPr lang="ja-JP" altLang="en-US" sz="2400" b="0" dirty="0" smtClean="0">
                          <a:latin typeface="HG丸ｺﾞｼｯｸM-PRO" panose="020F0600000000000000" pitchFamily="50" charset="-128"/>
                          <a:ea typeface="HG丸ｺﾞｼｯｸM-PRO" panose="020F0600000000000000" pitchFamily="50" charset="-128"/>
                        </a:rPr>
                        <a:t>３　１３対１入院基本料</a:t>
                      </a:r>
                      <a:endParaRPr kumimoji="1" lang="ja-JP" altLang="en-US" sz="2400" b="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r>
              <a:tr h="477053">
                <a:tc>
                  <a:txBody>
                    <a:bodyPr/>
                    <a:lstStyle/>
                    <a:p>
                      <a:pPr algn="r"/>
                      <a:r>
                        <a:rPr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4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１０３点　→　１</a:t>
                      </a:r>
                      <a:r>
                        <a:rPr lang="en-US" altLang="ja-JP" sz="24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１２１点</a:t>
                      </a:r>
                      <a:endParaRPr kumimoji="1" lang="ja-JP" altLang="en-US" sz="2400" b="0" dirty="0"/>
                    </a:p>
                  </a:txBody>
                  <a:tcPr>
                    <a:lnR w="12700" cap="flat" cmpd="sng" algn="ctr">
                      <a:noFill/>
                      <a:prstDash val="solid"/>
                      <a:round/>
                      <a:headEnd type="none" w="med" len="med"/>
                      <a:tailEnd type="none" w="med" len="med"/>
                    </a:lnR>
                  </a:tcPr>
                </a:tc>
                <a:tc>
                  <a:txBody>
                    <a:bodyPr/>
                    <a:lstStyle/>
                    <a:p>
                      <a:r>
                        <a:rPr lang="ja-JP" altLang="en-US" sz="24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400" b="0" dirty="0" smtClean="0">
                          <a:solidFill>
                            <a:srgbClr val="0000FF"/>
                          </a:solidFill>
                          <a:latin typeface="HG丸ｺﾞｼｯｸM-PRO" panose="020F0600000000000000" pitchFamily="50" charset="-128"/>
                          <a:ea typeface="HG丸ｺﾞｼｯｸM-PRO" panose="020F0600000000000000" pitchFamily="50" charset="-128"/>
                        </a:rPr>
                        <a:t>+18</a:t>
                      </a:r>
                      <a:r>
                        <a:rPr lang="ja-JP" altLang="en-US" sz="24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ja-JP" altLang="en-US" sz="2400" b="0" dirty="0"/>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561837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対角する 2 つの角を切り取った四角形 4"/>
          <p:cNvSpPr/>
          <p:nvPr/>
        </p:nvSpPr>
        <p:spPr>
          <a:xfrm>
            <a:off x="323528" y="476672"/>
            <a:ext cx="8496944" cy="6264696"/>
          </a:xfrm>
          <a:prstGeom prst="snip2DiagRect">
            <a:avLst>
              <a:gd name="adj1" fmla="val 0"/>
              <a:gd name="adj2" fmla="val 529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528" y="620688"/>
            <a:ext cx="8496944" cy="1008112"/>
          </a:xfrm>
          <a:prstGeom prst="roundRect">
            <a:avLst>
              <a:gd name="adj" fmla="val 1256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 name="角丸四角形 1"/>
          <p:cNvSpPr/>
          <p:nvPr/>
        </p:nvSpPr>
        <p:spPr>
          <a:xfrm>
            <a:off x="323528" y="116632"/>
            <a:ext cx="8136904" cy="504056"/>
          </a:xfrm>
          <a:prstGeom prst="roundRect">
            <a:avLst>
              <a:gd name="adj" fmla="val 20886"/>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188640"/>
            <a:ext cx="8352928" cy="6552728"/>
          </a:xfrm>
        </p:spPr>
        <p:txBody>
          <a:bodyPr>
            <a:normAutofit lnSpcReduction="10000"/>
          </a:bodyPr>
          <a:lstStyle/>
          <a:p>
            <a:pPr marL="0" indent="0">
              <a:buNone/>
            </a:pP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◆一般病棟用の重症度、医療・介護必要度の見直し</a:t>
            </a:r>
            <a:r>
              <a:rPr lang="ja-JP" altLang="en-US" sz="2200" dirty="0" smtClean="0">
                <a:latin typeface="HG丸ｺﾞｼｯｸM-PRO" panose="020F0600000000000000" pitchFamily="50" charset="-128"/>
                <a:ea typeface="HG丸ｺﾞｼｯｸM-PRO" panose="020F0600000000000000" pitchFamily="50" charset="-128"/>
              </a:rPr>
              <a:t>（再掲）</a:t>
            </a:r>
            <a:endParaRPr lang="en-US" altLang="ja-JP" sz="2200" dirty="0" smtClean="0">
              <a:latin typeface="HG丸ｺﾞｼｯｸM-PRO" panose="020F0600000000000000" pitchFamily="50" charset="-128"/>
              <a:ea typeface="HG丸ｺﾞｼｯｸM-PRO" panose="020F0600000000000000" pitchFamily="50" charset="-128"/>
            </a:endParaRPr>
          </a:p>
          <a:p>
            <a:pPr marL="446088" indent="-265113">
              <a:spcBef>
                <a:spcPts val="1200"/>
              </a:spcBef>
              <a:buNone/>
            </a:pPr>
            <a:r>
              <a:rPr kumimoji="1" lang="en-US" altLang="ja-JP" sz="2000" dirty="0" smtClean="0">
                <a:latin typeface="HG丸ｺﾞｼｯｸM-PRO" panose="020F0600000000000000" pitchFamily="50" charset="-128"/>
                <a:ea typeface="HG丸ｺﾞｼｯｸM-PRO" panose="020F0600000000000000" pitchFamily="50" charset="-128"/>
              </a:rPr>
              <a:t>※</a:t>
            </a:r>
            <a:r>
              <a:rPr kumimoji="1" lang="ja-JP" altLang="en-US" sz="2000" dirty="0" smtClean="0">
                <a:latin typeface="HG丸ｺﾞｼｯｸM-PRO" panose="020F0600000000000000" pitchFamily="50" charset="-128"/>
                <a:ea typeface="HG丸ｺﾞｼｯｸM-PRO" panose="020F0600000000000000" pitchFamily="50" charset="-128"/>
              </a:rPr>
              <a:t>救命救急入院料を算定する治療室を有する保険医療機関の入院基本料の基準該当患者割合の要件を見直すとともに、</a:t>
            </a: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専門病院入院基本料（悪性腫瘍７割以上）等の評価基準を改める</a:t>
            </a:r>
            <a:r>
              <a:rPr kumimoji="1"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180975" indent="-180975">
              <a:buNone/>
            </a:pPr>
            <a:r>
              <a:rPr lang="en-US" altLang="ja-JP" sz="1600" dirty="0" smtClean="0">
                <a:latin typeface="HG丸ｺﾞｼｯｸM-PRO" panose="020F0600000000000000" pitchFamily="50" charset="-128"/>
                <a:ea typeface="HG丸ｺﾞｼｯｸM-PRO" panose="020F0600000000000000" pitchFamily="50" charset="-128"/>
              </a:rPr>
              <a:t>※</a:t>
            </a:r>
            <a:r>
              <a:rPr lang="ja-JP" altLang="en-US" sz="1600" dirty="0" smtClean="0">
                <a:latin typeface="HG丸ｺﾞｼｯｸM-PRO" panose="020F0600000000000000" pitchFamily="50" charset="-128"/>
                <a:ea typeface="HG丸ｺﾞｼｯｸM-PRO" panose="020F0600000000000000" pitchFamily="50" charset="-128"/>
              </a:rPr>
              <a:t>なお、重症度、医療・看護必要度の見直しによる激変緩和措置として、</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１０対１入院基本料の急性期看護補助体制加算及び１３対１入院基本料の看護補助加算１</a:t>
            </a:r>
            <a:r>
              <a:rPr lang="ja-JP" altLang="en-US" sz="1600" dirty="0" smtClean="0">
                <a:latin typeface="HG丸ｺﾞｼｯｸM-PRO" panose="020F0600000000000000" pitchFamily="50" charset="-128"/>
                <a:ea typeface="HG丸ｺﾞｼｯｸM-PRO" panose="020F0600000000000000" pitchFamily="50" charset="-128"/>
              </a:rPr>
              <a:t>の施設要件を下記の通りとする。</a:t>
            </a:r>
            <a:endParaRPr lang="en-US" altLang="ja-JP" sz="1600" dirty="0" smtClean="0">
              <a:latin typeface="HG丸ｺﾞｼｯｸM-PRO" panose="020F0600000000000000" pitchFamily="50" charset="-128"/>
              <a:ea typeface="HG丸ｺﾞｼｯｸM-PRO" panose="020F0600000000000000" pitchFamily="50" charset="-128"/>
            </a:endParaRPr>
          </a:p>
          <a:p>
            <a:pPr marL="180975" indent="0" algn="ctr">
              <a:buNone/>
            </a:pPr>
            <a:r>
              <a:rPr lang="en-US" altLang="ja-JP" sz="16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600" b="1" dirty="0" smtClean="0">
                <a:solidFill>
                  <a:srgbClr val="FF0000"/>
                </a:solidFill>
                <a:latin typeface="HG丸ｺﾞｼｯｸM-PRO" panose="020F0600000000000000" pitchFamily="50" charset="-128"/>
                <a:ea typeface="HG丸ｺﾞｼｯｸM-PRO" panose="020F0600000000000000" pitchFamily="50" charset="-128"/>
              </a:rPr>
              <a:t> 重症度、医療・看護必要度基準　１０％以上　→　５％以上 </a:t>
            </a:r>
            <a:r>
              <a:rPr lang="en-US" altLang="ja-JP" sz="1600" b="1"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marL="180975" indent="-180975">
              <a:spcBef>
                <a:spcPts val="600"/>
              </a:spcBef>
              <a:buNone/>
            </a:pPr>
            <a:r>
              <a:rPr lang="ja-JP" altLang="en-US" sz="1600" dirty="0" smtClean="0">
                <a:latin typeface="HG丸ｺﾞｼｯｸM-PRO" panose="020F0600000000000000" pitchFamily="50" charset="-128"/>
                <a:ea typeface="HG丸ｺﾞｼｯｸM-PRO" panose="020F0600000000000000" pitchFamily="50" charset="-128"/>
              </a:rPr>
              <a:t>［経過措置］</a:t>
            </a:r>
            <a:endParaRPr lang="en-US" altLang="ja-JP" sz="1600" dirty="0" smtClean="0">
              <a:latin typeface="HG丸ｺﾞｼｯｸM-PRO" panose="020F0600000000000000" pitchFamily="50" charset="-128"/>
              <a:ea typeface="HG丸ｺﾞｼｯｸM-PRO" panose="020F0600000000000000" pitchFamily="50" charset="-128"/>
            </a:endParaRPr>
          </a:p>
          <a:p>
            <a:pPr marL="180975" inden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平成</a:t>
            </a:r>
            <a:r>
              <a:rPr lang="en-US" altLang="ja-JP" sz="1600" dirty="0" smtClean="0">
                <a:latin typeface="HG丸ｺﾞｼｯｸM-PRO" panose="020F0600000000000000" pitchFamily="50" charset="-128"/>
                <a:ea typeface="HG丸ｺﾞｼｯｸM-PRO" panose="020F0600000000000000" pitchFamily="50" charset="-128"/>
              </a:rPr>
              <a:t>26</a:t>
            </a:r>
            <a:r>
              <a:rPr lang="ja-JP" altLang="en-US" sz="1600" dirty="0" smtClean="0">
                <a:latin typeface="HG丸ｺﾞｼｯｸM-PRO" panose="020F0600000000000000" pitchFamily="50" charset="-128"/>
                <a:ea typeface="HG丸ｺﾞｼｯｸM-PRO" panose="020F0600000000000000" pitchFamily="50" charset="-128"/>
              </a:rPr>
              <a:t>年３月</a:t>
            </a:r>
            <a:r>
              <a:rPr lang="en-US" altLang="ja-JP" sz="1600" dirty="0" smtClean="0">
                <a:latin typeface="HG丸ｺﾞｼｯｸM-PRO" panose="020F0600000000000000" pitchFamily="50" charset="-128"/>
                <a:ea typeface="HG丸ｺﾞｼｯｸM-PRO" panose="020F0600000000000000" pitchFamily="50" charset="-128"/>
              </a:rPr>
              <a:t>31</a:t>
            </a:r>
            <a:r>
              <a:rPr lang="ja-JP" altLang="en-US" sz="1600" dirty="0" smtClean="0">
                <a:latin typeface="HG丸ｺﾞｼｯｸM-PRO" panose="020F0600000000000000" pitchFamily="50" charset="-128"/>
                <a:ea typeface="HG丸ｺﾞｼｯｸM-PRO" panose="020F0600000000000000" pitchFamily="50" charset="-128"/>
              </a:rPr>
              <a:t>日に当該入院料の届出を行っている病棟については、</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平成</a:t>
            </a:r>
            <a:r>
              <a:rPr lang="en-US" altLang="ja-JP" sz="1600" dirty="0" smtClean="0">
                <a:solidFill>
                  <a:srgbClr val="0000FF"/>
                </a:solidFill>
                <a:latin typeface="HG丸ｺﾞｼｯｸM-PRO" panose="020F0600000000000000" pitchFamily="50" charset="-128"/>
                <a:ea typeface="HG丸ｺﾞｼｯｸM-PRO" panose="020F0600000000000000" pitchFamily="50" charset="-128"/>
              </a:rPr>
              <a:t>26</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年９月</a:t>
            </a:r>
            <a:r>
              <a:rPr lang="en-US" altLang="ja-JP" sz="1600" dirty="0" smtClean="0">
                <a:solidFill>
                  <a:srgbClr val="0000FF"/>
                </a:solidFill>
                <a:latin typeface="HG丸ｺﾞｼｯｸM-PRO" panose="020F0600000000000000" pitchFamily="50" charset="-128"/>
                <a:ea typeface="HG丸ｺﾞｼｯｸM-PRO" panose="020F0600000000000000" pitchFamily="50" charset="-128"/>
              </a:rPr>
              <a:t>30</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日までの間</a:t>
            </a:r>
            <a:r>
              <a:rPr lang="ja-JP" altLang="en-US" sz="1600" dirty="0" smtClean="0">
                <a:latin typeface="HG丸ｺﾞｼｯｸM-PRO" panose="020F0600000000000000" pitchFamily="50" charset="-128"/>
                <a:ea typeface="HG丸ｺﾞｼｯｸM-PRO" panose="020F0600000000000000" pitchFamily="50" charset="-128"/>
              </a:rPr>
              <a:t>、上記の基準を満たしているものとする。</a:t>
            </a:r>
            <a:endParaRPr lang="en-US" altLang="ja-JP" sz="1600" dirty="0" smtClean="0">
              <a:latin typeface="HG丸ｺﾞｼｯｸM-PRO" panose="020F0600000000000000" pitchFamily="50" charset="-128"/>
              <a:ea typeface="HG丸ｺﾞｼｯｸM-PRO" panose="020F06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696150783"/>
              </p:ext>
            </p:extLst>
          </p:nvPr>
        </p:nvGraphicFramePr>
        <p:xfrm>
          <a:off x="179514" y="1707184"/>
          <a:ext cx="8784974" cy="3089968"/>
        </p:xfrm>
        <a:graphic>
          <a:graphicData uri="http://schemas.openxmlformats.org/drawingml/2006/table">
            <a:tbl>
              <a:tblPr firstRow="1" bandRow="1">
                <a:tableStyleId>{C4B1156A-380E-4F78-BDF5-A606A8083BF9}</a:tableStyleId>
              </a:tblPr>
              <a:tblGrid>
                <a:gridCol w="4176462"/>
                <a:gridCol w="432048"/>
                <a:gridCol w="4176464"/>
              </a:tblGrid>
              <a:tr h="403149">
                <a:tc>
                  <a:txBody>
                    <a:bodyPr/>
                    <a:lstStyle/>
                    <a:p>
                      <a:pPr algn="ctr"/>
                      <a:r>
                        <a:rPr kumimoji="1" lang="ja-JP" altLang="en-US" sz="2000" b="0" dirty="0" smtClean="0"/>
                        <a:t>現　　行</a:t>
                      </a:r>
                      <a:endParaRPr kumimoji="1" lang="ja-JP" alt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5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ja-JP" altLang="en-US" sz="2000" b="0" dirty="0" smtClean="0"/>
                        <a:t>改　定　後</a:t>
                      </a:r>
                      <a:endParaRPr kumimoji="1" lang="ja-JP" altLang="en-US" sz="2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6819">
                <a:tc>
                  <a:txBody>
                    <a:bodyPr/>
                    <a:lstStyle/>
                    <a:p>
                      <a:pPr marL="0" indent="0"/>
                      <a:r>
                        <a:rPr kumimoji="1" lang="en-US" altLang="ja-JP" sz="2000" dirty="0" smtClean="0">
                          <a:solidFill>
                            <a:schemeClr val="tx1"/>
                          </a:solidFill>
                          <a:latin typeface="+mj-ea"/>
                          <a:ea typeface="+mj-ea"/>
                        </a:rPr>
                        <a:t>A105</a:t>
                      </a:r>
                      <a:r>
                        <a:rPr kumimoji="1" lang="ja-JP" altLang="en-US" sz="2000" dirty="0" smtClean="0">
                          <a:solidFill>
                            <a:schemeClr val="tx1"/>
                          </a:solidFill>
                          <a:latin typeface="+mj-ea"/>
                          <a:ea typeface="+mj-ea"/>
                        </a:rPr>
                        <a:t>　</a:t>
                      </a:r>
                      <a:r>
                        <a:rPr kumimoji="1" lang="ja-JP" altLang="en-US" sz="2000" dirty="0" smtClean="0">
                          <a:solidFill>
                            <a:schemeClr val="tx1"/>
                          </a:solidFill>
                        </a:rPr>
                        <a:t>専門病院入院基本料</a:t>
                      </a:r>
                      <a:r>
                        <a:rPr kumimoji="1" lang="en-US" altLang="ja-JP" sz="2000" dirty="0" smtClean="0">
                          <a:solidFill>
                            <a:schemeClr val="tx1"/>
                          </a:solidFill>
                        </a:rPr>
                        <a:t/>
                      </a:r>
                      <a:br>
                        <a:rPr kumimoji="1" lang="en-US" altLang="ja-JP" sz="2000" dirty="0" smtClean="0">
                          <a:solidFill>
                            <a:schemeClr val="tx1"/>
                          </a:solidFill>
                        </a:rPr>
                      </a:br>
                      <a:r>
                        <a:rPr kumimoji="1" lang="ja-JP" altLang="en-US" sz="2000" dirty="0" smtClean="0">
                          <a:solidFill>
                            <a:schemeClr val="tx1"/>
                          </a:solidFill>
                        </a:rPr>
                        <a:t>　　　　　　　　　　（７対１入院基本料）</a:t>
                      </a:r>
                      <a:endParaRPr kumimoji="1" lang="en-US" altLang="ja-JP" sz="2000" dirty="0" smtClean="0">
                        <a:solidFill>
                          <a:schemeClr val="tx1"/>
                        </a:solidFill>
                      </a:endParaRPr>
                    </a:p>
                    <a:p>
                      <a:pPr marL="0" indent="0"/>
                      <a:r>
                        <a:rPr kumimoji="1" lang="ja-JP" altLang="en-US" sz="2000" dirty="0" smtClean="0">
                          <a:solidFill>
                            <a:schemeClr val="tx1"/>
                          </a:solidFill>
                        </a:rPr>
                        <a:t>［施設基準］</a:t>
                      </a:r>
                      <a:endParaRPr kumimoji="1" lang="en-US" altLang="ja-JP" sz="2000" dirty="0" smtClean="0">
                        <a:solidFill>
                          <a:schemeClr val="tx1"/>
                        </a:solidFill>
                      </a:endParaRPr>
                    </a:p>
                    <a:p>
                      <a:pPr marL="85725" indent="0"/>
                      <a:r>
                        <a:rPr kumimoji="1" lang="ja-JP" altLang="en-US" sz="2000" u="none" baseline="0" dirty="0" smtClean="0">
                          <a:solidFill>
                            <a:schemeClr val="tx1"/>
                          </a:solidFill>
                          <a:uFill>
                            <a:solidFill>
                              <a:srgbClr val="FF0000"/>
                            </a:solidFill>
                          </a:uFill>
                        </a:rPr>
                        <a:t>　</a:t>
                      </a:r>
                      <a:r>
                        <a:rPr kumimoji="1" lang="ja-JP" altLang="en-US" sz="2000" u="heavy" baseline="0" dirty="0" smtClean="0">
                          <a:solidFill>
                            <a:schemeClr val="tx1"/>
                          </a:solidFill>
                          <a:uFill>
                            <a:solidFill>
                              <a:srgbClr val="FF0000"/>
                            </a:solidFill>
                          </a:uFill>
                        </a:rPr>
                        <a:t>看護必要度</a:t>
                      </a:r>
                      <a:r>
                        <a:rPr kumimoji="1" lang="ja-JP" altLang="en-US" sz="2000" dirty="0" smtClean="0">
                          <a:solidFill>
                            <a:schemeClr val="tx1"/>
                          </a:solidFill>
                        </a:rPr>
                        <a:t>の基準を満たす患者を１割５分以上</a:t>
                      </a:r>
                      <a:r>
                        <a:rPr kumimoji="1" lang="ja-JP" altLang="en-US" sz="2000" b="1" dirty="0" smtClean="0">
                          <a:solidFill>
                            <a:srgbClr val="0000FF"/>
                          </a:solidFill>
                        </a:rPr>
                        <a:t>（一般病棟において悪性腫瘍患者を７割以上入院させる保険医療機関の病棟にあっては、１割以上）</a:t>
                      </a:r>
                      <a:r>
                        <a:rPr kumimoji="1" lang="ja-JP" altLang="en-US" sz="2000" dirty="0" smtClean="0">
                          <a:solidFill>
                            <a:schemeClr val="tx1"/>
                          </a:solidFill>
                        </a:rPr>
                        <a:t>入院させる病棟であること。</a:t>
                      </a:r>
                      <a:endParaRPr kumimoji="1" lang="en-US" altLang="ja-JP" sz="20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indent="0"/>
                      <a:r>
                        <a:rPr kumimoji="1" lang="en-US" altLang="ja-JP" sz="2000" dirty="0" smtClean="0">
                          <a:solidFill>
                            <a:schemeClr val="tx1"/>
                          </a:solidFill>
                          <a:latin typeface="+mj-ea"/>
                          <a:ea typeface="+mj-ea"/>
                        </a:rPr>
                        <a:t>A105</a:t>
                      </a:r>
                      <a:r>
                        <a:rPr kumimoji="1" lang="ja-JP" altLang="en-US" sz="2000" dirty="0" smtClean="0">
                          <a:solidFill>
                            <a:schemeClr val="tx1"/>
                          </a:solidFill>
                        </a:rPr>
                        <a:t>　専門病院入院基本料</a:t>
                      </a:r>
                      <a:r>
                        <a:rPr kumimoji="1" lang="en-US" altLang="ja-JP" sz="2000" dirty="0" smtClean="0">
                          <a:solidFill>
                            <a:schemeClr val="tx1"/>
                          </a:solidFill>
                        </a:rPr>
                        <a:t/>
                      </a:r>
                      <a:br>
                        <a:rPr kumimoji="1" lang="en-US" altLang="ja-JP" sz="2000" dirty="0" smtClean="0">
                          <a:solidFill>
                            <a:schemeClr val="tx1"/>
                          </a:solidFill>
                        </a:rPr>
                      </a:br>
                      <a:r>
                        <a:rPr kumimoji="1" lang="ja-JP" altLang="en-US" sz="2000" dirty="0" smtClean="0">
                          <a:solidFill>
                            <a:schemeClr val="tx1"/>
                          </a:solidFill>
                        </a:rPr>
                        <a:t>　　　　　　　　　　（７対１入院基本料）</a:t>
                      </a:r>
                      <a:endParaRPr kumimoji="1" lang="en-US" altLang="ja-JP" sz="2000" dirty="0" smtClean="0">
                        <a:solidFill>
                          <a:schemeClr val="tx1"/>
                        </a:solidFill>
                      </a:endParaRPr>
                    </a:p>
                    <a:p>
                      <a:pPr marL="0" indent="0"/>
                      <a:r>
                        <a:rPr kumimoji="1" lang="ja-JP" altLang="en-US" sz="2000" dirty="0" smtClean="0">
                          <a:solidFill>
                            <a:schemeClr val="tx1"/>
                          </a:solidFill>
                        </a:rPr>
                        <a:t>［施設基準］</a:t>
                      </a:r>
                      <a:endParaRPr kumimoji="1" lang="en-US" altLang="ja-JP" sz="2000" dirty="0" smtClean="0">
                        <a:solidFill>
                          <a:schemeClr val="tx1"/>
                        </a:solidFill>
                      </a:endParaRPr>
                    </a:p>
                    <a:p>
                      <a:pPr marL="85725" indent="0"/>
                      <a:r>
                        <a:rPr kumimoji="1" lang="ja-JP" altLang="en-US" sz="2000" b="1" dirty="0" smtClean="0">
                          <a:solidFill>
                            <a:srgbClr val="FF0000"/>
                          </a:solidFill>
                        </a:rPr>
                        <a:t>　</a:t>
                      </a:r>
                      <a:r>
                        <a:rPr kumimoji="1" lang="ja-JP" altLang="en-US" sz="2000" b="1" u="sng" dirty="0" smtClean="0">
                          <a:solidFill>
                            <a:srgbClr val="FF0000"/>
                          </a:solidFill>
                        </a:rPr>
                        <a:t>一般病棟用の重症度、医療・看護必要度</a:t>
                      </a:r>
                      <a:r>
                        <a:rPr kumimoji="1" lang="ja-JP" altLang="en-US" sz="2000" dirty="0" smtClean="0">
                          <a:solidFill>
                            <a:schemeClr val="tx1"/>
                          </a:solidFill>
                        </a:rPr>
                        <a:t>の基準を満たす患者を１割５分以上</a:t>
                      </a:r>
                      <a:r>
                        <a:rPr kumimoji="1" lang="ja-JP" altLang="en-US" sz="2000" b="1" dirty="0" smtClean="0">
                          <a:solidFill>
                            <a:srgbClr val="0000FF"/>
                          </a:solidFill>
                        </a:rPr>
                        <a:t>（削除）</a:t>
                      </a:r>
                      <a:r>
                        <a:rPr kumimoji="1" lang="ja-JP" altLang="en-US" sz="2000" dirty="0" smtClean="0">
                          <a:solidFill>
                            <a:schemeClr val="tx1"/>
                          </a:solidFill>
                        </a:rPr>
                        <a:t>入院させる病棟であること。</a:t>
                      </a:r>
                      <a:endParaRPr kumimoji="1" lang="ja-JP" alt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右矢印 6"/>
          <p:cNvSpPr/>
          <p:nvPr/>
        </p:nvSpPr>
        <p:spPr>
          <a:xfrm>
            <a:off x="4463988" y="3145551"/>
            <a:ext cx="216024" cy="936104"/>
          </a:xfrm>
          <a:prstGeom prst="rightArrow">
            <a:avLst>
              <a:gd name="adj1" fmla="val 50000"/>
              <a:gd name="adj2" fmla="val 764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32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250310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08720" y="332656"/>
            <a:ext cx="8511752" cy="792088"/>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476672"/>
            <a:ext cx="8424936" cy="6264696"/>
          </a:xfrm>
        </p:spPr>
        <p:txBody>
          <a:bodyPr>
            <a:normAutofit/>
          </a:bodyPr>
          <a:lstStyle/>
          <a:p>
            <a:pPr marL="0" indent="0">
              <a:spcAft>
                <a:spcPts val="1200"/>
              </a:spcAft>
              <a:buNone/>
            </a:pP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Ａ</a:t>
            </a:r>
            <a:r>
              <a:rPr kumimoji="1" lang="en-US" altLang="ja-JP" sz="2800" dirty="0" smtClean="0">
                <a:solidFill>
                  <a:srgbClr val="0000FF"/>
                </a:solidFill>
                <a:latin typeface="HG丸ｺﾞｼｯｸM-PRO" panose="020F0600000000000000" pitchFamily="50" charset="-128"/>
                <a:ea typeface="HG丸ｺﾞｼｯｸM-PRO" panose="020F0600000000000000" pitchFamily="50" charset="-128"/>
              </a:rPr>
              <a:t>106</a:t>
            </a: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　障害者施設等入院基本料（１日につき）</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sz="2400" dirty="0" smtClean="0">
              <a:latin typeface="HG丸ｺﾞｼｯｸM-PRO" panose="020F0600000000000000" pitchFamily="50" charset="-128"/>
              <a:ea typeface="HG丸ｺﾞｼｯｸM-PRO" panose="020F0600000000000000" pitchFamily="50" charset="-128"/>
            </a:endParaRPr>
          </a:p>
          <a:p>
            <a:pPr marL="542925" indent="0">
              <a:spcBef>
                <a:spcPts val="0"/>
              </a:spcBef>
              <a:buNone/>
            </a:pPr>
            <a:r>
              <a:rPr kumimoji="1" lang="en-US" altLang="ja-JP" sz="24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kumimoji="1" lang="ja-JP" altLang="en-US" sz="2400" u="sng" dirty="0" smtClean="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endParaRPr kumimoji="1" lang="en-US" altLang="ja-JP" sz="24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542925" indent="0">
              <a:spcBef>
                <a:spcPts val="0"/>
              </a:spcBef>
              <a:buNone/>
            </a:pPr>
            <a:endParaRPr lang="en-US" altLang="ja-JP" sz="2400" u="sng" dirty="0">
              <a:uFill>
                <a:solidFill>
                  <a:srgbClr val="0000FF"/>
                </a:solidFill>
              </a:uFill>
              <a:latin typeface="HG丸ｺﾞｼｯｸM-PRO" panose="020F0600000000000000" pitchFamily="50" charset="-128"/>
              <a:ea typeface="HG丸ｺﾞｼｯｸM-PRO" panose="020F0600000000000000" pitchFamily="50" charset="-128"/>
            </a:endParaRPr>
          </a:p>
          <a:p>
            <a:pPr marL="542925" indent="-277813">
              <a:spcBef>
                <a:spcPts val="0"/>
              </a:spcBef>
              <a:buNone/>
            </a:pPr>
            <a:r>
              <a:rPr lang="ja-JP" altLang="en-US" sz="2400" dirty="0" smtClean="0">
                <a:uFill>
                  <a:solidFill>
                    <a:srgbClr val="0000FF"/>
                  </a:solidFill>
                </a:uFill>
                <a:latin typeface="HG丸ｺﾞｼｯｸM-PRO" panose="020F0600000000000000" pitchFamily="50" charset="-128"/>
                <a:ea typeface="HG丸ｺﾞｼｯｸM-PRO" panose="020F0600000000000000" pitchFamily="50" charset="-128"/>
              </a:rPr>
              <a:t>◆障害者施設等入院基本料のみ、「特定除外制度」が継続される。</a:t>
            </a:r>
            <a:endParaRPr kumimoji="1" lang="ja-JP" altLang="en-US" sz="2400" dirty="0">
              <a:uFill>
                <a:solidFill>
                  <a:srgbClr val="0000FF"/>
                </a:solidFill>
              </a:u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33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683844241"/>
              </p:ext>
            </p:extLst>
          </p:nvPr>
        </p:nvGraphicFramePr>
        <p:xfrm>
          <a:off x="761046" y="1268760"/>
          <a:ext cx="7664300" cy="3816424"/>
        </p:xfrm>
        <a:graphic>
          <a:graphicData uri="http://schemas.openxmlformats.org/drawingml/2006/table">
            <a:tbl>
              <a:tblPr firstRow="1" bandRow="1">
                <a:tableStyleId>{C4B1156A-380E-4F78-BDF5-A606A8083BF9}</a:tableStyleId>
              </a:tblPr>
              <a:tblGrid>
                <a:gridCol w="6162632"/>
                <a:gridCol w="1501668"/>
              </a:tblGrid>
              <a:tr h="47705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latin typeface="HG丸ｺﾞｼｯｸM-PRO" panose="020F0600000000000000" pitchFamily="50" charset="-128"/>
                          <a:ea typeface="HG丸ｺﾞｼｯｸM-PRO" panose="020F0600000000000000" pitchFamily="50" charset="-128"/>
                        </a:rPr>
                        <a:t>１　７対１入院基本料</a:t>
                      </a:r>
                      <a:endParaRPr kumimoji="1" lang="en-US" altLang="ja-JP" sz="2400" b="0" dirty="0" smtClean="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r>
              <a:tr h="477053">
                <a:tc>
                  <a:txBody>
                    <a:bodyPr/>
                    <a:lstStyle/>
                    <a:p>
                      <a:pPr algn="r"/>
                      <a:r>
                        <a:rPr kumimoji="1"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24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５６６点　→　１</a:t>
                      </a:r>
                      <a:r>
                        <a:rPr kumimoji="1" lang="en-US" altLang="ja-JP" sz="24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５８８点</a:t>
                      </a:r>
                      <a:endParaRPr kumimoji="1" lang="ja-JP" altLang="en-US" sz="2400" b="0" dirty="0">
                        <a:solidFill>
                          <a:srgbClr val="FF0000"/>
                        </a:solidFill>
                        <a:latin typeface="HG丸ｺﾞｼｯｸM-PRO" panose="020F0600000000000000" pitchFamily="50" charset="-128"/>
                        <a:ea typeface="HG丸ｺﾞｼｯｸM-PRO" panose="020F0600000000000000" pitchFamily="50" charset="-128"/>
                      </a:endParaRPr>
                    </a:p>
                  </a:txBody>
                  <a:tcPr>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2400" b="0" dirty="0" smtClean="0">
                          <a:solidFill>
                            <a:srgbClr val="0000FF"/>
                          </a:solidFill>
                          <a:latin typeface="HG丸ｺﾞｼｯｸM-PRO" panose="020F0600000000000000" pitchFamily="50" charset="-128"/>
                          <a:ea typeface="HG丸ｺﾞｼｯｸM-PRO" panose="020F0600000000000000" pitchFamily="50" charset="-128"/>
                        </a:rPr>
                        <a:t>+22</a:t>
                      </a:r>
                      <a:r>
                        <a:rPr kumimoji="1" lang="ja-JP" altLang="en-US" sz="24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ja-JP" altLang="en-US" sz="2400" b="0" dirty="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tcPr>
                </a:tc>
              </a:tr>
              <a:tr h="477053">
                <a:tc gridSpan="2">
                  <a:txBody>
                    <a:bodyPr/>
                    <a:lstStyle/>
                    <a:p>
                      <a:r>
                        <a:rPr lang="ja-JP" altLang="en-US" sz="2400" b="0" dirty="0" smtClean="0">
                          <a:latin typeface="HG丸ｺﾞｼｯｸM-PRO" panose="020F0600000000000000" pitchFamily="50" charset="-128"/>
                          <a:ea typeface="HG丸ｺﾞｼｯｸM-PRO" panose="020F0600000000000000" pitchFamily="50" charset="-128"/>
                        </a:rPr>
                        <a:t>２　１０対１入院基本料</a:t>
                      </a:r>
                      <a:endParaRPr kumimoji="1" lang="ja-JP" altLang="en-US" sz="2400" b="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r>
              <a:tr h="477053">
                <a:tc>
                  <a:txBody>
                    <a:bodyPr/>
                    <a:lstStyle/>
                    <a:p>
                      <a:pPr algn="r"/>
                      <a:r>
                        <a:rPr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4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３１１点　→　１</a:t>
                      </a:r>
                      <a:r>
                        <a:rPr lang="en-US" altLang="ja-JP" sz="24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３２９点</a:t>
                      </a:r>
                      <a:endParaRPr kumimoji="1" lang="ja-JP" altLang="en-US" sz="2400" b="0" dirty="0">
                        <a:latin typeface="HG丸ｺﾞｼｯｸM-PRO" panose="020F0600000000000000" pitchFamily="50" charset="-128"/>
                        <a:ea typeface="HG丸ｺﾞｼｯｸM-PRO" panose="020F0600000000000000" pitchFamily="50" charset="-128"/>
                      </a:endParaRPr>
                    </a:p>
                  </a:txBody>
                  <a:tcPr>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400" b="0" dirty="0" smtClean="0">
                          <a:solidFill>
                            <a:srgbClr val="0000FF"/>
                          </a:solidFill>
                          <a:latin typeface="HG丸ｺﾞｼｯｸM-PRO" panose="020F0600000000000000" pitchFamily="50" charset="-128"/>
                          <a:ea typeface="HG丸ｺﾞｼｯｸM-PRO" panose="020F0600000000000000" pitchFamily="50" charset="-128"/>
                        </a:rPr>
                        <a:t>+18</a:t>
                      </a:r>
                      <a:r>
                        <a:rPr lang="ja-JP" altLang="en-US" sz="24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tcPr>
                </a:tc>
              </a:tr>
              <a:tr h="477053">
                <a:tc gridSpan="2">
                  <a:txBody>
                    <a:bodyPr/>
                    <a:lstStyle/>
                    <a:p>
                      <a:r>
                        <a:rPr lang="ja-JP" altLang="en-US" sz="2400" b="0" dirty="0" smtClean="0">
                          <a:latin typeface="HG丸ｺﾞｼｯｸM-PRO" panose="020F0600000000000000" pitchFamily="50" charset="-128"/>
                          <a:ea typeface="HG丸ｺﾞｼｯｸM-PRO" panose="020F0600000000000000" pitchFamily="50" charset="-128"/>
                        </a:rPr>
                        <a:t>３　１３対１入院基本料</a:t>
                      </a:r>
                      <a:endParaRPr kumimoji="1" lang="ja-JP" altLang="en-US" sz="2400" b="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r>
              <a:tr h="477053">
                <a:tc>
                  <a:txBody>
                    <a:bodyPr/>
                    <a:lstStyle/>
                    <a:p>
                      <a:pPr algn="r"/>
                      <a:r>
                        <a:rPr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4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１０３点　→　１</a:t>
                      </a:r>
                      <a:r>
                        <a:rPr lang="en-US" altLang="ja-JP" sz="2400" b="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１１８点</a:t>
                      </a:r>
                      <a:endParaRPr kumimoji="1" lang="ja-JP" altLang="en-US" sz="2400" b="0" dirty="0"/>
                    </a:p>
                  </a:txBody>
                  <a:tcPr>
                    <a:lnR w="12700" cap="flat" cmpd="sng" algn="ctr">
                      <a:noFill/>
                      <a:prstDash val="solid"/>
                      <a:round/>
                      <a:headEnd type="none" w="med" len="med"/>
                      <a:tailEnd type="none" w="med" len="med"/>
                    </a:lnR>
                  </a:tcPr>
                </a:tc>
                <a:tc>
                  <a:txBody>
                    <a:bodyPr/>
                    <a:lstStyle/>
                    <a:p>
                      <a:r>
                        <a:rPr lang="ja-JP" altLang="en-US" sz="24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400" b="0" dirty="0" smtClean="0">
                          <a:solidFill>
                            <a:srgbClr val="0000FF"/>
                          </a:solidFill>
                          <a:latin typeface="HG丸ｺﾞｼｯｸM-PRO" panose="020F0600000000000000" pitchFamily="50" charset="-128"/>
                          <a:ea typeface="HG丸ｺﾞｼｯｸM-PRO" panose="020F0600000000000000" pitchFamily="50" charset="-128"/>
                        </a:rPr>
                        <a:t>+15</a:t>
                      </a:r>
                      <a:r>
                        <a:rPr lang="ja-JP" altLang="en-US" sz="24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ja-JP" altLang="en-US" sz="2400" b="0" dirty="0"/>
                    </a:p>
                  </a:txBody>
                  <a:tcPr>
                    <a:lnL w="12700" cap="flat" cmpd="sng" algn="ctr">
                      <a:noFill/>
                      <a:prstDash val="solid"/>
                      <a:round/>
                      <a:headEnd type="none" w="med" len="med"/>
                      <a:tailEnd type="none" w="med" len="med"/>
                    </a:lnL>
                  </a:tcPr>
                </a:tc>
              </a:tr>
              <a:tr h="477053">
                <a:tc gridSpan="2">
                  <a:txBody>
                    <a:bodyPr/>
                    <a:lstStyle/>
                    <a:p>
                      <a:r>
                        <a:rPr lang="ja-JP" altLang="en-US" sz="2400" b="0" dirty="0" smtClean="0">
                          <a:latin typeface="HG丸ｺﾞｼｯｸM-PRO" panose="020F0600000000000000" pitchFamily="50" charset="-128"/>
                          <a:ea typeface="HG丸ｺﾞｼｯｸM-PRO" panose="020F0600000000000000" pitchFamily="50" charset="-128"/>
                        </a:rPr>
                        <a:t>４　１５対１入院基本料</a:t>
                      </a:r>
                      <a:endParaRPr kumimoji="1" lang="ja-JP" altLang="en-US" sz="2400" b="0" dirty="0">
                        <a:latin typeface="HG丸ｺﾞｼｯｸM-PRO" panose="020F0600000000000000" pitchFamily="50" charset="-128"/>
                        <a:ea typeface="HG丸ｺﾞｼｯｸM-PRO" panose="020F0600000000000000" pitchFamily="50" charset="-128"/>
                      </a:endParaRPr>
                    </a:p>
                  </a:txBody>
                  <a:tcPr/>
                </a:tc>
                <a:tc hMerge="1">
                  <a:txBody>
                    <a:bodyPr/>
                    <a:lstStyle/>
                    <a:p>
                      <a:endParaRPr kumimoji="1" lang="ja-JP" altLang="en-US"/>
                    </a:p>
                  </a:txBody>
                  <a:tcPr/>
                </a:tc>
              </a:tr>
              <a:tr h="477053">
                <a:tc>
                  <a:txBody>
                    <a:bodyPr/>
                    <a:lstStyle/>
                    <a:p>
                      <a:pPr algn="r"/>
                      <a:r>
                        <a:rPr lang="ja-JP" altLang="en-US" sz="2400" b="0" dirty="0" smtClean="0">
                          <a:solidFill>
                            <a:srgbClr val="FF0000"/>
                          </a:solidFill>
                          <a:latin typeface="HG丸ｺﾞｼｯｸM-PRO" panose="020F0600000000000000" pitchFamily="50" charset="-128"/>
                          <a:ea typeface="HG丸ｺﾞｼｯｸM-PRO" panose="020F0600000000000000" pitchFamily="50" charset="-128"/>
                        </a:rPr>
                        <a:t>９６５点　→　　９７８点</a:t>
                      </a:r>
                      <a:endParaRPr kumimoji="1" lang="ja-JP" altLang="en-US" sz="2400" b="0" dirty="0"/>
                    </a:p>
                  </a:txBody>
                  <a:tcPr>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b="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400" b="0" dirty="0" smtClean="0">
                          <a:solidFill>
                            <a:srgbClr val="0000FF"/>
                          </a:solidFill>
                          <a:latin typeface="HG丸ｺﾞｼｯｸM-PRO" panose="020F0600000000000000" pitchFamily="50" charset="-128"/>
                          <a:ea typeface="HG丸ｺﾞｼｯｸM-PRO" panose="020F0600000000000000" pitchFamily="50" charset="-128"/>
                        </a:rPr>
                        <a:t>+13</a:t>
                      </a:r>
                      <a:r>
                        <a:rPr lang="ja-JP" altLang="en-US" sz="2400" b="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400" b="0" dirty="0" smtClean="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5005082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対角する 2 つの角を切り取った四角形 5"/>
          <p:cNvSpPr/>
          <p:nvPr/>
        </p:nvSpPr>
        <p:spPr>
          <a:xfrm>
            <a:off x="308720" y="1124744"/>
            <a:ext cx="8568952" cy="5733256"/>
          </a:xfrm>
          <a:prstGeom prst="snip2DiagRect">
            <a:avLst>
              <a:gd name="adj1" fmla="val 0"/>
              <a:gd name="adj2" fmla="val 850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308720" y="620688"/>
            <a:ext cx="8568952" cy="792088"/>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308720" y="116632"/>
            <a:ext cx="8388424" cy="504056"/>
          </a:xfrm>
          <a:prstGeom prst="flowChartAlternateProcess">
            <a:avLst/>
          </a:prstGeom>
          <a:solidFill>
            <a:srgbClr val="FFFFCC"/>
          </a:solidFill>
          <a:ln w="28575">
            <a:solidFill>
              <a:schemeClr val="tx1"/>
            </a:solidFill>
          </a:ln>
          <a:effectLst>
            <a:outerShdw blurRad="50800" dist="38100" algn="l" rotWithShape="0">
              <a:prstClr val="black">
                <a:alpha val="40000"/>
              </a:prstClr>
            </a:outerShdw>
          </a:effectLst>
        </p:spPr>
        <p:txBody>
          <a:bodyPr>
            <a:noAutofit/>
          </a:bodyPr>
          <a:lstStyle/>
          <a:p>
            <a:r>
              <a:rPr kumimoji="1" lang="ja-JP" altLang="en-US" sz="2800" dirty="0" smtClean="0">
                <a:solidFill>
                  <a:srgbClr val="002060"/>
                </a:solidFill>
                <a:effectLst>
                  <a:outerShdw blurRad="38100" dist="38100" dir="2700000" algn="tl">
                    <a:srgbClr val="000000">
                      <a:alpha val="43137"/>
                    </a:srgbClr>
                  </a:outerShdw>
                </a:effectLst>
                <a:latin typeface="+mj-ea"/>
              </a:rPr>
              <a:t>有床診療所入院基本料の見直し</a:t>
            </a:r>
            <a:endParaRPr kumimoji="1" lang="ja-JP" altLang="en-US" sz="2800" dirty="0">
              <a:solidFill>
                <a:srgbClr val="002060"/>
              </a:solidFill>
              <a:effectLst>
                <a:outerShdw blurRad="38100" dist="38100" dir="2700000" algn="tl">
                  <a:srgbClr val="000000">
                    <a:alpha val="43137"/>
                  </a:srgbClr>
                </a:outerShdw>
              </a:effectLst>
              <a:latin typeface="+mj-ea"/>
            </a:endParaRPr>
          </a:p>
        </p:txBody>
      </p:sp>
      <p:sp>
        <p:nvSpPr>
          <p:cNvPr id="3" name="コンテンツ プレースホルダー 2"/>
          <p:cNvSpPr>
            <a:spLocks noGrp="1"/>
          </p:cNvSpPr>
          <p:nvPr>
            <p:ph idx="1"/>
          </p:nvPr>
        </p:nvSpPr>
        <p:spPr>
          <a:xfrm>
            <a:off x="395536" y="692696"/>
            <a:ext cx="8482136" cy="616530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265113" indent="-265113">
              <a:buNone/>
            </a:pPr>
            <a:r>
              <a:rPr lang="en-US" altLang="ja-JP" sz="1800" dirty="0" smtClean="0">
                <a:latin typeface="HG丸ｺﾞｼｯｸM-PRO" panose="020F0600000000000000" pitchFamily="50" charset="-128"/>
                <a:ea typeface="HG丸ｺﾞｼｯｸM-PRO" panose="020F0600000000000000" pitchFamily="50" charset="-128"/>
              </a:rPr>
              <a:t>※</a:t>
            </a:r>
            <a:r>
              <a:rPr lang="ja-JP" altLang="en-US" sz="1800" dirty="0" smtClean="0">
                <a:latin typeface="HG丸ｺﾞｼｯｸM-PRO" panose="020F0600000000000000" pitchFamily="50" charset="-128"/>
                <a:ea typeface="HG丸ｺﾞｼｯｸM-PRO" panose="020F0600000000000000" pitchFamily="50" charset="-128"/>
              </a:rPr>
              <a:t>Ａ</a:t>
            </a:r>
            <a:r>
              <a:rPr lang="en-US" altLang="ja-JP" sz="1800" dirty="0" smtClean="0">
                <a:latin typeface="HG丸ｺﾞｼｯｸM-PRO" panose="020F0600000000000000" pitchFamily="50" charset="-128"/>
                <a:ea typeface="HG丸ｺﾞｼｯｸM-PRO" panose="020F0600000000000000" pitchFamily="50" charset="-128"/>
              </a:rPr>
              <a:t>108</a:t>
            </a:r>
            <a:r>
              <a:rPr lang="ja-JP" altLang="en-US" sz="1800" dirty="0" smtClean="0">
                <a:latin typeface="HG丸ｺﾞｼｯｸM-PRO" panose="020F0600000000000000" pitchFamily="50" charset="-128"/>
                <a:ea typeface="HG丸ｺﾞｼｯｸM-PRO" panose="020F0600000000000000" pitchFamily="50" charset="-128"/>
              </a:rPr>
              <a:t>有床診療所入院基本料について、地域包括ケアシステムの中で複数の機能を担う有床診療所の評価を見直す。</a:t>
            </a:r>
            <a:endParaRPr lang="en-US" altLang="ja-JP" sz="1800" dirty="0" smtClean="0">
              <a:latin typeface="HG丸ｺﾞｼｯｸM-PRO" panose="020F0600000000000000" pitchFamily="50" charset="-128"/>
              <a:ea typeface="HG丸ｺﾞｼｯｸM-PRO" panose="020F0600000000000000" pitchFamily="50" charset="-128"/>
            </a:endParaRPr>
          </a:p>
          <a:p>
            <a:pPr marL="361950" indent="-361950">
              <a:buNone/>
            </a:pPr>
            <a:endParaRPr kumimoji="1" lang="en-US" altLang="ja-JP" sz="800" dirty="0" smtClean="0">
              <a:latin typeface="HG丸ｺﾞｼｯｸM-PRO" panose="020F0600000000000000" pitchFamily="50" charset="-128"/>
              <a:ea typeface="HG丸ｺﾞｼｯｸM-PRO" panose="020F0600000000000000" pitchFamily="50" charset="-128"/>
            </a:endParaRPr>
          </a:p>
          <a:p>
            <a:pPr marL="361950" indent="-361950">
              <a:spcBef>
                <a:spcPts val="200"/>
              </a:spcBef>
              <a:buNone/>
            </a:pPr>
            <a:r>
              <a:rPr kumimoji="1" lang="ja-JP" altLang="en-US" sz="1800" dirty="0" smtClean="0">
                <a:latin typeface="HG丸ｺﾞｼｯｸM-PRO" panose="020F0600000000000000" pitchFamily="50" charset="-128"/>
                <a:ea typeface="HG丸ｺﾞｼｯｸM-PRO" panose="020F0600000000000000" pitchFamily="50" charset="-128"/>
              </a:rPr>
              <a:t>［施設基準］</a:t>
            </a:r>
            <a:endParaRPr kumimoji="1" lang="en-US" altLang="ja-JP" sz="1800" dirty="0">
              <a:latin typeface="HG丸ｺﾞｼｯｸM-PRO" panose="020F0600000000000000" pitchFamily="50" charset="-128"/>
              <a:ea typeface="HG丸ｺﾞｼｯｸM-PRO" panose="020F0600000000000000" pitchFamily="50" charset="-128"/>
            </a:endParaRPr>
          </a:p>
          <a:p>
            <a:pPr marL="180975" indent="-180975">
              <a:spcBef>
                <a:spcPts val="200"/>
              </a:spcBef>
              <a:buNone/>
            </a:pPr>
            <a:r>
              <a:rPr kumimoji="1"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有床診療所入院基本料１～３</a:t>
            </a:r>
            <a:r>
              <a:rPr kumimoji="1" lang="ja-JP" altLang="en-US" sz="1800" dirty="0" smtClean="0">
                <a:latin typeface="HG丸ｺﾞｼｯｸM-PRO" panose="020F0600000000000000" pitchFamily="50" charset="-128"/>
                <a:ea typeface="HG丸ｺﾞｼｯｸM-PRO" panose="020F0600000000000000" pitchFamily="50" charset="-128"/>
              </a:rPr>
              <a:t>については、以下の</a:t>
            </a:r>
            <a:r>
              <a:rPr kumimoji="1" lang="ja-JP" altLang="en-US" sz="1800" u="sng" dirty="0" smtClean="0">
                <a:solidFill>
                  <a:srgbClr val="FF0000"/>
                </a:solidFill>
                <a:latin typeface="HG丸ｺﾞｼｯｸM-PRO" panose="020F0600000000000000" pitchFamily="50" charset="-128"/>
                <a:ea typeface="HG丸ｺﾞｼｯｸM-PRO" panose="020F0600000000000000" pitchFamily="50" charset="-128"/>
              </a:rPr>
              <a:t>要件のうち２つ以上に該当</a:t>
            </a:r>
            <a:r>
              <a:rPr kumimoji="1" lang="ja-JP" altLang="en-US" sz="1800" dirty="0" smtClean="0">
                <a:latin typeface="HG丸ｺﾞｼｯｸM-PRO" panose="020F0600000000000000" pitchFamily="50" charset="-128"/>
                <a:ea typeface="HG丸ｺﾞｼｯｸM-PRO" panose="020F0600000000000000" pitchFamily="50" charset="-128"/>
              </a:rPr>
              <a:t>すること（それ以外は</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有床診療所入院基本料４～６</a:t>
            </a:r>
            <a:r>
              <a:rPr kumimoji="1" lang="ja-JP" altLang="en-US" sz="1800" dirty="0" smtClean="0">
                <a:latin typeface="HG丸ｺﾞｼｯｸM-PRO" panose="020F0600000000000000" pitchFamily="50" charset="-128"/>
                <a:ea typeface="HG丸ｺﾞｼｯｸM-PRO" panose="020F0600000000000000" pitchFamily="50" charset="-128"/>
              </a:rPr>
              <a:t>を算定する）</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265113" indent="-265113">
              <a:spcBef>
                <a:spcPts val="200"/>
              </a:spcBef>
              <a:buNone/>
            </a:pPr>
            <a:r>
              <a:rPr lang="ja-JP" altLang="en-US" sz="1800" dirty="0" smtClean="0">
                <a:latin typeface="HG丸ｺﾞｼｯｸM-PRO" panose="020F0600000000000000" pitchFamily="50" charset="-128"/>
                <a:ea typeface="HG丸ｺﾞｼｯｸM-PRO" panose="020F0600000000000000" pitchFamily="50" charset="-128"/>
              </a:rPr>
              <a:t>①　在宅療養支援診療所であって、過去１年間に訪問診療を実施した実績がある</a:t>
            </a:r>
            <a:endParaRPr lang="en-US" altLang="ja-JP" sz="1800" dirty="0" smtClean="0">
              <a:latin typeface="HG丸ｺﾞｼｯｸM-PRO" panose="020F0600000000000000" pitchFamily="50" charset="-128"/>
              <a:ea typeface="HG丸ｺﾞｼｯｸM-PRO" panose="020F0600000000000000" pitchFamily="50" charset="-128"/>
            </a:endParaRPr>
          </a:p>
          <a:p>
            <a:pPr marL="265113" indent="-265113">
              <a:spcBef>
                <a:spcPts val="200"/>
              </a:spcBef>
              <a:buNone/>
            </a:pPr>
            <a:r>
              <a:rPr lang="ja-JP" altLang="en-US" sz="1800" dirty="0" smtClean="0">
                <a:latin typeface="HG丸ｺﾞｼｯｸM-PRO" panose="020F0600000000000000" pitchFamily="50" charset="-128"/>
                <a:ea typeface="HG丸ｺﾞｼｯｸM-PRO" panose="020F0600000000000000" pitchFamily="50" charset="-128"/>
              </a:rPr>
              <a:t>②　過去１年間の急変時の入院件数が６件以上である</a:t>
            </a:r>
            <a:endParaRPr lang="en-US" altLang="ja-JP" sz="1800" dirty="0" smtClean="0">
              <a:latin typeface="HG丸ｺﾞｼｯｸM-PRO" panose="020F0600000000000000" pitchFamily="50" charset="-128"/>
              <a:ea typeface="HG丸ｺﾞｼｯｸM-PRO" panose="020F0600000000000000" pitchFamily="50" charset="-128"/>
            </a:endParaRPr>
          </a:p>
          <a:p>
            <a:pPr marL="265113" indent="-265113">
              <a:spcBef>
                <a:spcPts val="200"/>
              </a:spcBef>
              <a:buNone/>
            </a:pPr>
            <a:r>
              <a:rPr lang="ja-JP" altLang="en-US" sz="1800" dirty="0" smtClean="0">
                <a:latin typeface="HG丸ｺﾞｼｯｸM-PRO" panose="020F0600000000000000" pitchFamily="50" charset="-128"/>
                <a:ea typeface="HG丸ｺﾞｼｯｸM-PRO" panose="020F0600000000000000" pitchFamily="50" charset="-128"/>
              </a:rPr>
              <a:t>③　夜間看護配置加算１又は２を届け出ている</a:t>
            </a:r>
            <a:endParaRPr lang="en-US" altLang="ja-JP" sz="1800" dirty="0" smtClean="0">
              <a:latin typeface="HG丸ｺﾞｼｯｸM-PRO" panose="020F0600000000000000" pitchFamily="50" charset="-128"/>
              <a:ea typeface="HG丸ｺﾞｼｯｸM-PRO" panose="020F0600000000000000" pitchFamily="50" charset="-128"/>
            </a:endParaRPr>
          </a:p>
          <a:p>
            <a:pPr marL="265113" indent="-265113">
              <a:spcBef>
                <a:spcPts val="200"/>
              </a:spcBef>
              <a:buNone/>
            </a:pPr>
            <a:r>
              <a:rPr lang="ja-JP" altLang="en-US" sz="1800" dirty="0" smtClean="0">
                <a:latin typeface="HG丸ｺﾞｼｯｸM-PRO" panose="020F0600000000000000" pitchFamily="50" charset="-128"/>
                <a:ea typeface="HG丸ｺﾞｼｯｸM-PRO" panose="020F0600000000000000" pitchFamily="50" charset="-128"/>
              </a:rPr>
              <a:t>④　時間外対応加算１を届け出ている</a:t>
            </a:r>
            <a:endParaRPr lang="en-US" altLang="ja-JP" sz="1800" dirty="0" smtClean="0">
              <a:latin typeface="HG丸ｺﾞｼｯｸM-PRO" panose="020F0600000000000000" pitchFamily="50" charset="-128"/>
              <a:ea typeface="HG丸ｺﾞｼｯｸM-PRO" panose="020F0600000000000000" pitchFamily="50" charset="-128"/>
            </a:endParaRPr>
          </a:p>
          <a:p>
            <a:pPr marL="265113" indent="-265113">
              <a:spcBef>
                <a:spcPts val="200"/>
              </a:spcBef>
              <a:buNone/>
            </a:pPr>
            <a:r>
              <a:rPr lang="ja-JP" altLang="en-US" sz="1800" dirty="0" smtClean="0">
                <a:latin typeface="HG丸ｺﾞｼｯｸM-PRO" panose="020F0600000000000000" pitchFamily="50" charset="-128"/>
                <a:ea typeface="HG丸ｺﾞｼｯｸM-PRO" panose="020F0600000000000000" pitchFamily="50" charset="-128"/>
              </a:rPr>
              <a:t>⑤　過去１年間の新規入院患者のうち、他の保険医療機関の一般病床からの受入が１割以上である</a:t>
            </a:r>
            <a:endParaRPr lang="en-US" altLang="ja-JP" sz="1800" dirty="0" smtClean="0">
              <a:latin typeface="HG丸ｺﾞｼｯｸM-PRO" panose="020F0600000000000000" pitchFamily="50" charset="-128"/>
              <a:ea typeface="HG丸ｺﾞｼｯｸM-PRO" panose="020F0600000000000000" pitchFamily="50" charset="-128"/>
            </a:endParaRPr>
          </a:p>
          <a:p>
            <a:pPr marL="265113" indent="-265113">
              <a:spcBef>
                <a:spcPts val="200"/>
              </a:spcBef>
              <a:buNone/>
            </a:pPr>
            <a:r>
              <a:rPr lang="ja-JP" altLang="en-US" sz="1800" dirty="0" smtClean="0">
                <a:latin typeface="HG丸ｺﾞｼｯｸM-PRO" panose="020F0600000000000000" pitchFamily="50" charset="-128"/>
                <a:ea typeface="HG丸ｺﾞｼｯｸM-PRO" panose="020F0600000000000000" pitchFamily="50" charset="-128"/>
              </a:rPr>
              <a:t>⑥　過去１年間の当該保険医療機関内における看取りの実績を２件以上有する</a:t>
            </a:r>
            <a:endParaRPr lang="en-US" altLang="ja-JP" sz="1800" dirty="0" smtClean="0">
              <a:latin typeface="HG丸ｺﾞｼｯｸM-PRO" panose="020F0600000000000000" pitchFamily="50" charset="-128"/>
              <a:ea typeface="HG丸ｺﾞｼｯｸM-PRO" panose="020F0600000000000000" pitchFamily="50" charset="-128"/>
            </a:endParaRPr>
          </a:p>
          <a:p>
            <a:pPr marL="265113" indent="-265113">
              <a:spcBef>
                <a:spcPts val="200"/>
              </a:spcBef>
              <a:buNone/>
            </a:pPr>
            <a:r>
              <a:rPr lang="ja-JP" altLang="en-US" sz="1800" dirty="0" smtClean="0">
                <a:latin typeface="HG丸ｺﾞｼｯｸM-PRO" panose="020F0600000000000000" pitchFamily="50" charset="-128"/>
                <a:ea typeface="HG丸ｺﾞｼｯｸM-PRO" panose="020F0600000000000000" pitchFamily="50" charset="-128"/>
              </a:rPr>
              <a:t>⑦　過去１年間の全身麻酔、脊椎麻酔又は硬膜外麻酔（手術を実施した場合に限る）の患者数が合わせて３０件以上である（分娩を除く）</a:t>
            </a:r>
            <a:endParaRPr lang="en-US" altLang="ja-JP" sz="1800" dirty="0" smtClean="0">
              <a:latin typeface="HG丸ｺﾞｼｯｸM-PRO" panose="020F0600000000000000" pitchFamily="50" charset="-128"/>
              <a:ea typeface="HG丸ｺﾞｼｯｸM-PRO" panose="020F0600000000000000" pitchFamily="50" charset="-128"/>
            </a:endParaRPr>
          </a:p>
          <a:p>
            <a:pPr marL="265113" indent="-265113">
              <a:spcBef>
                <a:spcPts val="200"/>
              </a:spcBef>
              <a:buNone/>
            </a:pPr>
            <a:r>
              <a:rPr lang="ja-JP" altLang="en-US" sz="1800" dirty="0" smtClean="0">
                <a:latin typeface="HG丸ｺﾞｼｯｸM-PRO" panose="020F0600000000000000" pitchFamily="50" charset="-128"/>
                <a:ea typeface="HG丸ｺﾞｼｯｸM-PRO" panose="020F0600000000000000" pitchFamily="50" charset="-128"/>
              </a:rPr>
              <a:t>⑧　医療資源の少ない地域に属する有床診療所である</a:t>
            </a:r>
            <a:endParaRPr lang="en-US" altLang="ja-JP" sz="1800" dirty="0" smtClean="0">
              <a:latin typeface="HG丸ｺﾞｼｯｸM-PRO" panose="020F0600000000000000" pitchFamily="50" charset="-128"/>
              <a:ea typeface="HG丸ｺﾞｼｯｸM-PRO" panose="020F0600000000000000" pitchFamily="50" charset="-128"/>
            </a:endParaRPr>
          </a:p>
          <a:p>
            <a:pPr marL="265113" indent="-265113">
              <a:spcBef>
                <a:spcPts val="200"/>
              </a:spcBef>
              <a:buNone/>
            </a:pPr>
            <a:r>
              <a:rPr lang="ja-JP" altLang="en-US" sz="1800" dirty="0" smtClean="0">
                <a:latin typeface="HG丸ｺﾞｼｯｸM-PRO" panose="020F0600000000000000" pitchFamily="50" charset="-128"/>
                <a:ea typeface="HG丸ｺﾞｼｯｸM-PRO" panose="020F0600000000000000" pitchFamily="50" charset="-128"/>
              </a:rPr>
              <a:t>⑨　過去１年間に介護保険によるリハビリテーション、居宅療養管理指導又は短期入所療養介護を実施した実績がある、又は指定居宅介護支援事業者である</a:t>
            </a:r>
            <a:endParaRPr lang="en-US" altLang="ja-JP" sz="1800" dirty="0" smtClean="0">
              <a:latin typeface="HG丸ｺﾞｼｯｸM-PRO" panose="020F0600000000000000" pitchFamily="50" charset="-128"/>
              <a:ea typeface="HG丸ｺﾞｼｯｸM-PRO" panose="020F0600000000000000" pitchFamily="50" charset="-128"/>
            </a:endParaRPr>
          </a:p>
          <a:p>
            <a:pPr marL="265113" indent="-265113">
              <a:spcBef>
                <a:spcPts val="200"/>
              </a:spcBef>
              <a:buNone/>
            </a:pPr>
            <a:r>
              <a:rPr lang="ja-JP" altLang="en-US" sz="1800" dirty="0" smtClean="0">
                <a:latin typeface="HG丸ｺﾞｼｯｸM-PRO" panose="020F0600000000000000" pitchFamily="50" charset="-128"/>
                <a:ea typeface="HG丸ｺﾞｼｯｸM-PRO" panose="020F0600000000000000" pitchFamily="50" charset="-128"/>
              </a:rPr>
              <a:t>⑩　過去１年間の分娩件数が３０件以上である</a:t>
            </a:r>
            <a:endParaRPr lang="en-US" altLang="ja-JP" sz="1800" dirty="0" smtClean="0">
              <a:latin typeface="HG丸ｺﾞｼｯｸM-PRO" panose="020F0600000000000000" pitchFamily="50" charset="-128"/>
              <a:ea typeface="HG丸ｺﾞｼｯｸM-PRO" panose="020F0600000000000000" pitchFamily="50" charset="-128"/>
            </a:endParaRPr>
          </a:p>
          <a:p>
            <a:pPr marL="265113" indent="-265113">
              <a:spcBef>
                <a:spcPts val="200"/>
              </a:spcBef>
              <a:buNone/>
            </a:pPr>
            <a:r>
              <a:rPr lang="ja-JP" altLang="en-US" sz="1800" dirty="0" smtClean="0">
                <a:latin typeface="HG丸ｺﾞｼｯｸM-PRO" panose="020F0600000000000000" pitchFamily="50" charset="-128"/>
                <a:ea typeface="HG丸ｺﾞｼｯｸM-PRO" panose="020F0600000000000000" pitchFamily="50" charset="-128"/>
              </a:rPr>
              <a:t>⑪　過去１年間に乳幼児加算・幼児加算、超重症児（者）入院診療加算、準超重症児（者）入院診療加算又は小児療養環境特別加算を算定し</a:t>
            </a:r>
            <a:r>
              <a:rPr lang="ja-JP" altLang="en-US" sz="1800" dirty="0">
                <a:latin typeface="HG丸ｺﾞｼｯｸM-PRO" panose="020F0600000000000000" pitchFamily="50" charset="-128"/>
                <a:ea typeface="HG丸ｺﾞｼｯｸM-PRO" panose="020F0600000000000000" pitchFamily="50" charset="-128"/>
              </a:rPr>
              <a:t>たことが</a:t>
            </a:r>
            <a:r>
              <a:rPr lang="ja-JP" altLang="en-US" sz="1800" dirty="0" smtClean="0">
                <a:latin typeface="HG丸ｺﾞｼｯｸM-PRO" panose="020F0600000000000000" pitchFamily="50" charset="-128"/>
                <a:ea typeface="HG丸ｺﾞｼｯｸM-PRO" panose="020F0600000000000000" pitchFamily="50" charset="-128"/>
              </a:rPr>
              <a:t>ある</a:t>
            </a:r>
            <a:endParaRPr lang="en-US" altLang="ja-JP" sz="18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34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142077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08720" y="548680"/>
            <a:ext cx="8511752" cy="6192688"/>
          </a:xfrm>
          <a:prstGeom prst="snip2DiagRect">
            <a:avLst>
              <a:gd name="adj1" fmla="val 0"/>
              <a:gd name="adj2" fmla="val 812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08720" y="188640"/>
            <a:ext cx="4335288" cy="720080"/>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332656"/>
            <a:ext cx="8352928" cy="6408712"/>
          </a:xfrm>
          <a:noFill/>
          <a:ln>
            <a:noFill/>
          </a:ln>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265113" indent="-265113">
              <a:buNone/>
            </a:pPr>
            <a:r>
              <a:rPr lang="en-US" altLang="ja-JP" sz="2800" dirty="0" smtClean="0">
                <a:latin typeface="HG丸ｺﾞｼｯｸM-PRO" panose="020F0600000000000000" pitchFamily="50" charset="-128"/>
                <a:ea typeface="HG丸ｺﾞｼｯｸM-PRO" panose="020F0600000000000000" pitchFamily="50" charset="-128"/>
              </a:rPr>
              <a:t>【</a:t>
            </a:r>
            <a:r>
              <a:rPr lang="ja-JP" altLang="en-US" sz="2800" dirty="0" smtClean="0">
                <a:latin typeface="HG丸ｺﾞｼｯｸM-PRO" panose="020F0600000000000000" pitchFamily="50" charset="-128"/>
                <a:ea typeface="HG丸ｺﾞｼｯｸM-PRO" panose="020F0600000000000000" pitchFamily="50" charset="-128"/>
              </a:rPr>
              <a:t>届出等に関する注意</a:t>
            </a:r>
            <a:r>
              <a:rPr lang="en-US" altLang="ja-JP" sz="2800" dirty="0" smtClean="0">
                <a:latin typeface="HG丸ｺﾞｼｯｸM-PRO" panose="020F0600000000000000" pitchFamily="50" charset="-128"/>
                <a:ea typeface="HG丸ｺﾞｼｯｸM-PRO" panose="020F0600000000000000" pitchFamily="50" charset="-128"/>
              </a:rPr>
              <a:t>】</a:t>
            </a:r>
          </a:p>
          <a:p>
            <a:pPr marL="361950" indent="-361950">
              <a:spcBef>
                <a:spcPts val="1800"/>
              </a:spcBef>
              <a:buNone/>
            </a:pPr>
            <a:r>
              <a:rPr lang="en-US" altLang="ja-JP" sz="2800" dirty="0" smtClean="0">
                <a:latin typeface="HG丸ｺﾞｼｯｸM-PRO" panose="020F0600000000000000" pitchFamily="50" charset="-128"/>
                <a:ea typeface="HG丸ｺﾞｼｯｸM-PRO" panose="020F0600000000000000" pitchFamily="50" charset="-128"/>
              </a:rPr>
              <a:t>※</a:t>
            </a:r>
            <a:r>
              <a:rPr lang="ja-JP" altLang="en-US" sz="2800" dirty="0" smtClean="0">
                <a:latin typeface="HG丸ｺﾞｼｯｸM-PRO" panose="020F0600000000000000" pitchFamily="50" charset="-128"/>
                <a:ea typeface="HG丸ｺﾞｼｯｸM-PRO" panose="020F0600000000000000" pitchFamily="50" charset="-128"/>
              </a:rPr>
              <a:t>上記［施設基準］のうち</a:t>
            </a:r>
            <a:r>
              <a:rPr lang="en-US" altLang="ja-JP" sz="2800" u="sng" dirty="0" smtClean="0">
                <a:solidFill>
                  <a:srgbClr val="FF0000"/>
                </a:solidFill>
                <a:latin typeface="HG丸ｺﾞｼｯｸM-PRO" panose="020F0600000000000000" pitchFamily="50" charset="-128"/>
                <a:ea typeface="HG丸ｺﾞｼｯｸM-PRO" panose="020F0600000000000000" pitchFamily="50" charset="-128"/>
              </a:rPr>
              <a:t>2</a:t>
            </a:r>
            <a:r>
              <a:rPr lang="ja-JP" altLang="en-US" sz="2800" u="sng" dirty="0" smtClean="0">
                <a:solidFill>
                  <a:srgbClr val="FF0000"/>
                </a:solidFill>
                <a:latin typeface="HG丸ｺﾞｼｯｸM-PRO" panose="020F0600000000000000" pitchFamily="50" charset="-128"/>
                <a:ea typeface="HG丸ｺﾞｼｯｸM-PRO" panose="020F0600000000000000" pitchFamily="50" charset="-128"/>
              </a:rPr>
              <a:t>つ以上に該当</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し、届出を行った場合</a:t>
            </a:r>
            <a:r>
              <a:rPr lang="ja-JP" altLang="en-US" sz="2800" dirty="0" smtClean="0">
                <a:latin typeface="HG丸ｺﾞｼｯｸM-PRO" panose="020F0600000000000000" pitchFamily="50" charset="-128"/>
                <a:ea typeface="HG丸ｺﾞｼｯｸM-PRO" panose="020F0600000000000000" pitchFamily="50" charset="-128"/>
              </a:rPr>
              <a:t>に、改定後の</a:t>
            </a: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有床診療所入院基本料１～３</a:t>
            </a: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を算定することができる。</a:t>
            </a:r>
            <a:endParaRPr kumimoji="1"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buNone/>
            </a:pP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buNone/>
            </a:pPr>
            <a:r>
              <a:rPr lang="en-US" altLang="ja-JP" sz="28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800" u="sng" dirty="0" smtClean="0">
                <a:solidFill>
                  <a:srgbClr val="FF0000"/>
                </a:solidFill>
                <a:latin typeface="HG丸ｺﾞｼｯｸM-PRO" panose="020F0600000000000000" pitchFamily="50" charset="-128"/>
                <a:ea typeface="HG丸ｺﾞｼｯｸM-PRO" panose="020F0600000000000000" pitchFamily="50" charset="-128"/>
              </a:rPr>
              <a:t>改めて届出</a:t>
            </a:r>
            <a:r>
              <a:rPr lang="ja-JP" altLang="en-US" sz="2800" u="sng" dirty="0">
                <a:solidFill>
                  <a:srgbClr val="FF0000"/>
                </a:solidFill>
                <a:latin typeface="HG丸ｺﾞｼｯｸM-PRO" panose="020F0600000000000000" pitchFamily="50" charset="-128"/>
                <a:ea typeface="HG丸ｺﾞｼｯｸM-PRO" panose="020F0600000000000000" pitchFamily="50" charset="-128"/>
              </a:rPr>
              <a:t>を</a:t>
            </a:r>
            <a:r>
              <a:rPr lang="ja-JP" altLang="en-US" sz="2800" u="sng" dirty="0" smtClean="0">
                <a:solidFill>
                  <a:srgbClr val="FF0000"/>
                </a:solidFill>
                <a:latin typeface="HG丸ｺﾞｼｯｸM-PRO" panose="020F0600000000000000" pitchFamily="50" charset="-128"/>
                <a:ea typeface="HG丸ｺﾞｼｯｸM-PRO" panose="020F0600000000000000" pitchFamily="50" charset="-128"/>
              </a:rPr>
              <a:t>行わない</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有</a:t>
            </a:r>
            <a:r>
              <a:rPr lang="ja-JP" altLang="en-US" sz="2800" dirty="0">
                <a:solidFill>
                  <a:schemeClr val="tx1"/>
                </a:solidFill>
                <a:latin typeface="HG丸ｺﾞｼｯｸM-PRO" panose="020F0600000000000000" pitchFamily="50" charset="-128"/>
                <a:ea typeface="HG丸ｺﾞｼｯｸM-PRO" panose="020F0600000000000000" pitchFamily="50" charset="-128"/>
              </a:rPr>
              <a:t>床診療所について</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は、</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平成</a:t>
            </a:r>
            <a:r>
              <a:rPr lang="en-US" altLang="ja-JP" sz="2800" dirty="0" smtClean="0">
                <a:solidFill>
                  <a:srgbClr val="0000FF"/>
                </a:solidFill>
                <a:latin typeface="HG丸ｺﾞｼｯｸM-PRO" panose="020F0600000000000000" pitchFamily="50" charset="-128"/>
                <a:ea typeface="HG丸ｺﾞｼｯｸM-PRO" panose="020F0600000000000000" pitchFamily="50" charset="-128"/>
              </a:rPr>
              <a:t>26</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年</a:t>
            </a:r>
            <a:r>
              <a:rPr lang="en-US" altLang="ja-JP" sz="2800" dirty="0" smtClean="0">
                <a:solidFill>
                  <a:srgbClr val="0000FF"/>
                </a:solidFill>
                <a:latin typeface="HG丸ｺﾞｼｯｸM-PRO" panose="020F0600000000000000" pitchFamily="50" charset="-128"/>
                <a:ea typeface="HG丸ｺﾞｼｯｸM-PRO" panose="020F0600000000000000" pitchFamily="50" charset="-128"/>
              </a:rPr>
              <a:t>3</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月</a:t>
            </a:r>
            <a:r>
              <a:rPr lang="en-US" altLang="ja-JP" sz="2800" dirty="0" smtClean="0">
                <a:solidFill>
                  <a:srgbClr val="0000FF"/>
                </a:solidFill>
                <a:latin typeface="HG丸ｺﾞｼｯｸM-PRO" panose="020F0600000000000000" pitchFamily="50" charset="-128"/>
                <a:ea typeface="HG丸ｺﾞｼｯｸM-PRO" panose="020F0600000000000000" pitchFamily="50" charset="-128"/>
              </a:rPr>
              <a:t>31</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日時点</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で、</a:t>
            </a:r>
            <a:endParaRPr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buNone/>
            </a:pPr>
            <a:r>
              <a:rPr lang="ja-JP" altLang="en-US" sz="2800" dirty="0">
                <a:solidFill>
                  <a:schemeClr val="tx1"/>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◆有床診療所入院基本料１を算定している場合</a:t>
            </a:r>
            <a:endParaRPr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buNone/>
            </a:pP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　　　　　　　　→　</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有床診療所入院基本料４</a:t>
            </a:r>
            <a:endParaRPr lang="en-US" altLang="ja-JP" sz="2800" dirty="0">
              <a:solidFill>
                <a:schemeClr val="tx1"/>
              </a:solidFill>
              <a:latin typeface="HG丸ｺﾞｼｯｸM-PRO" panose="020F0600000000000000" pitchFamily="50" charset="-128"/>
              <a:ea typeface="HG丸ｺﾞｼｯｸM-PRO" panose="020F0600000000000000" pitchFamily="50" charset="-128"/>
            </a:endParaRPr>
          </a:p>
          <a:p>
            <a:pPr marL="361950" indent="-361950">
              <a:buNone/>
            </a:pP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　◆有床診療所入院基本料</a:t>
            </a:r>
            <a:r>
              <a:rPr lang="en-US" altLang="ja-JP" sz="2800" dirty="0" smtClean="0">
                <a:solidFill>
                  <a:schemeClr val="tx1"/>
                </a:solidFill>
                <a:latin typeface="HG丸ｺﾞｼｯｸM-PRO" panose="020F0600000000000000" pitchFamily="50" charset="-128"/>
                <a:ea typeface="HG丸ｺﾞｼｯｸM-PRO" panose="020F0600000000000000" pitchFamily="50" charset="-128"/>
              </a:rPr>
              <a:t>2</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を算定している場合</a:t>
            </a:r>
            <a:endParaRPr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buNone/>
            </a:pPr>
            <a:r>
              <a:rPr lang="ja-JP" altLang="en-US" sz="2800" dirty="0">
                <a:solidFill>
                  <a:schemeClr val="tx1"/>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　　　　　　　→　</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有床診療所入院基本料５</a:t>
            </a:r>
            <a:endParaRPr lang="en-US" altLang="ja-JP" sz="2800" dirty="0" smtClean="0">
              <a:solidFill>
                <a:srgbClr val="0000FF"/>
              </a:solidFill>
              <a:latin typeface="HG丸ｺﾞｼｯｸM-PRO" panose="020F0600000000000000" pitchFamily="50" charset="-128"/>
              <a:ea typeface="HG丸ｺﾞｼｯｸM-PRO" panose="020F0600000000000000" pitchFamily="50" charset="-128"/>
            </a:endParaRPr>
          </a:p>
          <a:p>
            <a:pPr marL="361950" indent="-361950">
              <a:buNone/>
            </a:pPr>
            <a:r>
              <a:rPr lang="ja-JP" altLang="en-US" sz="2800" dirty="0">
                <a:solidFill>
                  <a:srgbClr val="0000FF"/>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◆有床診療所入院基本料３を算定している場合</a:t>
            </a:r>
            <a:endParaRPr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buNone/>
            </a:pP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　　　　　　　　→　</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有床診療所入院基本料６</a:t>
            </a:r>
            <a:endParaRPr lang="en-US" altLang="ja-JP" sz="2800" dirty="0" smtClean="0">
              <a:solidFill>
                <a:srgbClr val="0000FF"/>
              </a:solidFill>
              <a:latin typeface="HG丸ｺﾞｼｯｸM-PRO" panose="020F0600000000000000" pitchFamily="50" charset="-128"/>
              <a:ea typeface="HG丸ｺﾞｼｯｸM-PRO" panose="020F0600000000000000" pitchFamily="50" charset="-128"/>
            </a:endParaRPr>
          </a:p>
          <a:p>
            <a:pPr marL="361950" indent="-361950">
              <a:buNone/>
            </a:pP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　を算定する。</a:t>
            </a:r>
            <a:endParaRPr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0"/>
              </a:spcBef>
              <a:buNone/>
            </a:pP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35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60565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693098501"/>
              </p:ext>
            </p:extLst>
          </p:nvPr>
        </p:nvGraphicFramePr>
        <p:xfrm>
          <a:off x="467544" y="260648"/>
          <a:ext cx="8229600" cy="6480721"/>
        </p:xfrm>
        <a:graphic>
          <a:graphicData uri="http://schemas.openxmlformats.org/drawingml/2006/table">
            <a:tbl>
              <a:tblPr firstRow="1" bandRow="1">
                <a:tableStyleId>{7DF18680-E054-41AD-8BC1-D1AEF772440D}</a:tableStyleId>
              </a:tblPr>
              <a:tblGrid>
                <a:gridCol w="4114800"/>
                <a:gridCol w="4114800"/>
              </a:tblGrid>
              <a:tr h="405423">
                <a:tc>
                  <a:txBody>
                    <a:bodyPr/>
                    <a:lstStyle/>
                    <a:p>
                      <a:pPr algn="ctr"/>
                      <a:r>
                        <a:rPr kumimoji="1" lang="ja-JP" altLang="en-US" sz="2000" b="0" dirty="0" smtClean="0">
                          <a:solidFill>
                            <a:schemeClr val="tx1"/>
                          </a:solidFill>
                        </a:rPr>
                        <a:t>現　　行</a:t>
                      </a:r>
                      <a:endParaRPr kumimoji="1" lang="ja-JP" altLang="en-US" sz="2000" b="0" dirty="0">
                        <a:solidFill>
                          <a:schemeClr val="tx1"/>
                        </a:solidFill>
                      </a:endParaRPr>
                    </a:p>
                  </a:txBody>
                  <a:tcPr marL="90085" marR="90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2000" b="0" dirty="0" smtClean="0">
                          <a:solidFill>
                            <a:schemeClr val="tx1"/>
                          </a:solidFill>
                        </a:rPr>
                        <a:t>改　定　後</a:t>
                      </a:r>
                      <a:r>
                        <a:rPr kumimoji="1" lang="ja-JP" altLang="en-US" sz="1600" b="0" dirty="0" smtClean="0">
                          <a:solidFill>
                            <a:srgbClr val="FFFF00"/>
                          </a:solidFill>
                        </a:rPr>
                        <a:t>（　）内消費税対応分</a:t>
                      </a:r>
                      <a:endParaRPr kumimoji="1" lang="ja-JP" altLang="en-US" sz="1600" b="0" dirty="0">
                        <a:solidFill>
                          <a:srgbClr val="FFFF00"/>
                        </a:solidFill>
                      </a:endParaRPr>
                    </a:p>
                  </a:txBody>
                  <a:tcPr marL="90085" marR="90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7286">
                <a:tc>
                  <a:txBody>
                    <a:bodyPr/>
                    <a:lstStyle/>
                    <a:p>
                      <a:r>
                        <a:rPr kumimoji="1" lang="ja-JP" altLang="en-US" sz="2000" dirty="0" smtClean="0"/>
                        <a:t>Ａ</a:t>
                      </a:r>
                      <a:r>
                        <a:rPr kumimoji="1" lang="en-US" altLang="ja-JP" sz="2000" dirty="0" smtClean="0"/>
                        <a:t>108</a:t>
                      </a:r>
                      <a:r>
                        <a:rPr kumimoji="1" lang="ja-JP" altLang="en-US" sz="2000" dirty="0" smtClean="0"/>
                        <a:t>　有床診療所入院基本料</a:t>
                      </a:r>
                      <a:endParaRPr kumimoji="1" lang="en-US" altLang="ja-JP" sz="2000" dirty="0" smtClean="0"/>
                    </a:p>
                    <a:p>
                      <a:pPr algn="r"/>
                      <a:r>
                        <a:rPr kumimoji="1" lang="ja-JP" altLang="en-US" sz="2000" dirty="0" smtClean="0"/>
                        <a:t>（１日につき）</a:t>
                      </a:r>
                      <a:endParaRPr kumimoji="1" lang="en-US" altLang="ja-JP" sz="2000" dirty="0" smtClean="0">
                        <a:latin typeface="+mj-ea"/>
                        <a:ea typeface="+mj-ea"/>
                      </a:endParaRPr>
                    </a:p>
                  </a:txBody>
                  <a:tcPr marL="90085" marR="90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smtClean="0"/>
                        <a:t>Ａ</a:t>
                      </a:r>
                      <a:r>
                        <a:rPr kumimoji="1" lang="en-US" altLang="ja-JP" sz="2000" dirty="0" smtClean="0"/>
                        <a:t>108</a:t>
                      </a:r>
                      <a:r>
                        <a:rPr kumimoji="1" lang="ja-JP" altLang="en-US" sz="2000" dirty="0" smtClean="0"/>
                        <a:t>　有床診療所入院基本料</a:t>
                      </a:r>
                      <a:endParaRPr kumimoji="1" lang="en-US" altLang="ja-JP" sz="2000" dirty="0" smtClean="0"/>
                    </a:p>
                    <a:p>
                      <a:pPr algn="r"/>
                      <a:r>
                        <a:rPr kumimoji="1" lang="ja-JP" altLang="en-US" sz="2000" dirty="0" smtClean="0"/>
                        <a:t>（１日につき）</a:t>
                      </a:r>
                      <a:endParaRPr kumimoji="1" lang="en-US" altLang="ja-JP" sz="2000" dirty="0" smtClean="0">
                        <a:latin typeface="+mj-ea"/>
                        <a:ea typeface="+mj-ea"/>
                      </a:endParaRPr>
                    </a:p>
                  </a:txBody>
                  <a:tcPr marL="90085" marR="90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7059">
                <a:tc>
                  <a:txBody>
                    <a:bodyPr/>
                    <a:lstStyle/>
                    <a:p>
                      <a:pPr marL="0" marR="0" indent="0" algn="r" defTabSz="914400" rtl="0" eaLnBrk="1" fontAlgn="auto" latinLnBrk="0" hangingPunct="1">
                        <a:lnSpc>
                          <a:spcPts val="2200"/>
                        </a:lnSpc>
                        <a:spcBef>
                          <a:spcPts val="0"/>
                        </a:spcBef>
                        <a:spcAft>
                          <a:spcPts val="0"/>
                        </a:spcAft>
                        <a:buClrTx/>
                        <a:buSzTx/>
                        <a:buFontTx/>
                        <a:buNone/>
                        <a:tabLst/>
                        <a:defRPr/>
                      </a:pPr>
                      <a:r>
                        <a:rPr kumimoji="1" lang="ja-JP" altLang="en-US" sz="2000" dirty="0" smtClean="0">
                          <a:solidFill>
                            <a:srgbClr val="FF0000"/>
                          </a:solidFill>
                        </a:rPr>
                        <a:t>（新設）</a:t>
                      </a:r>
                      <a:endParaRPr kumimoji="1" lang="ja-JP" altLang="en-US" sz="2000" dirty="0">
                        <a:solidFill>
                          <a:srgbClr val="FF0000"/>
                        </a:solidFill>
                      </a:endParaRPr>
                    </a:p>
                  </a:txBody>
                  <a:tcPr marL="90085" marR="90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200"/>
                        </a:lnSpc>
                      </a:pPr>
                      <a:r>
                        <a:rPr kumimoji="1" lang="ja-JP" altLang="en-US" sz="2000" dirty="0" smtClean="0">
                          <a:solidFill>
                            <a:srgbClr val="FF0000"/>
                          </a:solidFill>
                        </a:rPr>
                        <a:t>１　有床診療所入院基本料１</a:t>
                      </a:r>
                      <a:endParaRPr kumimoji="1" lang="en-US" altLang="ja-JP" sz="2000" dirty="0" smtClean="0">
                        <a:solidFill>
                          <a:srgbClr val="FF0000"/>
                        </a:solidFill>
                      </a:endParaRPr>
                    </a:p>
                    <a:p>
                      <a:pPr>
                        <a:lnSpc>
                          <a:spcPts val="2200"/>
                        </a:lnSpc>
                      </a:pPr>
                      <a:r>
                        <a:rPr kumimoji="1" lang="ja-JP" altLang="en-US" sz="2000" dirty="0" smtClean="0"/>
                        <a:t>　イ　１４日以内　　　　　</a:t>
                      </a:r>
                      <a:r>
                        <a:rPr kumimoji="1" lang="ja-JP" altLang="en-US" sz="2000" dirty="0" smtClean="0">
                          <a:solidFill>
                            <a:srgbClr val="FF0000"/>
                          </a:solidFill>
                        </a:rPr>
                        <a:t>８６１点</a:t>
                      </a:r>
                      <a:r>
                        <a:rPr kumimoji="1" lang="ja-JP" altLang="en-US" sz="2000" dirty="0" smtClean="0"/>
                        <a:t> </a:t>
                      </a:r>
                      <a:r>
                        <a:rPr kumimoji="1" lang="ja-JP" altLang="en-US" sz="2000" dirty="0" smtClean="0">
                          <a:solidFill>
                            <a:srgbClr val="0000FF"/>
                          </a:solidFill>
                        </a:rPr>
                        <a:t>（</a:t>
                      </a:r>
                      <a:r>
                        <a:rPr kumimoji="1" lang="en-US" altLang="ja-JP" sz="2000" dirty="0" smtClean="0">
                          <a:solidFill>
                            <a:srgbClr val="0000FF"/>
                          </a:solidFill>
                        </a:rPr>
                        <a:t>15</a:t>
                      </a:r>
                      <a:r>
                        <a:rPr kumimoji="1" lang="ja-JP" altLang="en-US" sz="2000" dirty="0" smtClean="0">
                          <a:solidFill>
                            <a:srgbClr val="0000FF"/>
                          </a:solidFill>
                        </a:rPr>
                        <a:t>）</a:t>
                      </a:r>
                      <a:endParaRPr kumimoji="1" lang="en-US" altLang="ja-JP" sz="2000" dirty="0" smtClean="0">
                        <a:solidFill>
                          <a:srgbClr val="0000FF"/>
                        </a:solidFill>
                      </a:endParaRPr>
                    </a:p>
                    <a:p>
                      <a:pPr>
                        <a:lnSpc>
                          <a:spcPts val="2200"/>
                        </a:lnSpc>
                      </a:pPr>
                      <a:r>
                        <a:rPr kumimoji="1" lang="ja-JP" altLang="en-US" sz="2000" dirty="0" smtClean="0"/>
                        <a:t>　ロ　１５～３０日　　　　 </a:t>
                      </a:r>
                      <a:r>
                        <a:rPr kumimoji="1" lang="ja-JP" altLang="en-US" sz="2000" dirty="0" smtClean="0">
                          <a:solidFill>
                            <a:srgbClr val="FF0000"/>
                          </a:solidFill>
                        </a:rPr>
                        <a:t>６６９点</a:t>
                      </a:r>
                      <a:r>
                        <a:rPr kumimoji="1" lang="ja-JP" altLang="en-US" sz="2000" dirty="0" smtClean="0"/>
                        <a:t> </a:t>
                      </a:r>
                      <a:r>
                        <a:rPr kumimoji="1" lang="ja-JP" altLang="en-US" sz="2000" dirty="0" smtClean="0">
                          <a:solidFill>
                            <a:srgbClr val="0000FF"/>
                          </a:solidFill>
                        </a:rPr>
                        <a:t>（</a:t>
                      </a:r>
                      <a:r>
                        <a:rPr kumimoji="1" lang="en-US" altLang="ja-JP" sz="2000" dirty="0" smtClean="0">
                          <a:solidFill>
                            <a:srgbClr val="0000FF"/>
                          </a:solidFill>
                        </a:rPr>
                        <a:t>12</a:t>
                      </a:r>
                      <a:r>
                        <a:rPr kumimoji="1" lang="ja-JP" altLang="en-US" sz="2000" dirty="0" smtClean="0">
                          <a:solidFill>
                            <a:srgbClr val="0000FF"/>
                          </a:solidFill>
                        </a:rPr>
                        <a:t>）</a:t>
                      </a:r>
                      <a:endParaRPr kumimoji="1" lang="en-US" altLang="ja-JP" sz="2000" dirty="0" smtClean="0">
                        <a:solidFill>
                          <a:srgbClr val="0000FF"/>
                        </a:solidFill>
                      </a:endParaRPr>
                    </a:p>
                    <a:p>
                      <a:pPr>
                        <a:lnSpc>
                          <a:spcPts val="2200"/>
                        </a:lnSpc>
                      </a:pPr>
                      <a:r>
                        <a:rPr kumimoji="1" lang="ja-JP" altLang="en-US" sz="2000" dirty="0" smtClean="0"/>
                        <a:t>　ハ　３１日以上　　　　  </a:t>
                      </a:r>
                      <a:r>
                        <a:rPr kumimoji="1" lang="ja-JP" altLang="en-US" sz="2000" dirty="0" smtClean="0">
                          <a:solidFill>
                            <a:srgbClr val="FF0000"/>
                          </a:solidFill>
                        </a:rPr>
                        <a:t>５６７点</a:t>
                      </a:r>
                      <a:r>
                        <a:rPr kumimoji="1" lang="ja-JP" altLang="en-US" sz="2000" dirty="0" smtClean="0"/>
                        <a:t> </a:t>
                      </a:r>
                      <a:r>
                        <a:rPr kumimoji="1" lang="ja-JP" altLang="en-US" sz="2000" dirty="0" smtClean="0">
                          <a:solidFill>
                            <a:srgbClr val="0000FF"/>
                          </a:solidFill>
                        </a:rPr>
                        <a:t>（</a:t>
                      </a:r>
                      <a:r>
                        <a:rPr kumimoji="1" lang="en-US" altLang="ja-JP" sz="2000" dirty="0" smtClean="0">
                          <a:solidFill>
                            <a:srgbClr val="0000FF"/>
                          </a:solidFill>
                        </a:rPr>
                        <a:t>10</a:t>
                      </a:r>
                      <a:r>
                        <a:rPr kumimoji="1" lang="ja-JP" altLang="en-US" sz="2000" dirty="0" smtClean="0">
                          <a:solidFill>
                            <a:srgbClr val="0000FF"/>
                          </a:solidFill>
                        </a:rPr>
                        <a:t>）</a:t>
                      </a:r>
                      <a:endParaRPr kumimoji="1" lang="en-US" altLang="ja-JP" sz="2000" dirty="0" smtClean="0">
                        <a:solidFill>
                          <a:srgbClr val="0000FF"/>
                        </a:solidFill>
                      </a:endParaRPr>
                    </a:p>
                  </a:txBody>
                  <a:tcPr marL="90085" marR="90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7059">
                <a:tc>
                  <a:txBody>
                    <a:bodyPr/>
                    <a:lstStyle/>
                    <a:p>
                      <a:pPr marL="0" marR="0" indent="0" algn="r" defTabSz="914400" rtl="0" eaLnBrk="1" fontAlgn="auto" latinLnBrk="0" hangingPunct="1">
                        <a:lnSpc>
                          <a:spcPts val="2200"/>
                        </a:lnSpc>
                        <a:spcBef>
                          <a:spcPts val="0"/>
                        </a:spcBef>
                        <a:spcAft>
                          <a:spcPts val="0"/>
                        </a:spcAft>
                        <a:buClrTx/>
                        <a:buSzTx/>
                        <a:buFontTx/>
                        <a:buNone/>
                        <a:tabLst/>
                        <a:defRPr/>
                      </a:pPr>
                      <a:r>
                        <a:rPr kumimoji="1" lang="ja-JP" altLang="en-US" sz="2000" dirty="0" smtClean="0">
                          <a:solidFill>
                            <a:srgbClr val="FF0000"/>
                          </a:solidFill>
                        </a:rPr>
                        <a:t>（新設）</a:t>
                      </a:r>
                      <a:endParaRPr kumimoji="1" lang="en-US" altLang="ja-JP" sz="2000" dirty="0" smtClean="0">
                        <a:solidFill>
                          <a:srgbClr val="FF0000"/>
                        </a:solidFill>
                      </a:endParaRPr>
                    </a:p>
                  </a:txBody>
                  <a:tcPr marL="90085" marR="90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200"/>
                        </a:lnSpc>
                      </a:pPr>
                      <a:r>
                        <a:rPr kumimoji="1" lang="ja-JP" altLang="en-US" sz="2000" dirty="0" smtClean="0">
                          <a:solidFill>
                            <a:srgbClr val="FF0000"/>
                          </a:solidFill>
                        </a:rPr>
                        <a:t>２　有床診療所入院基本料２</a:t>
                      </a:r>
                      <a:endParaRPr kumimoji="1" lang="en-US" altLang="ja-JP" sz="2000" dirty="0" smtClean="0">
                        <a:solidFill>
                          <a:srgbClr val="FF0000"/>
                        </a:solidFill>
                      </a:endParaRPr>
                    </a:p>
                    <a:p>
                      <a:pPr>
                        <a:lnSpc>
                          <a:spcPts val="2200"/>
                        </a:lnSpc>
                      </a:pPr>
                      <a:r>
                        <a:rPr kumimoji="1" lang="ja-JP" altLang="en-US" sz="2000" dirty="0" smtClean="0"/>
                        <a:t>　イ　１４日以内　　　　   </a:t>
                      </a:r>
                      <a:r>
                        <a:rPr kumimoji="1" lang="ja-JP" altLang="en-US" sz="2000" dirty="0" smtClean="0">
                          <a:solidFill>
                            <a:srgbClr val="FF0000"/>
                          </a:solidFill>
                        </a:rPr>
                        <a:t>７７０点</a:t>
                      </a:r>
                      <a:r>
                        <a:rPr kumimoji="1" lang="ja-JP" altLang="en-US" sz="2000" dirty="0" smtClean="0"/>
                        <a:t> </a:t>
                      </a:r>
                      <a:r>
                        <a:rPr kumimoji="1" lang="ja-JP" altLang="en-US" sz="2000" dirty="0" smtClean="0">
                          <a:solidFill>
                            <a:srgbClr val="0000FF"/>
                          </a:solidFill>
                        </a:rPr>
                        <a:t>（</a:t>
                      </a:r>
                      <a:r>
                        <a:rPr kumimoji="1" lang="en-US" altLang="ja-JP" sz="2000" dirty="0" smtClean="0">
                          <a:solidFill>
                            <a:srgbClr val="0000FF"/>
                          </a:solidFill>
                        </a:rPr>
                        <a:t>13</a:t>
                      </a:r>
                      <a:r>
                        <a:rPr kumimoji="1" lang="ja-JP" altLang="en-US" sz="2000" dirty="0" smtClean="0">
                          <a:solidFill>
                            <a:srgbClr val="0000FF"/>
                          </a:solidFill>
                        </a:rPr>
                        <a:t>）</a:t>
                      </a:r>
                      <a:endParaRPr kumimoji="1" lang="en-US" altLang="ja-JP" sz="2000" dirty="0" smtClean="0">
                        <a:solidFill>
                          <a:srgbClr val="0000FF"/>
                        </a:solidFill>
                      </a:endParaRPr>
                    </a:p>
                    <a:p>
                      <a:pPr>
                        <a:lnSpc>
                          <a:spcPts val="2200"/>
                        </a:lnSpc>
                      </a:pPr>
                      <a:r>
                        <a:rPr kumimoji="1" lang="ja-JP" altLang="en-US" sz="2000" dirty="0" smtClean="0"/>
                        <a:t>　ロ　１５～３０日　　       </a:t>
                      </a:r>
                      <a:r>
                        <a:rPr kumimoji="1" lang="ja-JP" altLang="en-US" sz="2000" dirty="0" smtClean="0">
                          <a:solidFill>
                            <a:srgbClr val="FF0000"/>
                          </a:solidFill>
                        </a:rPr>
                        <a:t>５７８点</a:t>
                      </a:r>
                      <a:r>
                        <a:rPr kumimoji="1" lang="ja-JP" altLang="en-US" sz="2000" dirty="0" smtClean="0"/>
                        <a:t> </a:t>
                      </a:r>
                      <a:r>
                        <a:rPr kumimoji="1" lang="ja-JP" altLang="en-US" sz="2000" dirty="0" smtClean="0">
                          <a:solidFill>
                            <a:srgbClr val="0000FF"/>
                          </a:solidFill>
                        </a:rPr>
                        <a:t>（</a:t>
                      </a:r>
                      <a:r>
                        <a:rPr kumimoji="1" lang="en-US" altLang="ja-JP" sz="2000" dirty="0" smtClean="0">
                          <a:solidFill>
                            <a:srgbClr val="0000FF"/>
                          </a:solidFill>
                        </a:rPr>
                        <a:t>10</a:t>
                      </a:r>
                      <a:r>
                        <a:rPr kumimoji="1" lang="ja-JP" altLang="en-US" sz="2000" dirty="0" smtClean="0">
                          <a:solidFill>
                            <a:srgbClr val="0000FF"/>
                          </a:solidFill>
                        </a:rPr>
                        <a:t>）</a:t>
                      </a:r>
                      <a:endParaRPr kumimoji="1" lang="en-US" altLang="ja-JP" sz="2000" dirty="0" smtClean="0">
                        <a:solidFill>
                          <a:srgbClr val="0000FF"/>
                        </a:solidFill>
                      </a:endParaRPr>
                    </a:p>
                    <a:p>
                      <a:pPr>
                        <a:lnSpc>
                          <a:spcPts val="2200"/>
                        </a:lnSpc>
                      </a:pPr>
                      <a:r>
                        <a:rPr kumimoji="1" lang="ja-JP" altLang="en-US" sz="2000" dirty="0" smtClean="0"/>
                        <a:t>　ハ　３１日以上　　　　  </a:t>
                      </a:r>
                      <a:r>
                        <a:rPr kumimoji="1" lang="ja-JP" altLang="en-US" sz="2000" dirty="0" smtClean="0">
                          <a:solidFill>
                            <a:srgbClr val="FF0000"/>
                          </a:solidFill>
                        </a:rPr>
                        <a:t>５２１点</a:t>
                      </a:r>
                      <a:r>
                        <a:rPr kumimoji="1" lang="ja-JP" altLang="en-US" sz="2000" dirty="0" smtClean="0"/>
                        <a:t> </a:t>
                      </a:r>
                      <a:r>
                        <a:rPr kumimoji="1" lang="ja-JP" altLang="en-US" sz="2000" dirty="0" smtClean="0">
                          <a:solidFill>
                            <a:srgbClr val="0000FF"/>
                          </a:solidFill>
                        </a:rPr>
                        <a:t>（  </a:t>
                      </a:r>
                      <a:r>
                        <a:rPr kumimoji="1" lang="en-US" altLang="ja-JP" sz="2000" dirty="0" smtClean="0">
                          <a:solidFill>
                            <a:srgbClr val="0000FF"/>
                          </a:solidFill>
                        </a:rPr>
                        <a:t>9</a:t>
                      </a:r>
                      <a:r>
                        <a:rPr kumimoji="1" lang="ja-JP" altLang="en-US" sz="2000" dirty="0" smtClean="0">
                          <a:solidFill>
                            <a:srgbClr val="0000FF"/>
                          </a:solidFill>
                        </a:rPr>
                        <a:t>）</a:t>
                      </a:r>
                      <a:endParaRPr kumimoji="1" lang="ja-JP" altLang="en-US" sz="2000" dirty="0">
                        <a:solidFill>
                          <a:srgbClr val="0000FF"/>
                        </a:solidFill>
                      </a:endParaRPr>
                    </a:p>
                  </a:txBody>
                  <a:tcPr marL="90085" marR="90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7059">
                <a:tc>
                  <a:txBody>
                    <a:bodyPr/>
                    <a:lstStyle/>
                    <a:p>
                      <a:pPr marL="0" marR="0" indent="0" algn="r" defTabSz="914400" rtl="0" eaLnBrk="1" fontAlgn="auto" latinLnBrk="0" hangingPunct="1">
                        <a:lnSpc>
                          <a:spcPts val="2200"/>
                        </a:lnSpc>
                        <a:spcBef>
                          <a:spcPts val="0"/>
                        </a:spcBef>
                        <a:spcAft>
                          <a:spcPts val="0"/>
                        </a:spcAft>
                        <a:buClrTx/>
                        <a:buSzTx/>
                        <a:buFontTx/>
                        <a:buNone/>
                        <a:tabLst/>
                        <a:defRPr/>
                      </a:pPr>
                      <a:r>
                        <a:rPr kumimoji="1" lang="ja-JP" altLang="en-US" sz="2000" dirty="0" smtClean="0">
                          <a:solidFill>
                            <a:srgbClr val="FF0000"/>
                          </a:solidFill>
                        </a:rPr>
                        <a:t>（新設）</a:t>
                      </a:r>
                    </a:p>
                  </a:txBody>
                  <a:tcPr marL="90085" marR="90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200"/>
                        </a:lnSpc>
                      </a:pPr>
                      <a:r>
                        <a:rPr kumimoji="1" lang="ja-JP" altLang="en-US" sz="2000" dirty="0" smtClean="0"/>
                        <a:t>３　有床診療所入院基本料３</a:t>
                      </a:r>
                      <a:endParaRPr kumimoji="1" lang="en-US" altLang="ja-JP" sz="2000" dirty="0" smtClean="0"/>
                    </a:p>
                    <a:p>
                      <a:pPr>
                        <a:lnSpc>
                          <a:spcPts val="2200"/>
                        </a:lnSpc>
                      </a:pPr>
                      <a:r>
                        <a:rPr kumimoji="1" lang="ja-JP" altLang="en-US" sz="2000" dirty="0" smtClean="0"/>
                        <a:t>　イ　１４日以内　　　　   </a:t>
                      </a:r>
                      <a:r>
                        <a:rPr kumimoji="1" lang="ja-JP" altLang="en-US" sz="2000" dirty="0" smtClean="0">
                          <a:solidFill>
                            <a:srgbClr val="FF0000"/>
                          </a:solidFill>
                        </a:rPr>
                        <a:t>５６８点 </a:t>
                      </a:r>
                      <a:r>
                        <a:rPr kumimoji="1" lang="ja-JP" altLang="en-US" sz="2000" dirty="0" smtClean="0">
                          <a:solidFill>
                            <a:srgbClr val="0000FF"/>
                          </a:solidFill>
                        </a:rPr>
                        <a:t>（</a:t>
                      </a:r>
                      <a:r>
                        <a:rPr kumimoji="1" lang="en-US" altLang="ja-JP" sz="2000" dirty="0" smtClean="0">
                          <a:solidFill>
                            <a:srgbClr val="0000FF"/>
                          </a:solidFill>
                        </a:rPr>
                        <a:t>10</a:t>
                      </a:r>
                      <a:r>
                        <a:rPr kumimoji="1" lang="ja-JP" altLang="en-US" sz="2000" dirty="0" smtClean="0">
                          <a:solidFill>
                            <a:srgbClr val="0000FF"/>
                          </a:solidFill>
                        </a:rPr>
                        <a:t>）</a:t>
                      </a:r>
                      <a:endParaRPr kumimoji="1" lang="en-US" altLang="ja-JP" sz="2000" dirty="0" smtClean="0">
                        <a:solidFill>
                          <a:srgbClr val="0000FF"/>
                        </a:solidFill>
                      </a:endParaRPr>
                    </a:p>
                    <a:p>
                      <a:pPr>
                        <a:lnSpc>
                          <a:spcPts val="2200"/>
                        </a:lnSpc>
                      </a:pPr>
                      <a:r>
                        <a:rPr kumimoji="1" lang="ja-JP" altLang="en-US" sz="2000" dirty="0" smtClean="0"/>
                        <a:t>　ロ　１５～３０日　        </a:t>
                      </a:r>
                      <a:r>
                        <a:rPr kumimoji="1" lang="ja-JP" altLang="en-US" sz="2000" baseline="0" dirty="0" smtClean="0"/>
                        <a:t>  </a:t>
                      </a:r>
                      <a:r>
                        <a:rPr kumimoji="1" lang="ja-JP" altLang="en-US" sz="2000" dirty="0" smtClean="0">
                          <a:solidFill>
                            <a:srgbClr val="FF0000"/>
                          </a:solidFill>
                        </a:rPr>
                        <a:t>５３０点</a:t>
                      </a:r>
                      <a:r>
                        <a:rPr kumimoji="1" lang="ja-JP" altLang="en-US" sz="2000" dirty="0" smtClean="0"/>
                        <a:t> </a:t>
                      </a:r>
                      <a:r>
                        <a:rPr kumimoji="1" lang="ja-JP" altLang="en-US" sz="2000" dirty="0" smtClean="0">
                          <a:solidFill>
                            <a:srgbClr val="0000FF"/>
                          </a:solidFill>
                        </a:rPr>
                        <a:t>（  </a:t>
                      </a:r>
                      <a:r>
                        <a:rPr kumimoji="1" lang="en-US" altLang="ja-JP" sz="2000" dirty="0" smtClean="0">
                          <a:solidFill>
                            <a:srgbClr val="0000FF"/>
                          </a:solidFill>
                        </a:rPr>
                        <a:t>7</a:t>
                      </a:r>
                      <a:r>
                        <a:rPr kumimoji="1" lang="ja-JP" altLang="en-US" sz="2000" dirty="0" smtClean="0">
                          <a:solidFill>
                            <a:srgbClr val="0000FF"/>
                          </a:solidFill>
                        </a:rPr>
                        <a:t>）</a:t>
                      </a:r>
                      <a:endParaRPr kumimoji="1" lang="en-US" altLang="ja-JP" sz="2000" dirty="0" smtClean="0">
                        <a:solidFill>
                          <a:srgbClr val="0000FF"/>
                        </a:solidFill>
                      </a:endParaRPr>
                    </a:p>
                    <a:p>
                      <a:pPr>
                        <a:lnSpc>
                          <a:spcPts val="2200"/>
                        </a:lnSpc>
                      </a:pPr>
                      <a:r>
                        <a:rPr kumimoji="1" lang="ja-JP" altLang="en-US" sz="2000" dirty="0" smtClean="0"/>
                        <a:t>　ハ　３１日以上　　　　  </a:t>
                      </a:r>
                      <a:r>
                        <a:rPr kumimoji="1" lang="ja-JP" altLang="en-US" sz="2000" dirty="0" smtClean="0">
                          <a:solidFill>
                            <a:srgbClr val="FF0000"/>
                          </a:solidFill>
                        </a:rPr>
                        <a:t>５００点</a:t>
                      </a:r>
                      <a:r>
                        <a:rPr kumimoji="1" lang="ja-JP" altLang="en-US" sz="2000" dirty="0" smtClean="0"/>
                        <a:t> </a:t>
                      </a:r>
                      <a:r>
                        <a:rPr kumimoji="1" lang="ja-JP" altLang="en-US" sz="2000" dirty="0" smtClean="0">
                          <a:solidFill>
                            <a:srgbClr val="0000FF"/>
                          </a:solidFill>
                        </a:rPr>
                        <a:t>（  </a:t>
                      </a:r>
                      <a:r>
                        <a:rPr kumimoji="1" lang="en-US" altLang="ja-JP" sz="2000" dirty="0" smtClean="0">
                          <a:solidFill>
                            <a:srgbClr val="0000FF"/>
                          </a:solidFill>
                        </a:rPr>
                        <a:t>7</a:t>
                      </a:r>
                      <a:r>
                        <a:rPr kumimoji="1" lang="ja-JP" altLang="en-US" sz="2000" dirty="0" smtClean="0">
                          <a:solidFill>
                            <a:srgbClr val="0000FF"/>
                          </a:solidFill>
                        </a:rPr>
                        <a:t>）</a:t>
                      </a:r>
                      <a:endParaRPr kumimoji="1" lang="ja-JP" altLang="en-US" sz="2000" dirty="0">
                        <a:solidFill>
                          <a:srgbClr val="0000FF"/>
                        </a:solidFill>
                      </a:endParaRPr>
                    </a:p>
                  </a:txBody>
                  <a:tcPr marL="90085" marR="90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6835">
                <a:tc gridSpan="2">
                  <a:txBody>
                    <a:bodyPr/>
                    <a:lstStyle/>
                    <a:p>
                      <a:pPr marL="0" marR="0" indent="0" algn="l" defTabSz="914400" rtl="0" eaLnBrk="1" fontAlgn="auto" latinLnBrk="0" hangingPunct="1">
                        <a:lnSpc>
                          <a:spcPts val="2200"/>
                        </a:lnSpc>
                        <a:spcBef>
                          <a:spcPts val="0"/>
                        </a:spcBef>
                        <a:spcAft>
                          <a:spcPts val="0"/>
                        </a:spcAft>
                        <a:buClrTx/>
                        <a:buSzTx/>
                        <a:buFontTx/>
                        <a:buNone/>
                        <a:tabLst/>
                        <a:defRPr/>
                      </a:pPr>
                      <a:r>
                        <a:rPr kumimoji="1" lang="en-US" altLang="ja-JP" sz="180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栄養管理実施加算の包括化の見直しに伴い入院基本料を</a:t>
                      </a:r>
                      <a:r>
                        <a:rPr kumimoji="1" lang="en-US" altLang="ja-JP" sz="1800" dirty="0" smtClean="0">
                          <a:solidFill>
                            <a:srgbClr val="0000FF"/>
                          </a:solidFill>
                          <a:latin typeface="HG丸ｺﾞｼｯｸM-PRO" panose="020F0600000000000000" pitchFamily="50" charset="-128"/>
                          <a:ea typeface="HG丸ｺﾞｼｯｸM-PRO" panose="020F0600000000000000" pitchFamily="50" charset="-128"/>
                        </a:rPr>
                        <a:t>11</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点引下げ</a:t>
                      </a:r>
                      <a:endParaRPr kumimoji="1" lang="en-US" altLang="ja-JP" sz="180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ts val="2200"/>
                        </a:lnSpc>
                        <a:spcBef>
                          <a:spcPts val="1200"/>
                        </a:spcBef>
                        <a:spcAft>
                          <a:spcPts val="0"/>
                        </a:spcAft>
                        <a:buClrTx/>
                        <a:buSzTx/>
                        <a:buFontTx/>
                        <a:buNone/>
                        <a:tabLst/>
                        <a:defRPr/>
                      </a:pPr>
                      <a:r>
                        <a:rPr kumimoji="1" lang="ja-JP" altLang="en-US" sz="1800" dirty="0" smtClean="0">
                          <a:latin typeface="HG丸ｺﾞｼｯｸM-PRO" panose="020F0600000000000000" pitchFamily="50" charset="-128"/>
                          <a:ea typeface="HG丸ｺﾞｼｯｸM-PRO" panose="020F0600000000000000" pitchFamily="50" charset="-128"/>
                        </a:rPr>
                        <a:t>［看護配置に係る基準］</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ts val="2200"/>
                        </a:lnSpc>
                        <a:spcBef>
                          <a:spcPts val="0"/>
                        </a:spcBef>
                        <a:spcAft>
                          <a:spcPts val="0"/>
                        </a:spcAft>
                        <a:buClrTx/>
                        <a:buSzTx/>
                        <a:buFontTx/>
                        <a:buNone/>
                        <a:tabLst/>
                        <a:defRPr/>
                      </a:pPr>
                      <a:r>
                        <a:rPr kumimoji="1" lang="ja-JP" altLang="en-US" sz="1800" dirty="0" smtClean="0">
                          <a:latin typeface="HG丸ｺﾞｼｯｸM-PRO" panose="020F0600000000000000" pitchFamily="50" charset="-128"/>
                          <a:ea typeface="HG丸ｺﾞｼｯｸM-PRO" panose="020F0600000000000000" pitchFamily="50" charset="-128"/>
                        </a:rPr>
                        <a:t>　①　有床診療所入院基本料</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１及び４</a:t>
                      </a:r>
                      <a:r>
                        <a:rPr kumimoji="1" lang="ja-JP" altLang="en-US" sz="1800" dirty="0" smtClean="0">
                          <a:latin typeface="HG丸ｺﾞｼｯｸM-PRO" panose="020F0600000000000000" pitchFamily="50" charset="-128"/>
                          <a:ea typeface="HG丸ｺﾞｼｯｸM-PRO" panose="020F0600000000000000" pitchFamily="50" charset="-128"/>
                        </a:rPr>
                        <a:t>：看護職員配置</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７人以上</a:t>
                      </a:r>
                      <a:endParaRPr kumimoji="1" lang="en-US" altLang="ja-JP" sz="1800" dirty="0" smtClean="0">
                        <a:solidFill>
                          <a:srgbClr val="FF0000"/>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ts val="2200"/>
                        </a:lnSpc>
                        <a:spcBef>
                          <a:spcPts val="0"/>
                        </a:spcBef>
                        <a:spcAft>
                          <a:spcPts val="0"/>
                        </a:spcAft>
                        <a:buClrTx/>
                        <a:buSzTx/>
                        <a:buFontTx/>
                        <a:buNone/>
                        <a:tabLst/>
                        <a:defRPr/>
                      </a:pPr>
                      <a:r>
                        <a:rPr kumimoji="1" lang="ja-JP" altLang="en-US" sz="1800" dirty="0" smtClean="0">
                          <a:latin typeface="HG丸ｺﾞｼｯｸM-PRO" panose="020F0600000000000000" pitchFamily="50" charset="-128"/>
                          <a:ea typeface="HG丸ｺﾞｼｯｸM-PRO" panose="020F0600000000000000" pitchFamily="50" charset="-128"/>
                        </a:rPr>
                        <a:t>　②　有床診療所入院基本料</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２及び５</a:t>
                      </a:r>
                      <a:r>
                        <a:rPr kumimoji="1" lang="ja-JP" altLang="en-US" sz="1800" dirty="0" smtClean="0">
                          <a:latin typeface="HG丸ｺﾞｼｯｸM-PRO" panose="020F0600000000000000" pitchFamily="50" charset="-128"/>
                          <a:ea typeface="HG丸ｺﾞｼｯｸM-PRO" panose="020F0600000000000000" pitchFamily="50" charset="-128"/>
                        </a:rPr>
                        <a:t>：看護職員配置</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４人以上７人未満</a:t>
                      </a:r>
                      <a:endParaRPr kumimoji="1" lang="en-US" altLang="ja-JP" sz="1800" dirty="0" smtClean="0">
                        <a:solidFill>
                          <a:srgbClr val="FF0000"/>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ts val="2200"/>
                        </a:lnSpc>
                        <a:spcBef>
                          <a:spcPts val="0"/>
                        </a:spcBef>
                        <a:spcAft>
                          <a:spcPts val="0"/>
                        </a:spcAft>
                        <a:buClrTx/>
                        <a:buSzTx/>
                        <a:buFontTx/>
                        <a:buNone/>
                        <a:tabLst/>
                        <a:defRPr/>
                      </a:pPr>
                      <a:r>
                        <a:rPr kumimoji="1" lang="ja-JP" altLang="en-US" sz="1800" dirty="0" smtClean="0">
                          <a:latin typeface="HG丸ｺﾞｼｯｸM-PRO" panose="020F0600000000000000" pitchFamily="50" charset="-128"/>
                          <a:ea typeface="HG丸ｺﾞｼｯｸM-PRO" panose="020F0600000000000000" pitchFamily="50" charset="-128"/>
                        </a:rPr>
                        <a:t>　③　有床診療所入院基本料</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３及び６</a:t>
                      </a:r>
                      <a:r>
                        <a:rPr kumimoji="1" lang="ja-JP" altLang="en-US" sz="1800" dirty="0" smtClean="0">
                          <a:latin typeface="HG丸ｺﾞｼｯｸM-PRO" panose="020F0600000000000000" pitchFamily="50" charset="-128"/>
                          <a:ea typeface="HG丸ｺﾞｼｯｸM-PRO" panose="020F0600000000000000" pitchFamily="50" charset="-128"/>
                        </a:rPr>
                        <a:t>：看護職員配置</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１人以上４人未満</a:t>
                      </a:r>
                    </a:p>
                  </a:txBody>
                  <a:tcPr marL="90085" marR="90085" anchor="ctr">
                    <a:lnT w="12700" cap="flat" cmpd="sng" algn="ctr">
                      <a:solidFill>
                        <a:schemeClr val="tx1"/>
                      </a:solidFill>
                      <a:prstDash val="solid"/>
                      <a:round/>
                      <a:headEnd type="none" w="med" len="med"/>
                      <a:tailEnd type="none" w="med" len="med"/>
                    </a:lnT>
                  </a:tcPr>
                </a:tc>
                <a:tc hMerge="1">
                  <a:txBody>
                    <a:bodyPr/>
                    <a:lstStyle/>
                    <a:p>
                      <a:pPr>
                        <a:lnSpc>
                          <a:spcPts val="2200"/>
                        </a:lnSpc>
                      </a:pPr>
                      <a:endParaRPr kumimoji="1" lang="ja-JP" altLang="en-US" sz="2000" dirty="0"/>
                    </a:p>
                  </a:txBody>
                  <a:tcPr marL="90085" marR="90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スライド番号プレースホルダー 3"/>
          <p:cNvSpPr>
            <a:spLocks noGrp="1"/>
          </p:cNvSpPr>
          <p:nvPr>
            <p:ph type="sldNum" sz="quarter" idx="12"/>
          </p:nvPr>
        </p:nvSpPr>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36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972216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810196938"/>
              </p:ext>
            </p:extLst>
          </p:nvPr>
        </p:nvGraphicFramePr>
        <p:xfrm>
          <a:off x="467544" y="260648"/>
          <a:ext cx="8229600" cy="6480721"/>
        </p:xfrm>
        <a:graphic>
          <a:graphicData uri="http://schemas.openxmlformats.org/drawingml/2006/table">
            <a:tbl>
              <a:tblPr firstRow="1" bandRow="1">
                <a:tableStyleId>{7DF18680-E054-41AD-8BC1-D1AEF772440D}</a:tableStyleId>
              </a:tblPr>
              <a:tblGrid>
                <a:gridCol w="4114800"/>
                <a:gridCol w="4114800"/>
              </a:tblGrid>
              <a:tr h="403429">
                <a:tc>
                  <a:txBody>
                    <a:bodyPr/>
                    <a:lstStyle/>
                    <a:p>
                      <a:pPr algn="ctr"/>
                      <a:r>
                        <a:rPr kumimoji="1" lang="ja-JP" altLang="en-US" sz="2000" b="0" dirty="0" smtClean="0">
                          <a:solidFill>
                            <a:schemeClr val="tx1"/>
                          </a:solidFill>
                        </a:rPr>
                        <a:t>現　　行</a:t>
                      </a:r>
                      <a:endParaRPr kumimoji="1" lang="ja-JP" altLang="en-US" sz="2000" b="0" dirty="0">
                        <a:solidFill>
                          <a:schemeClr val="tx1"/>
                        </a:solidFill>
                      </a:endParaRPr>
                    </a:p>
                  </a:txBody>
                  <a:tcPr marL="90085" marR="90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ja-JP" altLang="en-US" sz="2000" b="0" dirty="0" smtClean="0">
                          <a:solidFill>
                            <a:schemeClr val="tx1"/>
                          </a:solidFill>
                        </a:rPr>
                        <a:t>改　定　後</a:t>
                      </a:r>
                      <a:r>
                        <a:rPr kumimoji="1" lang="ja-JP" altLang="en-US" sz="1600" b="0" dirty="0" smtClean="0">
                          <a:solidFill>
                            <a:srgbClr val="FFFF00"/>
                          </a:solidFill>
                        </a:rPr>
                        <a:t>（　）内消費税対応分</a:t>
                      </a:r>
                      <a:endParaRPr kumimoji="1" lang="ja-JP" altLang="en-US" sz="1600" b="0" dirty="0">
                        <a:solidFill>
                          <a:srgbClr val="FFFF00"/>
                        </a:solidFill>
                      </a:endParaRPr>
                    </a:p>
                  </a:txBody>
                  <a:tcPr marL="90085" marR="90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3758">
                <a:tc>
                  <a:txBody>
                    <a:bodyPr/>
                    <a:lstStyle/>
                    <a:p>
                      <a:r>
                        <a:rPr kumimoji="1" lang="ja-JP" altLang="en-US" sz="2000" dirty="0" smtClean="0"/>
                        <a:t>Ａ</a:t>
                      </a:r>
                      <a:r>
                        <a:rPr kumimoji="1" lang="en-US" altLang="ja-JP" sz="2000" dirty="0" smtClean="0"/>
                        <a:t>108</a:t>
                      </a:r>
                      <a:r>
                        <a:rPr kumimoji="1" lang="ja-JP" altLang="en-US" sz="2000" dirty="0" smtClean="0"/>
                        <a:t>　有床診療所入院基本料</a:t>
                      </a:r>
                      <a:endParaRPr kumimoji="1" lang="en-US" altLang="ja-JP" sz="2000" dirty="0" smtClean="0"/>
                    </a:p>
                    <a:p>
                      <a:pPr algn="r"/>
                      <a:r>
                        <a:rPr kumimoji="1" lang="ja-JP" altLang="en-US" sz="2000" dirty="0" smtClean="0"/>
                        <a:t>（１日につき）</a:t>
                      </a:r>
                      <a:endParaRPr kumimoji="1" lang="en-US" altLang="ja-JP" sz="2000" dirty="0" smtClean="0">
                        <a:latin typeface="+mj-ea"/>
                        <a:ea typeface="+mj-ea"/>
                      </a:endParaRPr>
                    </a:p>
                  </a:txBody>
                  <a:tcPr marL="90085" marR="90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smtClean="0"/>
                        <a:t>Ａ</a:t>
                      </a:r>
                      <a:r>
                        <a:rPr kumimoji="1" lang="en-US" altLang="ja-JP" sz="2000" dirty="0" smtClean="0"/>
                        <a:t>108</a:t>
                      </a:r>
                      <a:r>
                        <a:rPr kumimoji="1" lang="ja-JP" altLang="en-US" sz="2000" dirty="0" smtClean="0"/>
                        <a:t>　有床診療所入院基本料</a:t>
                      </a:r>
                      <a:endParaRPr kumimoji="1" lang="en-US" altLang="ja-JP" sz="2000" dirty="0" smtClean="0"/>
                    </a:p>
                    <a:p>
                      <a:pPr algn="r"/>
                      <a:r>
                        <a:rPr kumimoji="1" lang="ja-JP" altLang="en-US" sz="2000" dirty="0" smtClean="0"/>
                        <a:t>（１日につき）</a:t>
                      </a:r>
                      <a:endParaRPr kumimoji="1" lang="en-US" altLang="ja-JP" sz="2000" dirty="0" smtClean="0">
                        <a:latin typeface="+mj-ea"/>
                        <a:ea typeface="+mj-ea"/>
                      </a:endParaRPr>
                    </a:p>
                  </a:txBody>
                  <a:tcPr marL="90085" marR="90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0975">
                <a:tc>
                  <a:txBody>
                    <a:bodyPr/>
                    <a:lstStyle/>
                    <a:p>
                      <a:pPr>
                        <a:lnSpc>
                          <a:spcPts val="2200"/>
                        </a:lnSpc>
                      </a:pPr>
                      <a:r>
                        <a:rPr kumimoji="1" lang="ja-JP" altLang="en-US" sz="2000" dirty="0" smtClean="0"/>
                        <a:t>１　有床診療所入院基本料</a:t>
                      </a:r>
                      <a:r>
                        <a:rPr kumimoji="1" lang="ja-JP" altLang="en-US" sz="2000" u="heavy" baseline="0" dirty="0" smtClean="0">
                          <a:uFill>
                            <a:solidFill>
                              <a:srgbClr val="FF0000"/>
                            </a:solidFill>
                          </a:uFill>
                        </a:rPr>
                        <a:t>１</a:t>
                      </a:r>
                      <a:endParaRPr kumimoji="1" lang="en-US" altLang="ja-JP" sz="2000" u="heavy" baseline="0" dirty="0" smtClean="0">
                        <a:uFill>
                          <a:solidFill>
                            <a:srgbClr val="FF0000"/>
                          </a:solidFill>
                        </a:uFill>
                      </a:endParaRPr>
                    </a:p>
                    <a:p>
                      <a:pPr>
                        <a:lnSpc>
                          <a:spcPts val="2200"/>
                        </a:lnSpc>
                      </a:pPr>
                      <a:r>
                        <a:rPr kumimoji="1" lang="ja-JP" altLang="en-US" sz="2000" dirty="0" smtClean="0"/>
                        <a:t>　イ　１４日以内　　　　　　　　７７１点</a:t>
                      </a:r>
                      <a:endParaRPr kumimoji="1" lang="en-US" altLang="ja-JP" sz="2000" dirty="0" smtClean="0"/>
                    </a:p>
                    <a:p>
                      <a:pPr>
                        <a:lnSpc>
                          <a:spcPts val="2200"/>
                        </a:lnSpc>
                      </a:pPr>
                      <a:r>
                        <a:rPr kumimoji="1" lang="ja-JP" altLang="en-US" sz="2000" dirty="0" smtClean="0"/>
                        <a:t>　ロ　１５～３０日　　　　　　　 ６０１点</a:t>
                      </a:r>
                      <a:endParaRPr kumimoji="1" lang="en-US" altLang="ja-JP" sz="2000" dirty="0" smtClean="0"/>
                    </a:p>
                    <a:p>
                      <a:pPr>
                        <a:lnSpc>
                          <a:spcPts val="2200"/>
                        </a:lnSpc>
                      </a:pPr>
                      <a:r>
                        <a:rPr kumimoji="1" lang="ja-JP" altLang="en-US" sz="2000" dirty="0" smtClean="0"/>
                        <a:t>　ハ　３１日以上　　　　　　　  ５１１点</a:t>
                      </a:r>
                      <a:endParaRPr kumimoji="1" lang="en-US" altLang="ja-JP" sz="2000" dirty="0" smtClean="0">
                        <a:solidFill>
                          <a:schemeClr val="tx1"/>
                        </a:solidFill>
                      </a:endParaRPr>
                    </a:p>
                  </a:txBody>
                  <a:tcPr marL="90085" marR="90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200"/>
                        </a:lnSpc>
                      </a:pPr>
                      <a:r>
                        <a:rPr kumimoji="1" lang="ja-JP" altLang="en-US" sz="2000" dirty="0" smtClean="0">
                          <a:solidFill>
                            <a:srgbClr val="FF0000"/>
                          </a:solidFill>
                        </a:rPr>
                        <a:t>４</a:t>
                      </a:r>
                      <a:r>
                        <a:rPr kumimoji="1" lang="ja-JP" altLang="en-US" sz="2000" dirty="0" smtClean="0"/>
                        <a:t>　有床診療所入院基本料</a:t>
                      </a:r>
                      <a:r>
                        <a:rPr kumimoji="1" lang="ja-JP" altLang="en-US" sz="2000" dirty="0" smtClean="0">
                          <a:solidFill>
                            <a:srgbClr val="FF0000"/>
                          </a:solidFill>
                        </a:rPr>
                        <a:t>４</a:t>
                      </a:r>
                      <a:endParaRPr kumimoji="1" lang="en-US" altLang="ja-JP" sz="2000" dirty="0" smtClean="0">
                        <a:solidFill>
                          <a:srgbClr val="FF0000"/>
                        </a:solidFill>
                      </a:endParaRPr>
                    </a:p>
                    <a:p>
                      <a:pPr>
                        <a:lnSpc>
                          <a:spcPts val="2200"/>
                        </a:lnSpc>
                      </a:pPr>
                      <a:r>
                        <a:rPr kumimoji="1" lang="ja-JP" altLang="en-US" sz="2000" dirty="0" smtClean="0"/>
                        <a:t>　イ　１４日以内　　　　　</a:t>
                      </a:r>
                      <a:r>
                        <a:rPr kumimoji="1" lang="ja-JP" altLang="en-US" sz="2000" dirty="0" smtClean="0">
                          <a:solidFill>
                            <a:srgbClr val="FF0000"/>
                          </a:solidFill>
                        </a:rPr>
                        <a:t>７７５点</a:t>
                      </a:r>
                      <a:r>
                        <a:rPr kumimoji="1" lang="ja-JP" altLang="en-US" sz="2000" dirty="0" smtClean="0"/>
                        <a:t> </a:t>
                      </a:r>
                      <a:r>
                        <a:rPr kumimoji="1" lang="ja-JP" altLang="en-US" sz="2000" dirty="0" smtClean="0">
                          <a:solidFill>
                            <a:srgbClr val="0000FF"/>
                          </a:solidFill>
                        </a:rPr>
                        <a:t>（</a:t>
                      </a:r>
                      <a:r>
                        <a:rPr kumimoji="1" lang="en-US" altLang="ja-JP" sz="2000" dirty="0" smtClean="0">
                          <a:solidFill>
                            <a:srgbClr val="0000FF"/>
                          </a:solidFill>
                        </a:rPr>
                        <a:t>15</a:t>
                      </a:r>
                      <a:r>
                        <a:rPr kumimoji="1" lang="ja-JP" altLang="en-US" sz="2000" dirty="0" smtClean="0">
                          <a:solidFill>
                            <a:srgbClr val="0000FF"/>
                          </a:solidFill>
                        </a:rPr>
                        <a:t>）</a:t>
                      </a:r>
                      <a:endParaRPr kumimoji="1" lang="en-US" altLang="ja-JP" sz="2000" dirty="0" smtClean="0">
                        <a:solidFill>
                          <a:srgbClr val="0000FF"/>
                        </a:solidFill>
                      </a:endParaRPr>
                    </a:p>
                    <a:p>
                      <a:pPr>
                        <a:lnSpc>
                          <a:spcPts val="2200"/>
                        </a:lnSpc>
                      </a:pPr>
                      <a:r>
                        <a:rPr kumimoji="1" lang="ja-JP" altLang="en-US" sz="2000" dirty="0" smtClean="0"/>
                        <a:t>　ロ　１５～３０日　　　　 </a:t>
                      </a:r>
                      <a:r>
                        <a:rPr kumimoji="1" lang="ja-JP" altLang="en-US" sz="2000" dirty="0" smtClean="0">
                          <a:solidFill>
                            <a:srgbClr val="FF0000"/>
                          </a:solidFill>
                        </a:rPr>
                        <a:t>６０２点</a:t>
                      </a:r>
                      <a:r>
                        <a:rPr kumimoji="1" lang="ja-JP" altLang="en-US" sz="2000" dirty="0" smtClean="0">
                          <a:solidFill>
                            <a:srgbClr val="0000FF"/>
                          </a:solidFill>
                        </a:rPr>
                        <a:t> （</a:t>
                      </a:r>
                      <a:r>
                        <a:rPr kumimoji="1" lang="en-US" altLang="ja-JP" sz="2000" dirty="0" smtClean="0">
                          <a:solidFill>
                            <a:srgbClr val="0000FF"/>
                          </a:solidFill>
                        </a:rPr>
                        <a:t>12</a:t>
                      </a:r>
                      <a:r>
                        <a:rPr kumimoji="1" lang="ja-JP" altLang="en-US" sz="2000" dirty="0" smtClean="0">
                          <a:solidFill>
                            <a:srgbClr val="0000FF"/>
                          </a:solidFill>
                        </a:rPr>
                        <a:t>）</a:t>
                      </a:r>
                      <a:endParaRPr kumimoji="1" lang="en-US" altLang="ja-JP" sz="2000" dirty="0" smtClean="0">
                        <a:solidFill>
                          <a:srgbClr val="0000FF"/>
                        </a:solidFill>
                      </a:endParaRPr>
                    </a:p>
                    <a:p>
                      <a:pPr>
                        <a:lnSpc>
                          <a:spcPts val="2200"/>
                        </a:lnSpc>
                      </a:pPr>
                      <a:r>
                        <a:rPr kumimoji="1" lang="ja-JP" altLang="en-US" sz="2000" dirty="0" smtClean="0"/>
                        <a:t>　ハ　３１日以上　　　　  </a:t>
                      </a:r>
                      <a:r>
                        <a:rPr kumimoji="1" lang="ja-JP" altLang="en-US" sz="2000" dirty="0" smtClean="0">
                          <a:solidFill>
                            <a:srgbClr val="FF0000"/>
                          </a:solidFill>
                        </a:rPr>
                        <a:t>５１０点</a:t>
                      </a:r>
                      <a:r>
                        <a:rPr kumimoji="1" lang="ja-JP" altLang="en-US" sz="2000" dirty="0" smtClean="0">
                          <a:solidFill>
                            <a:srgbClr val="0000FF"/>
                          </a:solidFill>
                        </a:rPr>
                        <a:t> （</a:t>
                      </a:r>
                      <a:r>
                        <a:rPr kumimoji="1" lang="en-US" altLang="ja-JP" sz="2000" dirty="0" smtClean="0">
                          <a:solidFill>
                            <a:srgbClr val="0000FF"/>
                          </a:solidFill>
                        </a:rPr>
                        <a:t>10</a:t>
                      </a:r>
                      <a:r>
                        <a:rPr kumimoji="1" lang="ja-JP" altLang="en-US" sz="2000" dirty="0" smtClean="0">
                          <a:solidFill>
                            <a:srgbClr val="0000FF"/>
                          </a:solidFill>
                        </a:rPr>
                        <a:t>）</a:t>
                      </a:r>
                      <a:endParaRPr kumimoji="1" lang="en-US" altLang="ja-JP" sz="2000" dirty="0" smtClean="0">
                        <a:solidFill>
                          <a:srgbClr val="0000FF"/>
                        </a:solidFill>
                      </a:endParaRPr>
                    </a:p>
                  </a:txBody>
                  <a:tcPr marL="90085" marR="90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0975">
                <a:tc>
                  <a:txBody>
                    <a:bodyPr/>
                    <a:lstStyle/>
                    <a:p>
                      <a:pPr>
                        <a:lnSpc>
                          <a:spcPts val="2200"/>
                        </a:lnSpc>
                      </a:pPr>
                      <a:r>
                        <a:rPr kumimoji="1" lang="ja-JP" altLang="en-US" sz="2000" dirty="0" smtClean="0"/>
                        <a:t>２　有床診療所入院基本料</a:t>
                      </a:r>
                      <a:r>
                        <a:rPr kumimoji="1" lang="ja-JP" altLang="en-US" sz="2000" u="heavy" baseline="0" dirty="0" smtClean="0">
                          <a:uFill>
                            <a:solidFill>
                              <a:srgbClr val="FF0000"/>
                            </a:solidFill>
                          </a:uFill>
                        </a:rPr>
                        <a:t>２</a:t>
                      </a:r>
                      <a:endParaRPr kumimoji="1" lang="en-US" altLang="ja-JP" sz="2000" u="heavy" baseline="0" dirty="0" smtClean="0">
                        <a:uFill>
                          <a:solidFill>
                            <a:srgbClr val="FF0000"/>
                          </a:solidFill>
                        </a:uFill>
                      </a:endParaRPr>
                    </a:p>
                    <a:p>
                      <a:pPr>
                        <a:lnSpc>
                          <a:spcPts val="2200"/>
                        </a:lnSpc>
                      </a:pPr>
                      <a:r>
                        <a:rPr kumimoji="1" lang="ja-JP" altLang="en-US" sz="2000" dirty="0" smtClean="0"/>
                        <a:t>　イ　１４日以内　　　　　　　   ６９１点</a:t>
                      </a:r>
                      <a:endParaRPr kumimoji="1" lang="en-US" altLang="ja-JP" sz="2000" dirty="0" smtClean="0"/>
                    </a:p>
                    <a:p>
                      <a:pPr>
                        <a:lnSpc>
                          <a:spcPts val="2200"/>
                        </a:lnSpc>
                      </a:pPr>
                      <a:r>
                        <a:rPr kumimoji="1" lang="ja-JP" altLang="en-US" sz="2000" dirty="0" smtClean="0"/>
                        <a:t>　ロ　１５～３０日　　　　　       ５２１点</a:t>
                      </a:r>
                      <a:endParaRPr kumimoji="1" lang="en-US" altLang="ja-JP" sz="2000" dirty="0" smtClean="0"/>
                    </a:p>
                    <a:p>
                      <a:pPr>
                        <a:lnSpc>
                          <a:spcPts val="2200"/>
                        </a:lnSpc>
                      </a:pPr>
                      <a:r>
                        <a:rPr kumimoji="1" lang="ja-JP" altLang="en-US" sz="2000" dirty="0" smtClean="0"/>
                        <a:t>　ハ　３１日以上　　　　　　　  ４７１点</a:t>
                      </a:r>
                      <a:endParaRPr kumimoji="1" lang="ja-JP" altLang="en-US" sz="2000" dirty="0">
                        <a:solidFill>
                          <a:schemeClr val="tx1"/>
                        </a:solidFill>
                      </a:endParaRPr>
                    </a:p>
                  </a:txBody>
                  <a:tcPr marL="90085" marR="90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200"/>
                        </a:lnSpc>
                      </a:pPr>
                      <a:r>
                        <a:rPr kumimoji="1" lang="ja-JP" altLang="en-US" sz="2000" dirty="0" smtClean="0">
                          <a:solidFill>
                            <a:srgbClr val="FF0000"/>
                          </a:solidFill>
                        </a:rPr>
                        <a:t>５</a:t>
                      </a:r>
                      <a:r>
                        <a:rPr kumimoji="1" lang="ja-JP" altLang="en-US" sz="2000" dirty="0" smtClean="0"/>
                        <a:t>　有床診療所入院基本料</a:t>
                      </a:r>
                      <a:r>
                        <a:rPr kumimoji="1" lang="ja-JP" altLang="en-US" sz="2000" dirty="0" smtClean="0">
                          <a:solidFill>
                            <a:srgbClr val="FF0000"/>
                          </a:solidFill>
                        </a:rPr>
                        <a:t>５</a:t>
                      </a:r>
                      <a:endParaRPr kumimoji="1" lang="en-US" altLang="ja-JP" sz="2000" dirty="0" smtClean="0">
                        <a:solidFill>
                          <a:srgbClr val="FF0000"/>
                        </a:solidFill>
                      </a:endParaRPr>
                    </a:p>
                    <a:p>
                      <a:pPr>
                        <a:lnSpc>
                          <a:spcPts val="2200"/>
                        </a:lnSpc>
                      </a:pPr>
                      <a:r>
                        <a:rPr kumimoji="1" lang="ja-JP" altLang="en-US" sz="2000" dirty="0" smtClean="0"/>
                        <a:t>　イ　１４日以内　　　　</a:t>
                      </a:r>
                      <a:r>
                        <a:rPr kumimoji="1" lang="ja-JP" altLang="en-US" sz="2000" dirty="0" smtClean="0">
                          <a:solidFill>
                            <a:srgbClr val="FF0000"/>
                          </a:solidFill>
                        </a:rPr>
                        <a:t>   ６９３点</a:t>
                      </a:r>
                      <a:r>
                        <a:rPr kumimoji="1" lang="ja-JP" altLang="en-US" sz="2000" dirty="0" smtClean="0">
                          <a:solidFill>
                            <a:srgbClr val="0000FF"/>
                          </a:solidFill>
                        </a:rPr>
                        <a:t> （</a:t>
                      </a:r>
                      <a:r>
                        <a:rPr kumimoji="1" lang="en-US" altLang="ja-JP" sz="2000" dirty="0" smtClean="0">
                          <a:solidFill>
                            <a:srgbClr val="0000FF"/>
                          </a:solidFill>
                        </a:rPr>
                        <a:t>13</a:t>
                      </a:r>
                      <a:r>
                        <a:rPr kumimoji="1" lang="ja-JP" altLang="en-US" sz="2000" dirty="0" smtClean="0">
                          <a:solidFill>
                            <a:srgbClr val="0000FF"/>
                          </a:solidFill>
                        </a:rPr>
                        <a:t>）</a:t>
                      </a:r>
                      <a:endParaRPr kumimoji="1" lang="en-US" altLang="ja-JP" sz="2000" dirty="0" smtClean="0">
                        <a:solidFill>
                          <a:srgbClr val="0000FF"/>
                        </a:solidFill>
                      </a:endParaRPr>
                    </a:p>
                    <a:p>
                      <a:pPr>
                        <a:lnSpc>
                          <a:spcPts val="2200"/>
                        </a:lnSpc>
                      </a:pPr>
                      <a:r>
                        <a:rPr kumimoji="1" lang="ja-JP" altLang="en-US" sz="2000" dirty="0" smtClean="0"/>
                        <a:t>　ロ　１５～３０日　　       </a:t>
                      </a:r>
                      <a:r>
                        <a:rPr kumimoji="1" lang="ja-JP" altLang="en-US" sz="2000" dirty="0" smtClean="0">
                          <a:solidFill>
                            <a:srgbClr val="FF0000"/>
                          </a:solidFill>
                        </a:rPr>
                        <a:t>５２０点</a:t>
                      </a:r>
                      <a:r>
                        <a:rPr kumimoji="1" lang="ja-JP" altLang="en-US" sz="2000" dirty="0" smtClean="0"/>
                        <a:t> </a:t>
                      </a:r>
                      <a:r>
                        <a:rPr kumimoji="1" lang="ja-JP" altLang="en-US" sz="2000" dirty="0" smtClean="0">
                          <a:solidFill>
                            <a:srgbClr val="0000FF"/>
                          </a:solidFill>
                        </a:rPr>
                        <a:t>（</a:t>
                      </a:r>
                      <a:r>
                        <a:rPr kumimoji="1" lang="en-US" altLang="ja-JP" sz="2000" dirty="0" smtClean="0">
                          <a:solidFill>
                            <a:srgbClr val="0000FF"/>
                          </a:solidFill>
                        </a:rPr>
                        <a:t>10</a:t>
                      </a:r>
                      <a:r>
                        <a:rPr kumimoji="1" lang="ja-JP" altLang="en-US" sz="2000" dirty="0" smtClean="0">
                          <a:solidFill>
                            <a:srgbClr val="0000FF"/>
                          </a:solidFill>
                        </a:rPr>
                        <a:t>）</a:t>
                      </a:r>
                      <a:endParaRPr kumimoji="1" lang="en-US" altLang="ja-JP" sz="2000" dirty="0" smtClean="0">
                        <a:solidFill>
                          <a:srgbClr val="0000FF"/>
                        </a:solidFill>
                      </a:endParaRPr>
                    </a:p>
                    <a:p>
                      <a:pPr>
                        <a:lnSpc>
                          <a:spcPts val="2200"/>
                        </a:lnSpc>
                      </a:pPr>
                      <a:r>
                        <a:rPr kumimoji="1" lang="ja-JP" altLang="en-US" sz="2000" dirty="0" smtClean="0"/>
                        <a:t>　ハ　３１日以上　　　　  </a:t>
                      </a:r>
                      <a:r>
                        <a:rPr kumimoji="1" lang="ja-JP" altLang="en-US" sz="2000" dirty="0" smtClean="0">
                          <a:solidFill>
                            <a:srgbClr val="FF0000"/>
                          </a:solidFill>
                        </a:rPr>
                        <a:t>４６９点</a:t>
                      </a:r>
                      <a:r>
                        <a:rPr kumimoji="1" lang="ja-JP" altLang="en-US" sz="2000" dirty="0" smtClean="0"/>
                        <a:t> </a:t>
                      </a:r>
                      <a:r>
                        <a:rPr kumimoji="1" lang="ja-JP" altLang="en-US" sz="2000" dirty="0" smtClean="0">
                          <a:solidFill>
                            <a:srgbClr val="0000FF"/>
                          </a:solidFill>
                        </a:rPr>
                        <a:t>（  </a:t>
                      </a:r>
                      <a:r>
                        <a:rPr kumimoji="1" lang="en-US" altLang="ja-JP" sz="2000" dirty="0" smtClean="0">
                          <a:solidFill>
                            <a:srgbClr val="0000FF"/>
                          </a:solidFill>
                        </a:rPr>
                        <a:t>9</a:t>
                      </a:r>
                      <a:r>
                        <a:rPr kumimoji="1" lang="ja-JP" altLang="en-US" sz="2000" dirty="0" smtClean="0">
                          <a:solidFill>
                            <a:srgbClr val="0000FF"/>
                          </a:solidFill>
                        </a:rPr>
                        <a:t>）</a:t>
                      </a:r>
                      <a:endParaRPr kumimoji="1" lang="ja-JP" altLang="en-US" sz="2000" dirty="0">
                        <a:solidFill>
                          <a:srgbClr val="0000FF"/>
                        </a:solidFill>
                      </a:endParaRPr>
                    </a:p>
                  </a:txBody>
                  <a:tcPr marL="90085" marR="90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0975">
                <a:tc>
                  <a:txBody>
                    <a:bodyPr/>
                    <a:lstStyle/>
                    <a:p>
                      <a:pPr>
                        <a:lnSpc>
                          <a:spcPts val="2200"/>
                        </a:lnSpc>
                      </a:pPr>
                      <a:r>
                        <a:rPr kumimoji="1" lang="ja-JP" altLang="en-US" sz="2000" dirty="0" smtClean="0"/>
                        <a:t>３　有床診療所入院基本料</a:t>
                      </a:r>
                      <a:r>
                        <a:rPr kumimoji="1" lang="ja-JP" altLang="en-US" sz="2000" u="heavy" baseline="0" dirty="0" smtClean="0">
                          <a:uFill>
                            <a:solidFill>
                              <a:srgbClr val="FF0000"/>
                            </a:solidFill>
                          </a:uFill>
                        </a:rPr>
                        <a:t>３</a:t>
                      </a:r>
                      <a:endParaRPr kumimoji="1" lang="en-US" altLang="ja-JP" sz="2000" u="heavy" baseline="0" dirty="0" smtClean="0">
                        <a:uFill>
                          <a:solidFill>
                            <a:srgbClr val="FF0000"/>
                          </a:solidFill>
                        </a:uFill>
                      </a:endParaRPr>
                    </a:p>
                    <a:p>
                      <a:pPr>
                        <a:lnSpc>
                          <a:spcPts val="2200"/>
                        </a:lnSpc>
                      </a:pPr>
                      <a:r>
                        <a:rPr kumimoji="1" lang="ja-JP" altLang="en-US" sz="2000" dirty="0" smtClean="0"/>
                        <a:t>　イ　１４日以内　　　　　　　   ５１１点</a:t>
                      </a:r>
                      <a:endParaRPr kumimoji="1" lang="en-US" altLang="ja-JP" sz="2000" dirty="0" smtClean="0"/>
                    </a:p>
                    <a:p>
                      <a:pPr>
                        <a:lnSpc>
                          <a:spcPts val="2200"/>
                        </a:lnSpc>
                      </a:pPr>
                      <a:r>
                        <a:rPr kumimoji="1" lang="ja-JP" altLang="en-US" sz="2000" dirty="0" smtClean="0"/>
                        <a:t>　ロ　１５～３０日　　　　        </a:t>
                      </a:r>
                      <a:r>
                        <a:rPr kumimoji="1" lang="ja-JP" altLang="en-US" sz="2000" baseline="0" dirty="0" smtClean="0"/>
                        <a:t>  ３８１</a:t>
                      </a:r>
                      <a:r>
                        <a:rPr kumimoji="1" lang="ja-JP" altLang="en-US" sz="2000" dirty="0" smtClean="0"/>
                        <a:t>点</a:t>
                      </a:r>
                      <a:endParaRPr kumimoji="1" lang="en-US" altLang="ja-JP" sz="2000" dirty="0" smtClean="0"/>
                    </a:p>
                    <a:p>
                      <a:pPr>
                        <a:lnSpc>
                          <a:spcPts val="2200"/>
                        </a:lnSpc>
                      </a:pPr>
                      <a:r>
                        <a:rPr kumimoji="1" lang="ja-JP" altLang="en-US" sz="2000" dirty="0" smtClean="0"/>
                        <a:t>　ハ　３１日以上　　　　　　　  ３５１点</a:t>
                      </a:r>
                      <a:endParaRPr kumimoji="1" lang="ja-JP" altLang="en-US" sz="2000" dirty="0">
                        <a:solidFill>
                          <a:schemeClr val="tx1"/>
                        </a:solidFill>
                      </a:endParaRPr>
                    </a:p>
                  </a:txBody>
                  <a:tcPr marL="90085" marR="90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200"/>
                        </a:lnSpc>
                      </a:pPr>
                      <a:r>
                        <a:rPr kumimoji="1" lang="ja-JP" altLang="en-US" sz="2000" dirty="0" smtClean="0">
                          <a:solidFill>
                            <a:srgbClr val="FF0000"/>
                          </a:solidFill>
                        </a:rPr>
                        <a:t>６</a:t>
                      </a:r>
                      <a:r>
                        <a:rPr kumimoji="1" lang="ja-JP" altLang="en-US" sz="2000" dirty="0" smtClean="0"/>
                        <a:t>　有床診療所入院基本料</a:t>
                      </a:r>
                      <a:r>
                        <a:rPr kumimoji="1" lang="ja-JP" altLang="en-US" sz="2000" dirty="0" smtClean="0">
                          <a:solidFill>
                            <a:srgbClr val="FF0000"/>
                          </a:solidFill>
                        </a:rPr>
                        <a:t>６</a:t>
                      </a:r>
                      <a:endParaRPr kumimoji="1" lang="en-US" altLang="ja-JP" sz="2000" dirty="0" smtClean="0">
                        <a:solidFill>
                          <a:srgbClr val="FF0000"/>
                        </a:solidFill>
                      </a:endParaRPr>
                    </a:p>
                    <a:p>
                      <a:pPr>
                        <a:lnSpc>
                          <a:spcPts val="2200"/>
                        </a:lnSpc>
                      </a:pPr>
                      <a:r>
                        <a:rPr kumimoji="1" lang="ja-JP" altLang="en-US" sz="2000" dirty="0" smtClean="0"/>
                        <a:t>　イ　１４日以内　　　　</a:t>
                      </a:r>
                      <a:r>
                        <a:rPr kumimoji="1" lang="ja-JP" altLang="en-US" sz="2000" dirty="0" smtClean="0">
                          <a:solidFill>
                            <a:srgbClr val="FF0000"/>
                          </a:solidFill>
                        </a:rPr>
                        <a:t>   ５１１点</a:t>
                      </a:r>
                      <a:r>
                        <a:rPr kumimoji="1" lang="ja-JP" altLang="en-US" sz="2000" dirty="0" smtClean="0">
                          <a:solidFill>
                            <a:srgbClr val="0000FF"/>
                          </a:solidFill>
                        </a:rPr>
                        <a:t> （</a:t>
                      </a:r>
                      <a:r>
                        <a:rPr kumimoji="1" lang="en-US" altLang="ja-JP" sz="2000" dirty="0" smtClean="0">
                          <a:solidFill>
                            <a:srgbClr val="0000FF"/>
                          </a:solidFill>
                        </a:rPr>
                        <a:t>10</a:t>
                      </a:r>
                      <a:r>
                        <a:rPr kumimoji="1" lang="ja-JP" altLang="en-US" sz="2000" dirty="0" smtClean="0">
                          <a:solidFill>
                            <a:srgbClr val="0000FF"/>
                          </a:solidFill>
                        </a:rPr>
                        <a:t>）</a:t>
                      </a:r>
                      <a:endParaRPr kumimoji="1" lang="en-US" altLang="ja-JP" sz="2000" dirty="0" smtClean="0">
                        <a:solidFill>
                          <a:srgbClr val="0000FF"/>
                        </a:solidFill>
                      </a:endParaRPr>
                    </a:p>
                    <a:p>
                      <a:pPr>
                        <a:lnSpc>
                          <a:spcPts val="2200"/>
                        </a:lnSpc>
                      </a:pPr>
                      <a:r>
                        <a:rPr kumimoji="1" lang="ja-JP" altLang="en-US" sz="2000" dirty="0" smtClean="0"/>
                        <a:t>　ロ　１５～３０日　</a:t>
                      </a:r>
                      <a:r>
                        <a:rPr kumimoji="1" lang="ja-JP" altLang="en-US" sz="2000" dirty="0" smtClean="0">
                          <a:solidFill>
                            <a:srgbClr val="FF0000"/>
                          </a:solidFill>
                        </a:rPr>
                        <a:t>        </a:t>
                      </a:r>
                      <a:r>
                        <a:rPr kumimoji="1" lang="ja-JP" altLang="en-US" sz="2000" baseline="0" dirty="0" smtClean="0">
                          <a:solidFill>
                            <a:srgbClr val="FF0000"/>
                          </a:solidFill>
                        </a:rPr>
                        <a:t>  </a:t>
                      </a:r>
                      <a:r>
                        <a:rPr kumimoji="1" lang="ja-JP" altLang="en-US" sz="2000" dirty="0" smtClean="0">
                          <a:solidFill>
                            <a:srgbClr val="FF0000"/>
                          </a:solidFill>
                        </a:rPr>
                        <a:t>４７７点 </a:t>
                      </a:r>
                      <a:r>
                        <a:rPr kumimoji="1" lang="ja-JP" altLang="en-US" sz="2000" dirty="0" smtClean="0">
                          <a:solidFill>
                            <a:srgbClr val="0000FF"/>
                          </a:solidFill>
                        </a:rPr>
                        <a:t>（  </a:t>
                      </a:r>
                      <a:r>
                        <a:rPr kumimoji="1" lang="en-US" altLang="ja-JP" sz="2000" dirty="0" smtClean="0">
                          <a:solidFill>
                            <a:srgbClr val="0000FF"/>
                          </a:solidFill>
                        </a:rPr>
                        <a:t>7</a:t>
                      </a:r>
                      <a:r>
                        <a:rPr kumimoji="1" lang="ja-JP" altLang="en-US" sz="2000" dirty="0" smtClean="0">
                          <a:solidFill>
                            <a:srgbClr val="0000FF"/>
                          </a:solidFill>
                        </a:rPr>
                        <a:t>）</a:t>
                      </a:r>
                      <a:endParaRPr kumimoji="1" lang="en-US" altLang="ja-JP" sz="2000" dirty="0" smtClean="0">
                        <a:solidFill>
                          <a:srgbClr val="0000FF"/>
                        </a:solidFill>
                      </a:endParaRPr>
                    </a:p>
                    <a:p>
                      <a:pPr>
                        <a:lnSpc>
                          <a:spcPts val="2200"/>
                        </a:lnSpc>
                      </a:pPr>
                      <a:r>
                        <a:rPr kumimoji="1" lang="ja-JP" altLang="en-US" sz="2000" dirty="0" smtClean="0"/>
                        <a:t>　ハ　３１日以上　　　　  </a:t>
                      </a:r>
                      <a:r>
                        <a:rPr kumimoji="1" lang="ja-JP" altLang="en-US" sz="2000" dirty="0" smtClean="0">
                          <a:solidFill>
                            <a:srgbClr val="FF0000"/>
                          </a:solidFill>
                        </a:rPr>
                        <a:t>４５０点</a:t>
                      </a:r>
                      <a:r>
                        <a:rPr kumimoji="1" lang="ja-JP" altLang="en-US" sz="2000" dirty="0" smtClean="0"/>
                        <a:t> </a:t>
                      </a:r>
                      <a:r>
                        <a:rPr kumimoji="1" lang="ja-JP" altLang="en-US" sz="2000" dirty="0" smtClean="0">
                          <a:solidFill>
                            <a:srgbClr val="0000FF"/>
                          </a:solidFill>
                        </a:rPr>
                        <a:t>（  </a:t>
                      </a:r>
                      <a:r>
                        <a:rPr kumimoji="1" lang="en-US" altLang="ja-JP" sz="2000" dirty="0" smtClean="0">
                          <a:solidFill>
                            <a:srgbClr val="0000FF"/>
                          </a:solidFill>
                        </a:rPr>
                        <a:t>7</a:t>
                      </a:r>
                      <a:r>
                        <a:rPr kumimoji="1" lang="ja-JP" altLang="en-US" sz="2000" dirty="0" smtClean="0">
                          <a:solidFill>
                            <a:srgbClr val="0000FF"/>
                          </a:solidFill>
                        </a:rPr>
                        <a:t>）</a:t>
                      </a:r>
                      <a:endParaRPr kumimoji="1" lang="ja-JP" altLang="en-US" sz="2000" dirty="0">
                        <a:solidFill>
                          <a:srgbClr val="0000FF"/>
                        </a:solidFill>
                      </a:endParaRPr>
                    </a:p>
                  </a:txBody>
                  <a:tcPr marL="90085" marR="90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0609">
                <a:tc gridSpan="2">
                  <a:txBody>
                    <a:bodyPr/>
                    <a:lstStyle/>
                    <a:p>
                      <a:pPr marL="0" marR="0" indent="0" algn="l" defTabSz="914400" rtl="0" eaLnBrk="1" fontAlgn="auto" latinLnBrk="0" hangingPunct="1">
                        <a:lnSpc>
                          <a:spcPts val="2200"/>
                        </a:lnSpc>
                        <a:spcBef>
                          <a:spcPts val="0"/>
                        </a:spcBef>
                        <a:spcAft>
                          <a:spcPts val="0"/>
                        </a:spcAft>
                        <a:buClrTx/>
                        <a:buSzTx/>
                        <a:buFontTx/>
                        <a:buNone/>
                        <a:tabLst/>
                        <a:defRPr/>
                      </a:pPr>
                      <a:r>
                        <a:rPr kumimoji="1" lang="en-US" altLang="ja-JP" sz="180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栄養管理実施加算の包括化の見直しに伴い入院基本料を</a:t>
                      </a:r>
                      <a:r>
                        <a:rPr kumimoji="1" lang="en-US" altLang="ja-JP" sz="1800" dirty="0" smtClean="0">
                          <a:solidFill>
                            <a:srgbClr val="0000FF"/>
                          </a:solidFill>
                          <a:latin typeface="HG丸ｺﾞｼｯｸM-PRO" panose="020F0600000000000000" pitchFamily="50" charset="-128"/>
                          <a:ea typeface="HG丸ｺﾞｼｯｸM-PRO" panose="020F0600000000000000" pitchFamily="50" charset="-128"/>
                        </a:rPr>
                        <a:t>11</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点引下げ</a:t>
                      </a:r>
                      <a:endParaRPr kumimoji="1" lang="en-US" altLang="ja-JP" sz="180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ts val="2200"/>
                        </a:lnSpc>
                        <a:spcBef>
                          <a:spcPts val="1200"/>
                        </a:spcBef>
                        <a:spcAft>
                          <a:spcPts val="0"/>
                        </a:spcAft>
                        <a:buClrTx/>
                        <a:buSzTx/>
                        <a:buFontTx/>
                        <a:buNone/>
                        <a:tabLst/>
                        <a:defRPr/>
                      </a:pPr>
                      <a:r>
                        <a:rPr kumimoji="1" lang="ja-JP" altLang="en-US" sz="1800" dirty="0" smtClean="0">
                          <a:latin typeface="HG丸ｺﾞｼｯｸM-PRO" panose="020F0600000000000000" pitchFamily="50" charset="-128"/>
                          <a:ea typeface="HG丸ｺﾞｼｯｸM-PRO" panose="020F0600000000000000" pitchFamily="50" charset="-128"/>
                        </a:rPr>
                        <a:t>［看護配置に係る基準］</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ts val="2200"/>
                        </a:lnSpc>
                        <a:spcBef>
                          <a:spcPts val="0"/>
                        </a:spcBef>
                        <a:spcAft>
                          <a:spcPts val="0"/>
                        </a:spcAft>
                        <a:buClrTx/>
                        <a:buSzTx/>
                        <a:buFontTx/>
                        <a:buNone/>
                        <a:tabLst/>
                        <a:defRPr/>
                      </a:pPr>
                      <a:r>
                        <a:rPr kumimoji="1" lang="ja-JP" altLang="en-US" sz="1800" dirty="0" smtClean="0">
                          <a:latin typeface="HG丸ｺﾞｼｯｸM-PRO" panose="020F0600000000000000" pitchFamily="50" charset="-128"/>
                          <a:ea typeface="HG丸ｺﾞｼｯｸM-PRO" panose="020F0600000000000000" pitchFamily="50" charset="-128"/>
                        </a:rPr>
                        <a:t>　①　有床診療所入院基本料</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１及び４</a:t>
                      </a:r>
                      <a:r>
                        <a:rPr kumimoji="1" lang="ja-JP" altLang="en-US" sz="1800" dirty="0" smtClean="0">
                          <a:latin typeface="HG丸ｺﾞｼｯｸM-PRO" panose="020F0600000000000000" pitchFamily="50" charset="-128"/>
                          <a:ea typeface="HG丸ｺﾞｼｯｸM-PRO" panose="020F0600000000000000" pitchFamily="50" charset="-128"/>
                        </a:rPr>
                        <a:t>：看護職員配置</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７人以上</a:t>
                      </a:r>
                      <a:endParaRPr kumimoji="1" lang="en-US" altLang="ja-JP" sz="1800" dirty="0" smtClean="0">
                        <a:solidFill>
                          <a:srgbClr val="FF0000"/>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ts val="2200"/>
                        </a:lnSpc>
                        <a:spcBef>
                          <a:spcPts val="0"/>
                        </a:spcBef>
                        <a:spcAft>
                          <a:spcPts val="0"/>
                        </a:spcAft>
                        <a:buClrTx/>
                        <a:buSzTx/>
                        <a:buFontTx/>
                        <a:buNone/>
                        <a:tabLst/>
                        <a:defRPr/>
                      </a:pPr>
                      <a:r>
                        <a:rPr kumimoji="1" lang="ja-JP" altLang="en-US" sz="1800" dirty="0" smtClean="0">
                          <a:latin typeface="HG丸ｺﾞｼｯｸM-PRO" panose="020F0600000000000000" pitchFamily="50" charset="-128"/>
                          <a:ea typeface="HG丸ｺﾞｼｯｸM-PRO" panose="020F0600000000000000" pitchFamily="50" charset="-128"/>
                        </a:rPr>
                        <a:t>　②　有床診療所入院基本料</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２及び５</a:t>
                      </a:r>
                      <a:r>
                        <a:rPr kumimoji="1" lang="ja-JP" altLang="en-US" sz="1800" dirty="0" smtClean="0">
                          <a:latin typeface="HG丸ｺﾞｼｯｸM-PRO" panose="020F0600000000000000" pitchFamily="50" charset="-128"/>
                          <a:ea typeface="HG丸ｺﾞｼｯｸM-PRO" panose="020F0600000000000000" pitchFamily="50" charset="-128"/>
                        </a:rPr>
                        <a:t>：看護職員配置</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４人以上７人未満</a:t>
                      </a:r>
                      <a:endParaRPr kumimoji="1" lang="en-US" altLang="ja-JP" sz="1800" dirty="0" smtClean="0">
                        <a:solidFill>
                          <a:srgbClr val="FF0000"/>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ts val="2200"/>
                        </a:lnSpc>
                        <a:spcBef>
                          <a:spcPts val="0"/>
                        </a:spcBef>
                        <a:spcAft>
                          <a:spcPts val="0"/>
                        </a:spcAft>
                        <a:buClrTx/>
                        <a:buSzTx/>
                        <a:buFontTx/>
                        <a:buNone/>
                        <a:tabLst/>
                        <a:defRPr/>
                      </a:pPr>
                      <a:r>
                        <a:rPr kumimoji="1" lang="ja-JP" altLang="en-US" sz="1800" dirty="0" smtClean="0">
                          <a:latin typeface="HG丸ｺﾞｼｯｸM-PRO" panose="020F0600000000000000" pitchFamily="50" charset="-128"/>
                          <a:ea typeface="HG丸ｺﾞｼｯｸM-PRO" panose="020F0600000000000000" pitchFamily="50" charset="-128"/>
                        </a:rPr>
                        <a:t>　③　有床診療所入院基本料</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３及び６</a:t>
                      </a:r>
                      <a:r>
                        <a:rPr kumimoji="1" lang="ja-JP" altLang="en-US" sz="1800" dirty="0" smtClean="0">
                          <a:latin typeface="HG丸ｺﾞｼｯｸM-PRO" panose="020F0600000000000000" pitchFamily="50" charset="-128"/>
                          <a:ea typeface="HG丸ｺﾞｼｯｸM-PRO" panose="020F0600000000000000" pitchFamily="50" charset="-128"/>
                        </a:rPr>
                        <a:t>：看護職員配置</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１人以上４人未満</a:t>
                      </a:r>
                    </a:p>
                  </a:txBody>
                  <a:tcPr marL="90085" marR="90085" anchor="ctr">
                    <a:lnT w="12700" cap="flat" cmpd="sng" algn="ctr">
                      <a:solidFill>
                        <a:schemeClr val="tx1"/>
                      </a:solidFill>
                      <a:prstDash val="solid"/>
                      <a:round/>
                      <a:headEnd type="none" w="med" len="med"/>
                      <a:tailEnd type="none" w="med" len="med"/>
                    </a:lnT>
                  </a:tcPr>
                </a:tc>
                <a:tc hMerge="1">
                  <a:txBody>
                    <a:bodyPr/>
                    <a:lstStyle/>
                    <a:p>
                      <a:pPr>
                        <a:lnSpc>
                          <a:spcPts val="2200"/>
                        </a:lnSpc>
                      </a:pPr>
                      <a:endParaRPr kumimoji="1" lang="ja-JP" altLang="en-US" sz="2000" dirty="0"/>
                    </a:p>
                  </a:txBody>
                  <a:tcPr marL="90085" marR="90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スライド番号プレースホルダー 3"/>
          <p:cNvSpPr>
            <a:spLocks noGrp="1"/>
          </p:cNvSpPr>
          <p:nvPr>
            <p:ph type="sldNum" sz="quarter" idx="12"/>
          </p:nvPr>
        </p:nvSpPr>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37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69045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08720" y="476672"/>
            <a:ext cx="8511752" cy="6264696"/>
          </a:xfrm>
          <a:prstGeom prst="snip2DiagRect">
            <a:avLst>
              <a:gd name="adj1" fmla="val 0"/>
              <a:gd name="adj2" fmla="val 812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08720" y="116632"/>
            <a:ext cx="7359624" cy="720080"/>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38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611560" y="2780928"/>
            <a:ext cx="8136904" cy="1008112"/>
          </a:xfrm>
          <a:prstGeom prst="rect">
            <a:avLst/>
          </a:prstGeom>
          <a:solidFill>
            <a:srgbClr val="FFFFCC"/>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11560" y="3940182"/>
            <a:ext cx="8136904" cy="2657170"/>
          </a:xfrm>
          <a:prstGeom prst="rect">
            <a:avLst/>
          </a:prstGeom>
          <a:solidFill>
            <a:srgbClr val="FFFFCC"/>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88132" y="188640"/>
            <a:ext cx="8352928" cy="6669360"/>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265113" indent="-265113">
              <a:buNone/>
            </a:pPr>
            <a:r>
              <a:rPr lang="en-US" altLang="ja-JP" sz="2800" dirty="0" smtClean="0">
                <a:latin typeface="HG丸ｺﾞｼｯｸM-PRO" panose="020F0600000000000000" pitchFamily="50" charset="-128"/>
                <a:ea typeface="HG丸ｺﾞｼｯｸM-PRO" panose="020F0600000000000000" pitchFamily="50" charset="-128"/>
              </a:rPr>
              <a:t>【</a:t>
            </a:r>
            <a:r>
              <a:rPr lang="ja-JP" altLang="en-US" sz="2800" dirty="0">
                <a:latin typeface="HG丸ｺﾞｼｯｸM-PRO" panose="020F0600000000000000" pitchFamily="50" charset="-128"/>
                <a:ea typeface="HG丸ｺﾞｼｯｸM-PRO" panose="020F0600000000000000" pitchFamily="50" charset="-128"/>
              </a:rPr>
              <a:t>有床</a:t>
            </a:r>
            <a:r>
              <a:rPr lang="ja-JP" altLang="en-US" sz="2800" dirty="0" smtClean="0">
                <a:latin typeface="HG丸ｺﾞｼｯｸM-PRO" panose="020F0600000000000000" pitchFamily="50" charset="-128"/>
                <a:ea typeface="HG丸ｺﾞｼｯｸM-PRO" panose="020F0600000000000000" pitchFamily="50" charset="-128"/>
              </a:rPr>
              <a:t>診療所</a:t>
            </a:r>
            <a:r>
              <a:rPr lang="ja-JP" altLang="en-US" sz="2800" dirty="0">
                <a:latin typeface="HG丸ｺﾞｼｯｸM-PRO" panose="020F0600000000000000" pitchFamily="50" charset="-128"/>
                <a:ea typeface="HG丸ｺﾞｼｯｸM-PRO" panose="020F0600000000000000" pitchFamily="50" charset="-128"/>
              </a:rPr>
              <a:t>入院</a:t>
            </a:r>
            <a:r>
              <a:rPr lang="ja-JP" altLang="en-US" sz="2800" dirty="0" smtClean="0">
                <a:latin typeface="HG丸ｺﾞｼｯｸM-PRO" panose="020F0600000000000000" pitchFamily="50" charset="-128"/>
                <a:ea typeface="HG丸ｺﾞｼｯｸM-PRO" panose="020F0600000000000000" pitchFamily="50" charset="-128"/>
              </a:rPr>
              <a:t>基本料</a:t>
            </a:r>
            <a:r>
              <a:rPr lang="ja-JP" altLang="en-US" sz="2800" dirty="0">
                <a:latin typeface="HG丸ｺﾞｼｯｸM-PRO" panose="020F0600000000000000" pitchFamily="50" charset="-128"/>
                <a:ea typeface="HG丸ｺﾞｼｯｸM-PRO" panose="020F0600000000000000" pitchFamily="50" charset="-128"/>
              </a:rPr>
              <a:t>に</a:t>
            </a:r>
            <a:r>
              <a:rPr lang="ja-JP" altLang="en-US" sz="2800" dirty="0" smtClean="0">
                <a:latin typeface="HG丸ｺﾞｼｯｸM-PRO" panose="020F0600000000000000" pitchFamily="50" charset="-128"/>
                <a:ea typeface="HG丸ｺﾞｼｯｸM-PRO" panose="020F0600000000000000" pitchFamily="50" charset="-128"/>
              </a:rPr>
              <a:t>係る</a:t>
            </a:r>
            <a:r>
              <a:rPr lang="ja-JP" altLang="en-US" sz="2800" dirty="0">
                <a:latin typeface="HG丸ｺﾞｼｯｸM-PRO" panose="020F0600000000000000" pitchFamily="50" charset="-128"/>
                <a:ea typeface="HG丸ｺﾞｼｯｸM-PRO" panose="020F0600000000000000" pitchFamily="50" charset="-128"/>
              </a:rPr>
              <a:t>加算</a:t>
            </a:r>
            <a:r>
              <a:rPr lang="en-US" altLang="ja-JP" sz="2800" dirty="0" smtClean="0">
                <a:latin typeface="HG丸ｺﾞｼｯｸM-PRO" panose="020F0600000000000000" pitchFamily="50" charset="-128"/>
                <a:ea typeface="HG丸ｺﾞｼｯｸM-PRO" panose="020F0600000000000000" pitchFamily="50" charset="-128"/>
              </a:rPr>
              <a:t>】</a:t>
            </a:r>
          </a:p>
          <a:p>
            <a:pPr marL="361950" indent="-361950">
              <a:spcBef>
                <a:spcPts val="1800"/>
              </a:spcBef>
              <a:buNone/>
            </a:pP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これまで、</a:t>
            </a:r>
            <a:r>
              <a:rPr lang="ja-JP" altLang="en-US" sz="2400" u="heavy" dirty="0" smtClean="0">
                <a:uFill>
                  <a:solidFill>
                    <a:srgbClr val="FF0000"/>
                  </a:solidFill>
                </a:uFill>
                <a:latin typeface="HG丸ｺﾞｼｯｸM-PRO" panose="020F0600000000000000" pitchFamily="50" charset="-128"/>
                <a:ea typeface="HG丸ｺﾞｼｯｸM-PRO" panose="020F0600000000000000" pitchFamily="50" charset="-128"/>
              </a:rPr>
              <a:t>有床診療所入院基本１及び２</a:t>
            </a:r>
            <a:r>
              <a:rPr lang="ja-JP" altLang="en-US" sz="2400" dirty="0" smtClean="0">
                <a:latin typeface="HG丸ｺﾞｼｯｸM-PRO" panose="020F0600000000000000" pitchFamily="50" charset="-128"/>
                <a:ea typeface="HG丸ｺﾞｼｯｸM-PRO" panose="020F0600000000000000" pitchFamily="50" charset="-128"/>
              </a:rPr>
              <a:t>のみが算定可能となっていた医療従事者の加算等について、対象施設を</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有床診療所入院基本料</a:t>
            </a:r>
            <a:r>
              <a:rPr lang="ja-JP" altLang="en-US" sz="2400" u="sng" dirty="0" smtClean="0">
                <a:solidFill>
                  <a:srgbClr val="FF0000"/>
                </a:solidFill>
                <a:latin typeface="HG丸ｺﾞｼｯｸM-PRO" panose="020F0600000000000000" pitchFamily="50" charset="-128"/>
                <a:ea typeface="HG丸ｺﾞｼｯｸM-PRO" panose="020F0600000000000000" pitchFamily="50" charset="-128"/>
              </a:rPr>
              <a:t>すべてに拡大</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するとともに、</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看護職員の配置をさらに評価</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し、</a:t>
            </a:r>
            <a:r>
              <a:rPr lang="ja-JP" altLang="en-US" sz="2400" u="sng" dirty="0" smtClean="0">
                <a:solidFill>
                  <a:srgbClr val="0000FF"/>
                </a:solidFill>
                <a:latin typeface="HG丸ｺﾞｼｯｸM-PRO" panose="020F0600000000000000" pitchFamily="50" charset="-128"/>
                <a:ea typeface="HG丸ｺﾞｼｯｸM-PRO" panose="020F0600000000000000" pitchFamily="50" charset="-128"/>
              </a:rPr>
              <a:t>看護補助者を配置している場合の評価</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を新設</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361950" indent="-361950">
              <a:spcBef>
                <a:spcPts val="1200"/>
              </a:spcBef>
              <a:buNone/>
            </a:pP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　注５　イ　医師配置加算１　　　　  　　　８８点</a:t>
            </a:r>
            <a:endParaRPr kumimoji="1"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pPr marL="1254125" indent="-1254125">
              <a:spcBef>
                <a:spcPts val="400"/>
              </a:spcBef>
              <a:buNone/>
            </a:pP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ロ　医師配置加算２　　　　　　  　６０点</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pPr marL="1254125" indent="-1254125">
              <a:spcBef>
                <a:spcPts val="3000"/>
              </a:spcBef>
              <a:buNone/>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注６　イ　看護配置加算１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２５点 → ４０点</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1254125" indent="-1254125">
              <a:spcBef>
                <a:spcPts val="400"/>
              </a:spcBef>
              <a:buNone/>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ロ　看護配置加算２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１０点 → ２０点</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1254125" indent="-1254125">
              <a:spcBef>
                <a:spcPts val="400"/>
              </a:spcBef>
              <a:buNone/>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ハ　夜間看護配置加算１　　　　　  ８０点</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pPr marL="1254125" indent="-1254125">
              <a:spcBef>
                <a:spcPts val="400"/>
              </a:spcBef>
              <a:buNone/>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ニ　夜間看護配置加算２　　  　　　３０点</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pPr marL="1254125" indent="-1254125">
              <a:spcBef>
                <a:spcPts val="400"/>
              </a:spcBef>
              <a:buNone/>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ホ　看護補助配置加算１　　　　　  １０点（新）</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1254125" indent="-1254125">
              <a:spcBef>
                <a:spcPts val="400"/>
              </a:spcBef>
              <a:buNone/>
            </a:pP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err="1" smtClean="0">
                <a:solidFill>
                  <a:srgbClr val="FF0000"/>
                </a:solidFill>
                <a:latin typeface="HG丸ｺﾞｼｯｸM-PRO" panose="020F0600000000000000" pitchFamily="50" charset="-128"/>
                <a:ea typeface="HG丸ｺﾞｼｯｸM-PRO" panose="020F0600000000000000" pitchFamily="50" charset="-128"/>
              </a:rPr>
              <a:t>ヘ</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看護補助配置加算２　　  　　　　５点（新）</a:t>
            </a:r>
            <a:endParaRPr kumimoji="1"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84226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08720" y="1484784"/>
            <a:ext cx="8511752" cy="4968552"/>
          </a:xfrm>
          <a:prstGeom prst="snip2DiagRect">
            <a:avLst>
              <a:gd name="adj1" fmla="val 0"/>
              <a:gd name="adj2" fmla="val 1112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89436" y="764704"/>
            <a:ext cx="8439744" cy="1080120"/>
          </a:xfrm>
          <a:prstGeom prst="roundRect">
            <a:avLst>
              <a:gd name="adj" fmla="val 1708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836712"/>
            <a:ext cx="8352928" cy="5544616"/>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265113" indent="-265113">
              <a:buNone/>
            </a:pP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　注</a:t>
            </a:r>
            <a:r>
              <a:rPr lang="ja-JP" altLang="en-US" sz="2800" dirty="0">
                <a:solidFill>
                  <a:schemeClr val="tx1"/>
                </a:solidFill>
                <a:latin typeface="HG丸ｺﾞｼｯｸM-PRO" panose="020F0600000000000000" pitchFamily="50" charset="-128"/>
                <a:ea typeface="HG丸ｺﾞｼｯｸM-PRO" panose="020F0600000000000000" pitchFamily="50" charset="-128"/>
              </a:rPr>
              <a:t>６　</a:t>
            </a:r>
            <a:r>
              <a:rPr lang="ja-JP" altLang="en-US" sz="2800" dirty="0">
                <a:solidFill>
                  <a:srgbClr val="FF0000"/>
                </a:solidFill>
                <a:latin typeface="HG丸ｺﾞｼｯｸM-PRO" panose="020F0600000000000000" pitchFamily="50" charset="-128"/>
                <a:ea typeface="HG丸ｺﾞｼｯｸM-PRO" panose="020F0600000000000000" pitchFamily="50" charset="-128"/>
              </a:rPr>
              <a:t>ホ　看護補助配置加算１　</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１０点（新）</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0"/>
              </a:spcBef>
              <a:buNone/>
            </a:pPr>
            <a:r>
              <a:rPr lang="ja-JP" altLang="en-US" sz="2800" dirty="0">
                <a:solidFill>
                  <a:srgbClr val="FF0000"/>
                </a:solidFill>
                <a:latin typeface="HG丸ｺﾞｼｯｸM-PRO" panose="020F0600000000000000" pitchFamily="50" charset="-128"/>
                <a:ea typeface="HG丸ｺﾞｼｯｸM-PRO" panose="020F0600000000000000" pitchFamily="50" charset="-128"/>
              </a:rPr>
              <a:t>　</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800" dirty="0" err="1" smtClean="0">
                <a:solidFill>
                  <a:srgbClr val="FF0000"/>
                </a:solidFill>
                <a:latin typeface="HG丸ｺﾞｼｯｸM-PRO" panose="020F0600000000000000" pitchFamily="50" charset="-128"/>
                <a:ea typeface="HG丸ｺﾞｼｯｸM-PRO" panose="020F0600000000000000" pitchFamily="50" charset="-128"/>
              </a:rPr>
              <a:t>ヘ</a:t>
            </a:r>
            <a:r>
              <a:rPr lang="ja-JP" altLang="en-US" sz="2800" dirty="0">
                <a:solidFill>
                  <a:srgbClr val="FF0000"/>
                </a:solidFill>
                <a:latin typeface="HG丸ｺﾞｼｯｸM-PRO" panose="020F0600000000000000" pitchFamily="50" charset="-128"/>
                <a:ea typeface="HG丸ｺﾞｼｯｸM-PRO" panose="020F0600000000000000" pitchFamily="50" charset="-128"/>
              </a:rPr>
              <a:t>　看護補助配置加算２　　</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５点（新）</a:t>
            </a:r>
            <a:endParaRPr lang="en-US" altLang="ja-JP" sz="2800" dirty="0">
              <a:solidFill>
                <a:srgbClr val="FF0000"/>
              </a:solidFill>
              <a:latin typeface="HG丸ｺﾞｼｯｸM-PRO" panose="020F0600000000000000" pitchFamily="50" charset="-128"/>
              <a:ea typeface="HG丸ｺﾞｼｯｸM-PRO" panose="020F0600000000000000" pitchFamily="50" charset="-128"/>
            </a:endParaRPr>
          </a:p>
          <a:p>
            <a:pPr marL="361950" indent="-361950">
              <a:spcBef>
                <a:spcPts val="1800"/>
              </a:spcBef>
              <a:buNone/>
            </a:pPr>
            <a:r>
              <a:rPr lang="ja-JP" altLang="en-US" sz="2800" dirty="0" smtClean="0">
                <a:latin typeface="HG丸ｺﾞｼｯｸM-PRO" panose="020F0600000000000000" pitchFamily="50" charset="-128"/>
                <a:ea typeface="HG丸ｺﾞｼｯｸM-PRO" panose="020F0600000000000000" pitchFamily="50" charset="-128"/>
              </a:rPr>
              <a:t>［施設基準］</a:t>
            </a:r>
            <a:endParaRPr lang="en-US" altLang="ja-JP" sz="2800" dirty="0" smtClean="0">
              <a:latin typeface="HG丸ｺﾞｼｯｸM-PRO" panose="020F0600000000000000" pitchFamily="50" charset="-128"/>
              <a:ea typeface="HG丸ｺﾞｼｯｸM-PRO" panose="020F0600000000000000" pitchFamily="50" charset="-128"/>
            </a:endParaRPr>
          </a:p>
          <a:p>
            <a:pPr marL="361950" indent="-361950">
              <a:spcBef>
                <a:spcPts val="1800"/>
              </a:spcBef>
              <a:buNone/>
            </a:pPr>
            <a:r>
              <a:rPr lang="ja-JP" altLang="en-US" sz="2800" dirty="0">
                <a:solidFill>
                  <a:srgbClr val="0000FF"/>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①看護補助配置加算１</a:t>
            </a:r>
            <a:endParaRPr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pPr marL="712788" indent="-361950">
              <a:spcBef>
                <a:spcPts val="1800"/>
              </a:spcBef>
              <a:buNone/>
            </a:pPr>
            <a:r>
              <a:rPr lang="ja-JP" altLang="en-US" sz="2800" dirty="0">
                <a:solidFill>
                  <a:schemeClr val="tx1"/>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　当該診療所（療養病床を除く）における</a:t>
            </a:r>
            <a:r>
              <a:rPr lang="en-US" altLang="ja-JP" sz="28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8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2800" u="sng" dirty="0" smtClean="0">
                <a:solidFill>
                  <a:srgbClr val="0000FF"/>
                </a:solidFill>
                <a:latin typeface="HG丸ｺﾞｼｯｸM-PRO" panose="020F0600000000000000" pitchFamily="50" charset="-128"/>
                <a:ea typeface="HG丸ｺﾞｼｯｸM-PRO" panose="020F0600000000000000" pitchFamily="50" charset="-128"/>
              </a:rPr>
              <a:t>看護補助者の数が２以上</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であること。</a:t>
            </a:r>
            <a:endParaRPr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1800"/>
              </a:spcBef>
              <a:buNone/>
            </a:pP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　②看護補助配置加算２</a:t>
            </a:r>
            <a:endParaRPr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pPr marL="712788" indent="-361950">
              <a:spcBef>
                <a:spcPts val="1800"/>
              </a:spcBef>
              <a:buNone/>
            </a:pPr>
            <a:r>
              <a:rPr lang="ja-JP" altLang="en-US" sz="2800" dirty="0">
                <a:solidFill>
                  <a:schemeClr val="tx1"/>
                </a:solidFill>
                <a:latin typeface="HG丸ｺﾞｼｯｸM-PRO" panose="020F0600000000000000" pitchFamily="50" charset="-128"/>
                <a:ea typeface="HG丸ｺﾞｼｯｸM-PRO" panose="020F0600000000000000" pitchFamily="50" charset="-128"/>
              </a:rPr>
              <a:t>　</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　当該診療所（療養病床を除く）における</a:t>
            </a:r>
            <a:r>
              <a:rPr lang="en-US" altLang="ja-JP" sz="28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8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2800" u="sng" dirty="0" smtClean="0">
                <a:solidFill>
                  <a:srgbClr val="0000FF"/>
                </a:solidFill>
                <a:latin typeface="HG丸ｺﾞｼｯｸM-PRO" panose="020F0600000000000000" pitchFamily="50" charset="-128"/>
                <a:ea typeface="HG丸ｺﾞｼｯｸM-PRO" panose="020F0600000000000000" pitchFamily="50" charset="-128"/>
              </a:rPr>
              <a:t>看護補助者の数が１</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であること</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800" dirty="0">
              <a:solidFill>
                <a:srgbClr val="0000FF"/>
              </a:solidFill>
              <a:latin typeface="HG丸ｺﾞｼｯｸM-PRO" panose="020F0600000000000000" pitchFamily="50" charset="-128"/>
              <a:ea typeface="HG丸ｺﾞｼｯｸM-PRO" panose="020F0600000000000000" pitchFamily="50" charset="-128"/>
            </a:endParaRPr>
          </a:p>
          <a:p>
            <a:pPr marL="361950" indent="-361950">
              <a:spcBef>
                <a:spcPts val="1800"/>
              </a:spcBef>
              <a:buNone/>
            </a:pPr>
            <a:endParaRPr lang="en-US" altLang="ja-JP" sz="2800" dirty="0" smtClean="0">
              <a:solidFill>
                <a:srgbClr val="0000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39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42393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1520" y="1196752"/>
            <a:ext cx="8640960" cy="4032448"/>
          </a:xfrm>
          <a:prstGeom prst="roundRect">
            <a:avLst>
              <a:gd name="adj" fmla="val 1271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a:xfrm>
            <a:off x="457200" y="274638"/>
            <a:ext cx="8229600" cy="634082"/>
          </a:xfrm>
          <a:prstGeom prst="flowChartAlternateProcess">
            <a:avLst/>
          </a:prstGeom>
          <a:solidFill>
            <a:srgbClr val="FFFFCC"/>
          </a:solidFill>
          <a:ln w="28575">
            <a:solidFill>
              <a:schemeClr val="tx1"/>
            </a:solidFill>
          </a:ln>
          <a:effectLst>
            <a:outerShdw blurRad="50800" dist="38100" algn="l" rotWithShape="0">
              <a:prstClr val="black">
                <a:alpha val="40000"/>
              </a:prstClr>
            </a:outerShdw>
          </a:effectLst>
        </p:spPr>
        <p:txBody>
          <a:bodyPr>
            <a:noAutofit/>
          </a:bodyPr>
          <a:lstStyle/>
          <a:p>
            <a:r>
              <a:rPr kumimoji="1" lang="ja-JP" altLang="en-US" sz="3600" dirty="0" smtClean="0">
                <a:effectLst>
                  <a:outerShdw blurRad="38100" dist="38100" dir="2700000" algn="tl">
                    <a:srgbClr val="000000">
                      <a:alpha val="43137"/>
                    </a:srgbClr>
                  </a:outerShdw>
                </a:effectLst>
                <a:latin typeface="+mj-ea"/>
              </a:rPr>
              <a:t>初　診　料</a:t>
            </a:r>
            <a:endParaRPr kumimoji="1" lang="ja-JP" altLang="en-US" sz="3600" dirty="0">
              <a:effectLst>
                <a:outerShdw blurRad="38100" dist="38100" dir="2700000" algn="tl">
                  <a:srgbClr val="000000">
                    <a:alpha val="43137"/>
                  </a:srgbClr>
                </a:outerShdw>
              </a:effectLst>
              <a:latin typeface="+mj-ea"/>
            </a:endParaRPr>
          </a:p>
        </p:txBody>
      </p:sp>
      <p:sp>
        <p:nvSpPr>
          <p:cNvPr id="3" name="コンテンツ プレースホルダー 2"/>
          <p:cNvSpPr>
            <a:spLocks noGrp="1"/>
          </p:cNvSpPr>
          <p:nvPr>
            <p:ph idx="1"/>
          </p:nvPr>
        </p:nvSpPr>
        <p:spPr>
          <a:xfrm>
            <a:off x="395536" y="1412776"/>
            <a:ext cx="8352928" cy="5328592"/>
          </a:xfrm>
        </p:spPr>
        <p:txBody>
          <a:bodyPr>
            <a:normAutofit/>
          </a:bodyPr>
          <a:lstStyle/>
          <a:p>
            <a:pPr marL="0" indent="0">
              <a:buNone/>
            </a:pPr>
            <a:r>
              <a:rPr lang="ja-JP" altLang="en-US" sz="3600" dirty="0">
                <a:solidFill>
                  <a:srgbClr val="FF0000"/>
                </a:solidFill>
                <a:latin typeface="HG丸ｺﾞｼｯｸM-PRO" panose="020F0600000000000000" pitchFamily="50" charset="-128"/>
                <a:ea typeface="HG丸ｺﾞｼｯｸM-PRO" panose="020F0600000000000000" pitchFamily="50" charset="-128"/>
              </a:rPr>
              <a:t> </a:t>
            </a:r>
            <a:r>
              <a:rPr lang="en-US" altLang="ja-JP" sz="3600" dirty="0" smtClean="0">
                <a:solidFill>
                  <a:srgbClr val="FF0000"/>
                </a:solidFill>
                <a:latin typeface="HG丸ｺﾞｼｯｸM-PRO" panose="020F0600000000000000" pitchFamily="50" charset="-128"/>
                <a:ea typeface="HG丸ｺﾞｼｯｸM-PRO" panose="020F0600000000000000" pitchFamily="50" charset="-128"/>
              </a:rPr>
              <a:t>A000</a:t>
            </a:r>
            <a:r>
              <a:rPr lang="ja-JP" altLang="en-US" sz="360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3600" dirty="0" smtClean="0">
                <a:solidFill>
                  <a:srgbClr val="FF0000"/>
                </a:solidFill>
                <a:latin typeface="HG丸ｺﾞｼｯｸM-PRO" panose="020F0600000000000000" pitchFamily="50" charset="-128"/>
                <a:ea typeface="HG丸ｺﾞｼｯｸM-PRO" panose="020F0600000000000000" pitchFamily="50" charset="-128"/>
              </a:rPr>
              <a:t>初 診 料</a:t>
            </a:r>
            <a:endParaRPr kumimoji="1" lang="en-US" altLang="ja-JP" sz="36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3600" dirty="0" smtClean="0">
                <a:solidFill>
                  <a:srgbClr val="FF0000"/>
                </a:solidFill>
                <a:latin typeface="HG丸ｺﾞｼｯｸM-PRO" panose="020F0600000000000000" pitchFamily="50" charset="-128"/>
                <a:ea typeface="HG丸ｺﾞｼｯｸM-PRO" panose="020F0600000000000000" pitchFamily="50" charset="-128"/>
              </a:rPr>
              <a:t>　　　　     </a:t>
            </a:r>
            <a:r>
              <a:rPr kumimoji="1" lang="en-US" altLang="ja-JP" sz="3600" dirty="0" smtClean="0">
                <a:solidFill>
                  <a:srgbClr val="FF0000"/>
                </a:solidFill>
                <a:latin typeface="HG丸ｺﾞｼｯｸM-PRO" panose="020F0600000000000000" pitchFamily="50" charset="-128"/>
                <a:ea typeface="HG丸ｺﾞｼｯｸM-PRO" panose="020F0600000000000000" pitchFamily="50" charset="-128"/>
              </a:rPr>
              <a:t>270</a:t>
            </a:r>
            <a:r>
              <a:rPr kumimoji="1" lang="ja-JP" altLang="en-US" sz="3600" dirty="0" smtClean="0">
                <a:solidFill>
                  <a:srgbClr val="FF0000"/>
                </a:solidFill>
                <a:latin typeface="HG丸ｺﾞｼｯｸM-PRO" panose="020F0600000000000000" pitchFamily="50" charset="-128"/>
                <a:ea typeface="HG丸ｺﾞｼｯｸM-PRO" panose="020F0600000000000000" pitchFamily="50" charset="-128"/>
              </a:rPr>
              <a:t>点 → </a:t>
            </a:r>
            <a:r>
              <a:rPr kumimoji="1" lang="en-US" altLang="ja-JP" sz="3600" dirty="0" smtClean="0">
                <a:solidFill>
                  <a:srgbClr val="FF0000"/>
                </a:solidFill>
                <a:latin typeface="HG丸ｺﾞｼｯｸM-PRO" panose="020F0600000000000000" pitchFamily="50" charset="-128"/>
                <a:ea typeface="HG丸ｺﾞｼｯｸM-PRO" panose="020F0600000000000000" pitchFamily="50" charset="-128"/>
              </a:rPr>
              <a:t>282</a:t>
            </a:r>
            <a:r>
              <a:rPr kumimoji="1" lang="ja-JP" altLang="en-US" sz="3600" dirty="0" smtClean="0">
                <a:solidFill>
                  <a:srgbClr val="FF0000"/>
                </a:solidFill>
                <a:latin typeface="HG丸ｺﾞｼｯｸM-PRO" panose="020F0600000000000000" pitchFamily="50" charset="-128"/>
                <a:ea typeface="HG丸ｺﾞｼｯｸM-PRO" panose="020F0600000000000000" pitchFamily="50" charset="-128"/>
              </a:rPr>
              <a:t>点</a:t>
            </a:r>
            <a:r>
              <a:rPr kumimoji="1" lang="ja-JP" altLang="en-US" sz="2600" dirty="0" smtClean="0">
                <a:solidFill>
                  <a:srgbClr val="FF0000"/>
                </a:solidFill>
                <a:latin typeface="HG丸ｺﾞｼｯｸM-PRO" panose="020F0600000000000000" pitchFamily="50" charset="-128"/>
                <a:ea typeface="HG丸ｺﾞｼｯｸM-PRO" panose="020F0600000000000000" pitchFamily="50" charset="-128"/>
              </a:rPr>
              <a:t>（＋１２）</a:t>
            </a:r>
            <a:endParaRPr kumimoji="1" lang="en-US" altLang="ja-JP" sz="26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lang="ja-JP" altLang="en-US" sz="2800" dirty="0">
                <a:solidFill>
                  <a:srgbClr val="0000FF"/>
                </a:solidFill>
                <a:latin typeface="HG丸ｺﾞｼｯｸM-PRO" panose="020F0600000000000000" pitchFamily="50" charset="-128"/>
                <a:ea typeface="HG丸ｺﾞｼｯｸM-PRO" panose="020F0600000000000000" pitchFamily="50" charset="-128"/>
              </a:rPr>
              <a:t>　 </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＊同一日２科目  　   </a:t>
            </a:r>
            <a:r>
              <a:rPr lang="en-US" altLang="ja-JP" sz="2800" dirty="0" smtClean="0">
                <a:solidFill>
                  <a:srgbClr val="0000FF"/>
                </a:solidFill>
                <a:latin typeface="HG丸ｺﾞｼｯｸM-PRO" panose="020F0600000000000000" pitchFamily="50" charset="-128"/>
                <a:ea typeface="HG丸ｺﾞｼｯｸM-PRO" panose="020F0600000000000000" pitchFamily="50" charset="-128"/>
              </a:rPr>
              <a:t>135</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点 → </a:t>
            </a:r>
            <a:r>
              <a:rPr lang="en-US" altLang="ja-JP" sz="2800" dirty="0" smtClean="0">
                <a:solidFill>
                  <a:srgbClr val="0000FF"/>
                </a:solidFill>
                <a:latin typeface="HG丸ｺﾞｼｯｸM-PRO" panose="020F0600000000000000" pitchFamily="50" charset="-128"/>
                <a:ea typeface="HG丸ｺﾞｼｯｸM-PRO" panose="020F0600000000000000" pitchFamily="50" charset="-128"/>
              </a:rPr>
              <a:t>141</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点（＋</a:t>
            </a:r>
            <a:r>
              <a:rPr lang="en-US" altLang="ja-JP" sz="2800" dirty="0" smtClean="0">
                <a:solidFill>
                  <a:srgbClr val="0000FF"/>
                </a:solidFill>
                <a:latin typeface="HG丸ｺﾞｼｯｸM-PRO" panose="020F0600000000000000" pitchFamily="50" charset="-128"/>
                <a:ea typeface="HG丸ｺﾞｼｯｸM-PRO" panose="020F0600000000000000" pitchFamily="50" charset="-128"/>
              </a:rPr>
              <a:t>6</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8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8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2800" dirty="0">
                <a:solidFill>
                  <a:srgbClr val="0000FF"/>
                </a:solidFill>
                <a:latin typeface="HG丸ｺﾞｼｯｸM-PRO" panose="020F0600000000000000" pitchFamily="50" charset="-128"/>
                <a:ea typeface="HG丸ｺﾞｼｯｸM-PRO" panose="020F0600000000000000" pitchFamily="50" charset="-128"/>
              </a:rPr>
              <a:t>　</a:t>
            </a:r>
            <a:r>
              <a:rPr lang="ja-JP" altLang="en-US" sz="2800" dirty="0">
                <a:solidFill>
                  <a:srgbClr val="0000FF"/>
                </a:solidFill>
                <a:latin typeface="HG丸ｺﾞｼｯｸM-PRO" panose="020F0600000000000000" pitchFamily="50" charset="-128"/>
                <a:ea typeface="HG丸ｺﾞｼｯｸM-PRO" panose="020F0600000000000000" pitchFamily="50" charset="-128"/>
              </a:rPr>
              <a:t> </a:t>
            </a: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＊紹介状非持参患者  </a:t>
            </a:r>
            <a:r>
              <a:rPr kumimoji="1" lang="en-US" altLang="ja-JP" sz="2800" dirty="0" smtClean="0">
                <a:solidFill>
                  <a:srgbClr val="0000FF"/>
                </a:solidFill>
                <a:latin typeface="HG丸ｺﾞｼｯｸM-PRO" panose="020F0600000000000000" pitchFamily="50" charset="-128"/>
                <a:ea typeface="HG丸ｺﾞｼｯｸM-PRO" panose="020F0600000000000000" pitchFamily="50" charset="-128"/>
              </a:rPr>
              <a:t>200</a:t>
            </a: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点 → </a:t>
            </a:r>
            <a:r>
              <a:rPr kumimoji="1" lang="en-US" altLang="ja-JP" sz="2800" dirty="0" smtClean="0">
                <a:solidFill>
                  <a:srgbClr val="0000FF"/>
                </a:solidFill>
                <a:latin typeface="HG丸ｺﾞｼｯｸM-PRO" panose="020F0600000000000000" pitchFamily="50" charset="-128"/>
                <a:ea typeface="HG丸ｺﾞｼｯｸM-PRO" panose="020F0600000000000000" pitchFamily="50" charset="-128"/>
              </a:rPr>
              <a:t>209</a:t>
            </a: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点（＋</a:t>
            </a:r>
            <a:r>
              <a:rPr kumimoji="1" lang="en-US" altLang="ja-JP" sz="2800" dirty="0" smtClean="0">
                <a:solidFill>
                  <a:srgbClr val="0000FF"/>
                </a:solidFill>
                <a:latin typeface="HG丸ｺﾞｼｯｸM-PRO" panose="020F0600000000000000" pitchFamily="50" charset="-128"/>
                <a:ea typeface="HG丸ｺﾞｼｯｸM-PRO" panose="020F0600000000000000" pitchFamily="50" charset="-128"/>
              </a:rPr>
              <a:t>9</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8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2800" dirty="0">
                <a:solidFill>
                  <a:srgbClr val="0000FF"/>
                </a:solidFill>
                <a:latin typeface="HG丸ｺﾞｼｯｸM-PRO" panose="020F0600000000000000" pitchFamily="50" charset="-128"/>
                <a:ea typeface="HG丸ｺﾞｼｯｸM-PRO" panose="020F0600000000000000" pitchFamily="50" charset="-128"/>
              </a:rPr>
              <a:t>　</a:t>
            </a:r>
            <a:r>
              <a:rPr lang="ja-JP" altLang="en-US" sz="2800" dirty="0">
                <a:solidFill>
                  <a:srgbClr val="0000FF"/>
                </a:solidFill>
                <a:latin typeface="HG丸ｺﾞｼｯｸM-PRO" panose="020F0600000000000000" pitchFamily="50" charset="-128"/>
                <a:ea typeface="HG丸ｺﾞｼｯｸM-PRO" panose="020F0600000000000000" pitchFamily="50" charset="-128"/>
              </a:rPr>
              <a:t>　 </a:t>
            </a: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（同一</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日</a:t>
            </a:r>
            <a:r>
              <a:rPr lang="en-US" altLang="ja-JP" sz="2800" dirty="0" smtClean="0">
                <a:solidFill>
                  <a:srgbClr val="0000FF"/>
                </a:solidFill>
                <a:latin typeface="HG丸ｺﾞｼｯｸM-PRO" panose="020F0600000000000000" pitchFamily="50" charset="-128"/>
                <a:ea typeface="HG丸ｺﾞｼｯｸM-PRO" panose="020F0600000000000000" pitchFamily="50" charset="-128"/>
              </a:rPr>
              <a:t>2</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科目）   </a:t>
            </a:r>
            <a:r>
              <a:rPr lang="en-US" altLang="ja-JP" sz="2800" dirty="0" smtClean="0">
                <a:solidFill>
                  <a:srgbClr val="0000FF"/>
                </a:solidFill>
                <a:latin typeface="HG丸ｺﾞｼｯｸM-PRO" panose="020F0600000000000000" pitchFamily="50" charset="-128"/>
                <a:ea typeface="HG丸ｺﾞｼｯｸM-PRO" panose="020F0600000000000000" pitchFamily="50" charset="-128"/>
              </a:rPr>
              <a:t>100</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点 → </a:t>
            </a:r>
            <a:r>
              <a:rPr lang="en-US" altLang="ja-JP" sz="2800" dirty="0" smtClean="0">
                <a:solidFill>
                  <a:srgbClr val="0000FF"/>
                </a:solidFill>
                <a:latin typeface="HG丸ｺﾞｼｯｸM-PRO" panose="020F0600000000000000" pitchFamily="50" charset="-128"/>
                <a:ea typeface="HG丸ｺﾞｼｯｸM-PRO" panose="020F0600000000000000" pitchFamily="50" charset="-128"/>
              </a:rPr>
              <a:t>104</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点（＋</a:t>
            </a:r>
            <a:r>
              <a:rPr lang="en-US" altLang="ja-JP" sz="2800" dirty="0" smtClean="0">
                <a:solidFill>
                  <a:srgbClr val="0000FF"/>
                </a:solidFill>
                <a:latin typeface="HG丸ｺﾞｼｯｸM-PRO" panose="020F0600000000000000" pitchFamily="50" charset="-128"/>
                <a:ea typeface="HG丸ｺﾞｼｯｸM-PRO" panose="020F0600000000000000" pitchFamily="50" charset="-128"/>
              </a:rPr>
              <a:t>4</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8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solidFill>
                <a:srgbClr val="0000FF"/>
              </a:solidFill>
              <a:latin typeface="HG丸ｺﾞｼｯｸM-PRO" panose="020F0600000000000000" pitchFamily="50" charset="-128"/>
              <a:ea typeface="HG丸ｺﾞｼｯｸM-PRO" panose="020F0600000000000000" pitchFamily="50" charset="-128"/>
            </a:endParaRPr>
          </a:p>
          <a:p>
            <a:pPr marL="446088" indent="0">
              <a:buNone/>
            </a:pPr>
            <a:endParaRPr lang="en-US" altLang="ja-JP" sz="2800" u="sng" dirty="0" smtClean="0">
              <a:latin typeface="HG丸ｺﾞｼｯｸM-PRO" panose="020F0600000000000000" pitchFamily="50" charset="-128"/>
              <a:ea typeface="HG丸ｺﾞｼｯｸM-PRO" panose="020F0600000000000000" pitchFamily="50" charset="-128"/>
            </a:endParaRPr>
          </a:p>
          <a:p>
            <a:pPr marL="446088" indent="0">
              <a:buNone/>
            </a:pPr>
            <a:r>
              <a:rPr lang="en-US" altLang="ja-JP" sz="2800" u="sng" dirty="0" smtClean="0">
                <a:latin typeface="HG丸ｺﾞｼｯｸM-PRO" panose="020F0600000000000000" pitchFamily="50" charset="-128"/>
                <a:ea typeface="HG丸ｺﾞｼｯｸM-PRO" panose="020F0600000000000000" pitchFamily="50" charset="-128"/>
              </a:rPr>
              <a:t>※</a:t>
            </a:r>
            <a:r>
              <a:rPr lang="ja-JP" altLang="en-US" sz="2800" u="sng" dirty="0" smtClean="0">
                <a:latin typeface="HG丸ｺﾞｼｯｸM-PRO" panose="020F0600000000000000" pitchFamily="50" charset="-128"/>
                <a:ea typeface="HG丸ｺﾞｼｯｸM-PRO" panose="020F0600000000000000" pitchFamily="50" charset="-128"/>
              </a:rPr>
              <a:t>消費税率</a:t>
            </a:r>
            <a:r>
              <a:rPr lang="en-US" altLang="ja-JP" sz="2800" u="sng" dirty="0" smtClean="0">
                <a:latin typeface="HG丸ｺﾞｼｯｸM-PRO" panose="020F0600000000000000" pitchFamily="50" charset="-128"/>
                <a:ea typeface="HG丸ｺﾞｼｯｸM-PRO" panose="020F0600000000000000" pitchFamily="50" charset="-128"/>
              </a:rPr>
              <a:t>8</a:t>
            </a:r>
            <a:r>
              <a:rPr lang="ja-JP" altLang="en-US" sz="2800" u="sng" dirty="0" smtClean="0">
                <a:latin typeface="HG丸ｺﾞｼｯｸM-PRO" panose="020F0600000000000000" pitchFamily="50" charset="-128"/>
                <a:ea typeface="HG丸ｺﾞｼｯｸM-PRO" panose="020F0600000000000000" pitchFamily="50" charset="-128"/>
              </a:rPr>
              <a:t>％への引き上げに伴う対応</a:t>
            </a:r>
            <a:endParaRPr lang="en-US" altLang="ja-JP" sz="2800" u="sng"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2855"/>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410080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44724" y="548680"/>
            <a:ext cx="8439744" cy="6192688"/>
          </a:xfrm>
          <a:prstGeom prst="snip2DiagRect">
            <a:avLst>
              <a:gd name="adj1" fmla="val 0"/>
              <a:gd name="adj2" fmla="val 837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344724" y="188640"/>
            <a:ext cx="4947356" cy="576064"/>
          </a:xfrm>
          <a:prstGeom prst="roundRect">
            <a:avLst>
              <a:gd name="adj" fmla="val 27741"/>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44724" y="2420889"/>
            <a:ext cx="6747556" cy="504055"/>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539552" y="260648"/>
            <a:ext cx="8064896" cy="4176464"/>
          </a:xfrm>
          <a:noFill/>
          <a:ln>
            <a:noFill/>
          </a:ln>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265113" indent="-265113">
              <a:buNone/>
            </a:pP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管理栄養士の配置基準等</a:t>
            </a:r>
            <a:r>
              <a:rPr lang="en-US" altLang="ja-JP" sz="2400" dirty="0" smtClean="0">
                <a:latin typeface="HG丸ｺﾞｼｯｸM-PRO" panose="020F0600000000000000" pitchFamily="50" charset="-128"/>
                <a:ea typeface="HG丸ｺﾞｼｯｸM-PRO" panose="020F0600000000000000" pitchFamily="50" charset="-128"/>
              </a:rPr>
              <a:t>】</a:t>
            </a:r>
          </a:p>
          <a:p>
            <a:pPr marL="265113" indent="-265113">
              <a:buNone/>
            </a:pPr>
            <a:endParaRPr lang="en-US" altLang="ja-JP" sz="1000" dirty="0" smtClean="0">
              <a:latin typeface="HG丸ｺﾞｼｯｸM-PRO" panose="020F0600000000000000" pitchFamily="50" charset="-128"/>
              <a:ea typeface="HG丸ｺﾞｼｯｸM-PRO" panose="020F0600000000000000" pitchFamily="50" charset="-128"/>
            </a:endParaRPr>
          </a:p>
          <a:p>
            <a:pPr marL="265113" indent="-265113">
              <a:buNone/>
            </a:pPr>
            <a:r>
              <a:rPr lang="en-US" altLang="ja-JP" sz="2200" dirty="0" smtClean="0">
                <a:latin typeface="HG丸ｺﾞｼｯｸM-PRO" panose="020F0600000000000000" pitchFamily="50" charset="-128"/>
                <a:ea typeface="HG丸ｺﾞｼｯｸM-PRO" panose="020F0600000000000000" pitchFamily="50" charset="-128"/>
              </a:rPr>
              <a:t>※</a:t>
            </a:r>
            <a:r>
              <a:rPr lang="ja-JP" altLang="en-US" sz="2200" dirty="0" smtClean="0">
                <a:latin typeface="HG丸ｺﾞｼｯｸM-PRO" panose="020F0600000000000000" pitchFamily="50" charset="-128"/>
                <a:ea typeface="HG丸ｺﾞｼｯｸM-PRO" panose="020F0600000000000000" pitchFamily="50" charset="-128"/>
              </a:rPr>
              <a:t>平成２４年度診療報酬改定で有床診療所の入院基本料に</a:t>
            </a:r>
            <a:r>
              <a:rPr lang="ja-JP" altLang="en-US" sz="2200" u="heavy" dirty="0" smtClean="0">
                <a:uFill>
                  <a:solidFill>
                    <a:srgbClr val="C00000"/>
                  </a:solidFill>
                </a:uFill>
                <a:latin typeface="HG丸ｺﾞｼｯｸM-PRO" panose="020F0600000000000000" pitchFamily="50" charset="-128"/>
                <a:ea typeface="HG丸ｺﾞｼｯｸM-PRO" panose="020F0600000000000000" pitchFamily="50" charset="-128"/>
              </a:rPr>
              <a:t>包括化された栄養管理実施加算</a:t>
            </a:r>
            <a:r>
              <a:rPr lang="ja-JP" altLang="en-US" sz="2200" dirty="0" smtClean="0">
                <a:latin typeface="HG丸ｺﾞｼｯｸM-PRO" panose="020F0600000000000000" pitchFamily="50" charset="-128"/>
                <a:ea typeface="HG丸ｺﾞｼｯｸM-PRO" panose="020F0600000000000000" pitchFamily="50" charset="-128"/>
              </a:rPr>
              <a:t>について、有床診療所では管理栄養士の確保が難しい実態を踏まえ、</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包括化を見直し</a:t>
            </a:r>
            <a:r>
              <a:rPr lang="ja-JP" altLang="en-US" sz="2200" dirty="0" smtClean="0">
                <a:latin typeface="HG丸ｺﾞｼｯｸM-PRO" panose="020F0600000000000000" pitchFamily="50" charset="-128"/>
                <a:ea typeface="HG丸ｺﾞｼｯｸM-PRO" panose="020F0600000000000000" pitchFamily="50" charset="-128"/>
              </a:rPr>
              <a:t>、</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入院基本料を１１点引下げ</a:t>
            </a:r>
            <a:r>
              <a:rPr lang="ja-JP" altLang="en-US" sz="2200" dirty="0" smtClean="0">
                <a:latin typeface="HG丸ｺﾞｼｯｸM-PRO" panose="020F0600000000000000" pitchFamily="50" charset="-128"/>
                <a:ea typeface="HG丸ｺﾞｼｯｸM-PRO" panose="020F0600000000000000" pitchFamily="50" charset="-128"/>
              </a:rPr>
              <a:t>るとともに、</a:t>
            </a:r>
            <a:r>
              <a:rPr lang="ja-JP" altLang="en-US" sz="2200" u="heavy" dirty="0" smtClean="0">
                <a:solidFill>
                  <a:srgbClr val="FF0000"/>
                </a:solidFill>
                <a:latin typeface="HG丸ｺﾞｼｯｸM-PRO" panose="020F0600000000000000" pitchFamily="50" charset="-128"/>
                <a:ea typeface="HG丸ｺﾞｼｯｸM-PRO" panose="020F0600000000000000" pitchFamily="50" charset="-128"/>
              </a:rPr>
              <a:t>栄養管理に関する評価を再度設ける</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361950" indent="-361950">
              <a:spcBef>
                <a:spcPts val="1200"/>
              </a:spcBef>
              <a:buNone/>
            </a:pPr>
            <a:r>
              <a:rPr lang="ja-JP" altLang="en-US" sz="2200" dirty="0" smtClean="0">
                <a:latin typeface="HG丸ｺﾞｼｯｸM-PRO" panose="020F0600000000000000" pitchFamily="50" charset="-128"/>
                <a:ea typeface="HG丸ｺﾞｼｯｸM-PRO" panose="020F0600000000000000" pitchFamily="50" charset="-128"/>
              </a:rPr>
              <a:t>［入院料の通則における栄養管理体制の基準］</a:t>
            </a:r>
            <a:endParaRPr lang="en-US" altLang="ja-JP" sz="2200" dirty="0" smtClean="0">
              <a:latin typeface="HG丸ｺﾞｼｯｸM-PRO" panose="020F0600000000000000" pitchFamily="50" charset="-128"/>
              <a:ea typeface="HG丸ｺﾞｼｯｸM-PRO" panose="020F0600000000000000" pitchFamily="50" charset="-128"/>
            </a:endParaRPr>
          </a:p>
          <a:p>
            <a:pPr marL="361950" indent="-361950">
              <a:spcBef>
                <a:spcPts val="120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当該保険医療機関内に、病院（特別入院基本料等を算定する病棟のみを有する病院を除く。）にあっては、常勤の管理栄養士</a:t>
            </a:r>
            <a:r>
              <a:rPr lang="ja-JP" altLang="en-US" sz="2200" strike="dblStrike" dirty="0" smtClean="0">
                <a:solidFill>
                  <a:srgbClr val="FF0000"/>
                </a:solidFill>
                <a:latin typeface="HG丸ｺﾞｼｯｸM-PRO" panose="020F0600000000000000" pitchFamily="50" charset="-128"/>
                <a:ea typeface="HG丸ｺﾞｼｯｸM-PRO" panose="020F0600000000000000" pitchFamily="50" charset="-128"/>
              </a:rPr>
              <a:t>、診療所にあっては管理栄養士</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（削除）</a:t>
            </a:r>
            <a:r>
              <a:rPr lang="ja-JP" altLang="en-US" sz="2200" dirty="0" smtClean="0">
                <a:latin typeface="HG丸ｺﾞｼｯｸM-PRO" panose="020F0600000000000000" pitchFamily="50" charset="-128"/>
                <a:ea typeface="HG丸ｺﾞｼｯｸM-PRO" panose="020F0600000000000000" pitchFamily="50" charset="-128"/>
              </a:rPr>
              <a:t>が１名以上配置されていること。</a:t>
            </a:r>
            <a:endParaRPr lang="en-US" altLang="ja-JP" sz="2200" dirty="0" smtClean="0">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344724" y="4509120"/>
            <a:ext cx="8115708" cy="1152128"/>
          </a:xfrm>
          <a:prstGeom prst="roundRect">
            <a:avLst>
              <a:gd name="adj" fmla="val 2322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40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コンテンツ プレースホルダー 2"/>
          <p:cNvSpPr txBox="1">
            <a:spLocks/>
          </p:cNvSpPr>
          <p:nvPr/>
        </p:nvSpPr>
        <p:spPr>
          <a:xfrm>
            <a:off x="526944" y="4581128"/>
            <a:ext cx="8064896" cy="2160240"/>
          </a:xfrm>
          <a:prstGeom prst="rect">
            <a:avLst/>
          </a:prstGeom>
          <a:noFill/>
          <a:ln w="9525" cap="flat" cmpd="sng" algn="ctr">
            <a:noFill/>
            <a:prstDash val="solid"/>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5113" indent="-179388">
              <a:buFont typeface="Arial" panose="020B0604020202020204" pitchFamily="34" charset="0"/>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注</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10</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栄養管理実施加算　　　１２点（新）</a:t>
            </a:r>
            <a:endParaRPr lang="en-US" altLang="ja-JP" sz="2400" dirty="0">
              <a:solidFill>
                <a:srgbClr val="FF0000"/>
              </a:solidFill>
              <a:latin typeface="HG丸ｺﾞｼｯｸM-PRO" panose="020F0600000000000000" pitchFamily="50" charset="-128"/>
              <a:ea typeface="HG丸ｺﾞｼｯｸM-PRO" panose="020F0600000000000000" pitchFamily="50" charset="-128"/>
            </a:endParaRPr>
          </a:p>
          <a:p>
            <a:pPr marL="361950" indent="-276225">
              <a:buFont typeface="Arial" panose="020B0604020202020204" pitchFamily="34" charset="0"/>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※A108</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有</a:t>
            </a:r>
            <a:r>
              <a:rPr lang="ja-JP" altLang="en-US" sz="2000" dirty="0">
                <a:solidFill>
                  <a:schemeClr val="tx1"/>
                </a:solidFill>
                <a:latin typeface="HG丸ｺﾞｼｯｸM-PRO" panose="020F0600000000000000" pitchFamily="50" charset="-128"/>
                <a:ea typeface="HG丸ｺﾞｼｯｸM-PRO" panose="020F0600000000000000" pitchFamily="50" charset="-128"/>
              </a:rPr>
              <a:t>床診療所入院</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基本料</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276225">
              <a:buFont typeface="Arial" panose="020B0604020202020204" pitchFamily="34" charset="0"/>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※A109</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有</a:t>
            </a:r>
            <a:r>
              <a:rPr lang="ja-JP" altLang="en-US" sz="2000" dirty="0">
                <a:solidFill>
                  <a:schemeClr val="tx1"/>
                </a:solidFill>
                <a:latin typeface="HG丸ｺﾞｼｯｸM-PRO" panose="020F0600000000000000" pitchFamily="50" charset="-128"/>
                <a:ea typeface="HG丸ｺﾞｼｯｸM-PRO" panose="020F0600000000000000" pitchFamily="50" charset="-128"/>
              </a:rPr>
              <a:t>床診療所療養病床入院基本料</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1800"/>
              </a:spcBef>
              <a:buFont typeface="Arial" panose="020B0604020202020204" pitchFamily="34" charset="0"/>
              <a:buNone/>
            </a:pPr>
            <a:r>
              <a:rPr lang="ja-JP" altLang="en-US" sz="2000" dirty="0" smtClean="0">
                <a:latin typeface="HG丸ｺﾞｼｯｸM-PRO" panose="020F0600000000000000" pitchFamily="50" charset="-128"/>
                <a:ea typeface="HG丸ｺﾞｼｯｸM-PRO" panose="020F0600000000000000" pitchFamily="50" charset="-128"/>
              </a:rPr>
              <a:t>［施設基準］</a:t>
            </a: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0">
              <a:spcBef>
                <a:spcPts val="600"/>
              </a:spcBef>
              <a:buFont typeface="Arial" panose="020B0604020202020204" pitchFamily="34" charset="0"/>
              <a:buNone/>
            </a:pP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　</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当該保険医療機関内に</a:t>
            </a:r>
            <a:r>
              <a:rPr lang="ja-JP" altLang="en-US" sz="2000" u="heavy" dirty="0" smtClean="0">
                <a:solidFill>
                  <a:srgbClr val="0000FF"/>
                </a:solidFill>
                <a:latin typeface="HG丸ｺﾞｼｯｸM-PRO" panose="020F0600000000000000" pitchFamily="50" charset="-128"/>
                <a:ea typeface="HG丸ｺﾞｼｯｸM-PRO" panose="020F0600000000000000" pitchFamily="50" charset="-128"/>
              </a:rPr>
              <a:t>常勤の管理栄養士が１名以上配置</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されていること。等（過去の栄養管理実施加算の施設基準と同じ）</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153150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6256" y="647076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41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2"/>
          <p:cNvSpPr/>
          <p:nvPr/>
        </p:nvSpPr>
        <p:spPr>
          <a:xfrm>
            <a:off x="107504" y="1340768"/>
            <a:ext cx="8208912" cy="252028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 name="タイトル 1"/>
          <p:cNvSpPr txBox="1">
            <a:spLocks/>
          </p:cNvSpPr>
          <p:nvPr/>
        </p:nvSpPr>
        <p:spPr>
          <a:xfrm>
            <a:off x="457200" y="1412776"/>
            <a:ext cx="7859216" cy="2448272"/>
          </a:xfrm>
          <a:prstGeom prst="flowChartAlternateProcess">
            <a:avLst/>
          </a:prstGeom>
          <a:noFill/>
          <a:ln w="28575">
            <a:noFill/>
          </a:ln>
          <a:effectLst>
            <a:outerShdw blurRad="50800" dist="38100" algn="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1200"/>
              </a:spcBef>
            </a:pPr>
            <a:r>
              <a:rPr lang="en-US" altLang="ja-JP" sz="3200" smtClean="0">
                <a:solidFill>
                  <a:srgbClr val="002060"/>
                </a:solidFill>
                <a:latin typeface="+mj-ea"/>
              </a:rPr>
              <a:t>【</a:t>
            </a:r>
            <a:r>
              <a:rPr lang="ja-JP" altLang="en-US" sz="3200" smtClean="0">
                <a:solidFill>
                  <a:srgbClr val="002060"/>
                </a:solidFill>
                <a:latin typeface="+mj-ea"/>
              </a:rPr>
              <a:t>基本診療料</a:t>
            </a:r>
            <a:r>
              <a:rPr lang="en-US" altLang="ja-JP" sz="3200" smtClean="0">
                <a:solidFill>
                  <a:srgbClr val="002060"/>
                </a:solidFill>
                <a:latin typeface="+mj-ea"/>
              </a:rPr>
              <a:t>】</a:t>
            </a:r>
            <a:br>
              <a:rPr lang="en-US" altLang="ja-JP" sz="3200" smtClean="0">
                <a:solidFill>
                  <a:srgbClr val="002060"/>
                </a:solidFill>
                <a:latin typeface="+mj-ea"/>
              </a:rPr>
            </a:br>
            <a:r>
              <a:rPr lang="ja-JP" altLang="en-US" sz="4800" u="sng" smtClean="0">
                <a:solidFill>
                  <a:srgbClr val="002060"/>
                </a:solidFill>
                <a:latin typeface="+mj-ea"/>
              </a:rPr>
              <a:t>第２部　入 院 料 等</a:t>
            </a:r>
            <a:r>
              <a:rPr lang="en-US" altLang="ja-JP" sz="4800" u="sng" smtClean="0">
                <a:solidFill>
                  <a:srgbClr val="002060"/>
                </a:solidFill>
                <a:latin typeface="+mj-ea"/>
              </a:rPr>
              <a:t/>
            </a:r>
            <a:br>
              <a:rPr lang="en-US" altLang="ja-JP" sz="4800" u="sng" smtClean="0">
                <a:solidFill>
                  <a:srgbClr val="002060"/>
                </a:solidFill>
                <a:latin typeface="+mj-ea"/>
              </a:rPr>
            </a:br>
            <a:r>
              <a:rPr lang="ja-JP" altLang="en-US" sz="4800" smtClean="0">
                <a:solidFill>
                  <a:srgbClr val="002060"/>
                </a:solidFill>
                <a:latin typeface="+mj-ea"/>
              </a:rPr>
              <a:t>　</a:t>
            </a:r>
            <a:r>
              <a:rPr lang="ja-JP" altLang="en-US" sz="4000" smtClean="0">
                <a:solidFill>
                  <a:srgbClr val="0070C0"/>
                </a:solidFill>
                <a:latin typeface="+mj-ea"/>
              </a:rPr>
              <a:t>第２節　入院基本料等加算</a:t>
            </a:r>
            <a:endParaRPr lang="ja-JP" altLang="en-US" sz="4000" dirty="0">
              <a:solidFill>
                <a:srgbClr val="0070C0"/>
              </a:solidFill>
              <a:latin typeface="+mj-ea"/>
            </a:endParaRPr>
          </a:p>
        </p:txBody>
      </p:sp>
    </p:spTree>
    <p:extLst>
      <p:ext uri="{BB962C8B-B14F-4D97-AF65-F5344CB8AC3E}">
        <p14:creationId xmlns:p14="http://schemas.microsoft.com/office/powerpoint/2010/main" val="385426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51520" y="1124744"/>
            <a:ext cx="8640960" cy="5616624"/>
          </a:xfrm>
          <a:prstGeom prst="snip2DiagRect">
            <a:avLst>
              <a:gd name="adj1" fmla="val 0"/>
              <a:gd name="adj2" fmla="val 1018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51520" y="116632"/>
            <a:ext cx="8640960" cy="1152128"/>
          </a:xfrm>
          <a:prstGeom prst="roundRect">
            <a:avLst>
              <a:gd name="adj" fmla="val 2774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3" name="コンテンツ プレースホルダー 2"/>
          <p:cNvSpPr>
            <a:spLocks noGrp="1"/>
          </p:cNvSpPr>
          <p:nvPr>
            <p:ph idx="1"/>
          </p:nvPr>
        </p:nvSpPr>
        <p:spPr>
          <a:xfrm>
            <a:off x="467544" y="116632"/>
            <a:ext cx="8208912" cy="6741368"/>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265113" indent="-265113">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Ａ</a:t>
            </a:r>
            <a:r>
              <a:rPr lang="en-US" altLang="ja-JP" sz="2000" dirty="0" smtClean="0">
                <a:latin typeface="HG丸ｺﾞｼｯｸM-PRO" panose="020F0600000000000000" pitchFamily="50" charset="-128"/>
                <a:ea typeface="HG丸ｺﾞｼｯｸM-PRO" panose="020F0600000000000000" pitchFamily="50" charset="-128"/>
              </a:rPr>
              <a:t>200</a:t>
            </a:r>
            <a:r>
              <a:rPr lang="ja-JP" altLang="en-US" sz="2000" dirty="0" smtClean="0">
                <a:latin typeface="HG丸ｺﾞｼｯｸM-PRO" panose="020F0600000000000000" pitchFamily="50" charset="-128"/>
                <a:ea typeface="HG丸ｺﾞｼｯｸM-PRO" panose="020F0600000000000000" pitchFamily="50" charset="-128"/>
              </a:rPr>
              <a:t>　総合入院体制加算（</a:t>
            </a:r>
            <a:r>
              <a:rPr lang="ja-JP" altLang="en-US" sz="2000" dirty="0">
                <a:latin typeface="HG丸ｺﾞｼｯｸM-PRO" panose="020F0600000000000000" pitchFamily="50" charset="-128"/>
                <a:ea typeface="HG丸ｺﾞｼｯｸM-PRO" panose="020F0600000000000000" pitchFamily="50" charset="-128"/>
              </a:rPr>
              <a:t>１日</a:t>
            </a:r>
            <a:r>
              <a:rPr lang="ja-JP" altLang="en-US" sz="2000" dirty="0" smtClean="0">
                <a:latin typeface="HG丸ｺﾞｼｯｸM-PRO" panose="020F0600000000000000" pitchFamily="50" charset="-128"/>
                <a:ea typeface="HG丸ｺﾞｼｯｸM-PRO" panose="020F0600000000000000" pitchFamily="50" charset="-128"/>
              </a:rPr>
              <a:t>につき・１４日を限度）</a:t>
            </a: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542925">
              <a:spcBef>
                <a:spcPts val="600"/>
              </a:spcBef>
              <a:buNone/>
            </a:pP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　総合入院体制加算１　　　　２４０点（新）</a:t>
            </a:r>
            <a:endParaRPr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542925">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２　</a:t>
            </a:r>
            <a:r>
              <a:rPr lang="ja-JP" altLang="en-US" sz="2000" dirty="0">
                <a:latin typeface="HG丸ｺﾞｼｯｸM-PRO" panose="020F0600000000000000" pitchFamily="50" charset="-128"/>
                <a:ea typeface="HG丸ｺﾞｼｯｸM-PRO" panose="020F0600000000000000" pitchFamily="50" charset="-128"/>
              </a:rPr>
              <a:t>総合入院体制</a:t>
            </a:r>
            <a:r>
              <a:rPr lang="ja-JP" altLang="en-US" sz="2000" dirty="0" smtClean="0">
                <a:latin typeface="HG丸ｺﾞｼｯｸM-PRO" panose="020F0600000000000000" pitchFamily="50" charset="-128"/>
                <a:ea typeface="HG丸ｺﾞｼｯｸM-PRO" panose="020F0600000000000000" pitchFamily="50" charset="-128"/>
              </a:rPr>
              <a:t>加算２</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１２０点</a:t>
            </a: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　充実した体制とともに</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一定の実績を有する</a:t>
            </a:r>
            <a:r>
              <a:rPr lang="ja-JP" altLang="en-US" sz="2000" dirty="0" smtClean="0">
                <a:latin typeface="HG丸ｺﾞｼｯｸM-PRO" panose="020F0600000000000000" pitchFamily="50" charset="-128"/>
                <a:ea typeface="HG丸ｺﾞｼｯｸM-PRO" panose="020F0600000000000000" pitchFamily="50" charset="-128"/>
              </a:rPr>
              <a:t>医療機関に対し、</a:t>
            </a:r>
            <a:r>
              <a:rPr lang="ja-JP" altLang="en-US" sz="2000" u="heavy" dirty="0" smtClean="0">
                <a:solidFill>
                  <a:srgbClr val="0000FF"/>
                </a:solidFill>
                <a:latin typeface="HG丸ｺﾞｼｯｸM-PRO" panose="020F0600000000000000" pitchFamily="50" charset="-128"/>
                <a:ea typeface="HG丸ｺﾞｼｯｸM-PRO" panose="020F0600000000000000" pitchFamily="50" charset="-128"/>
              </a:rPr>
              <a:t>より充実した評価を新設</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する</a:t>
            </a:r>
            <a:r>
              <a:rPr lang="ja-JP" altLang="en-US" sz="2000" dirty="0" smtClean="0">
                <a:latin typeface="HG丸ｺﾞｼｯｸM-PRO" panose="020F0600000000000000" pitchFamily="50" charset="-128"/>
                <a:ea typeface="HG丸ｺﾞｼｯｸM-PRO" panose="020F0600000000000000" pitchFamily="50" charset="-128"/>
              </a:rPr>
              <a:t>。なお、</a:t>
            </a:r>
            <a:r>
              <a:rPr lang="ja-JP" altLang="en-US" sz="2000" u="heavy" dirty="0" smtClean="0">
                <a:uFill>
                  <a:solidFill>
                    <a:srgbClr val="0000FF"/>
                  </a:solidFill>
                </a:uFill>
                <a:latin typeface="HG丸ｺﾞｼｯｸM-PRO" panose="020F0600000000000000" pitchFamily="50" charset="-128"/>
                <a:ea typeface="HG丸ｺﾞｼｯｸM-PRO" panose="020F0600000000000000" pitchFamily="50" charset="-128"/>
              </a:rPr>
              <a:t>従前の総合入院体制加算については、「総合入院体制加算２」</a:t>
            </a:r>
            <a:r>
              <a:rPr lang="ja-JP" altLang="en-US" sz="2000" dirty="0" smtClean="0">
                <a:uFill>
                  <a:solidFill>
                    <a:srgbClr val="0000FF"/>
                  </a:solidFill>
                </a:uFill>
                <a:latin typeface="HG丸ｺﾞｼｯｸM-PRO" panose="020F0600000000000000" pitchFamily="50" charset="-128"/>
                <a:ea typeface="HG丸ｺﾞｼｯｸM-PRO" panose="020F0600000000000000" pitchFamily="50" charset="-128"/>
              </a:rPr>
              <a:t>として引き続き評価</a:t>
            </a:r>
            <a:r>
              <a:rPr lang="ja-JP" altLang="en-US" sz="2000" dirty="0" smtClean="0">
                <a:latin typeface="HG丸ｺﾞｼｯｸM-PRO" panose="020F0600000000000000" pitchFamily="50" charset="-128"/>
                <a:ea typeface="HG丸ｺﾞｼｯｸM-PRO" panose="020F0600000000000000" pitchFamily="50" charset="-128"/>
              </a:rPr>
              <a:t>を行う。</a:t>
            </a: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［施設基準］</a:t>
            </a: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１　総合入院体制加算１</a:t>
            </a:r>
            <a:endParaRPr lang="en-US" altLang="ja-JP" sz="2000" dirty="0" smtClean="0">
              <a:latin typeface="HG丸ｺﾞｼｯｸM-PRO" panose="020F0600000000000000" pitchFamily="50" charset="-128"/>
              <a:ea typeface="HG丸ｺﾞｼｯｸM-PRO" panose="020F0600000000000000" pitchFamily="50" charset="-128"/>
            </a:endParaRPr>
          </a:p>
          <a:p>
            <a:pPr marL="446088" indent="-446088">
              <a:spcBef>
                <a:spcPts val="600"/>
              </a:spcBef>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①　全身麻酔（手術を実施した場合に限る）の患者数が年８００件以上である。なお、併せて以下の</a:t>
            </a:r>
            <a:r>
              <a:rPr lang="ja-JP" altLang="en-US" sz="2000" u="heavy" dirty="0" smtClean="0">
                <a:solidFill>
                  <a:srgbClr val="FF0000"/>
                </a:solidFill>
                <a:latin typeface="HG丸ｺﾞｼｯｸM-PRO" panose="020F0600000000000000" pitchFamily="50" charset="-128"/>
                <a:ea typeface="HG丸ｺﾞｼｯｸM-PRO" panose="020F0600000000000000" pitchFamily="50" charset="-128"/>
              </a:rPr>
              <a:t>アからカの全てを満たすこと</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a:p>
            <a:pPr marL="446088" indent="0">
              <a:spcBef>
                <a:spcPts val="600"/>
              </a:spcBef>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ア　人工心肺を用いた手術　　 　　　４０件／年以上</a:t>
            </a:r>
            <a:endParaRPr lang="en-US" altLang="ja-JP" sz="2000" dirty="0" smtClean="0">
              <a:latin typeface="HG丸ｺﾞｼｯｸM-PRO" panose="020F0600000000000000" pitchFamily="50" charset="-128"/>
              <a:ea typeface="HG丸ｺﾞｼｯｸM-PRO" panose="020F0600000000000000" pitchFamily="50" charset="-128"/>
            </a:endParaRPr>
          </a:p>
          <a:p>
            <a:pPr marL="446088" indent="0">
              <a:spcBef>
                <a:spcPts val="600"/>
              </a:spcBef>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イ　悪性腫瘍手術　　　　　 　　　４００件／年以上</a:t>
            </a:r>
            <a:endParaRPr lang="en-US" altLang="ja-JP" sz="2000" dirty="0" smtClean="0">
              <a:latin typeface="HG丸ｺﾞｼｯｸM-PRO" panose="020F0600000000000000" pitchFamily="50" charset="-128"/>
              <a:ea typeface="HG丸ｺﾞｼｯｸM-PRO" panose="020F0600000000000000" pitchFamily="50" charset="-128"/>
            </a:endParaRPr>
          </a:p>
          <a:p>
            <a:pPr marL="446088" indent="0">
              <a:spcBef>
                <a:spcPts val="600"/>
              </a:spcBef>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ウ　腹腔鏡下手術　　　　　　　　 １００件／年以上</a:t>
            </a:r>
            <a:endParaRPr lang="en-US" altLang="ja-JP" sz="2000" dirty="0" smtClean="0">
              <a:latin typeface="HG丸ｺﾞｼｯｸM-PRO" panose="020F0600000000000000" pitchFamily="50" charset="-128"/>
              <a:ea typeface="HG丸ｺﾞｼｯｸM-PRO" panose="020F0600000000000000" pitchFamily="50" charset="-128"/>
            </a:endParaRPr>
          </a:p>
          <a:p>
            <a:pPr marL="446088" indent="0">
              <a:spcBef>
                <a:spcPts val="600"/>
              </a:spcBef>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エ　放射線治療（体外照射法）　４</a:t>
            </a: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０００件／年以上</a:t>
            </a:r>
            <a:endParaRPr lang="en-US" altLang="ja-JP" sz="2000" dirty="0" smtClean="0">
              <a:latin typeface="HG丸ｺﾞｼｯｸM-PRO" panose="020F0600000000000000" pitchFamily="50" charset="-128"/>
              <a:ea typeface="HG丸ｺﾞｼｯｸM-PRO" panose="020F0600000000000000" pitchFamily="50" charset="-128"/>
            </a:endParaRPr>
          </a:p>
          <a:p>
            <a:pPr marL="446088" indent="0">
              <a:spcBef>
                <a:spcPts val="600"/>
              </a:spcBef>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オ　化学療法　　　　　　　　　</a:t>
            </a:r>
            <a:r>
              <a:rPr lang="ja-JP" altLang="en-US" sz="2000" dirty="0">
                <a:latin typeface="HG丸ｺﾞｼｯｸM-PRO" panose="020F0600000000000000" pitchFamily="50" charset="-128"/>
                <a:ea typeface="HG丸ｺﾞｼｯｸM-PRO" panose="020F0600000000000000" pitchFamily="50" charset="-128"/>
              </a:rPr>
              <a:t>４</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０００件／年以上</a:t>
            </a:r>
            <a:endParaRPr lang="en-US" altLang="ja-JP" sz="2000" dirty="0">
              <a:latin typeface="HG丸ｺﾞｼｯｸM-PRO" panose="020F0600000000000000" pitchFamily="50" charset="-128"/>
              <a:ea typeface="HG丸ｺﾞｼｯｸM-PRO" panose="020F0600000000000000" pitchFamily="50" charset="-128"/>
            </a:endParaRPr>
          </a:p>
          <a:p>
            <a:pPr marL="446088" indent="0">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　　カ　分娩件数　　　　　　　　　　 １００件／年以上</a:t>
            </a:r>
            <a:endParaRPr lang="en-US" altLang="ja-JP" sz="2000" dirty="0" smtClean="0">
              <a:latin typeface="HG丸ｺﾞｼｯｸM-PRO" panose="020F0600000000000000" pitchFamily="50" charset="-128"/>
              <a:ea typeface="HG丸ｺﾞｼｯｸM-PRO" panose="020F0600000000000000" pitchFamily="50" charset="-128"/>
            </a:endParaRPr>
          </a:p>
          <a:p>
            <a:pPr marL="446088" indent="-446088">
              <a:spcBef>
                <a:spcPts val="600"/>
              </a:spcBef>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②　</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救命救急医療（第三次救急医療）として</a:t>
            </a: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u="heavy" dirty="0" smtClean="0">
                <a:solidFill>
                  <a:srgbClr val="FF0000"/>
                </a:solidFill>
                <a:latin typeface="HG丸ｺﾞｼｯｸM-PRO" panose="020F0600000000000000" pitchFamily="50" charset="-128"/>
                <a:ea typeface="HG丸ｺﾞｼｯｸM-PRO" panose="020F0600000000000000" pitchFamily="50" charset="-128"/>
              </a:rPr>
              <a:t>２４時間体制の救急</a:t>
            </a:r>
            <a:r>
              <a:rPr lang="ja-JP" altLang="en-US" sz="2000" dirty="0" smtClean="0">
                <a:latin typeface="HG丸ｺﾞｼｯｸM-PRO" panose="020F0600000000000000" pitchFamily="50" charset="-128"/>
                <a:ea typeface="HG丸ｺﾞｼｯｸM-PRO" panose="020F0600000000000000" pitchFamily="50" charset="-128"/>
              </a:rPr>
              <a:t>を行っていること。</a:t>
            </a:r>
            <a:endParaRPr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42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963093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51520" y="260648"/>
            <a:ext cx="8640960" cy="6336704"/>
          </a:xfrm>
          <a:prstGeom prst="snip2DiagRect">
            <a:avLst>
              <a:gd name="adj1" fmla="val 0"/>
              <a:gd name="adj2" fmla="val 1018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548680"/>
            <a:ext cx="8352928" cy="597666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265113" indent="-265113">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［施設基準］</a:t>
            </a: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１　総合入院体制加算１</a:t>
            </a:r>
            <a:endParaRPr lang="en-US" altLang="ja-JP" sz="2000" dirty="0" smtClean="0">
              <a:latin typeface="HG丸ｺﾞｼｯｸM-PRO" panose="020F0600000000000000" pitchFamily="50" charset="-128"/>
              <a:ea typeface="HG丸ｺﾞｼｯｸM-PRO" panose="020F0600000000000000" pitchFamily="50" charset="-128"/>
            </a:endParaRPr>
          </a:p>
          <a:p>
            <a:pPr marL="446088" indent="-446088">
              <a:spcBef>
                <a:spcPts val="600"/>
              </a:spcBef>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a:solidFill>
                  <a:srgbClr val="FF0000"/>
                </a:solidFill>
                <a:latin typeface="HG丸ｺﾞｼｯｸM-PRO" panose="020F0600000000000000" pitchFamily="50" charset="-128"/>
                <a:ea typeface="HG丸ｺﾞｼｯｸM-PRO" panose="020F0600000000000000" pitchFamily="50" charset="-128"/>
              </a:rPr>
              <a:t>③　医療法上の精神病床を有する医療機関であること。また、精神病棟入院基本料、精神科救急入院料、精神科急性期治療病棟入院料、精神科救急・合併症入院料、児童・思春期精神科入院医療管理料のいずれかを届け出ており、現に精神疾患の患者の入院を受け入れていること。（新）</a:t>
            </a: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a:p>
            <a:pPr marL="446088" indent="-446088">
              <a:spcBef>
                <a:spcPts val="600"/>
              </a:spcBef>
              <a:buNone/>
            </a:pP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　④　地域包括ケア病棟入院料、地域包括ケア入院医療管理料及び療養病棟入院基本料の届出を行っていない医療機関であること。（新）</a:t>
            </a:r>
            <a:endParaRPr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a:p>
            <a:pPr marL="446088" indent="-446088">
              <a:spcBef>
                <a:spcPts val="600"/>
              </a:spcBef>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⑤　総合入院体制加算２の要件をすべて満たすこと。</a:t>
            </a:r>
            <a:endParaRPr lang="en-US" altLang="ja-JP" sz="2000" dirty="0" smtClean="0">
              <a:latin typeface="HG丸ｺﾞｼｯｸM-PRO" panose="020F0600000000000000" pitchFamily="50" charset="-128"/>
              <a:ea typeface="HG丸ｺﾞｼｯｸM-PRO" panose="020F0600000000000000" pitchFamily="50" charset="-128"/>
            </a:endParaRPr>
          </a:p>
          <a:p>
            <a:pPr marL="446088" indent="-446088">
              <a:spcBef>
                <a:spcPts val="600"/>
              </a:spcBef>
              <a:buNone/>
            </a:pPr>
            <a:endParaRPr lang="en-US" altLang="ja-JP" sz="2000" dirty="0">
              <a:latin typeface="HG丸ｺﾞｼｯｸM-PRO" panose="020F0600000000000000" pitchFamily="50" charset="-128"/>
              <a:ea typeface="HG丸ｺﾞｼｯｸM-PRO" panose="020F0600000000000000" pitchFamily="50" charset="-128"/>
            </a:endParaRPr>
          </a:p>
          <a:p>
            <a:pPr marL="446088" indent="-446088">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２　総合入院体制加算２</a:t>
            </a:r>
            <a:endParaRPr lang="en-US" altLang="ja-JP" sz="2000" dirty="0" smtClean="0">
              <a:latin typeface="HG丸ｺﾞｼｯｸM-PRO" panose="020F0600000000000000" pitchFamily="50" charset="-128"/>
              <a:ea typeface="HG丸ｺﾞｼｯｸM-PRO" panose="020F0600000000000000" pitchFamily="50" charset="-128"/>
            </a:endParaRPr>
          </a:p>
          <a:p>
            <a:pPr marL="446088" indent="-446088">
              <a:spcBef>
                <a:spcPts val="600"/>
              </a:spcBef>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（追加規定）</a:t>
            </a:r>
            <a:endParaRPr lang="en-US" altLang="ja-JP" sz="2000" dirty="0" smtClean="0">
              <a:latin typeface="HG丸ｺﾞｼｯｸM-PRO" panose="020F0600000000000000" pitchFamily="50" charset="-128"/>
              <a:ea typeface="HG丸ｺﾞｼｯｸM-PRO" panose="020F0600000000000000" pitchFamily="50" charset="-128"/>
            </a:endParaRPr>
          </a:p>
          <a:p>
            <a:pPr marL="446088" indent="-446088">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新規に届け出る際は、地域包括ケア病棟入院料、地域包括ケア入院医療管理料及び療養病棟入院基本料の届出を行っていない医療機関であること。（新）</a:t>
            </a: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446088" indent="-446088">
              <a:spcBef>
                <a:spcPts val="600"/>
              </a:spcBef>
              <a:buNone/>
            </a:pP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43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898269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51520" y="1124744"/>
            <a:ext cx="8640960" cy="5616624"/>
          </a:xfrm>
          <a:prstGeom prst="snip2DiagRect">
            <a:avLst>
              <a:gd name="adj1" fmla="val 0"/>
              <a:gd name="adj2" fmla="val 1018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51520" y="116632"/>
            <a:ext cx="8640960" cy="1296144"/>
          </a:xfrm>
          <a:prstGeom prst="roundRect">
            <a:avLst>
              <a:gd name="adj" fmla="val 2774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3" name="コンテンツ プレースホルダー 2"/>
          <p:cNvSpPr>
            <a:spLocks noGrp="1"/>
          </p:cNvSpPr>
          <p:nvPr>
            <p:ph idx="1"/>
          </p:nvPr>
        </p:nvSpPr>
        <p:spPr>
          <a:xfrm>
            <a:off x="467544" y="116632"/>
            <a:ext cx="8208912" cy="6741368"/>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265113" indent="-265113">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Ａ</a:t>
            </a:r>
            <a:r>
              <a:rPr lang="en-US" altLang="ja-JP" sz="2200" dirty="0" smtClean="0">
                <a:latin typeface="HG丸ｺﾞｼｯｸM-PRO" panose="020F0600000000000000" pitchFamily="50" charset="-128"/>
                <a:ea typeface="HG丸ｺﾞｼｯｸM-PRO" panose="020F0600000000000000" pitchFamily="50" charset="-128"/>
              </a:rPr>
              <a:t>20</a:t>
            </a:r>
            <a:r>
              <a:rPr lang="ja-JP" altLang="en-US" sz="2200" dirty="0" smtClean="0">
                <a:latin typeface="HG丸ｺﾞｼｯｸM-PRO" panose="020F0600000000000000" pitchFamily="50" charset="-128"/>
                <a:ea typeface="HG丸ｺﾞｼｯｸM-PRO" panose="020F0600000000000000" pitchFamily="50" charset="-128"/>
              </a:rPr>
              <a:t>５　救急医療管理加算（</a:t>
            </a:r>
            <a:r>
              <a:rPr lang="ja-JP" altLang="en-US" sz="2200" dirty="0">
                <a:latin typeface="HG丸ｺﾞｼｯｸM-PRO" panose="020F0600000000000000" pitchFamily="50" charset="-128"/>
                <a:ea typeface="HG丸ｺﾞｼｯｸM-PRO" panose="020F0600000000000000" pitchFamily="50" charset="-128"/>
              </a:rPr>
              <a:t>１日</a:t>
            </a:r>
            <a:r>
              <a:rPr lang="ja-JP" altLang="en-US" sz="2200" dirty="0" smtClean="0">
                <a:latin typeface="HG丸ｺﾞｼｯｸM-PRO" panose="020F0600000000000000" pitchFamily="50" charset="-128"/>
                <a:ea typeface="HG丸ｺﾞｼｯｸM-PRO" panose="020F0600000000000000" pitchFamily="50" charset="-128"/>
              </a:rPr>
              <a:t>につき・７日を限度）</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265113" indent="542925">
              <a:spcBef>
                <a:spcPts val="6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１　救急医療管理加算１　　　　８００点</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265113" indent="542925">
              <a:spcBef>
                <a:spcPts val="600"/>
              </a:spcBef>
              <a:buNone/>
            </a:pP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２　救急医療管理加算２</a:t>
            </a:r>
            <a:r>
              <a:rPr lang="ja-JP" altLang="en-US" sz="2200" dirty="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４００点</a:t>
            </a:r>
            <a:r>
              <a:rPr lang="ja-JP" altLang="en-US" sz="2200" dirty="0">
                <a:solidFill>
                  <a:srgbClr val="FF0000"/>
                </a:solidFill>
                <a:latin typeface="HG丸ｺﾞｼｯｸM-PRO" panose="020F0600000000000000" pitchFamily="50" charset="-128"/>
                <a:ea typeface="HG丸ｺﾞｼｯｸM-PRO" panose="020F0600000000000000" pitchFamily="50" charset="-128"/>
              </a:rPr>
              <a:t>（新）</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1200"/>
              </a:spcBef>
              <a:buNone/>
            </a:pP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入院時に重篤な状態の患者に対して算定するもの</a:t>
            </a:r>
            <a:r>
              <a:rPr lang="ja-JP" altLang="en-US" sz="2200" dirty="0" smtClean="0">
                <a:latin typeface="HG丸ｺﾞｼｯｸM-PRO" panose="020F0600000000000000" pitchFamily="50" charset="-128"/>
                <a:ea typeface="HG丸ｺﾞｼｯｸM-PRO" panose="020F0600000000000000" pitchFamily="50" charset="-128"/>
              </a:rPr>
              <a:t>であり、</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入院後に悪化の可能性が存在する患者</a:t>
            </a:r>
            <a:r>
              <a:rPr lang="ja-JP" altLang="en-US" sz="2200" dirty="0" smtClean="0">
                <a:latin typeface="HG丸ｺﾞｼｯｸM-PRO" panose="020F0600000000000000" pitchFamily="50" charset="-128"/>
                <a:ea typeface="HG丸ｺﾞｼｯｸM-PRO" panose="020F0600000000000000" pitchFamily="50" charset="-128"/>
              </a:rPr>
              <a:t>に対して算定するものではないことを明確化するとともに、</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「その他の加算の対象となる患者の状態に準ずるような重篤な状態」</a:t>
            </a:r>
            <a:r>
              <a:rPr lang="ja-JP" altLang="en-US" sz="2200" dirty="0" smtClean="0">
                <a:latin typeface="HG丸ｺﾞｼｯｸM-PRO" panose="020F0600000000000000" pitchFamily="50" charset="-128"/>
                <a:ea typeface="HG丸ｺﾞｼｯｸM-PRO" panose="020F0600000000000000" pitchFamily="50" charset="-128"/>
              </a:rPr>
              <a:t>の</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評価の適正化</a:t>
            </a:r>
            <a:r>
              <a:rPr lang="ja-JP" altLang="en-US" sz="2200" dirty="0" smtClean="0">
                <a:latin typeface="HG丸ｺﾞｼｯｸM-PRO" panose="020F0600000000000000" pitchFamily="50" charset="-128"/>
                <a:ea typeface="HG丸ｺﾞｼｯｸM-PRO" panose="020F0600000000000000" pitchFamily="50" charset="-128"/>
              </a:rPr>
              <a:t>を行う。</a:t>
            </a:r>
            <a:endParaRPr lang="en-US" altLang="ja-JP" sz="22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［算定要件］</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542925" indent="-265113">
              <a:spcBef>
                <a:spcPts val="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１　当該加算の対象となる患者は、次に掲げる状態にあって、医師が診察等の結果、緊急に入院が必要であると認めた重症患者をいう。なお、当該加算は、入院時において当該重症患者の状態であれば算定できるものであり、当該加算の算定期間中において継続して重症患者の状態でなくても算定できる。</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542925" indent="-265113">
              <a:spcBef>
                <a:spcPts val="0"/>
              </a:spcBef>
              <a:buNone/>
            </a:pPr>
            <a:r>
              <a:rPr lang="ja-JP" altLang="en-US" sz="2200" dirty="0">
                <a:solidFill>
                  <a:schemeClr val="tx1"/>
                </a:solidFill>
                <a:latin typeface="HG丸ｺﾞｼｯｸM-PRO" panose="020F0600000000000000" pitchFamily="50" charset="-128"/>
                <a:ea typeface="HG丸ｺﾞｼｯｸM-PRO" panose="020F0600000000000000" pitchFamily="50" charset="-128"/>
              </a:rPr>
              <a:t>　</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200" u="heavy" dirty="0" smtClean="0">
                <a:solidFill>
                  <a:srgbClr val="FF0000"/>
                </a:solidFill>
                <a:latin typeface="HG丸ｺﾞｼｯｸM-PRO" panose="020F0600000000000000" pitchFamily="50" charset="-128"/>
                <a:ea typeface="HG丸ｺﾞｼｯｸM-PRO" panose="020F0600000000000000" pitchFamily="50" charset="-128"/>
              </a:rPr>
              <a:t>ただし、当該加算は入院時に重篤な状態の患者に対して算定するものであり、入院後に悪化の可能性が存在する患者については対象とならない。</a:t>
            </a:r>
            <a:endParaRPr lang="en-US" altLang="ja-JP" sz="2200" u="heavy"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44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855535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51520" y="260648"/>
            <a:ext cx="8640960" cy="6480720"/>
          </a:xfrm>
          <a:prstGeom prst="snip2DiagRect">
            <a:avLst>
              <a:gd name="adj1" fmla="val 0"/>
              <a:gd name="adj2" fmla="val 1018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332656"/>
            <a:ext cx="8352928" cy="633670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1073150" indent="-179388">
              <a:spcBef>
                <a:spcPts val="600"/>
              </a:spcBef>
              <a:buNone/>
            </a:pPr>
            <a:r>
              <a:rPr lang="ja-JP" altLang="en-US" sz="2200" dirty="0">
                <a:latin typeface="HG丸ｺﾞｼｯｸM-PRO" panose="020F0600000000000000" pitchFamily="50" charset="-128"/>
                <a:ea typeface="HG丸ｺﾞｼｯｸM-PRO" panose="020F0600000000000000" pitchFamily="50" charset="-128"/>
              </a:rPr>
              <a:t>①</a:t>
            </a:r>
            <a:r>
              <a:rPr lang="ja-JP" altLang="en-US" sz="2200" dirty="0" smtClean="0">
                <a:latin typeface="HG丸ｺﾞｼｯｸM-PRO" panose="020F0600000000000000" pitchFamily="50" charset="-128"/>
                <a:ea typeface="HG丸ｺﾞｼｯｸM-PRO" panose="020F0600000000000000" pitchFamily="50" charset="-128"/>
              </a:rPr>
              <a:t>　救急医療管理加算１</a:t>
            </a:r>
            <a:endParaRPr lang="en-US" altLang="ja-JP" sz="2200" dirty="0" smtClean="0">
              <a:latin typeface="HG丸ｺﾞｼｯｸM-PRO" panose="020F0600000000000000" pitchFamily="50" charset="-128"/>
              <a:ea typeface="HG丸ｺﾞｼｯｸM-PRO" panose="020F0600000000000000" pitchFamily="50" charset="-128"/>
            </a:endParaRPr>
          </a:p>
          <a:p>
            <a:pPr marL="1254125" indent="-84138">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ア　吐血、喀血又は重篤な脱水で全身状態不良の状態</a:t>
            </a:r>
            <a:endParaRPr lang="en-US" altLang="ja-JP" sz="2200" dirty="0" smtClean="0">
              <a:latin typeface="HG丸ｺﾞｼｯｸM-PRO" panose="020F0600000000000000" pitchFamily="50" charset="-128"/>
              <a:ea typeface="HG丸ｺﾞｼｯｸM-PRO" panose="020F0600000000000000" pitchFamily="50" charset="-128"/>
            </a:endParaRPr>
          </a:p>
          <a:p>
            <a:pPr marL="1254125" indent="-84138">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イ　意識障害又は昏睡</a:t>
            </a:r>
            <a:endParaRPr lang="en-US" altLang="ja-JP" sz="2200" dirty="0" smtClean="0">
              <a:latin typeface="HG丸ｺﾞｼｯｸM-PRO" panose="020F0600000000000000" pitchFamily="50" charset="-128"/>
              <a:ea typeface="HG丸ｺﾞｼｯｸM-PRO" panose="020F0600000000000000" pitchFamily="50" charset="-128"/>
            </a:endParaRPr>
          </a:p>
          <a:p>
            <a:pPr marL="1254125" indent="-84138">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ウ　呼吸不全又は心不全で重篤な状態</a:t>
            </a:r>
            <a:endParaRPr lang="en-US" altLang="ja-JP" sz="2200" dirty="0" smtClean="0">
              <a:latin typeface="HG丸ｺﾞｼｯｸM-PRO" panose="020F0600000000000000" pitchFamily="50" charset="-128"/>
              <a:ea typeface="HG丸ｺﾞｼｯｸM-PRO" panose="020F0600000000000000" pitchFamily="50" charset="-128"/>
            </a:endParaRPr>
          </a:p>
          <a:p>
            <a:pPr marL="1254125" indent="-84138">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エ　急性薬物中毒</a:t>
            </a:r>
            <a:endParaRPr lang="en-US" altLang="ja-JP" sz="2200" dirty="0" smtClean="0">
              <a:latin typeface="HG丸ｺﾞｼｯｸM-PRO" panose="020F0600000000000000" pitchFamily="50" charset="-128"/>
              <a:ea typeface="HG丸ｺﾞｼｯｸM-PRO" panose="020F0600000000000000" pitchFamily="50" charset="-128"/>
            </a:endParaRPr>
          </a:p>
          <a:p>
            <a:pPr marL="1254125" indent="-84138">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オ　ショック</a:t>
            </a:r>
            <a:endParaRPr lang="en-US" altLang="ja-JP" sz="2200" dirty="0" smtClean="0">
              <a:latin typeface="HG丸ｺﾞｼｯｸM-PRO" panose="020F0600000000000000" pitchFamily="50" charset="-128"/>
              <a:ea typeface="HG丸ｺﾞｼｯｸM-PRO" panose="020F0600000000000000" pitchFamily="50" charset="-128"/>
            </a:endParaRPr>
          </a:p>
          <a:p>
            <a:pPr marL="1254125" indent="-84138">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カ　重篤な代謝障害（肝不全、腎不全、重症糖尿病等）</a:t>
            </a:r>
            <a:endParaRPr lang="en-US" altLang="ja-JP" sz="2200" dirty="0" smtClean="0">
              <a:latin typeface="HG丸ｺﾞｼｯｸM-PRO" panose="020F0600000000000000" pitchFamily="50" charset="-128"/>
              <a:ea typeface="HG丸ｺﾞｼｯｸM-PRO" panose="020F0600000000000000" pitchFamily="50" charset="-128"/>
            </a:endParaRPr>
          </a:p>
          <a:p>
            <a:pPr marL="1254125" indent="-84138">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キ　広範囲熱傷</a:t>
            </a:r>
            <a:endParaRPr lang="en-US" altLang="ja-JP" sz="2200" dirty="0" smtClean="0">
              <a:latin typeface="HG丸ｺﾞｼｯｸM-PRO" panose="020F0600000000000000" pitchFamily="50" charset="-128"/>
              <a:ea typeface="HG丸ｺﾞｼｯｸM-PRO" panose="020F0600000000000000" pitchFamily="50" charset="-128"/>
            </a:endParaRPr>
          </a:p>
          <a:p>
            <a:pPr marL="1254125" indent="-84138">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ク　外傷、破傷風等で重篤な状態</a:t>
            </a:r>
            <a:endParaRPr lang="en-US" altLang="ja-JP" sz="2200" dirty="0" smtClean="0">
              <a:latin typeface="HG丸ｺﾞｼｯｸM-PRO" panose="020F0600000000000000" pitchFamily="50" charset="-128"/>
              <a:ea typeface="HG丸ｺﾞｼｯｸM-PRO" panose="020F0600000000000000" pitchFamily="50" charset="-128"/>
            </a:endParaRPr>
          </a:p>
          <a:p>
            <a:pPr marL="1254125" indent="-84138">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ケ　緊急手術を必要とする状態</a:t>
            </a:r>
            <a:endParaRPr lang="en-US" altLang="ja-JP" sz="2200" dirty="0" smtClean="0">
              <a:latin typeface="HG丸ｺﾞｼｯｸM-PRO" panose="020F0600000000000000" pitchFamily="50" charset="-128"/>
              <a:ea typeface="HG丸ｺﾞｼｯｸM-PRO" panose="020F0600000000000000" pitchFamily="50" charset="-128"/>
            </a:endParaRPr>
          </a:p>
          <a:p>
            <a:pPr marL="808038" indent="85725">
              <a:spcBef>
                <a:spcPts val="600"/>
              </a:spcBef>
              <a:buNone/>
            </a:pP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②　救急医療管理加算２</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1435100" indent="-265113">
              <a:spcBef>
                <a:spcPts val="600"/>
              </a:spcBef>
              <a:buNone/>
            </a:pP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コ　その他、「ア」から「ケ」に準ずるような重篤な</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
            </a:r>
            <a:b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b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状態</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627063" indent="-541338">
              <a:spcBef>
                <a:spcPts val="600"/>
              </a:spcBef>
              <a:buNone/>
            </a:pPr>
            <a:endParaRPr lang="en-US" altLang="ja-JP" sz="1000" dirty="0" smtClean="0">
              <a:latin typeface="HG丸ｺﾞｼｯｸM-PRO" panose="020F0600000000000000" pitchFamily="50" charset="-128"/>
              <a:ea typeface="HG丸ｺﾞｼｯｸM-PRO" panose="020F0600000000000000" pitchFamily="50" charset="-128"/>
            </a:endParaRPr>
          </a:p>
          <a:p>
            <a:pPr marL="627063" indent="-274638">
              <a:spcBef>
                <a:spcPts val="600"/>
              </a:spcBef>
              <a:buNone/>
            </a:pP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２　年に１度、「コ」に該当する患者の概要について報告を行うこと。</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45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92326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51520" y="1124744"/>
            <a:ext cx="8640960" cy="5616624"/>
          </a:xfrm>
          <a:prstGeom prst="snip2DiagRect">
            <a:avLst>
              <a:gd name="adj1" fmla="val 0"/>
              <a:gd name="adj2" fmla="val 1018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51520" y="116632"/>
            <a:ext cx="8640960" cy="2016224"/>
          </a:xfrm>
          <a:prstGeom prst="roundRect">
            <a:avLst>
              <a:gd name="adj" fmla="val 1455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3" name="コンテンツ プレースホルダー 2"/>
          <p:cNvSpPr>
            <a:spLocks noGrp="1"/>
          </p:cNvSpPr>
          <p:nvPr>
            <p:ph idx="1"/>
          </p:nvPr>
        </p:nvSpPr>
        <p:spPr>
          <a:xfrm>
            <a:off x="467544" y="116632"/>
            <a:ext cx="8208912" cy="6741368"/>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265113" indent="-265113">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Ａ</a:t>
            </a:r>
            <a:r>
              <a:rPr lang="en-US" altLang="ja-JP" sz="2200" dirty="0" smtClean="0">
                <a:latin typeface="HG丸ｺﾞｼｯｸM-PRO" panose="020F0600000000000000" pitchFamily="50" charset="-128"/>
                <a:ea typeface="HG丸ｺﾞｼｯｸM-PRO" panose="020F0600000000000000" pitchFamily="50" charset="-128"/>
              </a:rPr>
              <a:t>20</a:t>
            </a:r>
            <a:r>
              <a:rPr lang="ja-JP" altLang="en-US" sz="2200" dirty="0">
                <a:latin typeface="HG丸ｺﾞｼｯｸM-PRO" panose="020F0600000000000000" pitchFamily="50" charset="-128"/>
                <a:ea typeface="HG丸ｺﾞｼｯｸM-PRO" panose="020F0600000000000000" pitchFamily="50" charset="-128"/>
              </a:rPr>
              <a:t>６</a:t>
            </a:r>
            <a:r>
              <a:rPr lang="ja-JP" altLang="en-US" sz="2200" dirty="0" smtClean="0">
                <a:latin typeface="HG丸ｺﾞｼｯｸM-PRO" panose="020F0600000000000000" pitchFamily="50" charset="-128"/>
                <a:ea typeface="HG丸ｺﾞｼｯｸM-PRO" panose="020F0600000000000000" pitchFamily="50" charset="-128"/>
              </a:rPr>
              <a:t>　在宅患者緊急入院診療加算（入院初日）</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265113" indent="0">
              <a:spcBef>
                <a:spcPts val="6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１　連携型在支診、在支病、</a:t>
            </a:r>
            <a:r>
              <a:rPr lang="ja-JP" altLang="en-US" sz="2200" u="heavy" dirty="0" smtClean="0">
                <a:solidFill>
                  <a:srgbClr val="FF0000"/>
                </a:solidFill>
                <a:latin typeface="HG丸ｺﾞｼｯｸM-PRO" panose="020F0600000000000000" pitchFamily="50" charset="-128"/>
                <a:ea typeface="HG丸ｺﾞｼｯｸM-PRO" panose="020F0600000000000000" pitchFamily="50" charset="-128"/>
              </a:rPr>
              <a:t>在宅療養後方支援</a:t>
            </a:r>
            <a:r>
              <a:rPr lang="ja-JP" altLang="en-US" sz="2200" u="heavy" dirty="0">
                <a:solidFill>
                  <a:srgbClr val="FF0000"/>
                </a:solidFill>
                <a:latin typeface="HG丸ｺﾞｼｯｸM-PRO" panose="020F0600000000000000" pitchFamily="50" charset="-128"/>
                <a:ea typeface="HG丸ｺﾞｼｯｸM-PRO" panose="020F0600000000000000" pitchFamily="50" charset="-128"/>
              </a:rPr>
              <a:t>病院</a:t>
            </a:r>
            <a:r>
              <a:rPr lang="ja-JP" altLang="en-US" sz="2200" dirty="0">
                <a:solidFill>
                  <a:schemeClr val="tx1"/>
                </a:solidFill>
                <a:latin typeface="HG丸ｺﾞｼｯｸM-PRO" panose="020F0600000000000000" pitchFamily="50" charset="-128"/>
                <a:ea typeface="HG丸ｺﾞｼｯｸM-PRO" panose="020F0600000000000000" pitchFamily="50" charset="-128"/>
              </a:rPr>
              <a:t>の場合</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22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2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２</a:t>
            </a:r>
            <a:r>
              <a:rPr lang="en-US" altLang="ja-JP" sz="2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５００点</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265113" indent="0">
              <a:spcBef>
                <a:spcPts val="6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２　連携医療機関である場合（１の場合を除く） ２</a:t>
            </a:r>
            <a:r>
              <a:rPr lang="en-US" altLang="ja-JP" sz="2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０００点</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265113" indent="0">
              <a:spcBef>
                <a:spcPts val="6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３　１及び２以外の場合　　　　　　　　　　　 １</a:t>
            </a:r>
            <a:r>
              <a:rPr lang="en-US" altLang="ja-JP" sz="2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０００点</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0" indent="0">
              <a:spcBef>
                <a:spcPts val="1200"/>
              </a:spcBef>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［算定要件</a:t>
            </a:r>
            <a:r>
              <a:rPr lang="ja-JP" altLang="en-US" sz="2000" u="heavy" dirty="0" smtClean="0">
                <a:solidFill>
                  <a:srgbClr val="FF0000"/>
                </a:solidFill>
                <a:latin typeface="HG丸ｺﾞｼｯｸM-PRO" panose="020F0600000000000000" pitchFamily="50" charset="-128"/>
                <a:ea typeface="HG丸ｺﾞｼｯｸM-PRO" panose="020F0600000000000000" pitchFamily="50" charset="-128"/>
              </a:rPr>
              <a:t>（在宅療養後方支援病院）</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542925" indent="-277813">
              <a:spcBef>
                <a:spcPts val="1200"/>
              </a:spcBef>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①　当該病院を緊急時に入院を希望する病院として</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あらかじめ当該</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病院</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に</a:t>
            </a:r>
            <a:r>
              <a:rPr lang="ja-JP" altLang="en-US" sz="2000" u="sng" dirty="0">
                <a:solidFill>
                  <a:srgbClr val="0000FF"/>
                </a:solidFill>
                <a:latin typeface="HG丸ｺﾞｼｯｸM-PRO" panose="020F0600000000000000" pitchFamily="50" charset="-128"/>
                <a:ea typeface="HG丸ｺﾞｼｯｸM-PRO" panose="020F0600000000000000" pitchFamily="50" charset="-128"/>
              </a:rPr>
              <a:t>届け出ている</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患者（入院希望患者）</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に対して算定する。</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542925" indent="-277813">
              <a:spcBef>
                <a:spcPts val="1200"/>
              </a:spcBef>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②　</a:t>
            </a:r>
            <a:r>
              <a:rPr lang="ja-JP" altLang="en-US" sz="2000" u="heavy" dirty="0" smtClean="0">
                <a:solidFill>
                  <a:schemeClr val="tx1"/>
                </a:solidFill>
                <a:uFill>
                  <a:solidFill>
                    <a:srgbClr val="FF0000"/>
                  </a:solidFill>
                </a:uFill>
                <a:latin typeface="HG丸ｺﾞｼｯｸM-PRO" panose="020F0600000000000000" pitchFamily="50" charset="-128"/>
                <a:ea typeface="HG丸ｺﾞｼｯｸM-PRO" panose="020F0600000000000000" pitchFamily="50" charset="-128"/>
              </a:rPr>
              <a:t>５００床以上の病院</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については、</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１５歳未満の人工呼吸を実施している患者若しくは１５歳未満から引き続き人工呼吸を実施しており体重が２０</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kg</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未満の患者又は神経難病の患者に限り</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算定することができる。</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542925" indent="-542925">
              <a:spcBef>
                <a:spcPts val="1200"/>
              </a:spcBef>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［施設基準</a:t>
            </a:r>
            <a:r>
              <a:rPr lang="ja-JP" altLang="en-US" sz="2000" u="heavy" dirty="0" smtClean="0">
                <a:solidFill>
                  <a:srgbClr val="FF0000"/>
                </a:solidFill>
                <a:latin typeface="HG丸ｺﾞｼｯｸM-PRO" panose="020F0600000000000000" pitchFamily="50" charset="-128"/>
                <a:ea typeface="HG丸ｺﾞｼｯｸM-PRO" panose="020F0600000000000000" pitchFamily="50" charset="-128"/>
              </a:rPr>
              <a:t>（在宅療養後方支援病院）</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542925" indent="-277813">
              <a:spcBef>
                <a:spcPts val="1200"/>
              </a:spcBef>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①　</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２００床以上の病院</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であること。</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542925" indent="-277813">
              <a:spcBef>
                <a:spcPts val="1200"/>
              </a:spcBef>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②　入院希望患者について、</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緊急時にいつでも対応</a:t>
            </a:r>
            <a:r>
              <a:rPr lang="ja-JP" altLang="en-US" sz="2000" u="sng" dirty="0" smtClean="0">
                <a:solidFill>
                  <a:schemeClr val="tx1"/>
                </a:solidFill>
                <a:latin typeface="HG丸ｺﾞｼｯｸM-PRO" panose="020F0600000000000000" pitchFamily="50" charset="-128"/>
                <a:ea typeface="HG丸ｺﾞｼｯｸM-PRO" panose="020F0600000000000000" pitchFamily="50" charset="-128"/>
              </a:rPr>
              <a:t>し、</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必要があれば入院を受け入れる</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こと。</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46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874146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51520" y="1124744"/>
            <a:ext cx="8640960" cy="5616624"/>
          </a:xfrm>
          <a:prstGeom prst="snip2DiagRect">
            <a:avLst>
              <a:gd name="adj1" fmla="val 0"/>
              <a:gd name="adj2" fmla="val 1018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51520" y="116632"/>
            <a:ext cx="8640960" cy="1440160"/>
          </a:xfrm>
          <a:prstGeom prst="roundRect">
            <a:avLst>
              <a:gd name="adj" fmla="val 203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3" name="コンテンツ プレースホルダー 2"/>
          <p:cNvSpPr>
            <a:spLocks noGrp="1"/>
          </p:cNvSpPr>
          <p:nvPr>
            <p:ph idx="1"/>
          </p:nvPr>
        </p:nvSpPr>
        <p:spPr>
          <a:xfrm>
            <a:off x="467544" y="116632"/>
            <a:ext cx="8208912" cy="6741368"/>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265113" indent="-265113">
              <a:spcBef>
                <a:spcPts val="600"/>
              </a:spcBef>
              <a:buNone/>
            </a:pPr>
            <a:r>
              <a:rPr lang="ja-JP" altLang="en-US" sz="2400" dirty="0" smtClean="0">
                <a:latin typeface="HG丸ｺﾞｼｯｸM-PRO" panose="020F0600000000000000" pitchFamily="50" charset="-128"/>
                <a:ea typeface="HG丸ｺﾞｼｯｸM-PRO" panose="020F0600000000000000" pitchFamily="50" charset="-128"/>
              </a:rPr>
              <a:t>Ａ</a:t>
            </a:r>
            <a:r>
              <a:rPr lang="en-US" altLang="ja-JP" sz="2400" dirty="0" smtClean="0">
                <a:latin typeface="HG丸ｺﾞｼｯｸM-PRO" panose="020F0600000000000000" pitchFamily="50" charset="-128"/>
                <a:ea typeface="HG丸ｺﾞｼｯｸM-PRO" panose="020F0600000000000000" pitchFamily="50" charset="-128"/>
              </a:rPr>
              <a:t>20</a:t>
            </a:r>
            <a:r>
              <a:rPr lang="ja-JP" altLang="en-US" sz="2400" dirty="0" smtClean="0">
                <a:latin typeface="HG丸ｺﾞｼｯｸM-PRO" panose="020F0600000000000000" pitchFamily="50" charset="-128"/>
                <a:ea typeface="HG丸ｺﾞｼｯｸM-PRO" panose="020F0600000000000000" pitchFamily="50" charset="-128"/>
              </a:rPr>
              <a:t>７　診療録管理体制加算（入院初日）</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pPr marL="893763" indent="0">
              <a:spcBef>
                <a:spcPts val="600"/>
              </a:spcBef>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１　診療録管理体制加算１　　　１００点（新）</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893763" indent="0">
              <a:spcBef>
                <a:spcPts val="600"/>
              </a:spcBef>
              <a:buNone/>
            </a:pP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２　診療録管理体制加算２　　　　３０点</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1800"/>
              </a:spcBef>
              <a:buNone/>
            </a:pP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コードに基づく診療録の管理や専従の職員の配置等、</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充実した診療録管理体制を有している場合</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の評価を新設する。</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pPr marL="0" indent="0">
              <a:spcBef>
                <a:spcPts val="12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［施設基準</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（診療録管理体制加算１）</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542925" indent="-277813">
              <a:spcBef>
                <a:spcPts val="6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①　</a:t>
            </a:r>
            <a:r>
              <a:rPr lang="ja-JP" altLang="en-US" sz="2200" u="heavy" dirty="0" smtClean="0">
                <a:solidFill>
                  <a:schemeClr val="tx1"/>
                </a:solidFill>
                <a:uFill>
                  <a:solidFill>
                    <a:srgbClr val="FF0000"/>
                  </a:solidFill>
                </a:uFill>
                <a:latin typeface="HG丸ｺﾞｼｯｸM-PRO" panose="020F0600000000000000" pitchFamily="50" charset="-128"/>
                <a:ea typeface="HG丸ｺﾞｼｯｸM-PRO" panose="020F0600000000000000" pitchFamily="50" charset="-128"/>
              </a:rPr>
              <a:t>年間退院患者実数２</a:t>
            </a:r>
            <a:r>
              <a:rPr lang="en-US" altLang="ja-JP" sz="2200" u="heavy" dirty="0" smtClean="0">
                <a:solidFill>
                  <a:schemeClr val="tx1"/>
                </a:solidFill>
                <a:uFill>
                  <a:solidFill>
                    <a:srgbClr val="FF0000"/>
                  </a:solidFill>
                </a:uFill>
                <a:latin typeface="HG丸ｺﾞｼｯｸM-PRO" panose="020F0600000000000000" pitchFamily="50" charset="-128"/>
                <a:ea typeface="HG丸ｺﾞｼｯｸM-PRO" panose="020F0600000000000000" pitchFamily="50" charset="-128"/>
              </a:rPr>
              <a:t>,</a:t>
            </a:r>
            <a:r>
              <a:rPr lang="ja-JP" altLang="en-US" sz="2200" u="heavy" dirty="0" smtClean="0">
                <a:solidFill>
                  <a:schemeClr val="tx1"/>
                </a:solidFill>
                <a:uFill>
                  <a:solidFill>
                    <a:srgbClr val="FF0000"/>
                  </a:solidFill>
                </a:uFill>
                <a:latin typeface="HG丸ｺﾞｼｯｸM-PRO" panose="020F0600000000000000" pitchFamily="50" charset="-128"/>
                <a:ea typeface="HG丸ｺﾞｼｯｸM-PRO" panose="020F0600000000000000" pitchFamily="50" charset="-128"/>
              </a:rPr>
              <a:t>０００名あたり１名以上の</a:t>
            </a:r>
            <a:r>
              <a:rPr lang="ja-JP" altLang="en-US" sz="2200" u="heavy" dirty="0" smtClean="0">
                <a:solidFill>
                  <a:srgbClr val="0000FF"/>
                </a:solidFill>
                <a:latin typeface="HG丸ｺﾞｼｯｸM-PRO" panose="020F0600000000000000" pitchFamily="50" charset="-128"/>
                <a:ea typeface="HG丸ｺﾞｼｯｸM-PRO" panose="020F0600000000000000" pitchFamily="50" charset="-128"/>
              </a:rPr>
              <a:t>専任の診療記録管理者が配置</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されており、うち１名以上が専従であること。</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542925" indent="-277813">
              <a:spcBef>
                <a:spcPts val="6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②　各退院患者の「氏名」、「生年月日」、「疾病名」及び「入院中の手術」等に関する電子的な一覧表を有し、</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診療録の検索・抽出が速やかにできる体制</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を確保していること。</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542925" indent="-277813">
              <a:spcBef>
                <a:spcPts val="6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③　前月に退院した全診療科の全退院患者のうち、</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退院日の翌日から起算して１４日以内に退院時要約が作成</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され、</a:t>
            </a:r>
            <a:r>
              <a:rPr lang="ja-JP" altLang="en-US" sz="2200" u="heavy" dirty="0" smtClean="0">
                <a:solidFill>
                  <a:schemeClr val="tx1"/>
                </a:solidFill>
                <a:uFill>
                  <a:solidFill>
                    <a:srgbClr val="FF0000"/>
                  </a:solidFill>
                </a:uFill>
                <a:latin typeface="HG丸ｺﾞｼｯｸM-PRO" panose="020F0600000000000000" pitchFamily="50" charset="-128"/>
                <a:ea typeface="HG丸ｺﾞｼｯｸM-PRO" panose="020F0600000000000000" pitchFamily="50" charset="-128"/>
              </a:rPr>
              <a:t>中央病歴管理室に提出された者の割合が</a:t>
            </a:r>
            <a:r>
              <a:rPr lang="ja-JP" altLang="en-US" sz="2200" u="heavy" dirty="0" smtClean="0">
                <a:solidFill>
                  <a:srgbClr val="FF0000"/>
                </a:solidFill>
                <a:latin typeface="HG丸ｺﾞｼｯｸM-PRO" panose="020F0600000000000000" pitchFamily="50" charset="-128"/>
                <a:ea typeface="HG丸ｺﾞｼｯｸM-PRO" panose="020F0600000000000000" pitchFamily="50" charset="-128"/>
              </a:rPr>
              <a:t>９割以上</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であること。</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47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265890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51520" y="476673"/>
            <a:ext cx="8640960" cy="6263780"/>
          </a:xfrm>
          <a:prstGeom prst="snip2DiagRect">
            <a:avLst>
              <a:gd name="adj1" fmla="val 0"/>
              <a:gd name="adj2" fmla="val 95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51520" y="116632"/>
            <a:ext cx="8640960" cy="576064"/>
          </a:xfrm>
          <a:prstGeom prst="roundRect">
            <a:avLst>
              <a:gd name="adj" fmla="val 2774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3" name="コンテンツ プレースホルダー 2"/>
          <p:cNvSpPr>
            <a:spLocks noGrp="1"/>
          </p:cNvSpPr>
          <p:nvPr>
            <p:ph idx="1"/>
          </p:nvPr>
        </p:nvSpPr>
        <p:spPr>
          <a:xfrm>
            <a:off x="467544" y="188640"/>
            <a:ext cx="8208912" cy="6669360"/>
          </a:xfrm>
          <a:noFill/>
          <a:ln>
            <a:noFill/>
          </a:ln>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265113" indent="-265113">
              <a:spcBef>
                <a:spcPts val="600"/>
              </a:spcBef>
              <a:buNone/>
            </a:pPr>
            <a:r>
              <a:rPr lang="ja-JP" altLang="en-US" sz="2400" dirty="0" smtClean="0">
                <a:latin typeface="HG丸ｺﾞｼｯｸM-PRO" panose="020F0600000000000000" pitchFamily="50" charset="-128"/>
                <a:ea typeface="HG丸ｺﾞｼｯｸM-PRO" panose="020F0600000000000000" pitchFamily="50" charset="-128"/>
              </a:rPr>
              <a:t>Ａ</a:t>
            </a:r>
            <a:r>
              <a:rPr lang="en-US" altLang="ja-JP" sz="2400" dirty="0" smtClean="0">
                <a:latin typeface="HG丸ｺﾞｼｯｸM-PRO" panose="020F0600000000000000" pitchFamily="50" charset="-128"/>
                <a:ea typeface="HG丸ｺﾞｼｯｸM-PRO" panose="020F0600000000000000" pitchFamily="50" charset="-128"/>
              </a:rPr>
              <a:t>20</a:t>
            </a:r>
            <a:r>
              <a:rPr lang="ja-JP" altLang="en-US" sz="2400" dirty="0" smtClean="0">
                <a:latin typeface="HG丸ｺﾞｼｯｸM-PRO" panose="020F0600000000000000" pitchFamily="50" charset="-128"/>
                <a:ea typeface="HG丸ｺﾞｼｯｸM-PRO" panose="020F0600000000000000" pitchFamily="50" charset="-128"/>
              </a:rPr>
              <a:t>７</a:t>
            </a:r>
            <a:r>
              <a:rPr lang="en-US" altLang="ja-JP" sz="2400" dirty="0" smtClean="0">
                <a:latin typeface="HG丸ｺﾞｼｯｸM-PRO" panose="020F0600000000000000" pitchFamily="50" charset="-128"/>
                <a:ea typeface="HG丸ｺﾞｼｯｸM-PRO" panose="020F0600000000000000" pitchFamily="50" charset="-128"/>
              </a:rPr>
              <a:t>-2</a:t>
            </a:r>
            <a:r>
              <a:rPr lang="ja-JP" altLang="en-US" sz="2400" dirty="0" smtClean="0">
                <a:latin typeface="HG丸ｺﾞｼｯｸM-PRO" panose="020F0600000000000000" pitchFamily="50" charset="-128"/>
                <a:ea typeface="HG丸ｺﾞｼｯｸM-PRO" panose="020F0600000000000000" pitchFamily="50" charset="-128"/>
              </a:rPr>
              <a:t>　医師事務作業補助体制加算（入院初日）</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endParaRPr lang="en-US" altLang="ja-JP" sz="8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0"/>
              </a:spcBef>
              <a:buNone/>
            </a:pP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［施設基準</a:t>
            </a:r>
            <a:r>
              <a:rPr lang="ja-JP" altLang="en-US" sz="1800" u="heavy" dirty="0" smtClean="0">
                <a:solidFill>
                  <a:srgbClr val="FF0000"/>
                </a:solidFill>
                <a:latin typeface="HG丸ｺﾞｼｯｸM-PRO" panose="020F0600000000000000" pitchFamily="50" charset="-128"/>
                <a:ea typeface="HG丸ｺﾞｼｯｸM-PRO" panose="020F0600000000000000" pitchFamily="50" charset="-128"/>
              </a:rPr>
              <a:t>（医師事務作業補助体制加算１）</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800" dirty="0" smtClean="0">
              <a:solidFill>
                <a:schemeClr val="tx1"/>
              </a:solidFill>
              <a:latin typeface="HG丸ｺﾞｼｯｸM-PRO" panose="020F0600000000000000" pitchFamily="50" charset="-128"/>
              <a:ea typeface="HG丸ｺﾞｼｯｸM-PRO" panose="020F0600000000000000" pitchFamily="50" charset="-128"/>
            </a:endParaRPr>
          </a:p>
          <a:p>
            <a:pPr marL="542925" indent="-542925">
              <a:spcBef>
                <a:spcPts val="600"/>
              </a:spcBef>
              <a:buNone/>
            </a:pP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　①　医師事務作業補助者の</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業務を行う場所について、</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８０％以上を病棟又は外来</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とする。</a:t>
            </a:r>
            <a:endParaRPr lang="en-US" altLang="ja-JP" sz="1800" dirty="0" smtClean="0">
              <a:solidFill>
                <a:schemeClr val="tx1"/>
              </a:solidFill>
              <a:latin typeface="HG丸ｺﾞｼｯｸM-PRO" panose="020F0600000000000000" pitchFamily="50" charset="-128"/>
              <a:ea typeface="HG丸ｺﾞｼｯｸM-PRO" panose="020F0600000000000000" pitchFamily="50" charset="-128"/>
            </a:endParaRPr>
          </a:p>
          <a:p>
            <a:pPr marL="542925" indent="-542925">
              <a:spcBef>
                <a:spcPts val="600"/>
              </a:spcBef>
              <a:buNone/>
            </a:pPr>
            <a:r>
              <a:rPr lang="ja-JP" altLang="en-US" sz="1800" dirty="0">
                <a:solidFill>
                  <a:schemeClr val="tx1"/>
                </a:solidFill>
                <a:latin typeface="HG丸ｺﾞｼｯｸM-PRO" panose="020F0600000000000000" pitchFamily="50" charset="-128"/>
                <a:ea typeface="HG丸ｺﾞｼｯｸM-PRO" panose="020F0600000000000000" pitchFamily="50" charset="-128"/>
              </a:rPr>
              <a:t>　</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②　</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看護職員</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を医師事務作業補助者として</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届出することは不可</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800" dirty="0" smtClean="0">
              <a:solidFill>
                <a:schemeClr val="tx1"/>
              </a:solidFill>
              <a:latin typeface="HG丸ｺﾞｼｯｸM-PRO" panose="020F0600000000000000" pitchFamily="50" charset="-128"/>
              <a:ea typeface="HG丸ｺﾞｼｯｸM-PRO" panose="020F0600000000000000" pitchFamily="50" charset="-128"/>
            </a:endParaRPr>
          </a:p>
          <a:p>
            <a:pPr marL="446088" indent="-265113">
              <a:spcBef>
                <a:spcPts val="1200"/>
              </a:spcBef>
              <a:buNone/>
            </a:pPr>
            <a:r>
              <a:rPr lang="en-US" altLang="ja-JP" sz="18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従前の医師事務作業補助体制加算については、</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看護職員を医師事務作業補助者として届出することは不可</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とした上</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で、</a:t>
            </a:r>
            <a:r>
              <a:rPr lang="ja-JP" altLang="en-US" sz="1800" u="heavy" dirty="0" smtClean="0">
                <a:solidFill>
                  <a:schemeClr val="tx1"/>
                </a:solidFill>
                <a:uFill>
                  <a:solidFill>
                    <a:srgbClr val="0000FF"/>
                  </a:solidFill>
                </a:uFill>
                <a:latin typeface="HG丸ｺﾞｼｯｸM-PRO" panose="020F0600000000000000" pitchFamily="50" charset="-128"/>
                <a:ea typeface="HG丸ｺﾞｼｯｸM-PRO" panose="020F0600000000000000" pitchFamily="50" charset="-128"/>
              </a:rPr>
              <a:t>医師事務作業補助体制加算２</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とする。</a:t>
            </a:r>
            <a:endParaRPr lang="en-US" altLang="ja-JP" sz="18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48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227592842"/>
              </p:ext>
            </p:extLst>
          </p:nvPr>
        </p:nvGraphicFramePr>
        <p:xfrm>
          <a:off x="1079612" y="836712"/>
          <a:ext cx="6984776" cy="3657600"/>
        </p:xfrm>
        <a:graphic>
          <a:graphicData uri="http://schemas.openxmlformats.org/drawingml/2006/table">
            <a:tbl>
              <a:tblPr firstRow="1" bandRow="1">
                <a:tableStyleId>{C4B1156A-380E-4F78-BDF5-A606A8083BF9}</a:tableStyleId>
              </a:tblPr>
              <a:tblGrid>
                <a:gridCol w="3492388"/>
                <a:gridCol w="1746194"/>
                <a:gridCol w="1746194"/>
              </a:tblGrid>
              <a:tr h="349970">
                <a:tc rowSpan="2">
                  <a:txBody>
                    <a:bodyPr/>
                    <a:lstStyle/>
                    <a:p>
                      <a:pPr algn="ct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kumimoji="1" lang="ja-JP" altLang="en-US" dirty="0" smtClean="0">
                          <a:latin typeface="HG丸ｺﾞｼｯｸM-PRO" panose="020F0600000000000000" pitchFamily="50" charset="-128"/>
                          <a:ea typeface="HG丸ｺﾞｼｯｸM-PRO" panose="020F0600000000000000" pitchFamily="50" charset="-128"/>
                        </a:rPr>
                        <a:t>医師事務作業補助体制加算</a:t>
                      </a:r>
                      <a:endParaRPr kumimoji="1" lang="ja-JP" altLang="en-US"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r>
              <a:tr h="305153">
                <a:tc vMerge="1">
                  <a:txBody>
                    <a:bodyPr/>
                    <a:lstStyle/>
                    <a:p>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１</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（新設）</a:t>
                      </a:r>
                      <a:endParaRPr kumimoji="1" lang="ja-JP" altLang="en-US"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latin typeface="HG丸ｺﾞｼｯｸM-PRO" panose="020F0600000000000000" pitchFamily="50" charset="-128"/>
                          <a:ea typeface="HG丸ｺﾞｼｯｸM-PRO" panose="020F0600000000000000" pitchFamily="50" charset="-128"/>
                        </a:rPr>
                        <a:t>２（現行）</a:t>
                      </a:r>
                      <a:endParaRPr kumimoji="1" lang="ja-JP" altLang="en-US"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153">
                <a:tc>
                  <a:txBody>
                    <a:bodyPr/>
                    <a:lstStyle/>
                    <a:p>
                      <a:pPr marL="85725"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イ　  </a:t>
                      </a: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15</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対１補助体制加算</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８６０点</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latin typeface="HG丸ｺﾞｼｯｸM-PRO" panose="020F0600000000000000" pitchFamily="50" charset="-128"/>
                          <a:ea typeface="HG丸ｺﾞｼｯｸM-PRO" panose="020F0600000000000000" pitchFamily="50" charset="-128"/>
                        </a:rPr>
                        <a:t>８１０点</a:t>
                      </a:r>
                      <a:endParaRPr kumimoji="1" lang="ja-JP" altLang="en-US"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153">
                <a:tc>
                  <a:txBody>
                    <a:bodyPr/>
                    <a:lstStyle/>
                    <a:p>
                      <a:pPr marL="85725"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ロ　  </a:t>
                      </a: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20</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対１補助体制加算</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６４８点</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latin typeface="HG丸ｺﾞｼｯｸM-PRO" panose="020F0600000000000000" pitchFamily="50" charset="-128"/>
                          <a:ea typeface="HG丸ｺﾞｼｯｸM-PRO" panose="020F0600000000000000" pitchFamily="50" charset="-128"/>
                        </a:rPr>
                        <a:t>６１０点</a:t>
                      </a:r>
                      <a:endParaRPr kumimoji="1" lang="ja-JP" altLang="en-US"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153">
                <a:tc>
                  <a:txBody>
                    <a:bodyPr/>
                    <a:lstStyle/>
                    <a:p>
                      <a:pPr marL="85725" indent="0"/>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ハ　  </a:t>
                      </a: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25</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対１補助体制加算</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５２０点</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latin typeface="HG丸ｺﾞｼｯｸM-PRO" panose="020F0600000000000000" pitchFamily="50" charset="-128"/>
                          <a:ea typeface="HG丸ｺﾞｼｯｸM-PRO" panose="020F0600000000000000" pitchFamily="50" charset="-128"/>
                        </a:rPr>
                        <a:t>４９０点</a:t>
                      </a:r>
                      <a:endParaRPr kumimoji="1" lang="ja-JP" altLang="en-US"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153">
                <a:tc>
                  <a:txBody>
                    <a:bodyPr/>
                    <a:lstStyle/>
                    <a:p>
                      <a:pPr marL="85725" indent="0"/>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ニ　  </a:t>
                      </a: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30</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対１補助体制加算</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４３５点</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latin typeface="HG丸ｺﾞｼｯｸM-PRO" panose="020F0600000000000000" pitchFamily="50" charset="-128"/>
                          <a:ea typeface="HG丸ｺﾞｼｯｸM-PRO" panose="020F0600000000000000" pitchFamily="50" charset="-128"/>
                        </a:rPr>
                        <a:t>４１０点</a:t>
                      </a:r>
                      <a:endParaRPr kumimoji="1" lang="ja-JP" altLang="en-US"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153">
                <a:tc>
                  <a:txBody>
                    <a:bodyPr/>
                    <a:lstStyle/>
                    <a:p>
                      <a:pPr marL="85725" indent="0"/>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ホ　  </a:t>
                      </a: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40</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対１補助体制加算</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３５０点</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latin typeface="HG丸ｺﾞｼｯｸM-PRO" panose="020F0600000000000000" pitchFamily="50" charset="-128"/>
                          <a:ea typeface="HG丸ｺﾞｼｯｸM-PRO" panose="020F0600000000000000" pitchFamily="50" charset="-128"/>
                        </a:rPr>
                        <a:t>３３０点</a:t>
                      </a:r>
                      <a:endParaRPr kumimoji="1" lang="ja-JP" altLang="en-US"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153">
                <a:tc>
                  <a:txBody>
                    <a:bodyPr/>
                    <a:lstStyle/>
                    <a:p>
                      <a:pPr marL="85725" indent="0"/>
                      <a:r>
                        <a:rPr kumimoji="1" lang="ja-JP" altLang="en-US" dirty="0" err="1" smtClean="0">
                          <a:solidFill>
                            <a:schemeClr val="tx1"/>
                          </a:solidFill>
                          <a:latin typeface="HG丸ｺﾞｼｯｸM-PRO" panose="020F0600000000000000" pitchFamily="50" charset="-128"/>
                          <a:ea typeface="HG丸ｺﾞｼｯｸM-PRO" panose="020F0600000000000000" pitchFamily="50" charset="-128"/>
                        </a:rPr>
                        <a:t>ヘ</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50</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対１補助体制加算</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２７０点</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latin typeface="HG丸ｺﾞｼｯｸM-PRO" panose="020F0600000000000000" pitchFamily="50" charset="-128"/>
                          <a:ea typeface="HG丸ｺﾞｼｯｸM-PRO" panose="020F0600000000000000" pitchFamily="50" charset="-128"/>
                        </a:rPr>
                        <a:t>２５５点</a:t>
                      </a:r>
                      <a:endParaRPr kumimoji="1" lang="ja-JP" altLang="en-US"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153">
                <a:tc>
                  <a:txBody>
                    <a:bodyPr/>
                    <a:lstStyle/>
                    <a:p>
                      <a:pPr marL="85725" indent="0"/>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ト　  </a:t>
                      </a: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75</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対１補助体制加算</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１９０点</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latin typeface="HG丸ｺﾞｼｯｸM-PRO" panose="020F0600000000000000" pitchFamily="50" charset="-128"/>
                          <a:ea typeface="HG丸ｺﾞｼｯｸM-PRO" panose="020F0600000000000000" pitchFamily="50" charset="-128"/>
                        </a:rPr>
                        <a:t>１８０点</a:t>
                      </a:r>
                      <a:endParaRPr kumimoji="1" lang="ja-JP" altLang="en-US"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5153">
                <a:tc>
                  <a:txBody>
                    <a:bodyPr/>
                    <a:lstStyle/>
                    <a:p>
                      <a:pPr marL="85725" indent="0"/>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チ　</a:t>
                      </a: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100</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対１補助体制加算</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１４３点</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latin typeface="HG丸ｺﾞｼｯｸM-PRO" panose="020F0600000000000000" pitchFamily="50" charset="-128"/>
                          <a:ea typeface="HG丸ｺﾞｼｯｸM-PRO" panose="020F0600000000000000" pitchFamily="50" charset="-128"/>
                        </a:rPr>
                        <a:t>１３８点</a:t>
                      </a:r>
                      <a:endParaRPr kumimoji="1" lang="ja-JP" altLang="en-US"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1881363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23528" y="3212976"/>
            <a:ext cx="8496944" cy="3528392"/>
          </a:xfrm>
          <a:prstGeom prst="snip2DiagRect">
            <a:avLst>
              <a:gd name="adj1" fmla="val 0"/>
              <a:gd name="adj2" fmla="val 2064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51520" y="188640"/>
            <a:ext cx="8640960" cy="3312368"/>
          </a:xfrm>
          <a:prstGeom prst="roundRect">
            <a:avLst>
              <a:gd name="adj" fmla="val 1309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6" name="角丸四角形 5"/>
          <p:cNvSpPr/>
          <p:nvPr/>
        </p:nvSpPr>
        <p:spPr>
          <a:xfrm>
            <a:off x="287079" y="5229200"/>
            <a:ext cx="8640960" cy="1368152"/>
          </a:xfrm>
          <a:prstGeom prst="roundRect">
            <a:avLst>
              <a:gd name="adj" fmla="val 1915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3" name="コンテンツ プレースホルダー 2"/>
          <p:cNvSpPr>
            <a:spLocks noGrp="1"/>
          </p:cNvSpPr>
          <p:nvPr>
            <p:ph idx="1"/>
          </p:nvPr>
        </p:nvSpPr>
        <p:spPr>
          <a:xfrm>
            <a:off x="395536" y="332656"/>
            <a:ext cx="8352928" cy="652534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265113" indent="-265113">
              <a:spcBef>
                <a:spcPts val="600"/>
              </a:spcBef>
              <a:buNone/>
            </a:pPr>
            <a:r>
              <a:rPr lang="ja-JP" altLang="en-US" sz="2400" dirty="0" smtClean="0">
                <a:latin typeface="HG丸ｺﾞｼｯｸM-PRO" panose="020F0600000000000000" pitchFamily="50" charset="-128"/>
                <a:ea typeface="HG丸ｺﾞｼｯｸM-PRO" panose="020F0600000000000000" pitchFamily="50" charset="-128"/>
              </a:rPr>
              <a:t>Ａ</a:t>
            </a:r>
            <a:r>
              <a:rPr lang="en-US" altLang="ja-JP" sz="2400" dirty="0" smtClean="0">
                <a:latin typeface="HG丸ｺﾞｼｯｸM-PRO" panose="020F0600000000000000" pitchFamily="50" charset="-128"/>
                <a:ea typeface="HG丸ｺﾞｼｯｸM-PRO" panose="020F0600000000000000" pitchFamily="50" charset="-128"/>
              </a:rPr>
              <a:t>20</a:t>
            </a:r>
            <a:r>
              <a:rPr lang="ja-JP" altLang="en-US" sz="2400" dirty="0" smtClean="0">
                <a:latin typeface="HG丸ｺﾞｼｯｸM-PRO" panose="020F0600000000000000" pitchFamily="50" charset="-128"/>
                <a:ea typeface="HG丸ｺﾞｼｯｸM-PRO" panose="020F0600000000000000" pitchFamily="50" charset="-128"/>
              </a:rPr>
              <a:t>７</a:t>
            </a:r>
            <a:r>
              <a:rPr lang="en-US" altLang="ja-JP" sz="2400" dirty="0" smtClean="0">
                <a:latin typeface="HG丸ｺﾞｼｯｸM-PRO" panose="020F0600000000000000" pitchFamily="50" charset="-128"/>
                <a:ea typeface="HG丸ｺﾞｼｯｸM-PRO" panose="020F0600000000000000" pitchFamily="50" charset="-128"/>
              </a:rPr>
              <a:t>-3</a:t>
            </a:r>
            <a:r>
              <a:rPr lang="ja-JP" altLang="en-US" sz="2400" dirty="0" smtClean="0">
                <a:latin typeface="HG丸ｺﾞｼｯｸM-PRO" panose="020F0600000000000000" pitchFamily="50" charset="-128"/>
                <a:ea typeface="HG丸ｺﾞｼｯｸM-PRO" panose="020F0600000000000000" pitchFamily="50" charset="-128"/>
              </a:rPr>
              <a:t>　急性期看護補助体制加算</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smtClean="0">
                <a:latin typeface="HG丸ｺﾞｼｯｸM-PRO" panose="020F0600000000000000" pitchFamily="50" charset="-128"/>
                <a:ea typeface="HG丸ｺﾞｼｯｸM-PRO" panose="020F0600000000000000" pitchFamily="50" charset="-128"/>
              </a:rPr>
              <a:t>　　　　　　　　（１日につき・１４日を限度）</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marL="446088" indent="-180975">
              <a:spcBef>
                <a:spcPts val="600"/>
              </a:spcBef>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注２　イ　夜間</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25</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対１急性期看護補助体制加算</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
            </a:r>
            <a:b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b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３５点（新）</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446088" indent="-180975">
              <a:spcBef>
                <a:spcPts val="0"/>
              </a:spcBef>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ロ</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夜間</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50</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対１急性期看護補助体制加算</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１０点　→　２５点</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446088" indent="-180975">
              <a:spcBef>
                <a:spcPts val="0"/>
              </a:spcBef>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ハ</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夜間</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100</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対１急性期看護補助体制加算</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4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５点</a:t>
            </a:r>
            <a:r>
              <a:rPr lang="ja-JP" altLang="en-US" sz="2400" dirty="0">
                <a:solidFill>
                  <a:srgbClr val="FF0000"/>
                </a:solidFill>
                <a:latin typeface="HG丸ｺﾞｼｯｸM-PRO" panose="020F0600000000000000" pitchFamily="50" charset="-128"/>
                <a:ea typeface="HG丸ｺﾞｼｯｸM-PRO" panose="020F0600000000000000" pitchFamily="50" charset="-128"/>
              </a:rPr>
              <a:t>　→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１５点</a:t>
            </a:r>
            <a:endParaRPr lang="en-US" altLang="ja-JP" sz="2400" dirty="0">
              <a:solidFill>
                <a:srgbClr val="FF0000"/>
              </a:solidFill>
              <a:latin typeface="HG丸ｺﾞｼｯｸM-PRO" panose="020F0600000000000000" pitchFamily="50" charset="-128"/>
              <a:ea typeface="HG丸ｺﾞｼｯｸM-PRO" panose="020F0600000000000000" pitchFamily="50" charset="-128"/>
            </a:endParaRPr>
          </a:p>
          <a:p>
            <a:pPr marL="0" indent="0">
              <a:spcBef>
                <a:spcPts val="12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［算定要件］</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0">
              <a:spcBef>
                <a:spcPts val="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200" u="heavy" dirty="0" smtClean="0">
                <a:solidFill>
                  <a:schemeClr val="tx1"/>
                </a:solidFill>
                <a:uFill>
                  <a:solidFill>
                    <a:srgbClr val="0000FF"/>
                  </a:solidFill>
                </a:uFill>
                <a:latin typeface="HG丸ｺﾞｼｯｸM-PRO" panose="020F0600000000000000" pitchFamily="50" charset="-128"/>
                <a:ea typeface="HG丸ｺﾞｼｯｸM-PRO" panose="020F0600000000000000" pitchFamily="50" charset="-128"/>
              </a:rPr>
              <a:t>２５対１、５０対１、７５対１の</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いずれかの急性期看護補助体制加算を算定</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しており、夜間看護補助者配置が２５対１、５０対１、１００対１以上であること。</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0" indent="0">
              <a:spcBef>
                <a:spcPts val="0"/>
              </a:spcBef>
              <a:buNone/>
            </a:pP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pPr marL="0" indent="0">
              <a:spcBef>
                <a:spcPts val="0"/>
              </a:spcBef>
              <a:buNone/>
            </a:pP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A207-4</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看護職員夜間配置加算　　</a:t>
            </a: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５０点</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（１日につき・１４日を限度）</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注の見直し</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（現行の</a:t>
            </a:r>
            <a:r>
              <a:rPr lang="en-US" altLang="ja-JP" sz="1800" dirty="0" smtClean="0">
                <a:solidFill>
                  <a:schemeClr val="tx1"/>
                </a:solidFill>
                <a:latin typeface="HG丸ｺﾞｼｯｸM-PRO" panose="020F0600000000000000" pitchFamily="50" charset="-128"/>
                <a:ea typeface="HG丸ｺﾞｼｯｸM-PRO" panose="020F0600000000000000" pitchFamily="50" charset="-128"/>
              </a:rPr>
              <a:t>A207-3</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の注３を</a:t>
            </a:r>
            <a:r>
              <a:rPr lang="en-US" altLang="ja-JP" sz="1800" dirty="0" smtClean="0">
                <a:solidFill>
                  <a:schemeClr val="tx1"/>
                </a:solidFill>
                <a:latin typeface="HG丸ｺﾞｼｯｸM-PRO" panose="020F0600000000000000" pitchFamily="50" charset="-128"/>
                <a:ea typeface="HG丸ｺﾞｼｯｸM-PRO" panose="020F0600000000000000" pitchFamily="50" charset="-128"/>
              </a:rPr>
              <a:t>A207-4</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として項目立て）</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49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45916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9512" y="3068960"/>
            <a:ext cx="8784976" cy="30243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5" name="角丸四角形 4"/>
          <p:cNvSpPr/>
          <p:nvPr/>
        </p:nvSpPr>
        <p:spPr>
          <a:xfrm>
            <a:off x="179512" y="908720"/>
            <a:ext cx="8784976" cy="194421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a:xfrm>
            <a:off x="467544" y="188640"/>
            <a:ext cx="8229600" cy="576064"/>
          </a:xfrm>
          <a:prstGeom prst="flowChartAlternateProcess">
            <a:avLst/>
          </a:prstGeom>
          <a:solidFill>
            <a:srgbClr val="FFFFCC"/>
          </a:solidFill>
          <a:ln w="28575">
            <a:solidFill>
              <a:schemeClr val="tx1"/>
            </a:solidFill>
          </a:ln>
          <a:effectLst>
            <a:outerShdw blurRad="50800" dist="38100" algn="l" rotWithShape="0">
              <a:prstClr val="black">
                <a:alpha val="40000"/>
              </a:prstClr>
            </a:outerShdw>
          </a:effectLst>
        </p:spPr>
        <p:txBody>
          <a:bodyPr>
            <a:noAutofit/>
          </a:bodyPr>
          <a:lstStyle/>
          <a:p>
            <a:r>
              <a:rPr kumimoji="1" lang="ja-JP" altLang="en-US" sz="3600" dirty="0" smtClean="0">
                <a:solidFill>
                  <a:srgbClr val="002060"/>
                </a:solidFill>
                <a:effectLst>
                  <a:outerShdw blurRad="38100" dist="38100" dir="2700000" algn="tl">
                    <a:srgbClr val="000000">
                      <a:alpha val="43137"/>
                    </a:srgbClr>
                  </a:outerShdw>
                </a:effectLst>
                <a:latin typeface="+mj-ea"/>
              </a:rPr>
              <a:t>再診料・外来診療料</a:t>
            </a:r>
            <a:endParaRPr kumimoji="1" lang="ja-JP" altLang="en-US" sz="3600" dirty="0">
              <a:solidFill>
                <a:srgbClr val="002060"/>
              </a:solidFill>
              <a:effectLst>
                <a:outerShdw blurRad="38100" dist="38100" dir="2700000" algn="tl">
                  <a:srgbClr val="000000">
                    <a:alpha val="43137"/>
                  </a:srgbClr>
                </a:outerShdw>
              </a:effectLst>
              <a:latin typeface="+mj-ea"/>
            </a:endParaRPr>
          </a:p>
        </p:txBody>
      </p:sp>
      <p:sp>
        <p:nvSpPr>
          <p:cNvPr id="4" name="スライド番号プレースホルダー 3"/>
          <p:cNvSpPr>
            <a:spLocks noGrp="1"/>
          </p:cNvSpPr>
          <p:nvPr>
            <p:ph type="sldNum" sz="quarter" idx="12"/>
          </p:nvPr>
        </p:nvSpPr>
        <p:spPr>
          <a:xfrm>
            <a:off x="6876256" y="645333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95536" y="908720"/>
            <a:ext cx="8352928" cy="5904656"/>
          </a:xfrm>
        </p:spPr>
        <p:txBody>
          <a:bodyPr>
            <a:normAutofit/>
          </a:bodyPr>
          <a:lstStyle/>
          <a:p>
            <a:pPr marL="0" indent="0">
              <a:buNone/>
            </a:pPr>
            <a:r>
              <a:rPr lang="ja-JP" altLang="en-US" sz="3600" dirty="0" smtClean="0">
                <a:solidFill>
                  <a:srgbClr val="FF0000"/>
                </a:solidFill>
                <a:latin typeface="HG丸ｺﾞｼｯｸM-PRO" panose="020F0600000000000000" pitchFamily="50" charset="-128"/>
                <a:ea typeface="HG丸ｺﾞｼｯｸM-PRO" panose="020F0600000000000000" pitchFamily="50" charset="-128"/>
              </a:rPr>
              <a:t>　</a:t>
            </a:r>
            <a:r>
              <a:rPr lang="en-US" altLang="ja-JP" sz="3600" dirty="0" smtClean="0">
                <a:solidFill>
                  <a:srgbClr val="FF0000"/>
                </a:solidFill>
                <a:latin typeface="HG丸ｺﾞｼｯｸM-PRO" panose="020F0600000000000000" pitchFamily="50" charset="-128"/>
                <a:ea typeface="HG丸ｺﾞｼｯｸM-PRO" panose="020F0600000000000000" pitchFamily="50" charset="-128"/>
              </a:rPr>
              <a:t>A001</a:t>
            </a:r>
            <a:r>
              <a:rPr lang="ja-JP" altLang="en-US" sz="3600" dirty="0">
                <a:solidFill>
                  <a:srgbClr val="FF0000"/>
                </a:solidFill>
                <a:latin typeface="HG丸ｺﾞｼｯｸM-PRO" panose="020F0600000000000000" pitchFamily="50" charset="-128"/>
                <a:ea typeface="HG丸ｺﾞｼｯｸM-PRO" panose="020F0600000000000000" pitchFamily="50" charset="-128"/>
              </a:rPr>
              <a:t>　</a:t>
            </a:r>
            <a:r>
              <a:rPr lang="ja-JP" altLang="en-US" sz="3600" dirty="0" smtClean="0">
                <a:solidFill>
                  <a:srgbClr val="FF0000"/>
                </a:solidFill>
                <a:latin typeface="HG丸ｺﾞｼｯｸM-PRO" panose="020F0600000000000000" pitchFamily="50" charset="-128"/>
                <a:ea typeface="HG丸ｺﾞｼｯｸM-PRO" panose="020F0600000000000000" pitchFamily="50" charset="-128"/>
              </a:rPr>
              <a:t>再 診 料 </a:t>
            </a:r>
            <a:endParaRPr lang="en-US" altLang="ja-JP" sz="36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3600" dirty="0" smtClean="0">
                <a:solidFill>
                  <a:srgbClr val="FF0000"/>
                </a:solidFill>
                <a:latin typeface="HG丸ｺﾞｼｯｸM-PRO" panose="020F0600000000000000" pitchFamily="50" charset="-128"/>
                <a:ea typeface="HG丸ｺﾞｼｯｸM-PRO" panose="020F0600000000000000" pitchFamily="50" charset="-128"/>
              </a:rPr>
              <a:t>    　　　　　　</a:t>
            </a:r>
            <a:r>
              <a:rPr lang="en-US" altLang="ja-JP" sz="3600" dirty="0" smtClean="0">
                <a:solidFill>
                  <a:srgbClr val="FF0000"/>
                </a:solidFill>
                <a:latin typeface="HG丸ｺﾞｼｯｸM-PRO" panose="020F0600000000000000" pitchFamily="50" charset="-128"/>
                <a:ea typeface="HG丸ｺﾞｼｯｸM-PRO" panose="020F0600000000000000" pitchFamily="50" charset="-128"/>
              </a:rPr>
              <a:t>69</a:t>
            </a:r>
            <a:r>
              <a:rPr lang="ja-JP" altLang="en-US" sz="3600" dirty="0" smtClean="0">
                <a:solidFill>
                  <a:srgbClr val="FF0000"/>
                </a:solidFill>
                <a:latin typeface="HG丸ｺﾞｼｯｸM-PRO" panose="020F0600000000000000" pitchFamily="50" charset="-128"/>
                <a:ea typeface="HG丸ｺﾞｼｯｸM-PRO" panose="020F0600000000000000" pitchFamily="50" charset="-128"/>
              </a:rPr>
              <a:t>点  </a:t>
            </a:r>
            <a:r>
              <a:rPr lang="ja-JP" altLang="en-US" sz="3600" dirty="0">
                <a:solidFill>
                  <a:srgbClr val="FF0000"/>
                </a:solidFill>
                <a:latin typeface="HG丸ｺﾞｼｯｸM-PRO" panose="020F0600000000000000" pitchFamily="50" charset="-128"/>
                <a:ea typeface="HG丸ｺﾞｼｯｸM-PRO" panose="020F0600000000000000" pitchFamily="50" charset="-128"/>
              </a:rPr>
              <a:t>→ </a:t>
            </a:r>
            <a:r>
              <a:rPr lang="ja-JP" altLang="en-US" sz="3600" dirty="0" smtClean="0">
                <a:solidFill>
                  <a:srgbClr val="FF0000"/>
                </a:solidFill>
                <a:latin typeface="HG丸ｺﾞｼｯｸM-PRO" panose="020F0600000000000000" pitchFamily="50" charset="-128"/>
                <a:ea typeface="HG丸ｺﾞｼｯｸM-PRO" panose="020F0600000000000000" pitchFamily="50" charset="-128"/>
              </a:rPr>
              <a:t> </a:t>
            </a:r>
            <a:r>
              <a:rPr lang="en-US" altLang="ja-JP" sz="3600" dirty="0" smtClean="0">
                <a:solidFill>
                  <a:srgbClr val="FF0000"/>
                </a:solidFill>
                <a:latin typeface="HG丸ｺﾞｼｯｸM-PRO" panose="020F0600000000000000" pitchFamily="50" charset="-128"/>
                <a:ea typeface="HG丸ｺﾞｼｯｸM-PRO" panose="020F0600000000000000" pitchFamily="50" charset="-128"/>
              </a:rPr>
              <a:t>72</a:t>
            </a:r>
            <a:r>
              <a:rPr lang="ja-JP" altLang="en-US" sz="36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600" dirty="0">
                <a:solidFill>
                  <a:srgbClr val="FF0000"/>
                </a:solidFill>
                <a:latin typeface="HG丸ｺﾞｼｯｸM-PRO" panose="020F0600000000000000" pitchFamily="50" charset="-128"/>
                <a:ea typeface="HG丸ｺﾞｼｯｸM-PRO" panose="020F0600000000000000" pitchFamily="50" charset="-128"/>
              </a:rPr>
              <a:t>（</a:t>
            </a:r>
            <a:r>
              <a:rPr lang="ja-JP" altLang="en-US" sz="2600" dirty="0" smtClean="0">
                <a:solidFill>
                  <a:srgbClr val="FF0000"/>
                </a:solidFill>
                <a:latin typeface="HG丸ｺﾞｼｯｸM-PRO" panose="020F0600000000000000" pitchFamily="50" charset="-128"/>
                <a:ea typeface="HG丸ｺﾞｼｯｸM-PRO" panose="020F0600000000000000" pitchFamily="50" charset="-128"/>
              </a:rPr>
              <a:t>＋</a:t>
            </a:r>
            <a:r>
              <a:rPr lang="en-US" altLang="ja-JP" sz="2600" dirty="0" smtClean="0">
                <a:solidFill>
                  <a:srgbClr val="FF0000"/>
                </a:solidFill>
                <a:latin typeface="HG丸ｺﾞｼｯｸM-PRO" panose="020F0600000000000000" pitchFamily="50" charset="-128"/>
                <a:ea typeface="HG丸ｺﾞｼｯｸM-PRO" panose="020F0600000000000000" pitchFamily="50" charset="-128"/>
              </a:rPr>
              <a:t>3</a:t>
            </a:r>
            <a:r>
              <a:rPr lang="ja-JP" altLang="en-US" sz="26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6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　　＊同一日２科目　 　</a:t>
            </a:r>
            <a:r>
              <a:rPr lang="en-US" altLang="ja-JP" sz="2800" dirty="0" smtClean="0">
                <a:solidFill>
                  <a:srgbClr val="0000FF"/>
                </a:solidFill>
                <a:latin typeface="HG丸ｺﾞｼｯｸM-PRO" panose="020F0600000000000000" pitchFamily="50" charset="-128"/>
                <a:ea typeface="HG丸ｺﾞｼｯｸM-PRO" panose="020F0600000000000000" pitchFamily="50" charset="-128"/>
              </a:rPr>
              <a:t>  34</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点 →  </a:t>
            </a:r>
            <a:r>
              <a:rPr lang="en-US" altLang="ja-JP" sz="2800" dirty="0" smtClean="0">
                <a:solidFill>
                  <a:srgbClr val="0000FF"/>
                </a:solidFill>
                <a:latin typeface="HG丸ｺﾞｼｯｸM-PRO" panose="020F0600000000000000" pitchFamily="50" charset="-128"/>
                <a:ea typeface="HG丸ｺﾞｼｯｸM-PRO" panose="020F0600000000000000" pitchFamily="50" charset="-128"/>
              </a:rPr>
              <a:t>36</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点（＋</a:t>
            </a:r>
            <a:r>
              <a:rPr lang="en-US" altLang="ja-JP" sz="2800" dirty="0" smtClean="0">
                <a:solidFill>
                  <a:srgbClr val="0000FF"/>
                </a:solidFill>
                <a:latin typeface="HG丸ｺﾞｼｯｸM-PRO" panose="020F0600000000000000" pitchFamily="50" charset="-128"/>
                <a:ea typeface="HG丸ｺﾞｼｯｸM-PRO" panose="020F0600000000000000" pitchFamily="50" charset="-128"/>
              </a:rPr>
              <a:t>2</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8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spcBef>
                <a:spcPts val="1200"/>
              </a:spcBef>
              <a:buNone/>
            </a:pPr>
            <a:r>
              <a:rPr lang="ja-JP" altLang="en-US" sz="3600" dirty="0" smtClean="0">
                <a:solidFill>
                  <a:srgbClr val="FF0000"/>
                </a:solidFill>
                <a:latin typeface="HG丸ｺﾞｼｯｸM-PRO" panose="020F0600000000000000" pitchFamily="50" charset="-128"/>
                <a:ea typeface="HG丸ｺﾞｼｯｸM-PRO" panose="020F0600000000000000" pitchFamily="50" charset="-128"/>
              </a:rPr>
              <a:t>　</a:t>
            </a:r>
            <a:r>
              <a:rPr lang="en-US" altLang="ja-JP" sz="3600" dirty="0" smtClean="0">
                <a:solidFill>
                  <a:srgbClr val="FF0000"/>
                </a:solidFill>
                <a:latin typeface="HG丸ｺﾞｼｯｸM-PRO" panose="020F0600000000000000" pitchFamily="50" charset="-128"/>
                <a:ea typeface="HG丸ｺﾞｼｯｸM-PRO" panose="020F0600000000000000" pitchFamily="50" charset="-128"/>
              </a:rPr>
              <a:t>A002</a:t>
            </a:r>
            <a:r>
              <a:rPr lang="ja-JP" altLang="en-US" sz="3600" dirty="0" smtClean="0">
                <a:solidFill>
                  <a:srgbClr val="FF0000"/>
                </a:solidFill>
                <a:latin typeface="HG丸ｺﾞｼｯｸM-PRO" panose="020F0600000000000000" pitchFamily="50" charset="-128"/>
                <a:ea typeface="HG丸ｺﾞｼｯｸM-PRO" panose="020F0600000000000000" pitchFamily="50" charset="-128"/>
              </a:rPr>
              <a:t>　外来診療料</a:t>
            </a:r>
            <a:endParaRPr lang="en-US" altLang="ja-JP" sz="36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3600" dirty="0">
                <a:solidFill>
                  <a:srgbClr val="FF0000"/>
                </a:solidFill>
                <a:latin typeface="HG丸ｺﾞｼｯｸM-PRO" panose="020F0600000000000000" pitchFamily="50" charset="-128"/>
                <a:ea typeface="HG丸ｺﾞｼｯｸM-PRO" panose="020F0600000000000000" pitchFamily="50" charset="-128"/>
              </a:rPr>
              <a:t>　</a:t>
            </a:r>
            <a:r>
              <a:rPr lang="ja-JP" altLang="en-US" sz="3600" dirty="0" smtClean="0">
                <a:solidFill>
                  <a:srgbClr val="FF0000"/>
                </a:solidFill>
                <a:latin typeface="HG丸ｺﾞｼｯｸM-PRO" panose="020F0600000000000000" pitchFamily="50" charset="-128"/>
                <a:ea typeface="HG丸ｺﾞｼｯｸM-PRO" panose="020F0600000000000000" pitchFamily="50" charset="-128"/>
              </a:rPr>
              <a:t>  　　　　　  </a:t>
            </a:r>
            <a:r>
              <a:rPr lang="en-US" altLang="ja-JP" sz="3600" dirty="0" smtClean="0">
                <a:solidFill>
                  <a:srgbClr val="FF0000"/>
                </a:solidFill>
                <a:latin typeface="HG丸ｺﾞｼｯｸM-PRO" panose="020F0600000000000000" pitchFamily="50" charset="-128"/>
                <a:ea typeface="HG丸ｺﾞｼｯｸM-PRO" panose="020F0600000000000000" pitchFamily="50" charset="-128"/>
              </a:rPr>
              <a:t>70</a:t>
            </a:r>
            <a:r>
              <a:rPr lang="ja-JP" altLang="en-US" sz="3600" dirty="0" smtClean="0">
                <a:solidFill>
                  <a:srgbClr val="FF0000"/>
                </a:solidFill>
                <a:latin typeface="HG丸ｺﾞｼｯｸM-PRO" panose="020F0600000000000000" pitchFamily="50" charset="-128"/>
                <a:ea typeface="HG丸ｺﾞｼｯｸM-PRO" panose="020F0600000000000000" pitchFamily="50" charset="-128"/>
              </a:rPr>
              <a:t>点  →  </a:t>
            </a:r>
            <a:r>
              <a:rPr lang="en-US" altLang="ja-JP" sz="3600" dirty="0" smtClean="0">
                <a:solidFill>
                  <a:srgbClr val="FF0000"/>
                </a:solidFill>
                <a:latin typeface="HG丸ｺﾞｼｯｸM-PRO" panose="020F0600000000000000" pitchFamily="50" charset="-128"/>
                <a:ea typeface="HG丸ｺﾞｼｯｸM-PRO" panose="020F0600000000000000" pitchFamily="50" charset="-128"/>
              </a:rPr>
              <a:t>73</a:t>
            </a:r>
            <a:r>
              <a:rPr lang="ja-JP" altLang="en-US" sz="36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600" dirty="0">
                <a:solidFill>
                  <a:srgbClr val="FF0000"/>
                </a:solidFill>
                <a:latin typeface="HG丸ｺﾞｼｯｸM-PRO" panose="020F0600000000000000" pitchFamily="50" charset="-128"/>
                <a:ea typeface="HG丸ｺﾞｼｯｸM-PRO" panose="020F0600000000000000" pitchFamily="50" charset="-128"/>
              </a:rPr>
              <a:t>（</a:t>
            </a:r>
            <a:r>
              <a:rPr lang="ja-JP" altLang="en-US" sz="2600" dirty="0" smtClean="0">
                <a:solidFill>
                  <a:srgbClr val="FF0000"/>
                </a:solidFill>
                <a:latin typeface="HG丸ｺﾞｼｯｸM-PRO" panose="020F0600000000000000" pitchFamily="50" charset="-128"/>
                <a:ea typeface="HG丸ｺﾞｼｯｸM-PRO" panose="020F0600000000000000" pitchFamily="50" charset="-128"/>
              </a:rPr>
              <a:t>＋</a:t>
            </a:r>
            <a:r>
              <a:rPr lang="en-US" altLang="ja-JP" sz="2600" dirty="0">
                <a:solidFill>
                  <a:srgbClr val="FF0000"/>
                </a:solidFill>
                <a:latin typeface="HG丸ｺﾞｼｯｸM-PRO" panose="020F0600000000000000" pitchFamily="50" charset="-128"/>
                <a:ea typeface="HG丸ｺﾞｼｯｸM-PRO" panose="020F0600000000000000" pitchFamily="50" charset="-128"/>
              </a:rPr>
              <a:t>3</a:t>
            </a:r>
            <a:r>
              <a:rPr lang="ja-JP" altLang="en-US" sz="26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6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　　＊同一日２科目　　 </a:t>
            </a:r>
            <a:r>
              <a:rPr lang="en-US" altLang="ja-JP" sz="2800" dirty="0" smtClean="0">
                <a:solidFill>
                  <a:srgbClr val="0000FF"/>
                </a:solidFill>
                <a:latin typeface="HG丸ｺﾞｼｯｸM-PRO" panose="020F0600000000000000" pitchFamily="50" charset="-128"/>
                <a:ea typeface="HG丸ｺﾞｼｯｸM-PRO" panose="020F0600000000000000" pitchFamily="50" charset="-128"/>
              </a:rPr>
              <a:t>  34</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点 →</a:t>
            </a:r>
            <a:r>
              <a:rPr lang="en-US" altLang="ja-JP" sz="2800" dirty="0" smtClean="0">
                <a:solidFill>
                  <a:srgbClr val="0000FF"/>
                </a:solidFill>
                <a:latin typeface="HG丸ｺﾞｼｯｸM-PRO" panose="020F0600000000000000" pitchFamily="50" charset="-128"/>
                <a:ea typeface="HG丸ｺﾞｼｯｸM-PRO" panose="020F0600000000000000" pitchFamily="50" charset="-128"/>
              </a:rPr>
              <a:t>  36</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点（＋</a:t>
            </a:r>
            <a:r>
              <a:rPr lang="en-US" altLang="ja-JP" sz="2800" dirty="0">
                <a:solidFill>
                  <a:srgbClr val="0000FF"/>
                </a:solidFill>
                <a:latin typeface="HG丸ｺﾞｼｯｸM-PRO" panose="020F0600000000000000" pitchFamily="50" charset="-128"/>
                <a:ea typeface="HG丸ｺﾞｼｯｸM-PRO" panose="020F0600000000000000" pitchFamily="50" charset="-128"/>
              </a:rPr>
              <a:t>2</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8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lang="ja-JP" altLang="en-US" sz="2800" dirty="0">
                <a:solidFill>
                  <a:srgbClr val="0000FF"/>
                </a:solidFill>
                <a:latin typeface="HG丸ｺﾞｼｯｸM-PRO" panose="020F0600000000000000" pitchFamily="50" charset="-128"/>
                <a:ea typeface="HG丸ｺﾞｼｯｸM-PRO" panose="020F0600000000000000" pitchFamily="50" charset="-128"/>
              </a:rPr>
              <a:t>　</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　＊</a:t>
            </a:r>
            <a:r>
              <a:rPr lang="ja-JP" altLang="en-US" sz="2800" dirty="0">
                <a:solidFill>
                  <a:srgbClr val="0000FF"/>
                </a:solidFill>
                <a:latin typeface="HG丸ｺﾞｼｯｸM-PRO" panose="020F0600000000000000" pitchFamily="50" charset="-128"/>
                <a:ea typeface="HG丸ｺﾞｼｯｸM-PRO" panose="020F0600000000000000" pitchFamily="50" charset="-128"/>
              </a:rPr>
              <a:t>紹介状非持参</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患者   </a:t>
            </a:r>
            <a:r>
              <a:rPr lang="en-US" altLang="ja-JP" sz="2800" dirty="0" smtClean="0">
                <a:solidFill>
                  <a:srgbClr val="0000FF"/>
                </a:solidFill>
                <a:latin typeface="HG丸ｺﾞｼｯｸM-PRO" panose="020F0600000000000000" pitchFamily="50" charset="-128"/>
                <a:ea typeface="HG丸ｺﾞｼｯｸM-PRO" panose="020F0600000000000000" pitchFamily="50" charset="-128"/>
              </a:rPr>
              <a:t>52</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点 →  </a:t>
            </a:r>
            <a:r>
              <a:rPr lang="en-US" altLang="ja-JP" sz="2800" dirty="0" smtClean="0">
                <a:solidFill>
                  <a:srgbClr val="0000FF"/>
                </a:solidFill>
                <a:latin typeface="HG丸ｺﾞｼｯｸM-PRO" panose="020F0600000000000000" pitchFamily="50" charset="-128"/>
                <a:ea typeface="HG丸ｺﾞｼｯｸM-PRO" panose="020F0600000000000000" pitchFamily="50" charset="-128"/>
              </a:rPr>
              <a:t>54</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点</a:t>
            </a:r>
            <a:r>
              <a:rPr lang="ja-JP" altLang="en-US" sz="2800" dirty="0">
                <a:solidFill>
                  <a:srgbClr val="0000FF"/>
                </a:solidFill>
                <a:latin typeface="HG丸ｺﾞｼｯｸM-PRO" panose="020F0600000000000000" pitchFamily="50" charset="-128"/>
                <a:ea typeface="HG丸ｺﾞｼｯｸM-PRO" panose="020F0600000000000000" pitchFamily="50" charset="-128"/>
              </a:rPr>
              <a:t>（</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800" dirty="0" smtClean="0">
                <a:solidFill>
                  <a:srgbClr val="0000FF"/>
                </a:solidFill>
                <a:latin typeface="HG丸ｺﾞｼｯｸM-PRO" panose="020F0600000000000000" pitchFamily="50" charset="-128"/>
                <a:ea typeface="HG丸ｺﾞｼｯｸM-PRO" panose="020F0600000000000000" pitchFamily="50" charset="-128"/>
              </a:rPr>
              <a:t>2</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8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lang="ja-JP" altLang="en-US" sz="2800" dirty="0">
                <a:solidFill>
                  <a:srgbClr val="0000FF"/>
                </a:solidFill>
                <a:latin typeface="HG丸ｺﾞｼｯｸM-PRO" panose="020F0600000000000000" pitchFamily="50" charset="-128"/>
                <a:ea typeface="HG丸ｺﾞｼｯｸM-PRO" panose="020F0600000000000000" pitchFamily="50" charset="-128"/>
              </a:rPr>
              <a:t>　</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　　（</a:t>
            </a:r>
            <a:r>
              <a:rPr lang="ja-JP" altLang="en-US" sz="2800" dirty="0">
                <a:solidFill>
                  <a:srgbClr val="0000FF"/>
                </a:solidFill>
                <a:latin typeface="HG丸ｺﾞｼｯｸM-PRO" panose="020F0600000000000000" pitchFamily="50" charset="-128"/>
                <a:ea typeface="HG丸ｺﾞｼｯｸM-PRO" panose="020F0600000000000000" pitchFamily="50" charset="-128"/>
              </a:rPr>
              <a:t>同一</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日</a:t>
            </a:r>
            <a:r>
              <a:rPr lang="en-US" altLang="ja-JP" sz="2800" dirty="0" smtClean="0">
                <a:solidFill>
                  <a:srgbClr val="0000FF"/>
                </a:solidFill>
                <a:latin typeface="HG丸ｺﾞｼｯｸM-PRO" panose="020F0600000000000000" pitchFamily="50" charset="-128"/>
                <a:ea typeface="HG丸ｺﾞｼｯｸM-PRO" panose="020F0600000000000000" pitchFamily="50" charset="-128"/>
              </a:rPr>
              <a:t>2</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科目）  </a:t>
            </a:r>
            <a:r>
              <a:rPr lang="en-US" altLang="ja-JP" sz="2800" dirty="0" smtClean="0">
                <a:solidFill>
                  <a:srgbClr val="0000FF"/>
                </a:solidFill>
                <a:latin typeface="HG丸ｺﾞｼｯｸM-PRO" panose="020F0600000000000000" pitchFamily="50" charset="-128"/>
                <a:ea typeface="HG丸ｺﾞｼｯｸM-PRO" panose="020F0600000000000000" pitchFamily="50" charset="-128"/>
              </a:rPr>
              <a:t>  25</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点 →  </a:t>
            </a:r>
            <a:r>
              <a:rPr lang="en-US" altLang="ja-JP" sz="2800" dirty="0" smtClean="0">
                <a:solidFill>
                  <a:srgbClr val="0000FF"/>
                </a:solidFill>
                <a:latin typeface="HG丸ｺﾞｼｯｸM-PRO" panose="020F0600000000000000" pitchFamily="50" charset="-128"/>
                <a:ea typeface="HG丸ｺﾞｼｯｸM-PRO" panose="020F0600000000000000" pitchFamily="50" charset="-128"/>
              </a:rPr>
              <a:t>26</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点（＋</a:t>
            </a:r>
            <a:r>
              <a:rPr lang="en-US" altLang="ja-JP" sz="2800" dirty="0">
                <a:solidFill>
                  <a:srgbClr val="0000FF"/>
                </a:solidFill>
                <a:latin typeface="HG丸ｺﾞｼｯｸM-PRO" panose="020F0600000000000000" pitchFamily="50" charset="-128"/>
                <a:ea typeface="HG丸ｺﾞｼｯｸM-PRO" panose="020F0600000000000000" pitchFamily="50" charset="-128"/>
              </a:rPr>
              <a:t>1</a:t>
            </a:r>
            <a:r>
              <a:rPr lang="ja-JP" altLang="en-US" sz="28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8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1200" dirty="0" smtClean="0">
                <a:solidFill>
                  <a:srgbClr val="0000FF"/>
                </a:solidFill>
                <a:latin typeface="HG丸ｺﾞｼｯｸM-PRO" panose="020F0600000000000000" pitchFamily="50" charset="-128"/>
                <a:ea typeface="HG丸ｺﾞｼｯｸM-PRO" panose="020F0600000000000000" pitchFamily="50" charset="-128"/>
              </a:rPr>
              <a:t>　</a:t>
            </a:r>
            <a:endParaRPr kumimoji="1" lang="en-US" altLang="ja-JP" sz="1200" dirty="0" smtClean="0">
              <a:solidFill>
                <a:srgbClr val="0000FF"/>
              </a:solidFill>
              <a:latin typeface="HG丸ｺﾞｼｯｸM-PRO" panose="020F0600000000000000" pitchFamily="50" charset="-128"/>
              <a:ea typeface="HG丸ｺﾞｼｯｸM-PRO" panose="020F0600000000000000" pitchFamily="50" charset="-128"/>
            </a:endParaRPr>
          </a:p>
          <a:p>
            <a:pPr marL="446088" indent="0">
              <a:buNone/>
            </a:pPr>
            <a:r>
              <a:rPr lang="en-US" altLang="ja-JP" sz="2800" dirty="0" smtClean="0">
                <a:latin typeface="HG丸ｺﾞｼｯｸM-PRO" panose="020F0600000000000000" pitchFamily="50" charset="-128"/>
                <a:ea typeface="HG丸ｺﾞｼｯｸM-PRO" panose="020F0600000000000000" pitchFamily="50" charset="-128"/>
              </a:rPr>
              <a:t> </a:t>
            </a:r>
            <a:r>
              <a:rPr lang="en-US" altLang="ja-JP" sz="2800" u="sng" dirty="0" smtClean="0">
                <a:latin typeface="HG丸ｺﾞｼｯｸM-PRO" panose="020F0600000000000000" pitchFamily="50" charset="-128"/>
                <a:ea typeface="HG丸ｺﾞｼｯｸM-PRO" panose="020F0600000000000000" pitchFamily="50" charset="-128"/>
              </a:rPr>
              <a:t>※</a:t>
            </a:r>
            <a:r>
              <a:rPr lang="ja-JP" altLang="en-US" sz="2800" u="sng" dirty="0" smtClean="0">
                <a:latin typeface="HG丸ｺﾞｼｯｸM-PRO" panose="020F0600000000000000" pitchFamily="50" charset="-128"/>
                <a:ea typeface="HG丸ｺﾞｼｯｸM-PRO" panose="020F0600000000000000" pitchFamily="50" charset="-128"/>
              </a:rPr>
              <a:t>消費税率</a:t>
            </a:r>
            <a:r>
              <a:rPr lang="en-US" altLang="ja-JP" sz="2800" u="sng" dirty="0" smtClean="0">
                <a:latin typeface="HG丸ｺﾞｼｯｸM-PRO" panose="020F0600000000000000" pitchFamily="50" charset="-128"/>
                <a:ea typeface="HG丸ｺﾞｼｯｸM-PRO" panose="020F0600000000000000" pitchFamily="50" charset="-128"/>
              </a:rPr>
              <a:t>8</a:t>
            </a:r>
            <a:r>
              <a:rPr lang="ja-JP" altLang="en-US" sz="2800" u="sng" dirty="0" smtClean="0">
                <a:latin typeface="HG丸ｺﾞｼｯｸM-PRO" panose="020F0600000000000000" pitchFamily="50" charset="-128"/>
                <a:ea typeface="HG丸ｺﾞｼｯｸM-PRO" panose="020F0600000000000000" pitchFamily="50" charset="-128"/>
              </a:rPr>
              <a:t>％への引き上げに伴う対応</a:t>
            </a:r>
            <a:endParaRPr kumimoji="1" lang="ja-JP" altLang="en-US" sz="2800" u="sng" dirty="0">
              <a:solidFill>
                <a:srgbClr val="0000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815865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51520" y="1124744"/>
            <a:ext cx="8640960" cy="5616624"/>
          </a:xfrm>
          <a:prstGeom prst="snip2DiagRect">
            <a:avLst>
              <a:gd name="adj1" fmla="val 0"/>
              <a:gd name="adj2" fmla="val 1018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51520" y="116632"/>
            <a:ext cx="8640960" cy="1512168"/>
          </a:xfrm>
          <a:prstGeom prst="roundRect">
            <a:avLst>
              <a:gd name="adj" fmla="val 2774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3" name="コンテンツ プレースホルダー 2"/>
          <p:cNvSpPr>
            <a:spLocks noGrp="1"/>
          </p:cNvSpPr>
          <p:nvPr>
            <p:ph idx="1"/>
          </p:nvPr>
        </p:nvSpPr>
        <p:spPr>
          <a:xfrm>
            <a:off x="467544" y="188640"/>
            <a:ext cx="8208912" cy="6669360"/>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265113" indent="-265113">
              <a:spcBef>
                <a:spcPts val="600"/>
              </a:spcBef>
              <a:buNone/>
            </a:pPr>
            <a:r>
              <a:rPr lang="ja-JP" altLang="en-US" sz="2400" dirty="0" smtClean="0">
                <a:latin typeface="HG丸ｺﾞｼｯｸM-PRO" panose="020F0600000000000000" pitchFamily="50" charset="-128"/>
                <a:ea typeface="HG丸ｺﾞｼｯｸM-PRO" panose="020F0600000000000000" pitchFamily="50" charset="-128"/>
              </a:rPr>
              <a:t>Ａ</a:t>
            </a:r>
            <a:r>
              <a:rPr lang="en-US" altLang="ja-JP" sz="2400" dirty="0" smtClean="0">
                <a:latin typeface="HG丸ｺﾞｼｯｸM-PRO" panose="020F0600000000000000" pitchFamily="50" charset="-128"/>
                <a:ea typeface="HG丸ｺﾞｼｯｸM-PRO" panose="020F0600000000000000" pitchFamily="50" charset="-128"/>
              </a:rPr>
              <a:t>230-3</a:t>
            </a:r>
            <a:r>
              <a:rPr lang="ja-JP" altLang="en-US" sz="2400" dirty="0" smtClean="0">
                <a:latin typeface="HG丸ｺﾞｼｯｸM-PRO" panose="020F0600000000000000" pitchFamily="50" charset="-128"/>
                <a:ea typeface="HG丸ｺﾞｼｯｸM-PRO" panose="020F0600000000000000" pitchFamily="50" charset="-128"/>
              </a:rPr>
              <a:t>　精神科</a:t>
            </a:r>
            <a:r>
              <a:rPr lang="ja-JP" altLang="en-US" sz="2400" dirty="0">
                <a:latin typeface="HG丸ｺﾞｼｯｸM-PRO" panose="020F0600000000000000" pitchFamily="50" charset="-128"/>
                <a:ea typeface="HG丸ｺﾞｼｯｸM-PRO" panose="020F0600000000000000" pitchFamily="50" charset="-128"/>
              </a:rPr>
              <a:t>身体</a:t>
            </a:r>
            <a:r>
              <a:rPr lang="ja-JP" altLang="en-US" sz="2400" dirty="0" smtClean="0">
                <a:latin typeface="HG丸ｺﾞｼｯｸM-PRO" panose="020F0600000000000000" pitchFamily="50" charset="-128"/>
                <a:ea typeface="HG丸ｺﾞｼｯｸM-PRO" panose="020F0600000000000000" pitchFamily="50" charset="-128"/>
              </a:rPr>
              <a:t>合併症</a:t>
            </a:r>
            <a:r>
              <a:rPr lang="ja-JP" altLang="en-US" sz="2400" dirty="0">
                <a:latin typeface="HG丸ｺﾞｼｯｸM-PRO" panose="020F0600000000000000" pitchFamily="50" charset="-128"/>
                <a:ea typeface="HG丸ｺﾞｼｯｸM-PRO" panose="020F0600000000000000" pitchFamily="50" charset="-128"/>
              </a:rPr>
              <a:t>管理</a:t>
            </a:r>
            <a:r>
              <a:rPr lang="ja-JP" altLang="en-US" sz="2400" dirty="0" smtClean="0">
                <a:latin typeface="HG丸ｺﾞｼｯｸM-PRO" panose="020F0600000000000000" pitchFamily="50" charset="-128"/>
                <a:ea typeface="HG丸ｺﾞｼｯｸM-PRO" panose="020F0600000000000000" pitchFamily="50" charset="-128"/>
              </a:rPr>
              <a:t>加算（</a:t>
            </a:r>
            <a:r>
              <a:rPr lang="en-US" altLang="ja-JP" sz="2400" dirty="0" smtClean="0">
                <a:latin typeface="HG丸ｺﾞｼｯｸM-PRO" panose="020F0600000000000000" pitchFamily="50" charset="-128"/>
                <a:ea typeface="HG丸ｺﾞｼｯｸM-PRO" panose="020F0600000000000000" pitchFamily="50" charset="-128"/>
              </a:rPr>
              <a:t>1</a:t>
            </a:r>
            <a:r>
              <a:rPr lang="ja-JP" altLang="en-US" sz="2400" dirty="0" smtClean="0">
                <a:latin typeface="HG丸ｺﾞｼｯｸM-PRO" panose="020F0600000000000000" pitchFamily="50" charset="-128"/>
                <a:ea typeface="HG丸ｺﾞｼｯｸM-PRO" panose="020F0600000000000000" pitchFamily="50" charset="-128"/>
              </a:rPr>
              <a:t>日につき）</a:t>
            </a:r>
            <a:endParaRPr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１　</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7</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日以内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４５０点</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400" dirty="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２　８日以上１０日以内　</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２２５点（新）</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361950" indent="-361950">
              <a:spcBef>
                <a:spcPts val="1800"/>
              </a:spcBef>
              <a:buNone/>
            </a:pP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精神病床に入院する患者の身体合併症に適切に対応するため、精神科身体合併症管理加算の</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算定期間を延長する</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［算定要件］</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50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594155650"/>
              </p:ext>
            </p:extLst>
          </p:nvPr>
        </p:nvGraphicFramePr>
        <p:xfrm>
          <a:off x="971600" y="3356992"/>
          <a:ext cx="7632848" cy="3240360"/>
        </p:xfrm>
        <a:graphic>
          <a:graphicData uri="http://schemas.openxmlformats.org/drawingml/2006/table">
            <a:tbl>
              <a:tblPr firstRow="1" bandRow="1">
                <a:tableStyleId>{C4B1156A-380E-4F78-BDF5-A606A8083BF9}</a:tableStyleId>
              </a:tblPr>
              <a:tblGrid>
                <a:gridCol w="3816424"/>
                <a:gridCol w="3816424"/>
              </a:tblGrid>
              <a:tr h="409959">
                <a:tc>
                  <a:txBody>
                    <a:bodyPr/>
                    <a:lstStyle/>
                    <a:p>
                      <a:pPr algn="ctr"/>
                      <a:r>
                        <a:rPr kumimoji="1" lang="ja-JP" altLang="en-US" sz="1800" b="0" dirty="0" smtClean="0">
                          <a:latin typeface="HG丸ｺﾞｼｯｸM-PRO" panose="020F0600000000000000" pitchFamily="50" charset="-128"/>
                          <a:ea typeface="HG丸ｺﾞｼｯｸM-PRO" panose="020F0600000000000000" pitchFamily="50" charset="-128"/>
                        </a:rPr>
                        <a:t>現　　行</a:t>
                      </a:r>
                      <a:endParaRPr kumimoji="1" lang="ja-JP" altLang="en-US" sz="18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b="0" dirty="0" smtClean="0">
                          <a:latin typeface="HG丸ｺﾞｼｯｸM-PRO" panose="020F0600000000000000" pitchFamily="50" charset="-128"/>
                          <a:ea typeface="HG丸ｺﾞｼｯｸM-PRO" panose="020F0600000000000000" pitchFamily="50" charset="-128"/>
                        </a:rPr>
                        <a:t>改　定　後</a:t>
                      </a:r>
                      <a:endParaRPr kumimoji="1" lang="ja-JP" altLang="en-US" sz="18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0401">
                <a:tc>
                  <a:txBody>
                    <a:bodyPr/>
                    <a:lstStyle/>
                    <a:p>
                      <a:pPr marL="265113" indent="-265113">
                        <a:spcBef>
                          <a:spcPts val="600"/>
                        </a:spcBef>
                      </a:pPr>
                      <a:r>
                        <a:rPr kumimoji="1" lang="ja-JP" altLang="en-US" sz="1800" dirty="0" smtClean="0">
                          <a:latin typeface="HG丸ｺﾞｼｯｸM-PRO" panose="020F0600000000000000" pitchFamily="50" charset="-128"/>
                          <a:ea typeface="HG丸ｺﾞｼｯｸM-PRO" panose="020F0600000000000000" pitchFamily="50" charset="-128"/>
                        </a:rPr>
                        <a:t>①　当該疾患の治療開始日から</a:t>
                      </a:r>
                      <a:r>
                        <a:rPr kumimoji="1" lang="en-US" altLang="ja-JP" sz="1800" dirty="0" smtClean="0">
                          <a:latin typeface="HG丸ｺﾞｼｯｸM-PRO" panose="020F0600000000000000" pitchFamily="50" charset="-128"/>
                          <a:ea typeface="HG丸ｺﾞｼｯｸM-PRO" panose="020F0600000000000000" pitchFamily="50" charset="-128"/>
                        </a:rPr>
                        <a:t/>
                      </a:r>
                      <a:br>
                        <a:rPr kumimoji="1" lang="en-US" altLang="ja-JP" sz="1800" dirty="0" smtClean="0">
                          <a:latin typeface="HG丸ｺﾞｼｯｸM-PRO" panose="020F0600000000000000" pitchFamily="50" charset="-128"/>
                          <a:ea typeface="HG丸ｺﾞｼｯｸM-PRO" panose="020F0600000000000000" pitchFamily="50" charset="-128"/>
                        </a:rPr>
                      </a:br>
                      <a:r>
                        <a:rPr kumimoji="1" lang="ja-JP" altLang="en-US" sz="1800" u="heavy" baseline="0" dirty="0" smtClean="0">
                          <a:uFill>
                            <a:solidFill>
                              <a:srgbClr val="FF0000"/>
                            </a:solidFill>
                          </a:uFill>
                          <a:latin typeface="HG丸ｺﾞｼｯｸM-PRO" panose="020F0600000000000000" pitchFamily="50" charset="-128"/>
                          <a:ea typeface="HG丸ｺﾞｼｯｸM-PRO" panose="020F0600000000000000" pitchFamily="50" charset="-128"/>
                        </a:rPr>
                        <a:t>７日間</a:t>
                      </a:r>
                      <a:r>
                        <a:rPr kumimoji="1" lang="ja-JP" altLang="en-US" sz="1800" dirty="0" smtClean="0">
                          <a:latin typeface="HG丸ｺﾞｼｯｸM-PRO" panose="020F0600000000000000" pitchFamily="50" charset="-128"/>
                          <a:ea typeface="HG丸ｺﾞｼｯｸM-PRO" panose="020F0600000000000000" pitchFamily="50" charset="-128"/>
                        </a:rPr>
                        <a:t>に限り算定できる。</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pPr>
                      <a:r>
                        <a:rPr kumimoji="1" lang="ja-JP" altLang="en-US" sz="1800" dirty="0" smtClean="0">
                          <a:latin typeface="HG丸ｺﾞｼｯｸM-PRO" panose="020F0600000000000000" pitchFamily="50" charset="-128"/>
                          <a:ea typeface="HG丸ｺﾞｼｯｸM-PRO" panose="020F0600000000000000" pitchFamily="50" charset="-128"/>
                        </a:rPr>
                        <a:t>②　同一月に複数の身体疾患を発症した場合には、それぞれの疾患についてそれぞれの疾患の治療開始日から</a:t>
                      </a:r>
                      <a:r>
                        <a:rPr kumimoji="1" lang="ja-JP" altLang="en-US" sz="1800" u="heavy" baseline="0" dirty="0" smtClean="0">
                          <a:uFill>
                            <a:solidFill>
                              <a:srgbClr val="FF0000"/>
                            </a:solidFill>
                          </a:uFill>
                          <a:latin typeface="HG丸ｺﾞｼｯｸM-PRO" panose="020F0600000000000000" pitchFamily="50" charset="-128"/>
                          <a:ea typeface="HG丸ｺﾞｼｯｸM-PRO" panose="020F0600000000000000" pitchFamily="50" charset="-128"/>
                        </a:rPr>
                        <a:t>７日間</a:t>
                      </a:r>
                      <a:r>
                        <a:rPr kumimoji="1" lang="ja-JP" altLang="en-US" sz="1800" dirty="0" smtClean="0">
                          <a:latin typeface="HG丸ｺﾞｼｯｸM-PRO" panose="020F0600000000000000" pitchFamily="50" charset="-128"/>
                          <a:ea typeface="HG丸ｺﾞｼｯｸM-PRO" panose="020F0600000000000000" pitchFamily="50" charset="-128"/>
                        </a:rPr>
                        <a:t>に限り算定することが可能であるが、同一月内に当該加算を算定できる期間は</a:t>
                      </a:r>
                      <a:r>
                        <a:rPr kumimoji="1" lang="ja-JP" altLang="en-US" sz="1800" u="heavy" baseline="0" dirty="0" smtClean="0">
                          <a:uFill>
                            <a:solidFill>
                              <a:srgbClr val="FF0000"/>
                            </a:solidFill>
                          </a:uFill>
                          <a:latin typeface="HG丸ｺﾞｼｯｸM-PRO" panose="020F0600000000000000" pitchFamily="50" charset="-128"/>
                          <a:ea typeface="HG丸ｺﾞｼｯｸM-PRO" panose="020F0600000000000000" pitchFamily="50" charset="-128"/>
                        </a:rPr>
                        <a:t>１４日間</a:t>
                      </a:r>
                      <a:r>
                        <a:rPr kumimoji="1" lang="ja-JP" altLang="en-US" sz="1800" dirty="0" smtClean="0">
                          <a:latin typeface="HG丸ｺﾞｼｯｸM-PRO" panose="020F0600000000000000" pitchFamily="50" charset="-128"/>
                          <a:ea typeface="HG丸ｺﾞｼｯｸM-PRO" panose="020F0600000000000000" pitchFamily="50" charset="-128"/>
                        </a:rPr>
                        <a:t>までとする。</a:t>
                      </a:r>
                      <a:endParaRPr kumimoji="1" lang="ja-JP" altLang="en-US" sz="18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5113" indent="-265113">
                        <a:spcBef>
                          <a:spcPts val="600"/>
                        </a:spcBef>
                      </a:pPr>
                      <a:r>
                        <a:rPr kumimoji="1" lang="ja-JP" altLang="en-US" sz="1800" dirty="0" smtClean="0">
                          <a:latin typeface="HG丸ｺﾞｼｯｸM-PRO" panose="020F0600000000000000" pitchFamily="50" charset="-128"/>
                          <a:ea typeface="HG丸ｺﾞｼｯｸM-PRO" panose="020F0600000000000000" pitchFamily="50" charset="-128"/>
                        </a:rPr>
                        <a:t>①　当該疾患の治療開始日から</a:t>
                      </a:r>
                      <a:r>
                        <a:rPr kumimoji="1" lang="en-US" altLang="ja-JP" sz="1800" dirty="0" smtClean="0">
                          <a:latin typeface="HG丸ｺﾞｼｯｸM-PRO" panose="020F0600000000000000" pitchFamily="50" charset="-128"/>
                          <a:ea typeface="HG丸ｺﾞｼｯｸM-PRO" panose="020F0600000000000000" pitchFamily="50" charset="-128"/>
                        </a:rPr>
                        <a:t/>
                      </a:r>
                      <a:br>
                        <a:rPr kumimoji="1" lang="en-US" altLang="ja-JP" sz="1800" dirty="0" smtClean="0">
                          <a:latin typeface="HG丸ｺﾞｼｯｸM-PRO" panose="020F0600000000000000" pitchFamily="50" charset="-128"/>
                          <a:ea typeface="HG丸ｺﾞｼｯｸM-PRO" panose="020F0600000000000000" pitchFamily="50" charset="-128"/>
                        </a:rPr>
                      </a:br>
                      <a:r>
                        <a:rPr kumimoji="1" lang="ja-JP" altLang="en-US" sz="1800" u="heavy" baseline="0" dirty="0" smtClean="0">
                          <a:solidFill>
                            <a:srgbClr val="FF0000"/>
                          </a:solidFill>
                          <a:latin typeface="HG丸ｺﾞｼｯｸM-PRO" panose="020F0600000000000000" pitchFamily="50" charset="-128"/>
                          <a:ea typeface="HG丸ｺﾞｼｯｸM-PRO" panose="020F0600000000000000" pitchFamily="50" charset="-128"/>
                        </a:rPr>
                        <a:t>１０日間</a:t>
                      </a:r>
                      <a:r>
                        <a:rPr kumimoji="1" lang="ja-JP" altLang="en-US" sz="1800" dirty="0" smtClean="0">
                          <a:latin typeface="HG丸ｺﾞｼｯｸM-PRO" panose="020F0600000000000000" pitchFamily="50" charset="-128"/>
                          <a:ea typeface="HG丸ｺﾞｼｯｸM-PRO" panose="020F0600000000000000" pitchFamily="50" charset="-128"/>
                        </a:rPr>
                        <a:t>に限り算定できる。</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pPr>
                      <a:r>
                        <a:rPr kumimoji="1" lang="ja-JP" altLang="en-US" sz="1800" dirty="0" smtClean="0">
                          <a:latin typeface="HG丸ｺﾞｼｯｸM-PRO" panose="020F0600000000000000" pitchFamily="50" charset="-128"/>
                          <a:ea typeface="HG丸ｺﾞｼｯｸM-PRO" panose="020F0600000000000000" pitchFamily="50" charset="-128"/>
                        </a:rPr>
                        <a:t>②　同一月に複数の身体疾患を発症した場合には、それぞれの疾患についてそれぞれの疾患の治療開始日から</a:t>
                      </a:r>
                      <a:r>
                        <a:rPr kumimoji="1" lang="ja-JP" altLang="en-US" sz="1800" u="heavy" baseline="0" dirty="0" smtClean="0">
                          <a:solidFill>
                            <a:srgbClr val="FF0000"/>
                          </a:solidFill>
                          <a:latin typeface="HG丸ｺﾞｼｯｸM-PRO" panose="020F0600000000000000" pitchFamily="50" charset="-128"/>
                          <a:ea typeface="HG丸ｺﾞｼｯｸM-PRO" panose="020F0600000000000000" pitchFamily="50" charset="-128"/>
                        </a:rPr>
                        <a:t>１０日間</a:t>
                      </a:r>
                      <a:r>
                        <a:rPr kumimoji="1" lang="ja-JP" altLang="en-US" sz="1800" dirty="0" smtClean="0">
                          <a:latin typeface="HG丸ｺﾞｼｯｸM-PRO" panose="020F0600000000000000" pitchFamily="50" charset="-128"/>
                          <a:ea typeface="HG丸ｺﾞｼｯｸM-PRO" panose="020F0600000000000000" pitchFamily="50" charset="-128"/>
                        </a:rPr>
                        <a:t>に限り算定することが可能であるが、同一月内に当該加算を算定できる期間は</a:t>
                      </a:r>
                      <a:r>
                        <a:rPr kumimoji="1" lang="ja-JP" altLang="en-US" sz="1800" u="heavy" baseline="0" dirty="0" smtClean="0">
                          <a:solidFill>
                            <a:srgbClr val="FF0000"/>
                          </a:solidFill>
                          <a:latin typeface="HG丸ｺﾞｼｯｸM-PRO" panose="020F0600000000000000" pitchFamily="50" charset="-128"/>
                          <a:ea typeface="HG丸ｺﾞｼｯｸM-PRO" panose="020F0600000000000000" pitchFamily="50" charset="-128"/>
                        </a:rPr>
                        <a:t>２０日間</a:t>
                      </a:r>
                      <a:r>
                        <a:rPr kumimoji="1" lang="ja-JP" altLang="en-US" sz="1800" dirty="0" smtClean="0">
                          <a:latin typeface="HG丸ｺﾞｼｯｸM-PRO" panose="020F0600000000000000" pitchFamily="50" charset="-128"/>
                          <a:ea typeface="HG丸ｺﾞｼｯｸM-PRO" panose="020F0600000000000000" pitchFamily="50" charset="-128"/>
                        </a:rPr>
                        <a:t>までとする。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981327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対角する 2 つの角を切り取った四角形 4"/>
          <p:cNvSpPr/>
          <p:nvPr/>
        </p:nvSpPr>
        <p:spPr>
          <a:xfrm>
            <a:off x="395536" y="656692"/>
            <a:ext cx="8352928" cy="6084676"/>
          </a:xfrm>
          <a:prstGeom prst="snip2DiagRect">
            <a:avLst>
              <a:gd name="adj1" fmla="val 0"/>
              <a:gd name="adj2" fmla="val 928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323528" y="332656"/>
            <a:ext cx="5688632" cy="648073"/>
          </a:xfrm>
          <a:prstGeom prst="roundRect">
            <a:avLst>
              <a:gd name="adj" fmla="val 31433"/>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3528" y="2348880"/>
            <a:ext cx="8496944" cy="1224136"/>
          </a:xfrm>
          <a:prstGeom prst="roundRect">
            <a:avLst>
              <a:gd name="adj" fmla="val 2322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404664"/>
            <a:ext cx="8352928" cy="6336703"/>
          </a:xfrm>
        </p:spPr>
        <p:txBody>
          <a:bodyPr>
            <a:normAutofit/>
          </a:bodyPr>
          <a:lstStyle/>
          <a:p>
            <a:pPr marL="265113" indent="-265113">
              <a:spcBef>
                <a:spcPts val="600"/>
              </a:spcBef>
              <a:buNone/>
            </a:pP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◆褥瘡の対策と発生状況等の報告</a:t>
            </a:r>
            <a:endParaRPr kumimoji="1"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627063" indent="-627063">
              <a:spcBef>
                <a:spcPts val="2400"/>
              </a:spcBef>
              <a:buNone/>
            </a:pP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褥瘡ハイリスク患者ケア加算届出医療機関については、毎年</a:t>
            </a:r>
            <a:r>
              <a:rPr lang="en-US" altLang="ja-JP" sz="2400" dirty="0" smtClean="0">
                <a:latin typeface="HG丸ｺﾞｼｯｸM-PRO" panose="020F0600000000000000" pitchFamily="50" charset="-128"/>
                <a:ea typeface="HG丸ｺﾞｼｯｸM-PRO" panose="020F0600000000000000" pitchFamily="50" charset="-128"/>
              </a:rPr>
              <a:t>7</a:t>
            </a:r>
            <a:r>
              <a:rPr lang="ja-JP" altLang="en-US" sz="2400" dirty="0" smtClean="0">
                <a:latin typeface="HG丸ｺﾞｼｯｸM-PRO" panose="020F0600000000000000" pitchFamily="50" charset="-128"/>
                <a:ea typeface="HG丸ｺﾞｼｯｸM-PRO" panose="020F0600000000000000" pitchFamily="50" charset="-128"/>
              </a:rPr>
              <a:t>月</a:t>
            </a:r>
            <a:r>
              <a:rPr lang="en-US" altLang="ja-JP" sz="2400" dirty="0" smtClean="0">
                <a:latin typeface="HG丸ｺﾞｼｯｸM-PRO" panose="020F0600000000000000" pitchFamily="50" charset="-128"/>
                <a:ea typeface="HG丸ｺﾞｼｯｸM-PRO" panose="020F0600000000000000" pitchFamily="50" charset="-128"/>
              </a:rPr>
              <a:t>1</a:t>
            </a:r>
            <a:r>
              <a:rPr lang="ja-JP" altLang="en-US" sz="2400" dirty="0" smtClean="0">
                <a:latin typeface="HG丸ｺﾞｼｯｸM-PRO" panose="020F0600000000000000" pitchFamily="50" charset="-128"/>
                <a:ea typeface="HG丸ｺﾞｼｯｸM-PRO" panose="020F0600000000000000" pitchFamily="50" charset="-128"/>
              </a:rPr>
              <a:t>日現在の届出書の記載事項の報告の際、褥瘡の状況についてより詳細な状況を報告する。</a:t>
            </a:r>
            <a:endParaRPr lang="en-US" altLang="ja-JP" sz="2400" dirty="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kumimoji="1" lang="ja-JP" altLang="en-US" sz="2400" dirty="0" smtClean="0">
                <a:latin typeface="HG丸ｺﾞｼｯｸM-PRO" panose="020F0600000000000000" pitchFamily="50" charset="-128"/>
                <a:ea typeface="HG丸ｺﾞｼｯｸM-PRO" panose="020F0600000000000000" pitchFamily="50" charset="-128"/>
              </a:rPr>
              <a:t>　</a:t>
            </a:r>
            <a:r>
              <a:rPr kumimoji="1" lang="en-US" altLang="ja-JP" sz="2400" dirty="0" smtClean="0">
                <a:latin typeface="HG丸ｺﾞｼｯｸM-PRO" panose="020F0600000000000000" pitchFamily="50" charset="-128"/>
                <a:ea typeface="HG丸ｺﾞｼｯｸM-PRO" panose="020F0600000000000000" pitchFamily="50" charset="-128"/>
              </a:rPr>
              <a:t>A236</a:t>
            </a:r>
            <a:r>
              <a:rPr kumimoji="1" lang="ja-JP" altLang="en-US" sz="2400" dirty="0" smtClean="0">
                <a:latin typeface="HG丸ｺﾞｼｯｸM-PRO" panose="020F0600000000000000" pitchFamily="50" charset="-128"/>
                <a:ea typeface="HG丸ｺﾞｼｯｸM-PRO" panose="020F0600000000000000" pitchFamily="50" charset="-128"/>
              </a:rPr>
              <a:t>　褥瘡ハイリスク患者ケア加算</a:t>
            </a:r>
            <a:r>
              <a:rPr kumimoji="1" lang="en-US" altLang="ja-JP" sz="2400" dirty="0" smtClean="0">
                <a:latin typeface="HG丸ｺﾞｼｯｸM-PRO" panose="020F0600000000000000" pitchFamily="50" charset="-128"/>
                <a:ea typeface="HG丸ｺﾞｼｯｸM-PRO" panose="020F0600000000000000" pitchFamily="50" charset="-128"/>
              </a:rPr>
              <a:t/>
            </a:r>
            <a:br>
              <a:rPr kumimoji="1" lang="en-US" altLang="ja-JP" sz="2400" dirty="0" smtClean="0">
                <a:latin typeface="HG丸ｺﾞｼｯｸM-PRO" panose="020F0600000000000000" pitchFamily="50" charset="-128"/>
                <a:ea typeface="HG丸ｺﾞｼｯｸM-PRO" panose="020F0600000000000000" pitchFamily="50" charset="-128"/>
              </a:rPr>
            </a:br>
            <a:r>
              <a:rPr kumimoji="1" lang="ja-JP" altLang="en-US" sz="2400" dirty="0" smtClean="0">
                <a:latin typeface="HG丸ｺﾞｼｯｸM-PRO" panose="020F0600000000000000" pitchFamily="50" charset="-128"/>
                <a:ea typeface="HG丸ｺﾞｼｯｸM-PRO" panose="020F0600000000000000" pitchFamily="50" charset="-128"/>
              </a:rPr>
              <a:t>　　　　　　　　　　　（入院中</a:t>
            </a:r>
            <a:r>
              <a:rPr kumimoji="1" lang="en-US" altLang="ja-JP" sz="2400" dirty="0" smtClean="0">
                <a:latin typeface="HG丸ｺﾞｼｯｸM-PRO" panose="020F0600000000000000" pitchFamily="50" charset="-128"/>
                <a:ea typeface="HG丸ｺﾞｼｯｸM-PRO" panose="020F0600000000000000" pitchFamily="50" charset="-128"/>
              </a:rPr>
              <a:t>1</a:t>
            </a:r>
            <a:r>
              <a:rPr kumimoji="1" lang="ja-JP" altLang="en-US" sz="2400" dirty="0" smtClean="0">
                <a:latin typeface="HG丸ｺﾞｼｯｸM-PRO" panose="020F0600000000000000" pitchFamily="50" charset="-128"/>
                <a:ea typeface="HG丸ｺﾞｼｯｸM-PRO" panose="020F0600000000000000" pitchFamily="50" charset="-128"/>
              </a:rPr>
              <a:t>回）　５００点</a:t>
            </a:r>
            <a:endParaRPr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kumimoji="1"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ja-JP" sz="2000" dirty="0">
                <a:latin typeface="HG丸ｺﾞｼｯｸM-PRO" panose="020F0600000000000000" pitchFamily="50" charset="-128"/>
                <a:ea typeface="HG丸ｺﾞｼｯｸM-PRO" panose="020F0600000000000000" pitchFamily="50" charset="-128"/>
              </a:rPr>
              <a:t>（褥瘡ハイリスク患者ケア加算の報告の例）</a:t>
            </a:r>
          </a:p>
          <a:p>
            <a:pPr marL="265113" indent="0">
              <a:buNone/>
            </a:pPr>
            <a:r>
              <a:rPr lang="ja-JP" altLang="en-US" sz="2000" dirty="0" smtClean="0">
                <a:latin typeface="HG丸ｺﾞｼｯｸM-PRO" panose="020F0600000000000000" pitchFamily="50" charset="-128"/>
                <a:ea typeface="HG丸ｺﾞｼｯｸM-PRO" panose="020F0600000000000000" pitchFamily="50" charset="-128"/>
              </a:rPr>
              <a:t>　</a:t>
            </a:r>
            <a:r>
              <a:rPr lang="ja-JP" altLang="ja-JP" sz="2000" dirty="0" smtClean="0">
                <a:latin typeface="HG丸ｺﾞｼｯｸM-PRO" panose="020F0600000000000000" pitchFamily="50" charset="-128"/>
                <a:ea typeface="HG丸ｺﾞｼｯｸM-PRO" panose="020F0600000000000000" pitchFamily="50" charset="-128"/>
              </a:rPr>
              <a:t>褥</a:t>
            </a:r>
            <a:r>
              <a:rPr lang="ja-JP" altLang="ja-JP" sz="2000" dirty="0">
                <a:latin typeface="HG丸ｺﾞｼｯｸM-PRO" panose="020F0600000000000000" pitchFamily="50" charset="-128"/>
                <a:ea typeface="HG丸ｺﾞｼｯｸM-PRO" panose="020F0600000000000000" pitchFamily="50" charset="-128"/>
              </a:rPr>
              <a:t>瘡ハイリスク患者ケア加算の施設基準に係る届出別添７様式</a:t>
            </a:r>
            <a:r>
              <a:rPr lang="en-US" altLang="ja-JP" sz="2000" dirty="0">
                <a:latin typeface="HG丸ｺﾞｼｯｸM-PRO" panose="020F0600000000000000" pitchFamily="50" charset="-128"/>
                <a:ea typeface="HG丸ｺﾞｼｯｸM-PRO" panose="020F0600000000000000" pitchFamily="50" charset="-128"/>
              </a:rPr>
              <a:t>37</a:t>
            </a:r>
            <a:r>
              <a:rPr lang="ja-JP" altLang="ja-JP" sz="2000" dirty="0">
                <a:latin typeface="HG丸ｺﾞｼｯｸM-PRO" panose="020F0600000000000000" pitchFamily="50" charset="-128"/>
                <a:ea typeface="HG丸ｺﾞｼｯｸM-PRO" panose="020F0600000000000000" pitchFamily="50" charset="-128"/>
              </a:rPr>
              <a:t>に、</a:t>
            </a:r>
            <a:r>
              <a:rPr lang="ja-JP" altLang="ja-JP" sz="2000" u="heavy" dirty="0">
                <a:solidFill>
                  <a:srgbClr val="FF0000"/>
                </a:solidFill>
                <a:latin typeface="HG丸ｺﾞｼｯｸM-PRO" panose="020F0600000000000000" pitchFamily="50" charset="-128"/>
                <a:ea typeface="HG丸ｺﾞｼｯｸM-PRO" panose="020F0600000000000000" pitchFamily="50" charset="-128"/>
              </a:rPr>
              <a:t>下記の件数等の報告欄を作成</a:t>
            </a:r>
            <a:r>
              <a:rPr lang="ja-JP" altLang="ja-JP" sz="2000" dirty="0">
                <a:latin typeface="HG丸ｺﾞｼｯｸM-PRO" panose="020F0600000000000000" pitchFamily="50" charset="-128"/>
                <a:ea typeface="HG丸ｺﾞｼｯｸM-PRO" panose="020F0600000000000000" pitchFamily="50" charset="-128"/>
              </a:rPr>
              <a:t>する。</a:t>
            </a:r>
          </a:p>
          <a:p>
            <a:pPr marL="542925" indent="0">
              <a:spcBef>
                <a:spcPts val="1200"/>
              </a:spcBef>
              <a:buNone/>
            </a:pPr>
            <a:r>
              <a:rPr lang="ja-JP" altLang="ja-JP" sz="2000" dirty="0" smtClean="0">
                <a:solidFill>
                  <a:srgbClr val="0000FF"/>
                </a:solidFill>
                <a:latin typeface="HG丸ｺﾞｼｯｸM-PRO" panose="020F0600000000000000" pitchFamily="50" charset="-128"/>
                <a:ea typeface="HG丸ｺﾞｼｯｸM-PRO" panose="020F0600000000000000" pitchFamily="50" charset="-128"/>
              </a:rPr>
              <a:t>①</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　</a:t>
            </a:r>
            <a:r>
              <a:rPr lang="ja-JP" altLang="ja-JP" sz="2000" dirty="0" smtClean="0">
                <a:solidFill>
                  <a:srgbClr val="0000FF"/>
                </a:solidFill>
                <a:latin typeface="HG丸ｺﾞｼｯｸM-PRO" panose="020F0600000000000000" pitchFamily="50" charset="-128"/>
                <a:ea typeface="HG丸ｺﾞｼｯｸM-PRO" panose="020F0600000000000000" pitchFamily="50" charset="-128"/>
              </a:rPr>
              <a:t>褥</a:t>
            </a:r>
            <a:r>
              <a:rPr lang="ja-JP" altLang="ja-JP" sz="2000" dirty="0">
                <a:solidFill>
                  <a:srgbClr val="0000FF"/>
                </a:solidFill>
                <a:latin typeface="HG丸ｺﾞｼｯｸM-PRO" panose="020F0600000000000000" pitchFamily="50" charset="-128"/>
                <a:ea typeface="HG丸ｺﾞｼｯｸM-PRO" panose="020F0600000000000000" pitchFamily="50" charset="-128"/>
              </a:rPr>
              <a:t>瘡ハイリスクアセスメント実施件数</a:t>
            </a:r>
          </a:p>
          <a:p>
            <a:pPr marL="542925" indent="0">
              <a:buNone/>
            </a:pPr>
            <a:r>
              <a:rPr lang="ja-JP" altLang="ja-JP" sz="2000" dirty="0">
                <a:solidFill>
                  <a:srgbClr val="0000FF"/>
                </a:solidFill>
                <a:latin typeface="HG丸ｺﾞｼｯｸM-PRO" panose="020F0600000000000000" pitchFamily="50" charset="-128"/>
                <a:ea typeface="HG丸ｺﾞｼｯｸM-PRO" panose="020F0600000000000000" pitchFamily="50" charset="-128"/>
              </a:rPr>
              <a:t>②　褥瘡ハイリスク患者特定数</a:t>
            </a:r>
          </a:p>
          <a:p>
            <a:pPr marL="542925" indent="0">
              <a:buNone/>
            </a:pPr>
            <a:r>
              <a:rPr lang="ja-JP" altLang="ja-JP" sz="2000" dirty="0">
                <a:solidFill>
                  <a:srgbClr val="0000FF"/>
                </a:solidFill>
                <a:latin typeface="HG丸ｺﾞｼｯｸM-PRO" panose="020F0600000000000000" pitchFamily="50" charset="-128"/>
                <a:ea typeface="HG丸ｺﾞｼｯｸM-PRO" panose="020F0600000000000000" pitchFamily="50" charset="-128"/>
              </a:rPr>
              <a:t>③　褥瘡予防治療計画件数</a:t>
            </a:r>
          </a:p>
          <a:p>
            <a:pPr marL="542925" indent="0">
              <a:buNone/>
            </a:pPr>
            <a:r>
              <a:rPr lang="ja-JP" altLang="ja-JP" sz="2000" dirty="0">
                <a:solidFill>
                  <a:srgbClr val="0000FF"/>
                </a:solidFill>
                <a:latin typeface="HG丸ｺﾞｼｯｸM-PRO" panose="020F0600000000000000" pitchFamily="50" charset="-128"/>
                <a:ea typeface="HG丸ｺﾞｼｯｸM-PRO" panose="020F0600000000000000" pitchFamily="50" charset="-128"/>
              </a:rPr>
              <a:t>④　褥瘡ハイリスク患者ケア実施件数　　　　　等</a:t>
            </a: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51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827584" y="4941168"/>
            <a:ext cx="6408712" cy="1584176"/>
          </a:xfrm>
          <a:prstGeom prst="rect">
            <a:avLst/>
          </a:prstGeom>
          <a:noFill/>
          <a:ln w="190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09336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51520" y="1556792"/>
            <a:ext cx="8640960" cy="5184576"/>
          </a:xfrm>
          <a:prstGeom prst="snip2DiagRect">
            <a:avLst>
              <a:gd name="adj1" fmla="val 0"/>
              <a:gd name="adj2" fmla="val 1162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51520" y="116632"/>
            <a:ext cx="8640960" cy="1800200"/>
          </a:xfrm>
          <a:prstGeom prst="roundRect">
            <a:avLst>
              <a:gd name="adj" fmla="val 1186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3" name="コンテンツ プレースホルダー 2"/>
          <p:cNvSpPr>
            <a:spLocks noGrp="1"/>
          </p:cNvSpPr>
          <p:nvPr>
            <p:ph idx="1"/>
          </p:nvPr>
        </p:nvSpPr>
        <p:spPr>
          <a:xfrm>
            <a:off x="467544" y="116632"/>
            <a:ext cx="8208912" cy="6741368"/>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265113" indent="-265113">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Ａ</a:t>
            </a:r>
            <a:r>
              <a:rPr lang="en-US" altLang="ja-JP" sz="2000" dirty="0" smtClean="0">
                <a:latin typeface="HG丸ｺﾞｼｯｸM-PRO" panose="020F0600000000000000" pitchFamily="50" charset="-128"/>
                <a:ea typeface="HG丸ｺﾞｼｯｸM-PRO" panose="020F0600000000000000" pitchFamily="50" charset="-128"/>
              </a:rPr>
              <a:t>238-3</a:t>
            </a:r>
            <a:r>
              <a:rPr lang="ja-JP" altLang="en-US" sz="2000" dirty="0" smtClean="0">
                <a:latin typeface="HG丸ｺﾞｼｯｸM-PRO" panose="020F0600000000000000" pitchFamily="50" charset="-128"/>
                <a:ea typeface="HG丸ｺﾞｼｯｸM-PRO" panose="020F0600000000000000" pitchFamily="50" charset="-128"/>
              </a:rPr>
              <a:t>　新生児</a:t>
            </a:r>
            <a:r>
              <a:rPr lang="ja-JP" altLang="en-US" sz="2000" dirty="0">
                <a:latin typeface="HG丸ｺﾞｼｯｸM-PRO" panose="020F0600000000000000" pitchFamily="50" charset="-128"/>
                <a:ea typeface="HG丸ｺﾞｼｯｸM-PRO" panose="020F0600000000000000" pitchFamily="50" charset="-128"/>
              </a:rPr>
              <a:t>特定集中</a:t>
            </a:r>
            <a:r>
              <a:rPr lang="ja-JP" altLang="en-US" sz="2000" dirty="0" smtClean="0">
                <a:latin typeface="HG丸ｺﾞｼｯｸM-PRO" panose="020F0600000000000000" pitchFamily="50" charset="-128"/>
                <a:ea typeface="HG丸ｺﾞｼｯｸM-PRO" panose="020F0600000000000000" pitchFamily="50" charset="-128"/>
              </a:rPr>
              <a:t>治療室</a:t>
            </a:r>
            <a:r>
              <a:rPr lang="ja-JP" altLang="en-US" sz="2000" dirty="0">
                <a:latin typeface="HG丸ｺﾞｼｯｸM-PRO" panose="020F0600000000000000" pitchFamily="50" charset="-128"/>
                <a:ea typeface="HG丸ｺﾞｼｯｸM-PRO" panose="020F0600000000000000" pitchFamily="50" charset="-128"/>
              </a:rPr>
              <a:t>退院</a:t>
            </a:r>
            <a:r>
              <a:rPr lang="ja-JP" altLang="en-US" sz="2000" dirty="0" smtClean="0">
                <a:latin typeface="HG丸ｺﾞｼｯｸM-PRO" panose="020F0600000000000000" pitchFamily="50" charset="-128"/>
                <a:ea typeface="HG丸ｺﾞｼｯｸM-PRO" panose="020F0600000000000000" pitchFamily="50" charset="-128"/>
              </a:rPr>
              <a:t>調整</a:t>
            </a:r>
            <a:r>
              <a:rPr lang="ja-JP" altLang="en-US" sz="2000" dirty="0">
                <a:latin typeface="HG丸ｺﾞｼｯｸM-PRO" panose="020F0600000000000000" pitchFamily="50" charset="-128"/>
                <a:ea typeface="HG丸ｺﾞｼｯｸM-PRO" panose="020F0600000000000000" pitchFamily="50" charset="-128"/>
              </a:rPr>
              <a:t>加算</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１　新生児特定集中治療室退院調整</a:t>
            </a:r>
            <a:r>
              <a:rPr lang="ja-JP" altLang="en-US" sz="2000" dirty="0">
                <a:solidFill>
                  <a:schemeClr val="tx1"/>
                </a:solidFill>
                <a:latin typeface="HG丸ｺﾞｼｯｸM-PRO" panose="020F0600000000000000" pitchFamily="50" charset="-128"/>
                <a:ea typeface="HG丸ｺﾞｼｯｸM-PRO" panose="020F0600000000000000" pitchFamily="50" charset="-128"/>
              </a:rPr>
              <a:t>加算１（退院時１回</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）６００点</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２　新生児特定集中治療室退院調整加算２</a:t>
            </a:r>
            <a:r>
              <a:rPr lang="en-US" altLang="ja-JP" sz="2000" dirty="0">
                <a:solidFill>
                  <a:schemeClr val="tx1"/>
                </a:solidFill>
                <a:latin typeface="HG丸ｺﾞｼｯｸM-PRO" panose="020F0600000000000000" pitchFamily="50" charset="-128"/>
                <a:ea typeface="HG丸ｺﾞｼｯｸM-PRO" panose="020F0600000000000000" pitchFamily="50" charset="-128"/>
              </a:rPr>
              <a:t/>
            </a:r>
            <a:br>
              <a:rPr lang="en-US" altLang="ja-JP" sz="2000" dirty="0">
                <a:solidFill>
                  <a:schemeClr val="tx1"/>
                </a:solidFill>
                <a:latin typeface="HG丸ｺﾞｼｯｸM-PRO" panose="020F0600000000000000" pitchFamily="50" charset="-128"/>
                <a:ea typeface="HG丸ｺﾞｼｯｸM-PRO" panose="020F0600000000000000" pitchFamily="50" charset="-128"/>
              </a:rPr>
            </a:b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イ　退院支援計画作成加算（入院中１回）　　　　　  ６００点</a:t>
            </a:r>
            <a:r>
              <a:rPr lang="en-US" altLang="ja-JP" sz="2000" dirty="0">
                <a:solidFill>
                  <a:schemeClr val="tx1"/>
                </a:solidFill>
                <a:latin typeface="HG丸ｺﾞｼｯｸM-PRO" panose="020F0600000000000000" pitchFamily="50" charset="-128"/>
                <a:ea typeface="HG丸ｺﾞｼｯｸM-PRO" panose="020F0600000000000000" pitchFamily="50" charset="-128"/>
              </a:rPr>
              <a:t/>
            </a:r>
            <a:br>
              <a:rPr lang="en-US" altLang="ja-JP" sz="2000" dirty="0">
                <a:solidFill>
                  <a:schemeClr val="tx1"/>
                </a:solidFill>
                <a:latin typeface="HG丸ｺﾞｼｯｸM-PRO" panose="020F0600000000000000" pitchFamily="50" charset="-128"/>
                <a:ea typeface="HG丸ｺﾞｼｯｸM-PRO" panose="020F0600000000000000" pitchFamily="50" charset="-128"/>
              </a:rPr>
            </a:b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ロ　退院加算（退院時１回）　　　　　　　　　　　  ６００点</a:t>
            </a:r>
            <a:endParaRPr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1200"/>
              </a:spcBef>
              <a:buNone/>
            </a:pP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入院早期から退院調整を開始</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すること等を算定の要件とするよう評価の見直しを行う。</a:t>
            </a:r>
            <a:endParaRPr lang="en-US" altLang="ja-JP" sz="18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［算定要件］</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（新）</a:t>
            </a:r>
            <a:endParaRPr lang="en-US" altLang="ja-JP" sz="18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0">
              <a:spcBef>
                <a:spcPts val="600"/>
              </a:spcBef>
              <a:buNone/>
            </a:pPr>
            <a:r>
              <a:rPr lang="ja-JP" altLang="en-US" sz="1800" dirty="0">
                <a:solidFill>
                  <a:schemeClr val="tx1"/>
                </a:solidFill>
                <a:latin typeface="HG丸ｺﾞｼｯｸM-PRO" panose="020F0600000000000000" pitchFamily="50" charset="-128"/>
                <a:ea typeface="HG丸ｺﾞｼｯｸM-PRO" panose="020F0600000000000000" pitchFamily="50" charset="-128"/>
              </a:rPr>
              <a:t>　</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新生児</a:t>
            </a:r>
            <a:r>
              <a:rPr lang="ja-JP" altLang="en-US" sz="1800" dirty="0">
                <a:solidFill>
                  <a:srgbClr val="0000FF"/>
                </a:solidFill>
                <a:latin typeface="HG丸ｺﾞｼｯｸM-PRO" panose="020F0600000000000000" pitchFamily="50" charset="-128"/>
                <a:ea typeface="HG丸ｺﾞｼｯｸM-PRO" panose="020F0600000000000000" pitchFamily="50" charset="-128"/>
              </a:rPr>
              <a:t>特定集中</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治療室管理料又は新生児集中治療室管理料を算定する病室に入院した日から起算して</a:t>
            </a:r>
            <a:r>
              <a:rPr lang="ja-JP" altLang="en-US" sz="1800" u="heavy" dirty="0" smtClean="0">
                <a:solidFill>
                  <a:srgbClr val="0000FF"/>
                </a:solidFill>
                <a:latin typeface="HG丸ｺﾞｼｯｸM-PRO" panose="020F0600000000000000" pitchFamily="50" charset="-128"/>
                <a:ea typeface="HG丸ｺﾞｼｯｸM-PRO" panose="020F0600000000000000" pitchFamily="50" charset="-128"/>
              </a:rPr>
              <a:t>７日以内に以下に該当する患者を抽出</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し、退院調整が必要となる可能性がある者について、</a:t>
            </a:r>
            <a:r>
              <a:rPr lang="ja-JP" altLang="en-US" sz="1800" u="heavy" dirty="0" smtClean="0">
                <a:solidFill>
                  <a:srgbClr val="0000FF"/>
                </a:solidFill>
                <a:latin typeface="HG丸ｺﾞｼｯｸM-PRO" panose="020F0600000000000000" pitchFamily="50" charset="-128"/>
                <a:ea typeface="HG丸ｺﾞｼｯｸM-PRO" panose="020F0600000000000000" pitchFamily="50" charset="-128"/>
              </a:rPr>
              <a:t>入院７日以内</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に家族と現在の病状及び今後予想される状態について、病状に応じて退院後の生活も含めて話し合いを開始した上で、</a:t>
            </a:r>
            <a:r>
              <a:rPr lang="ja-JP" altLang="en-US" sz="1800" u="heavy" dirty="0" smtClean="0">
                <a:solidFill>
                  <a:srgbClr val="0000FF"/>
                </a:solidFill>
                <a:latin typeface="HG丸ｺﾞｼｯｸM-PRO" panose="020F0600000000000000" pitchFamily="50" charset="-128"/>
                <a:ea typeface="HG丸ｺﾞｼｯｸM-PRO" panose="020F0600000000000000" pitchFamily="50" charset="-128"/>
              </a:rPr>
              <a:t>入院１月以内</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に、退院調整が必要がどうかを医師、看護師及び社会福祉士を含む関係職種が合同で家族と退院後の生活について話し合い、退院支援計画の作成を開始した場合、</a:t>
            </a:r>
            <a:r>
              <a:rPr lang="ja-JP" altLang="en-US" sz="1800" u="heavy" dirty="0" smtClean="0">
                <a:solidFill>
                  <a:srgbClr val="0000FF"/>
                </a:solidFill>
                <a:latin typeface="HG丸ｺﾞｼｯｸM-PRO" panose="020F0600000000000000" pitchFamily="50" charset="-128"/>
                <a:ea typeface="HG丸ｺﾞｼｯｸM-PRO" panose="020F0600000000000000" pitchFamily="50" charset="-128"/>
              </a:rPr>
              <a:t>退院時に１回（退院支援計画作成加算については入院中１回）</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に限り算定する。</a:t>
            </a:r>
            <a:endParaRPr lang="en-US" altLang="ja-JP" sz="1800" dirty="0" smtClean="0">
              <a:solidFill>
                <a:srgbClr val="0000FF"/>
              </a:solidFill>
              <a:latin typeface="HG丸ｺﾞｼｯｸM-PRO" panose="020F0600000000000000" pitchFamily="50" charset="-128"/>
              <a:ea typeface="HG丸ｺﾞｼｯｸM-PRO" panose="020F0600000000000000" pitchFamily="50" charset="-128"/>
            </a:endParaRPr>
          </a:p>
          <a:p>
            <a:pPr marL="265113" indent="0">
              <a:spcBef>
                <a:spcPts val="600"/>
              </a:spcBef>
              <a:buNone/>
            </a:pP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　　ア　先天奇形の患者</a:t>
            </a:r>
            <a: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t/>
            </a:r>
            <a:b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b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　　イ　染色体異常の患者</a:t>
            </a:r>
            <a: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t/>
            </a:r>
            <a:b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b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　　ウ　出生体重</a:t>
            </a:r>
            <a: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t>1,500</a:t>
            </a:r>
            <a:r>
              <a:rPr lang="ja-JP" altLang="en-US" sz="1800" dirty="0" err="1" smtClean="0">
                <a:solidFill>
                  <a:srgbClr val="0000FF"/>
                </a:solidFill>
                <a:latin typeface="HG丸ｺﾞｼｯｸM-PRO" panose="020F0600000000000000" pitchFamily="50" charset="-128"/>
                <a:ea typeface="HG丸ｺﾞｼｯｸM-PRO" panose="020F0600000000000000" pitchFamily="50" charset="-128"/>
              </a:rPr>
              <a:t>ｇ</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未満の患者</a:t>
            </a:r>
            <a:r>
              <a:rPr lang="en-US" altLang="ja-JP" sz="1800" dirty="0">
                <a:solidFill>
                  <a:srgbClr val="0000FF"/>
                </a:solidFill>
                <a:latin typeface="HG丸ｺﾞｼｯｸM-PRO" panose="020F0600000000000000" pitchFamily="50" charset="-128"/>
                <a:ea typeface="HG丸ｺﾞｼｯｸM-PRO" panose="020F0600000000000000" pitchFamily="50" charset="-128"/>
              </a:rPr>
              <a:t/>
            </a:r>
            <a:br>
              <a:rPr lang="en-US" altLang="ja-JP" sz="1800" dirty="0">
                <a:solidFill>
                  <a:srgbClr val="0000FF"/>
                </a:solidFill>
                <a:latin typeface="HG丸ｺﾞｼｯｸM-PRO" panose="020F0600000000000000" pitchFamily="50" charset="-128"/>
                <a:ea typeface="HG丸ｺﾞｼｯｸM-PRO" panose="020F0600000000000000" pitchFamily="50" charset="-128"/>
              </a:rPr>
            </a:b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　　エ　新生児仮死（</a:t>
            </a:r>
            <a: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t>Ⅱ</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度以上の者に限る）</a:t>
            </a:r>
            <a: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t/>
            </a:r>
            <a:b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b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　　オ　その他、生命に関わる重篤な状態のもの</a:t>
            </a:r>
            <a:endParaRPr lang="en-US" altLang="ja-JP" sz="1800" dirty="0" smtClean="0">
              <a:solidFill>
                <a:srgbClr val="0000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52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545535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51520" y="1556792"/>
            <a:ext cx="8640960" cy="5184576"/>
          </a:xfrm>
          <a:prstGeom prst="snip2DiagRect">
            <a:avLst>
              <a:gd name="adj1" fmla="val 0"/>
              <a:gd name="adj2" fmla="val 1162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51520" y="116632"/>
            <a:ext cx="8640960" cy="1728192"/>
          </a:xfrm>
          <a:prstGeom prst="roundRect">
            <a:avLst>
              <a:gd name="adj" fmla="val 1186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3" name="コンテンツ プレースホルダー 2"/>
          <p:cNvSpPr>
            <a:spLocks noGrp="1"/>
          </p:cNvSpPr>
          <p:nvPr>
            <p:ph idx="1"/>
          </p:nvPr>
        </p:nvSpPr>
        <p:spPr>
          <a:xfrm>
            <a:off x="467544" y="188640"/>
            <a:ext cx="8208912" cy="6669360"/>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265113" indent="-265113">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Ａ</a:t>
            </a:r>
            <a:r>
              <a:rPr lang="en-US" altLang="ja-JP" sz="2200" dirty="0" smtClean="0">
                <a:latin typeface="HG丸ｺﾞｼｯｸM-PRO" panose="020F0600000000000000" pitchFamily="50" charset="-128"/>
                <a:ea typeface="HG丸ｺﾞｼｯｸM-PRO" panose="020F0600000000000000" pitchFamily="50" charset="-128"/>
              </a:rPr>
              <a:t>238-3</a:t>
            </a:r>
            <a:r>
              <a:rPr lang="ja-JP" altLang="en-US" sz="2200" dirty="0" smtClean="0">
                <a:latin typeface="HG丸ｺﾞｼｯｸM-PRO" panose="020F0600000000000000" pitchFamily="50" charset="-128"/>
                <a:ea typeface="HG丸ｺﾞｼｯｸM-PRO" panose="020F0600000000000000" pitchFamily="50" charset="-128"/>
              </a:rPr>
              <a:t>　新生児</a:t>
            </a:r>
            <a:r>
              <a:rPr lang="ja-JP" altLang="en-US" sz="2200" dirty="0">
                <a:latin typeface="HG丸ｺﾞｼｯｸM-PRO" panose="020F0600000000000000" pitchFamily="50" charset="-128"/>
                <a:ea typeface="HG丸ｺﾞｼｯｸM-PRO" panose="020F0600000000000000" pitchFamily="50" charset="-128"/>
              </a:rPr>
              <a:t>特定集中</a:t>
            </a:r>
            <a:r>
              <a:rPr lang="ja-JP" altLang="en-US" sz="2200" dirty="0" smtClean="0">
                <a:latin typeface="HG丸ｺﾞｼｯｸM-PRO" panose="020F0600000000000000" pitchFamily="50" charset="-128"/>
                <a:ea typeface="HG丸ｺﾞｼｯｸM-PRO" panose="020F0600000000000000" pitchFamily="50" charset="-128"/>
              </a:rPr>
              <a:t>治療室</a:t>
            </a:r>
            <a:r>
              <a:rPr lang="ja-JP" altLang="en-US" sz="2200" dirty="0">
                <a:latin typeface="HG丸ｺﾞｼｯｸM-PRO" panose="020F0600000000000000" pitchFamily="50" charset="-128"/>
                <a:ea typeface="HG丸ｺﾞｼｯｸM-PRO" panose="020F0600000000000000" pitchFamily="50" charset="-128"/>
              </a:rPr>
              <a:t>退院</a:t>
            </a:r>
            <a:r>
              <a:rPr lang="ja-JP" altLang="en-US" sz="2200" dirty="0" smtClean="0">
                <a:latin typeface="HG丸ｺﾞｼｯｸM-PRO" panose="020F0600000000000000" pitchFamily="50" charset="-128"/>
                <a:ea typeface="HG丸ｺﾞｼｯｸM-PRO" panose="020F0600000000000000" pitchFamily="50" charset="-128"/>
              </a:rPr>
              <a:t>調整</a:t>
            </a:r>
            <a:r>
              <a:rPr lang="ja-JP" altLang="en-US" sz="2200" dirty="0">
                <a:latin typeface="HG丸ｺﾞｼｯｸM-PRO" panose="020F0600000000000000" pitchFamily="50" charset="-128"/>
                <a:ea typeface="HG丸ｺﾞｼｯｸM-PRO" panose="020F0600000000000000" pitchFamily="50" charset="-128"/>
              </a:rPr>
              <a:t>加算</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３　新生児特定集中治療室退院調整加算３（新）</a:t>
            </a:r>
            <a:r>
              <a:rPr lang="en-US" altLang="ja-JP" sz="2200" dirty="0">
                <a:solidFill>
                  <a:schemeClr val="tx1"/>
                </a:solidFill>
                <a:latin typeface="HG丸ｺﾞｼｯｸM-PRO" panose="020F0600000000000000" pitchFamily="50" charset="-128"/>
                <a:ea typeface="HG丸ｺﾞｼｯｸM-PRO" panose="020F0600000000000000" pitchFamily="50" charset="-128"/>
              </a:rPr>
              <a:t/>
            </a:r>
            <a:br>
              <a:rPr lang="en-US" altLang="ja-JP" sz="2200" dirty="0">
                <a:solidFill>
                  <a:schemeClr val="tx1"/>
                </a:solidFill>
                <a:latin typeface="HG丸ｺﾞｼｯｸM-PRO" panose="020F0600000000000000" pitchFamily="50" charset="-128"/>
                <a:ea typeface="HG丸ｺﾞｼｯｸM-PRO" panose="020F0600000000000000" pitchFamily="50" charset="-128"/>
              </a:rPr>
            </a:b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イ　退院支援計画作成加算（入院中１回）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６００点</a:t>
            </a:r>
            <a:r>
              <a:rPr lang="en-US" altLang="ja-JP" sz="2200" dirty="0">
                <a:solidFill>
                  <a:schemeClr val="tx1"/>
                </a:solidFill>
                <a:latin typeface="HG丸ｺﾞｼｯｸM-PRO" panose="020F0600000000000000" pitchFamily="50" charset="-128"/>
                <a:ea typeface="HG丸ｺﾞｼｯｸM-PRO" panose="020F0600000000000000" pitchFamily="50" charset="-128"/>
              </a:rPr>
              <a:t/>
            </a:r>
            <a:br>
              <a:rPr lang="en-US" altLang="ja-JP" sz="2200" dirty="0">
                <a:solidFill>
                  <a:schemeClr val="tx1"/>
                </a:solidFill>
                <a:latin typeface="HG丸ｺﾞｼｯｸM-PRO" panose="020F0600000000000000" pitchFamily="50" charset="-128"/>
                <a:ea typeface="HG丸ｺﾞｼｯｸM-PRO" panose="020F0600000000000000" pitchFamily="50" charset="-128"/>
              </a:rPr>
            </a:b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ロ　退院加算（退院時１回）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６００点</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1200"/>
              </a:spcBef>
              <a:buNone/>
            </a:pPr>
            <a:endParaRPr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pPr marL="265113" indent="-265113">
              <a:spcBef>
                <a:spcPts val="1200"/>
              </a:spcBef>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急性期病院において、周産期医療センターから退院患者を受け入れ、在宅に退院させた場合</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の退院調整について評価を行う。</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265113" indent="-265113">
              <a:spcBef>
                <a:spcPts val="1200"/>
              </a:spcBef>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［算定要件］</a:t>
            </a:r>
            <a:endParaRPr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a:p>
            <a:pPr marL="542925" indent="-277813">
              <a:spcBef>
                <a:spcPts val="600"/>
              </a:spcBef>
              <a:buNone/>
            </a:pPr>
            <a:r>
              <a:rPr lang="ja-JP" altLang="ja-JP" sz="2000" dirty="0" smtClean="0">
                <a:latin typeface="HG丸ｺﾞｼｯｸM-PRO" panose="020F0600000000000000" pitchFamily="50" charset="-128"/>
                <a:ea typeface="HG丸ｺﾞｼｯｸM-PRO" panose="020F0600000000000000" pitchFamily="50" charset="-128"/>
              </a:rPr>
              <a:t>①</a:t>
            </a:r>
            <a:r>
              <a:rPr lang="ja-JP" altLang="ja-JP" sz="2000" dirty="0">
                <a:latin typeface="HG丸ｺﾞｼｯｸM-PRO" panose="020F0600000000000000" pitchFamily="50" charset="-128"/>
                <a:ea typeface="HG丸ｺﾞｼｯｸM-PRO" panose="020F0600000000000000" pitchFamily="50" charset="-128"/>
              </a:rPr>
              <a:t>　</a:t>
            </a:r>
            <a:r>
              <a:rPr lang="ja-JP" altLang="ja-JP" sz="2000" u="sng" dirty="0">
                <a:solidFill>
                  <a:srgbClr val="0000FF"/>
                </a:solidFill>
                <a:latin typeface="HG丸ｺﾞｼｯｸM-PRO" panose="020F0600000000000000" pitchFamily="50" charset="-128"/>
                <a:ea typeface="HG丸ｺﾞｼｯｸM-PRO" panose="020F0600000000000000" pitchFamily="50" charset="-128"/>
              </a:rPr>
              <a:t>前医で新生児特定集中治療室退院調整加算２を算定</a:t>
            </a:r>
            <a:r>
              <a:rPr lang="ja-JP" altLang="ja-JP" sz="2000" dirty="0">
                <a:latin typeface="HG丸ｺﾞｼｯｸM-PRO" panose="020F0600000000000000" pitchFamily="50" charset="-128"/>
                <a:ea typeface="HG丸ｺﾞｼｯｸM-PRO" panose="020F0600000000000000" pitchFamily="50" charset="-128"/>
              </a:rPr>
              <a:t>している患者について、転院受入後、</a:t>
            </a:r>
            <a:r>
              <a:rPr lang="ja-JP" altLang="ja-JP" sz="2000" u="heavy" dirty="0">
                <a:solidFill>
                  <a:srgbClr val="FF0000"/>
                </a:solidFill>
                <a:latin typeface="HG丸ｺﾞｼｯｸM-PRO" panose="020F0600000000000000" pitchFamily="50" charset="-128"/>
                <a:ea typeface="HG丸ｺﾞｼｯｸM-PRO" panose="020F0600000000000000" pitchFamily="50" charset="-128"/>
              </a:rPr>
              <a:t>７日以内に退院支援計画を策定</a:t>
            </a:r>
            <a:r>
              <a:rPr lang="ja-JP" altLang="ja-JP" sz="2000" dirty="0">
                <a:latin typeface="HG丸ｺﾞｼｯｸM-PRO" panose="020F0600000000000000" pitchFamily="50" charset="-128"/>
                <a:ea typeface="HG丸ｺﾞｼｯｸM-PRO" panose="020F0600000000000000" pitchFamily="50" charset="-128"/>
              </a:rPr>
              <a:t>した場合、入院中１回に限りイを算定する。</a:t>
            </a:r>
            <a:r>
              <a:rPr lang="ja-JP" altLang="ja-JP" sz="2000" u="heavy" dirty="0">
                <a:solidFill>
                  <a:srgbClr val="FF0000"/>
                </a:solidFill>
                <a:latin typeface="HG丸ｺﾞｼｯｸM-PRO" panose="020F0600000000000000" pitchFamily="50" charset="-128"/>
                <a:ea typeface="HG丸ｺﾞｼｯｸM-PRO" panose="020F0600000000000000" pitchFamily="50" charset="-128"/>
              </a:rPr>
              <a:t>自宅へ退院した場合</a:t>
            </a:r>
            <a:r>
              <a:rPr lang="ja-JP" altLang="ja-JP" sz="2000" dirty="0">
                <a:latin typeface="HG丸ｺﾞｼｯｸM-PRO" panose="020F0600000000000000" pitchFamily="50" charset="-128"/>
                <a:ea typeface="HG丸ｺﾞｼｯｸM-PRO" panose="020F0600000000000000" pitchFamily="50" charset="-128"/>
              </a:rPr>
              <a:t>、退院時１回に限りロを算定する。</a:t>
            </a:r>
          </a:p>
          <a:p>
            <a:pPr marL="542925" indent="-277813">
              <a:spcBef>
                <a:spcPts val="600"/>
              </a:spcBef>
              <a:buNone/>
            </a:pPr>
            <a:r>
              <a:rPr lang="ja-JP" altLang="ja-JP" sz="2000" dirty="0">
                <a:latin typeface="HG丸ｺﾞｼｯｸM-PRO" panose="020F0600000000000000" pitchFamily="50" charset="-128"/>
                <a:ea typeface="HG丸ｺﾞｼｯｸM-PRO" panose="020F0600000000000000" pitchFamily="50" charset="-128"/>
              </a:rPr>
              <a:t>②　本点数を算定した患者に対し、退院時に緊急時の連絡先等を文書で提供し、</a:t>
            </a:r>
            <a:r>
              <a:rPr lang="en-US" altLang="ja-JP" sz="2000" u="heavy" dirty="0">
                <a:solidFill>
                  <a:srgbClr val="FF0000"/>
                </a:solidFill>
                <a:latin typeface="HG丸ｺﾞｼｯｸM-PRO" panose="020F0600000000000000" pitchFamily="50" charset="-128"/>
                <a:ea typeface="HG丸ｺﾞｼｯｸM-PRO" panose="020F0600000000000000" pitchFamily="50" charset="-128"/>
              </a:rPr>
              <a:t>24</a:t>
            </a:r>
            <a:r>
              <a:rPr lang="ja-JP" altLang="ja-JP" sz="2000" u="heavy" dirty="0">
                <a:solidFill>
                  <a:srgbClr val="FF0000"/>
                </a:solidFill>
                <a:latin typeface="HG丸ｺﾞｼｯｸM-PRO" panose="020F0600000000000000" pitchFamily="50" charset="-128"/>
                <a:ea typeface="HG丸ｺﾞｼｯｸM-PRO" panose="020F0600000000000000" pitchFamily="50" charset="-128"/>
              </a:rPr>
              <a:t>時間連絡がとれる体制</a:t>
            </a:r>
            <a:r>
              <a:rPr lang="ja-JP" altLang="ja-JP" sz="2000" dirty="0">
                <a:latin typeface="HG丸ｺﾞｼｯｸM-PRO" panose="020F0600000000000000" pitchFamily="50" charset="-128"/>
                <a:ea typeface="HG丸ｺﾞｼｯｸM-PRO" panose="020F0600000000000000" pitchFamily="50" charset="-128"/>
              </a:rPr>
              <a:t>を取っていること。</a:t>
            </a:r>
          </a:p>
          <a:p>
            <a:pPr marL="0" indent="0">
              <a:spcBef>
                <a:spcPts val="600"/>
              </a:spcBef>
              <a:buNone/>
            </a:pPr>
            <a:r>
              <a:rPr lang="en-US" altLang="ja-JP" sz="2000" dirty="0">
                <a:latin typeface="HG丸ｺﾞｼｯｸM-PRO" panose="020F0600000000000000" pitchFamily="50" charset="-128"/>
                <a:ea typeface="HG丸ｺﾞｼｯｸM-PRO" panose="020F0600000000000000" pitchFamily="50" charset="-128"/>
              </a:rPr>
              <a:t> </a:t>
            </a:r>
            <a:endParaRPr lang="ja-JP" altLang="ja-JP" sz="2000" dirty="0">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a:t>
            </a:r>
            <a:r>
              <a:rPr lang="ja-JP" altLang="ja-JP" sz="2000" dirty="0" smtClean="0">
                <a:latin typeface="HG丸ｺﾞｼｯｸM-PRO" panose="020F0600000000000000" pitchFamily="50" charset="-128"/>
                <a:ea typeface="HG丸ｺﾞｼｯｸM-PRO" panose="020F0600000000000000" pitchFamily="50" charset="-128"/>
              </a:rPr>
              <a:t>施設基準</a:t>
            </a:r>
            <a:r>
              <a:rPr lang="ja-JP" altLang="en-US" sz="2000" dirty="0" smtClean="0">
                <a:latin typeface="HG丸ｺﾞｼｯｸM-PRO" panose="020F0600000000000000" pitchFamily="50" charset="-128"/>
                <a:ea typeface="HG丸ｺﾞｼｯｸM-PRO" panose="020F0600000000000000" pitchFamily="50" charset="-128"/>
              </a:rPr>
              <a:t>］</a:t>
            </a:r>
            <a:r>
              <a:rPr lang="en-US" altLang="ja-JP" sz="2000" dirty="0" smtClean="0">
                <a:latin typeface="HG丸ｺﾞｼｯｸM-PRO" panose="020F0600000000000000" pitchFamily="50" charset="-128"/>
                <a:ea typeface="HG丸ｺﾞｼｯｸM-PRO" panose="020F0600000000000000" pitchFamily="50" charset="-128"/>
              </a:rPr>
              <a:t> </a:t>
            </a:r>
            <a:endParaRPr lang="ja-JP" altLang="ja-JP" sz="2000" dirty="0">
              <a:latin typeface="HG丸ｺﾞｼｯｸM-PRO" panose="020F0600000000000000" pitchFamily="50" charset="-128"/>
              <a:ea typeface="HG丸ｺﾞｼｯｸM-PRO" panose="020F0600000000000000" pitchFamily="50" charset="-128"/>
            </a:endParaRPr>
          </a:p>
          <a:p>
            <a:pPr marL="265113" indent="0">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　</a:t>
            </a:r>
            <a:r>
              <a:rPr lang="ja-JP" altLang="ja-JP" sz="2000" u="sng" dirty="0" smtClean="0">
                <a:solidFill>
                  <a:srgbClr val="0000FF"/>
                </a:solidFill>
                <a:latin typeface="HG丸ｺﾞｼｯｸM-PRO" panose="020F0600000000000000" pitchFamily="50" charset="-128"/>
                <a:ea typeface="HG丸ｺﾞｼｯｸM-PRO" panose="020F0600000000000000" pitchFamily="50" charset="-128"/>
              </a:rPr>
              <a:t>小児</a:t>
            </a:r>
            <a:r>
              <a:rPr lang="ja-JP" altLang="ja-JP" sz="2000" u="sng" dirty="0">
                <a:solidFill>
                  <a:srgbClr val="0000FF"/>
                </a:solidFill>
                <a:latin typeface="HG丸ｺﾞｼｯｸM-PRO" panose="020F0600000000000000" pitchFamily="50" charset="-128"/>
                <a:ea typeface="HG丸ｺﾞｼｯｸM-PRO" panose="020F0600000000000000" pitchFamily="50" charset="-128"/>
              </a:rPr>
              <a:t>入院医療管理料３を届け出て</a:t>
            </a:r>
            <a:r>
              <a:rPr lang="ja-JP" altLang="ja-JP" sz="2000" dirty="0">
                <a:latin typeface="HG丸ｺﾞｼｯｸM-PRO" panose="020F0600000000000000" pitchFamily="50" charset="-128"/>
                <a:ea typeface="HG丸ｺﾞｼｯｸM-PRO" panose="020F0600000000000000" pitchFamily="50" charset="-128"/>
              </a:rPr>
              <a:t>いる医療機関又は周産期母子医療センターであること</a:t>
            </a:r>
            <a:r>
              <a:rPr lang="ja-JP" altLang="ja-JP" sz="2000" dirty="0" smtClean="0">
                <a:latin typeface="HG丸ｺﾞｼｯｸM-PRO" panose="020F0600000000000000" pitchFamily="50" charset="-128"/>
                <a:ea typeface="HG丸ｺﾞｼｯｸM-PRO" panose="020F0600000000000000" pitchFamily="50" charset="-128"/>
              </a:rPr>
              <a:t>。</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53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603970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51520" y="462779"/>
            <a:ext cx="8640960" cy="6278589"/>
          </a:xfrm>
          <a:prstGeom prst="snip2DiagRect">
            <a:avLst>
              <a:gd name="adj1" fmla="val 0"/>
              <a:gd name="adj2" fmla="val 1018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51520" y="174747"/>
            <a:ext cx="8687152" cy="576064"/>
          </a:xfrm>
          <a:prstGeom prst="roundRect">
            <a:avLst>
              <a:gd name="adj" fmla="val 2558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3" name="コンテンツ プレースホルダー 2"/>
          <p:cNvSpPr>
            <a:spLocks noGrp="1"/>
          </p:cNvSpPr>
          <p:nvPr>
            <p:ph idx="1"/>
          </p:nvPr>
        </p:nvSpPr>
        <p:spPr>
          <a:xfrm>
            <a:off x="467544" y="260648"/>
            <a:ext cx="8208912" cy="6597352"/>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265113" indent="-265113">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Ａ</a:t>
            </a:r>
            <a:r>
              <a:rPr lang="en-US" altLang="ja-JP" sz="2200" dirty="0" smtClean="0">
                <a:latin typeface="HG丸ｺﾞｼｯｸM-PRO" panose="020F0600000000000000" pitchFamily="50" charset="-128"/>
                <a:ea typeface="HG丸ｺﾞｼｯｸM-PRO" panose="020F0600000000000000" pitchFamily="50" charset="-128"/>
              </a:rPr>
              <a:t>244</a:t>
            </a:r>
            <a:r>
              <a:rPr lang="ja-JP" altLang="en-US" sz="2200" dirty="0" smtClean="0">
                <a:latin typeface="HG丸ｺﾞｼｯｸM-PRO" panose="020F0600000000000000" pitchFamily="50" charset="-128"/>
                <a:ea typeface="HG丸ｺﾞｼｯｸM-PRO" panose="020F0600000000000000" pitchFamily="50" charset="-128"/>
              </a:rPr>
              <a:t>　病棟薬剤業務実施加算（週</a:t>
            </a:r>
            <a:r>
              <a:rPr lang="ja-JP" altLang="en-US" sz="2200" dirty="0">
                <a:latin typeface="HG丸ｺﾞｼｯｸM-PRO" panose="020F0600000000000000" pitchFamily="50" charset="-128"/>
                <a:ea typeface="HG丸ｺﾞｼｯｸM-PRO" panose="020F0600000000000000" pitchFamily="50" charset="-128"/>
              </a:rPr>
              <a:t>１</a:t>
            </a:r>
            <a:r>
              <a:rPr lang="ja-JP" altLang="en-US" sz="2200" dirty="0" smtClean="0">
                <a:latin typeface="HG丸ｺﾞｼｯｸM-PRO" panose="020F0600000000000000" pitchFamily="50" charset="-128"/>
                <a:ea typeface="HG丸ｺﾞｼｯｸM-PRO" panose="020F0600000000000000" pitchFamily="50" charset="-128"/>
              </a:rPr>
              <a:t>回）　　　　１００点</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1800"/>
              </a:spcBef>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◆病棟薬剤業務実施加算における療養病棟又は精神病棟の</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４週間制限を８週間まで緩和</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する。</a:t>
            </a: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54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64731388"/>
              </p:ext>
            </p:extLst>
          </p:nvPr>
        </p:nvGraphicFramePr>
        <p:xfrm>
          <a:off x="467544" y="1628800"/>
          <a:ext cx="8208912" cy="4572000"/>
        </p:xfrm>
        <a:graphic>
          <a:graphicData uri="http://schemas.openxmlformats.org/drawingml/2006/table">
            <a:tbl>
              <a:tblPr firstRow="1" bandRow="1">
                <a:tableStyleId>{C4B1156A-380E-4F78-BDF5-A606A8083BF9}</a:tableStyleId>
              </a:tblPr>
              <a:tblGrid>
                <a:gridCol w="4104456"/>
                <a:gridCol w="4104456"/>
              </a:tblGrid>
              <a:tr h="327396">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現　　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改　定　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7100">
                <a:tc>
                  <a:txBody>
                    <a:bodyPr/>
                    <a:lstStyle/>
                    <a:p>
                      <a:pPr marL="180975" indent="-180975"/>
                      <a:r>
                        <a:rPr kumimoji="1" lang="ja-JP" altLang="en-US" sz="1600" dirty="0" smtClean="0">
                          <a:latin typeface="HG丸ｺﾞｼｯｸM-PRO" panose="020F0600000000000000" pitchFamily="50" charset="-128"/>
                          <a:ea typeface="HG丸ｺﾞｼｯｸM-PRO" panose="020F0600000000000000" pitchFamily="50" charset="-128"/>
                        </a:rPr>
                        <a:t>注　別に厚生労働大臣が定める施設基準に適合しているものとして地方厚生局長等に届け出た保険医療機関に入院している患者について、薬剤師が病棟において病院勤務医等の負担軽減及び薬物療法の有効性、安全性の向上に資する薬剤関連業務を実施している場合に、当該患者（第１節の入院基本料（特別入院基本料等を除く。）のうち、病棟薬剤業務実施加算を算定できるものを現に算定している患者に限る。）について、週１回に限り所定点数に加算する。この場合において、療養病棟入院基本料、精神病棟入院基本料又は特定機能病院入院基本料（精神病棟に限る。）を算定している患者については、</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入院した日から起算して４週間を限度</a:t>
                      </a:r>
                      <a:r>
                        <a:rPr kumimoji="1" lang="ja-JP" altLang="en-US" sz="1600" dirty="0" smtClean="0">
                          <a:latin typeface="HG丸ｺﾞｼｯｸM-PRO" panose="020F0600000000000000" pitchFamily="50" charset="-128"/>
                          <a:ea typeface="HG丸ｺﾞｼｯｸM-PRO" panose="020F0600000000000000" pitchFamily="50" charset="-128"/>
                        </a:rPr>
                        <a:t>とする。</a:t>
                      </a:r>
                      <a:endParaRPr kumimoji="1" lang="ja-JP" altLang="en-US" sz="16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丸ｺﾞｼｯｸM-PRO" panose="020F0600000000000000" pitchFamily="50" charset="-128"/>
                          <a:ea typeface="HG丸ｺﾞｼｯｸM-PRO" panose="020F0600000000000000" pitchFamily="50" charset="-128"/>
                        </a:rPr>
                        <a:t>注　別に厚生労働大臣が定める施設基準に適合しているものとして地方厚生局長等に届け出た保険医療機関に入院している患者について、薬剤師が病棟において病院勤務医等の負担軽減及び薬物療法の有効性、安全性の向上に資する薬剤関連業務を実施している場合に、当該患者（第１節の入院基本料（特別入院基本料等を除く。）のうち、病棟薬剤業務実施加算を算定できるものを現に算定している患者に限る。）について、週１回に限り所定点数に加算する。この場合において、療養病棟入院基本料、精神病棟入院基本料又は特定機能病院入院基本料（精神病棟に限る。）を算定している患者については、</a:t>
                      </a: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入院した日から起算して８週間を限度</a:t>
                      </a:r>
                      <a:r>
                        <a:rPr kumimoji="1" lang="ja-JP" altLang="en-US" sz="1600" dirty="0" smtClean="0">
                          <a:latin typeface="HG丸ｺﾞｼｯｸM-PRO" panose="020F0600000000000000" pitchFamily="50" charset="-128"/>
                          <a:ea typeface="HG丸ｺﾞｼｯｸM-PRO" panose="020F0600000000000000" pitchFamily="50" charset="-128"/>
                        </a:rPr>
                        <a:t>とする。</a:t>
                      </a:r>
                      <a:endParaRPr kumimoji="1" lang="ja-JP" altLang="en-US" sz="16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593430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95536" y="548680"/>
            <a:ext cx="8424936" cy="6192688"/>
          </a:xfrm>
          <a:prstGeom prst="snip2DiagRect">
            <a:avLst>
              <a:gd name="adj1" fmla="val 0"/>
              <a:gd name="adj2" fmla="val 590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08022" y="82427"/>
            <a:ext cx="8568952" cy="576064"/>
          </a:xfrm>
          <a:prstGeom prst="roundRect">
            <a:avLst>
              <a:gd name="adj" fmla="val 2733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188640"/>
            <a:ext cx="8352928" cy="6480720"/>
          </a:xfrm>
        </p:spPr>
        <p:txBody>
          <a:bodyPr>
            <a:normAutofit/>
          </a:bodyPr>
          <a:lstStyle/>
          <a:p>
            <a:pPr marL="266700" indent="-180975">
              <a:buNone/>
            </a:pPr>
            <a:r>
              <a:rPr lang="en-US" altLang="ja-JP" sz="2200" dirty="0" smtClean="0">
                <a:latin typeface="HG丸ｺﾞｼｯｸM-PRO" panose="020F0600000000000000" pitchFamily="50" charset="-128"/>
                <a:ea typeface="HG丸ｺﾞｼｯｸM-PRO" panose="020F0600000000000000" pitchFamily="50" charset="-128"/>
              </a:rPr>
              <a:t>A245</a:t>
            </a: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dirty="0">
                <a:latin typeface="HG丸ｺﾞｼｯｸM-PRO" panose="020F0600000000000000" pitchFamily="50" charset="-128"/>
                <a:ea typeface="HG丸ｺﾞｼｯｸM-PRO" panose="020F0600000000000000" pitchFamily="50" charset="-128"/>
              </a:rPr>
              <a:t>データ提出</a:t>
            </a:r>
            <a:r>
              <a:rPr lang="ja-JP" altLang="en-US" sz="2200" dirty="0" smtClean="0">
                <a:latin typeface="HG丸ｺﾞｼｯｸM-PRO" panose="020F0600000000000000" pitchFamily="50" charset="-128"/>
                <a:ea typeface="HG丸ｺﾞｼｯｸM-PRO" panose="020F0600000000000000" pitchFamily="50" charset="-128"/>
              </a:rPr>
              <a:t>加算（入院中１回）</a:t>
            </a:r>
            <a:endParaRPr lang="en-US" altLang="ja-JP" sz="2200" dirty="0" smtClean="0">
              <a:latin typeface="HG丸ｺﾞｼｯｸM-PRO" panose="020F0600000000000000" pitchFamily="50" charset="-128"/>
              <a:ea typeface="HG丸ｺﾞｼｯｸM-PRO" panose="020F0600000000000000" pitchFamily="50" charset="-128"/>
            </a:endParaRPr>
          </a:p>
          <a:p>
            <a:pPr marL="266700" indent="-266700">
              <a:spcBef>
                <a:spcPts val="1200"/>
              </a:spcBef>
              <a:buNone/>
            </a:pPr>
            <a:r>
              <a:rPr lang="en-US" altLang="ja-JP" sz="1800" dirty="0" smtClean="0">
                <a:latin typeface="HG丸ｺﾞｼｯｸM-PRO" panose="020F0600000000000000" pitchFamily="50" charset="-128"/>
                <a:ea typeface="HG丸ｺﾞｼｯｸM-PRO" panose="020F0600000000000000" pitchFamily="50" charset="-128"/>
              </a:rPr>
              <a:t>※</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療養病棟等</a:t>
            </a:r>
            <a:r>
              <a:rPr lang="ja-JP" altLang="en-US" sz="1800" dirty="0" smtClean="0">
                <a:latin typeface="HG丸ｺﾞｼｯｸM-PRO" panose="020F0600000000000000" pitchFamily="50" charset="-128"/>
                <a:ea typeface="HG丸ｺﾞｼｯｸM-PRO" panose="020F0600000000000000" pitchFamily="50" charset="-128"/>
              </a:rPr>
              <a:t>、現在データ提出の対象となっていない病棟についてもデータを提出することとし、</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すべての医療機関でデータ提出加算の届出を可能</a:t>
            </a:r>
            <a:r>
              <a:rPr lang="ja-JP" altLang="en-US" sz="1800" dirty="0" smtClean="0">
                <a:latin typeface="HG丸ｺﾞｼｯｸM-PRO" panose="020F0600000000000000" pitchFamily="50" charset="-128"/>
                <a:ea typeface="HG丸ｺﾞｼｯｸM-PRO" panose="020F0600000000000000" pitchFamily="50" charset="-128"/>
              </a:rPr>
              <a:t>とする。</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　</a:t>
            </a:r>
            <a:endParaRPr kumimoji="1" lang="en-US" altLang="ja-JP" sz="1800" dirty="0" smtClean="0">
              <a:solidFill>
                <a:srgbClr val="FF0000"/>
              </a:solidFill>
              <a:latin typeface="HG丸ｺﾞｼｯｸM-PRO" panose="020F0600000000000000" pitchFamily="50" charset="-128"/>
              <a:ea typeface="HG丸ｺﾞｼｯｸM-PRO" panose="020F0600000000000000" pitchFamily="50" charset="-128"/>
            </a:endParaRPr>
          </a:p>
          <a:p>
            <a:pPr marL="542925" indent="-276225">
              <a:spcBef>
                <a:spcPts val="50"/>
              </a:spcBef>
              <a:buNone/>
            </a:pPr>
            <a:endParaRPr lang="en-US" altLang="ja-JP" sz="8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kumimoji="1" lang="en-US" altLang="ja-JP" sz="16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lang="en-US" altLang="ja-JP" sz="16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lang="en-US" altLang="ja-JP" sz="1600" dirty="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lang="en-US" altLang="ja-JP" sz="1600" dirty="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lang="en-US" altLang="ja-JP" sz="1600" dirty="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kumimoji="1" lang="en-US" altLang="ja-JP" sz="16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kumimoji="1" lang="en-US" altLang="ja-JP" sz="16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lang="en-US" altLang="ja-JP" sz="1600" dirty="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kumimoji="1" lang="en-US" altLang="ja-JP" sz="16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lang="en-US" altLang="ja-JP" sz="16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lang="en-US" altLang="ja-JP" sz="1600" dirty="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lang="en-US" altLang="ja-JP" sz="16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lang="en-US" altLang="ja-JP" sz="1600" dirty="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lang="en-US" altLang="ja-JP" sz="1600" dirty="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kumimoji="1" lang="en-US" altLang="ja-JP" sz="14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lang="en-US" altLang="ja-JP" sz="1400" dirty="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kumimoji="1" lang="en-US" altLang="ja-JP" sz="14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kumimoji="1" lang="en-US" altLang="ja-JP" sz="14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r>
              <a:rPr kumimoji="1" lang="ja-JP" altLang="en-US" sz="1400" dirty="0" smtClean="0">
                <a:latin typeface="HG丸ｺﾞｼｯｸM-PRO" panose="020F0600000000000000" pitchFamily="50" charset="-128"/>
                <a:ea typeface="HG丸ｺﾞｼｯｸM-PRO" panose="020F0600000000000000" pitchFamily="50" charset="-128"/>
              </a:rPr>
              <a:t>［施設基準］</a:t>
            </a:r>
            <a:endParaRPr kumimoji="1" lang="en-US" altLang="ja-JP" sz="1400" dirty="0" smtClean="0">
              <a:latin typeface="HG丸ｺﾞｼｯｸM-PRO" panose="020F0600000000000000" pitchFamily="50" charset="-128"/>
              <a:ea typeface="HG丸ｺﾞｼｯｸM-PRO" panose="020F0600000000000000" pitchFamily="50" charset="-128"/>
            </a:endParaRPr>
          </a:p>
          <a:p>
            <a:pPr marL="266700" indent="0">
              <a:spcBef>
                <a:spcPts val="50"/>
              </a:spcBef>
              <a:buNone/>
            </a:pPr>
            <a:r>
              <a:rPr kumimoji="1" lang="ja-JP" altLang="en-US" sz="1400" dirty="0" smtClean="0">
                <a:latin typeface="HG丸ｺﾞｼｯｸM-PRO" panose="020F0600000000000000" pitchFamily="50" charset="-128"/>
                <a:ea typeface="HG丸ｺﾞｼｯｸM-PRO" panose="020F0600000000000000" pitchFamily="50" charset="-128"/>
              </a:rPr>
              <a:t>　平成２６年３月３１日にデータ提出加算の届出を行っている医療機関については、</a:t>
            </a:r>
            <a:r>
              <a:rPr kumimoji="1" lang="ja-JP" altLang="en-US" sz="1400" u="heavy" dirty="0" smtClean="0">
                <a:uFill>
                  <a:solidFill>
                    <a:srgbClr val="0000FF"/>
                  </a:solidFill>
                </a:uFill>
                <a:latin typeface="HG丸ｺﾞｼｯｸM-PRO" panose="020F0600000000000000" pitchFamily="50" charset="-128"/>
                <a:ea typeface="HG丸ｺﾞｼｯｸM-PRO" panose="020F0600000000000000" pitchFamily="50" charset="-128"/>
              </a:rPr>
              <a:t>平成２７年３月３１日までの間</a:t>
            </a:r>
            <a:r>
              <a:rPr kumimoji="1" lang="ja-JP" altLang="en-US" sz="1400" dirty="0" smtClean="0">
                <a:latin typeface="HG丸ｺﾞｼｯｸM-PRO" panose="020F0600000000000000" pitchFamily="50" charset="-128"/>
                <a:ea typeface="HG丸ｺﾞｼｯｸM-PRO" panose="020F0600000000000000" pitchFamily="50" charset="-128"/>
              </a:rPr>
              <a:t>、</a:t>
            </a:r>
            <a:r>
              <a:rPr kumimoji="1" lang="ja-JP" altLang="en-US" sz="1400" dirty="0" smtClean="0">
                <a:solidFill>
                  <a:srgbClr val="0000FF"/>
                </a:solidFill>
                <a:latin typeface="HG丸ｺﾞｼｯｸM-PRO" panose="020F0600000000000000" pitchFamily="50" charset="-128"/>
                <a:ea typeface="HG丸ｺﾞｼｯｸM-PRO" panose="020F0600000000000000" pitchFamily="50" charset="-128"/>
              </a:rPr>
              <a:t>提出対象病棟に係る基準は従前の通り</a:t>
            </a:r>
            <a:r>
              <a:rPr kumimoji="1" lang="ja-JP" altLang="en-US" sz="1400" dirty="0" smtClean="0">
                <a:latin typeface="HG丸ｺﾞｼｯｸM-PRO" panose="020F0600000000000000" pitchFamily="50" charset="-128"/>
                <a:ea typeface="HG丸ｺﾞｼｯｸM-PRO" panose="020F0600000000000000" pitchFamily="50" charset="-128"/>
              </a:rPr>
              <a:t>であっても差し支えない</a:t>
            </a:r>
            <a:r>
              <a:rPr kumimoji="1" lang="ja-JP" altLang="en-US" sz="1600" dirty="0" smtClean="0">
                <a:latin typeface="HG丸ｺﾞｼｯｸM-PRO" panose="020F0600000000000000" pitchFamily="50" charset="-128"/>
                <a:ea typeface="HG丸ｺﾞｼｯｸM-PRO" panose="020F0600000000000000" pitchFamily="50" charset="-128"/>
              </a:rPr>
              <a:t>。</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55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12171206"/>
              </p:ext>
            </p:extLst>
          </p:nvPr>
        </p:nvGraphicFramePr>
        <p:xfrm>
          <a:off x="315194" y="1340768"/>
          <a:ext cx="8576964" cy="4469858"/>
        </p:xfrm>
        <a:graphic>
          <a:graphicData uri="http://schemas.openxmlformats.org/drawingml/2006/table">
            <a:tbl>
              <a:tblPr firstRow="1" bandRow="1">
                <a:tableStyleId>{00A15C55-8517-42AA-B614-E9B94910E393}</a:tableStyleId>
              </a:tblPr>
              <a:tblGrid>
                <a:gridCol w="4616846"/>
                <a:gridCol w="360040"/>
                <a:gridCol w="3600078"/>
              </a:tblGrid>
              <a:tr h="330702">
                <a:tc>
                  <a:txBody>
                    <a:bodyPr/>
                    <a:lstStyle/>
                    <a:p>
                      <a:pPr algn="ctr"/>
                      <a:r>
                        <a:rPr kumimoji="1" lang="ja-JP" altLang="en-US" sz="1600" dirty="0" smtClean="0">
                          <a:latin typeface="+mj-ea"/>
                          <a:ea typeface="+mj-ea"/>
                        </a:rPr>
                        <a:t>現　　行</a:t>
                      </a:r>
                      <a:endParaRPr kumimoji="1" lang="ja-JP" altLang="en-US" sz="16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6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kern="1200" dirty="0" smtClean="0">
                          <a:solidFill>
                            <a:schemeClr val="lt1"/>
                          </a:solidFill>
                          <a:latin typeface="+mj-ea"/>
                          <a:ea typeface="+mn-ea"/>
                          <a:cs typeface="+mn-cs"/>
                        </a:rPr>
                        <a:t>改　定　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9618">
                <a:tc>
                  <a:txBody>
                    <a:bodyPr/>
                    <a:lstStyle/>
                    <a:p>
                      <a:r>
                        <a:rPr kumimoji="1" lang="en-US" altLang="ja-JP" sz="1400" dirty="0" smtClean="0">
                          <a:latin typeface="+mj-ea"/>
                          <a:ea typeface="+mj-ea"/>
                        </a:rPr>
                        <a:t>【</a:t>
                      </a:r>
                      <a:r>
                        <a:rPr kumimoji="1" lang="ja-JP" altLang="en-US" sz="1400" dirty="0" smtClean="0">
                          <a:latin typeface="+mj-ea"/>
                          <a:ea typeface="+mj-ea"/>
                        </a:rPr>
                        <a:t>Ａ</a:t>
                      </a:r>
                      <a:r>
                        <a:rPr kumimoji="1" lang="en-US" altLang="ja-JP" sz="1400" dirty="0" smtClean="0">
                          <a:latin typeface="+mj-ea"/>
                          <a:ea typeface="+mj-ea"/>
                        </a:rPr>
                        <a:t>245</a:t>
                      </a:r>
                      <a:r>
                        <a:rPr kumimoji="1" lang="ja-JP" altLang="en-US" sz="1400" dirty="0" smtClean="0">
                          <a:latin typeface="+mj-ea"/>
                          <a:ea typeface="+mj-ea"/>
                        </a:rPr>
                        <a:t>　データ提出加算</a:t>
                      </a:r>
                      <a:r>
                        <a:rPr kumimoji="1" lang="en-US" altLang="ja-JP" sz="1400" dirty="0" smtClean="0">
                          <a:latin typeface="+mj-ea"/>
                          <a:ea typeface="+mj-ea"/>
                        </a:rPr>
                        <a:t>】</a:t>
                      </a:r>
                    </a:p>
                    <a:p>
                      <a:r>
                        <a:rPr kumimoji="1" lang="ja-JP" altLang="en-US" sz="1400" dirty="0" smtClean="0">
                          <a:latin typeface="+mj-ea"/>
                          <a:ea typeface="+mj-ea"/>
                        </a:rPr>
                        <a:t>［提出対象病棟］</a:t>
                      </a:r>
                      <a:endParaRPr kumimoji="1" lang="en-US" altLang="ja-JP" sz="1400" dirty="0" smtClean="0">
                        <a:latin typeface="+mj-ea"/>
                        <a:ea typeface="+mj-ea"/>
                      </a:endParaRPr>
                    </a:p>
                    <a:p>
                      <a:pPr marL="85725" indent="0"/>
                      <a:r>
                        <a:rPr kumimoji="1" lang="ja-JP" altLang="en-US" sz="1200" dirty="0" smtClean="0">
                          <a:latin typeface="+mj-ea"/>
                          <a:ea typeface="+mj-ea"/>
                        </a:rPr>
                        <a:t>Ａ</a:t>
                      </a:r>
                      <a:r>
                        <a:rPr kumimoji="1" lang="en-US" altLang="ja-JP" sz="1200" dirty="0" smtClean="0">
                          <a:latin typeface="+mj-ea"/>
                          <a:ea typeface="+mj-ea"/>
                        </a:rPr>
                        <a:t>100</a:t>
                      </a:r>
                      <a:r>
                        <a:rPr kumimoji="1" lang="ja-JP" altLang="en-US" sz="1200" dirty="0" smtClean="0">
                          <a:latin typeface="+mj-ea"/>
                          <a:ea typeface="+mj-ea"/>
                        </a:rPr>
                        <a:t>　一般病棟入院基本料（７対１、１０対１）、Ａ</a:t>
                      </a:r>
                      <a:r>
                        <a:rPr kumimoji="1" lang="en-US" altLang="ja-JP" sz="1200" dirty="0" smtClean="0">
                          <a:latin typeface="+mj-ea"/>
                          <a:ea typeface="+mj-ea"/>
                        </a:rPr>
                        <a:t>103</a:t>
                      </a:r>
                      <a:r>
                        <a:rPr kumimoji="1" lang="ja-JP" altLang="en-US" sz="1200" dirty="0" smtClean="0">
                          <a:latin typeface="+mj-ea"/>
                          <a:ea typeface="+mj-ea"/>
                        </a:rPr>
                        <a:t>　精神病棟入院基本料、Ａ</a:t>
                      </a:r>
                      <a:r>
                        <a:rPr kumimoji="1" lang="en-US" altLang="ja-JP" sz="1200" dirty="0" smtClean="0">
                          <a:latin typeface="+mj-ea"/>
                          <a:ea typeface="+mj-ea"/>
                        </a:rPr>
                        <a:t>104</a:t>
                      </a:r>
                      <a:r>
                        <a:rPr kumimoji="1" lang="ja-JP" altLang="en-US" sz="1200" dirty="0" smtClean="0">
                          <a:latin typeface="+mj-ea"/>
                          <a:ea typeface="+mj-ea"/>
                        </a:rPr>
                        <a:t>　特定機能病院入院基本料（一般病棟・精神病棟）、Ａ</a:t>
                      </a:r>
                      <a:r>
                        <a:rPr kumimoji="1" lang="en-US" altLang="ja-JP" sz="1200" dirty="0" smtClean="0">
                          <a:latin typeface="+mj-ea"/>
                          <a:ea typeface="+mj-ea"/>
                        </a:rPr>
                        <a:t>105</a:t>
                      </a:r>
                      <a:r>
                        <a:rPr kumimoji="1" lang="ja-JP" altLang="en-US" sz="1200" dirty="0" smtClean="0">
                          <a:latin typeface="+mj-ea"/>
                          <a:ea typeface="+mj-ea"/>
                        </a:rPr>
                        <a:t>　専門病院入院基本料（７対</a:t>
                      </a:r>
                      <a:r>
                        <a:rPr kumimoji="1" lang="en-US" altLang="ja-JP" sz="1200" dirty="0" smtClean="0">
                          <a:latin typeface="+mj-ea"/>
                          <a:ea typeface="+mj-ea"/>
                        </a:rPr>
                        <a:t>1</a:t>
                      </a:r>
                      <a:r>
                        <a:rPr kumimoji="1" lang="ja-JP" altLang="en-US" sz="1200" dirty="0" err="1" smtClean="0">
                          <a:latin typeface="+mj-ea"/>
                          <a:ea typeface="+mj-ea"/>
                        </a:rPr>
                        <a:t>、</a:t>
                      </a:r>
                      <a:r>
                        <a:rPr kumimoji="1" lang="ja-JP" altLang="en-US" sz="1200" dirty="0" smtClean="0">
                          <a:latin typeface="+mj-ea"/>
                          <a:ea typeface="+mj-ea"/>
                        </a:rPr>
                        <a:t>１０対</a:t>
                      </a:r>
                      <a:r>
                        <a:rPr kumimoji="1" lang="en-US" altLang="ja-JP" sz="1200" dirty="0" smtClean="0">
                          <a:latin typeface="+mj-ea"/>
                          <a:ea typeface="+mj-ea"/>
                        </a:rPr>
                        <a:t>1</a:t>
                      </a:r>
                      <a:r>
                        <a:rPr kumimoji="1" lang="ja-JP" altLang="en-US" sz="1200" dirty="0" smtClean="0">
                          <a:latin typeface="+mj-ea"/>
                          <a:ea typeface="+mj-ea"/>
                        </a:rPr>
                        <a:t>）、Ａ</a:t>
                      </a:r>
                      <a:r>
                        <a:rPr kumimoji="1" lang="en-US" altLang="ja-JP" sz="1200" dirty="0" smtClean="0">
                          <a:latin typeface="+mj-ea"/>
                          <a:ea typeface="+mj-ea"/>
                        </a:rPr>
                        <a:t>300</a:t>
                      </a:r>
                      <a:r>
                        <a:rPr kumimoji="1" lang="ja-JP" altLang="en-US" sz="1200" dirty="0" smtClean="0">
                          <a:latin typeface="+mj-ea"/>
                          <a:ea typeface="+mj-ea"/>
                        </a:rPr>
                        <a:t>　救命救急入院料、Ａ</a:t>
                      </a:r>
                      <a:r>
                        <a:rPr kumimoji="1" lang="en-US" altLang="ja-JP" sz="1200" dirty="0" smtClean="0">
                          <a:latin typeface="+mj-ea"/>
                          <a:ea typeface="+mj-ea"/>
                        </a:rPr>
                        <a:t>301</a:t>
                      </a:r>
                      <a:r>
                        <a:rPr kumimoji="1" lang="ja-JP" altLang="en-US" sz="1200" dirty="0" smtClean="0">
                          <a:latin typeface="+mj-ea"/>
                          <a:ea typeface="+mj-ea"/>
                        </a:rPr>
                        <a:t>　特定集中治療室管理料、Ａ</a:t>
                      </a:r>
                      <a:r>
                        <a:rPr kumimoji="1" lang="en-US" altLang="ja-JP" sz="1200" dirty="0" smtClean="0">
                          <a:latin typeface="+mj-ea"/>
                          <a:ea typeface="+mj-ea"/>
                        </a:rPr>
                        <a:t>301-2</a:t>
                      </a:r>
                      <a:r>
                        <a:rPr kumimoji="1" lang="ja-JP" altLang="en-US" sz="1200" dirty="0" smtClean="0">
                          <a:latin typeface="+mj-ea"/>
                          <a:ea typeface="+mj-ea"/>
                        </a:rPr>
                        <a:t>　ハイケアユニット入院医療管理料、Ａ</a:t>
                      </a:r>
                      <a:r>
                        <a:rPr kumimoji="1" lang="en-US" altLang="ja-JP" sz="1200" dirty="0" smtClean="0">
                          <a:latin typeface="+mj-ea"/>
                          <a:ea typeface="+mj-ea"/>
                        </a:rPr>
                        <a:t>301-3</a:t>
                      </a:r>
                      <a:r>
                        <a:rPr kumimoji="1" lang="ja-JP" altLang="en-US" sz="1200" dirty="0" smtClean="0">
                          <a:latin typeface="+mj-ea"/>
                          <a:ea typeface="+mj-ea"/>
                        </a:rPr>
                        <a:t>　脳卒中ケアユニット入院医療管理料、Ａ</a:t>
                      </a:r>
                      <a:r>
                        <a:rPr kumimoji="1" lang="en-US" altLang="ja-JP" sz="1200" dirty="0" smtClean="0">
                          <a:latin typeface="+mj-ea"/>
                          <a:ea typeface="+mj-ea"/>
                        </a:rPr>
                        <a:t>301-4</a:t>
                      </a:r>
                      <a:r>
                        <a:rPr kumimoji="1" lang="ja-JP" altLang="en-US" sz="1200" dirty="0" smtClean="0">
                          <a:latin typeface="+mj-ea"/>
                          <a:ea typeface="+mj-ea"/>
                        </a:rPr>
                        <a:t>　小児特定集中治療室管理料、Ａ</a:t>
                      </a:r>
                      <a:r>
                        <a:rPr kumimoji="1" lang="en-US" altLang="ja-JP" sz="1200" dirty="0" smtClean="0">
                          <a:latin typeface="+mj-ea"/>
                          <a:ea typeface="+mj-ea"/>
                        </a:rPr>
                        <a:t>302</a:t>
                      </a:r>
                      <a:r>
                        <a:rPr kumimoji="1" lang="ja-JP" altLang="en-US" sz="1200" dirty="0" smtClean="0">
                          <a:latin typeface="+mj-ea"/>
                          <a:ea typeface="+mj-ea"/>
                        </a:rPr>
                        <a:t>　新生児特定集中治療室管理料、Ａ</a:t>
                      </a:r>
                      <a:r>
                        <a:rPr kumimoji="1" lang="en-US" altLang="ja-JP" sz="1200" dirty="0" smtClean="0">
                          <a:latin typeface="+mj-ea"/>
                          <a:ea typeface="+mj-ea"/>
                        </a:rPr>
                        <a:t>303</a:t>
                      </a:r>
                      <a:r>
                        <a:rPr kumimoji="1" lang="ja-JP" altLang="en-US" sz="1200" dirty="0" smtClean="0">
                          <a:latin typeface="+mj-ea"/>
                          <a:ea typeface="+mj-ea"/>
                        </a:rPr>
                        <a:t>　総合周産期特定集中治療室管理料、Ａ</a:t>
                      </a:r>
                      <a:r>
                        <a:rPr kumimoji="1" lang="en-US" altLang="ja-JP" sz="1200" dirty="0" smtClean="0">
                          <a:latin typeface="+mj-ea"/>
                          <a:ea typeface="+mj-ea"/>
                        </a:rPr>
                        <a:t>303-2</a:t>
                      </a:r>
                      <a:r>
                        <a:rPr kumimoji="1" lang="ja-JP" altLang="en-US" sz="1200" dirty="0" smtClean="0">
                          <a:latin typeface="+mj-ea"/>
                          <a:ea typeface="+mj-ea"/>
                        </a:rPr>
                        <a:t>　新生児治療回復室入院医療管理料、Ａ</a:t>
                      </a:r>
                      <a:r>
                        <a:rPr kumimoji="1" lang="en-US" altLang="ja-JP" sz="1200" dirty="0" smtClean="0">
                          <a:latin typeface="+mj-ea"/>
                          <a:ea typeface="+mj-ea"/>
                        </a:rPr>
                        <a:t>305</a:t>
                      </a:r>
                      <a:r>
                        <a:rPr kumimoji="1" lang="ja-JP" altLang="en-US" sz="1200" dirty="0" smtClean="0">
                          <a:latin typeface="+mj-ea"/>
                          <a:ea typeface="+mj-ea"/>
                        </a:rPr>
                        <a:t>　一類感染症患者入院医療管理料、Ａ</a:t>
                      </a:r>
                      <a:r>
                        <a:rPr kumimoji="1" lang="en-US" altLang="ja-JP" sz="1200" dirty="0" smtClean="0">
                          <a:latin typeface="+mj-ea"/>
                          <a:ea typeface="+mj-ea"/>
                        </a:rPr>
                        <a:t>307</a:t>
                      </a:r>
                      <a:r>
                        <a:rPr kumimoji="1" lang="ja-JP" altLang="en-US" sz="1200" dirty="0" smtClean="0">
                          <a:latin typeface="+mj-ea"/>
                          <a:ea typeface="+mj-ea"/>
                        </a:rPr>
                        <a:t>　小児入院医療管理料、Ａ</a:t>
                      </a:r>
                      <a:r>
                        <a:rPr kumimoji="1" lang="en-US" altLang="ja-JP" sz="1200" dirty="0" smtClean="0">
                          <a:latin typeface="+mj-ea"/>
                          <a:ea typeface="+mj-ea"/>
                        </a:rPr>
                        <a:t>311</a:t>
                      </a:r>
                      <a:r>
                        <a:rPr kumimoji="1" lang="ja-JP" altLang="en-US" sz="1200" dirty="0" smtClean="0">
                          <a:latin typeface="+mj-ea"/>
                          <a:ea typeface="+mj-ea"/>
                        </a:rPr>
                        <a:t>　精神科救急入院料、Ａ</a:t>
                      </a:r>
                      <a:r>
                        <a:rPr kumimoji="1" lang="en-US" altLang="ja-JP" sz="1200" dirty="0" smtClean="0">
                          <a:latin typeface="+mj-ea"/>
                          <a:ea typeface="+mj-ea"/>
                        </a:rPr>
                        <a:t>311-2</a:t>
                      </a:r>
                      <a:r>
                        <a:rPr kumimoji="1" lang="ja-JP" altLang="en-US" sz="1200" dirty="0" smtClean="0">
                          <a:latin typeface="+mj-ea"/>
                          <a:ea typeface="+mj-ea"/>
                        </a:rPr>
                        <a:t>　精神科急性期治療病棟入院料、Ａ</a:t>
                      </a:r>
                      <a:r>
                        <a:rPr kumimoji="1" lang="en-US" altLang="ja-JP" sz="1200" dirty="0" smtClean="0">
                          <a:latin typeface="+mj-ea"/>
                          <a:ea typeface="+mj-ea"/>
                        </a:rPr>
                        <a:t>311-3</a:t>
                      </a:r>
                      <a:r>
                        <a:rPr kumimoji="1" lang="ja-JP" altLang="en-US" sz="1200" dirty="0" smtClean="0">
                          <a:latin typeface="+mj-ea"/>
                          <a:ea typeface="+mj-ea"/>
                        </a:rPr>
                        <a:t>　精神科救急・合併症入院料、Ａ</a:t>
                      </a:r>
                      <a:r>
                        <a:rPr kumimoji="1" lang="en-US" altLang="ja-JP" sz="1200" dirty="0" smtClean="0">
                          <a:latin typeface="+mj-ea"/>
                          <a:ea typeface="+mj-ea"/>
                        </a:rPr>
                        <a:t>311-4</a:t>
                      </a:r>
                      <a:r>
                        <a:rPr kumimoji="1" lang="ja-JP" altLang="en-US" sz="1200" dirty="0" smtClean="0">
                          <a:latin typeface="+mj-ea"/>
                          <a:ea typeface="+mj-ea"/>
                        </a:rPr>
                        <a:t>　児童・思春期精神科入院医療管理料</a:t>
                      </a:r>
                      <a:endParaRPr kumimoji="1" lang="en-US" altLang="ja-JP" sz="1200" dirty="0" smtClean="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kumimoji="1" lang="en-US" altLang="ja-JP" sz="1400" dirty="0" smtClean="0">
                          <a:latin typeface="+mj-ea"/>
                          <a:ea typeface="+mj-ea"/>
                        </a:rPr>
                        <a:t>【</a:t>
                      </a:r>
                      <a:r>
                        <a:rPr kumimoji="1" lang="ja-JP" altLang="en-US" sz="1400" dirty="0" smtClean="0">
                          <a:latin typeface="+mj-ea"/>
                          <a:ea typeface="+mj-ea"/>
                        </a:rPr>
                        <a:t>Ａ</a:t>
                      </a:r>
                      <a:r>
                        <a:rPr kumimoji="1" lang="en-US" altLang="ja-JP" sz="1400" dirty="0" smtClean="0">
                          <a:latin typeface="+mj-ea"/>
                          <a:ea typeface="+mj-ea"/>
                        </a:rPr>
                        <a:t>245</a:t>
                      </a:r>
                      <a:r>
                        <a:rPr kumimoji="1" lang="ja-JP" altLang="en-US" sz="1400" dirty="0" smtClean="0">
                          <a:latin typeface="+mj-ea"/>
                          <a:ea typeface="+mj-ea"/>
                        </a:rPr>
                        <a:t>　データ提出加算</a:t>
                      </a:r>
                      <a:r>
                        <a:rPr kumimoji="1" lang="en-US" altLang="ja-JP" sz="1400" dirty="0" smtClean="0">
                          <a:latin typeface="+mj-ea"/>
                          <a:ea typeface="+mj-ea"/>
                        </a:rPr>
                        <a:t>】</a:t>
                      </a:r>
                    </a:p>
                    <a:p>
                      <a:r>
                        <a:rPr kumimoji="1" lang="en-US" altLang="ja-JP" sz="1400" dirty="0" smtClean="0">
                          <a:latin typeface="+mj-ea"/>
                          <a:ea typeface="+mj-ea"/>
                        </a:rPr>
                        <a:t>[</a:t>
                      </a:r>
                      <a:r>
                        <a:rPr kumimoji="1" lang="ja-JP" altLang="en-US" sz="1400" dirty="0" smtClean="0">
                          <a:latin typeface="+mj-ea"/>
                          <a:ea typeface="+mj-ea"/>
                        </a:rPr>
                        <a:t>提出対象病棟</a:t>
                      </a:r>
                      <a:r>
                        <a:rPr kumimoji="1" lang="en-US" altLang="ja-JP" sz="1400" dirty="0" smtClean="0">
                          <a:latin typeface="+mj-ea"/>
                          <a:ea typeface="+mj-ea"/>
                        </a:rPr>
                        <a:t>]</a:t>
                      </a:r>
                    </a:p>
                    <a:p>
                      <a:endParaRPr kumimoji="1" lang="en-US" altLang="ja-JP" sz="1400" dirty="0" smtClean="0">
                        <a:latin typeface="+mj-ea"/>
                        <a:ea typeface="+mj-ea"/>
                      </a:endParaRPr>
                    </a:p>
                    <a:p>
                      <a:pPr marL="180975" indent="0"/>
                      <a:r>
                        <a:rPr kumimoji="1" lang="ja-JP" altLang="en-US" sz="2000" b="0" u="none" baseline="0" dirty="0" smtClean="0">
                          <a:solidFill>
                            <a:srgbClr val="FF0000"/>
                          </a:solidFill>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全病棟</a:t>
                      </a:r>
                      <a:r>
                        <a:rPr kumimoji="1" lang="ja-JP" altLang="en-US" sz="1400" b="1" u="heavy" baseline="0" dirty="0" smtClean="0">
                          <a:solidFill>
                            <a:srgbClr val="FF0000"/>
                          </a:solidFill>
                          <a:uFill>
                            <a:solidFill>
                              <a:srgbClr val="FF0000"/>
                            </a:solidFill>
                          </a:uFill>
                          <a:latin typeface="+mj-ea"/>
                          <a:ea typeface="+mj-ea"/>
                        </a:rPr>
                        <a:t>　</a:t>
                      </a:r>
                      <a:endParaRPr kumimoji="1" lang="ja-JP" altLang="en-US" sz="1400" b="1" u="heavy" baseline="0" dirty="0">
                        <a:solidFill>
                          <a:srgbClr val="FF0000"/>
                        </a:solidFill>
                        <a:uFill>
                          <a:solidFill>
                            <a:srgbClr val="FF0000"/>
                          </a:solidFill>
                        </a:u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1230">
                <a:tc>
                  <a:txBody>
                    <a:bodyPr/>
                    <a:lstStyle/>
                    <a:p>
                      <a:r>
                        <a:rPr kumimoji="1" lang="en-US" altLang="ja-JP" sz="1400" dirty="0" smtClean="0">
                          <a:latin typeface="+mj-ea"/>
                          <a:ea typeface="+mj-ea"/>
                        </a:rPr>
                        <a:t>[</a:t>
                      </a:r>
                      <a:r>
                        <a:rPr kumimoji="1" lang="ja-JP" altLang="en-US" sz="1400" dirty="0" smtClean="0">
                          <a:latin typeface="+mj-ea"/>
                          <a:ea typeface="+mj-ea"/>
                        </a:rPr>
                        <a:t>施設基準</a:t>
                      </a:r>
                      <a:r>
                        <a:rPr kumimoji="1" lang="en-US" altLang="ja-JP" sz="1400" dirty="0" smtClean="0">
                          <a:latin typeface="+mj-ea"/>
                          <a:ea typeface="+mj-ea"/>
                        </a:rPr>
                        <a:t>]</a:t>
                      </a:r>
                    </a:p>
                    <a:p>
                      <a:pPr marL="266700" indent="-180975"/>
                      <a:r>
                        <a:rPr kumimoji="1" lang="ja-JP" altLang="en-US" sz="1400" dirty="0" smtClean="0">
                          <a:latin typeface="+mj-ea"/>
                          <a:ea typeface="+mj-ea"/>
                        </a:rPr>
                        <a:t>①　一般病棟入院基本料（７対１及び１０対１）、特定機能病院入院基本料（一般病棟）、専門病院入院基本料（７対１及び１０対１）を算定する病棟を有すること</a:t>
                      </a:r>
                      <a:endParaRPr kumimoji="1" lang="en-US" altLang="ja-JP" sz="1400" dirty="0" smtClean="0">
                        <a:latin typeface="+mj-ea"/>
                        <a:ea typeface="+mj-ea"/>
                      </a:endParaRPr>
                    </a:p>
                    <a:p>
                      <a:pPr marL="266700" indent="-180975"/>
                      <a:r>
                        <a:rPr kumimoji="1" lang="ja-JP" altLang="en-US" sz="1400" dirty="0" smtClean="0">
                          <a:latin typeface="+mj-ea"/>
                          <a:ea typeface="+mj-ea"/>
                        </a:rPr>
                        <a:t>②　診療録管理体制加算を届け出ていること</a:t>
                      </a:r>
                      <a:endParaRPr kumimoji="1" lang="en-US" altLang="ja-JP" sz="1400" dirty="0" smtClean="0">
                        <a:latin typeface="+mj-ea"/>
                        <a:ea typeface="+mj-ea"/>
                      </a:endParaRPr>
                    </a:p>
                    <a:p>
                      <a:pPr marL="266700" indent="-180975"/>
                      <a:r>
                        <a:rPr kumimoji="1" lang="ja-JP" altLang="en-US" sz="1400" dirty="0" smtClean="0">
                          <a:latin typeface="+mj-ea"/>
                          <a:ea typeface="+mj-ea"/>
                        </a:rPr>
                        <a:t>③　データを継続的かつ適切に提出するための体制が整備されていること</a:t>
                      </a:r>
                      <a:endParaRPr kumimoji="1" lang="ja-JP"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1400" dirty="0" smtClean="0">
                          <a:latin typeface="+mj-ea"/>
                          <a:ea typeface="+mj-ea"/>
                        </a:rPr>
                        <a:t>[</a:t>
                      </a:r>
                      <a:r>
                        <a:rPr kumimoji="1" lang="ja-JP" altLang="en-US" sz="1400" dirty="0" smtClean="0">
                          <a:latin typeface="+mj-ea"/>
                          <a:ea typeface="+mj-ea"/>
                        </a:rPr>
                        <a:t>施設基準</a:t>
                      </a:r>
                      <a:r>
                        <a:rPr kumimoji="1" lang="en-US" altLang="ja-JP" sz="1400" dirty="0" smtClean="0">
                          <a:latin typeface="+mj-ea"/>
                          <a:ea typeface="+mj-ea"/>
                        </a:rPr>
                        <a:t>]</a:t>
                      </a:r>
                    </a:p>
                    <a:p>
                      <a:r>
                        <a:rPr kumimoji="1" lang="ja-JP" altLang="en-US" sz="1400" b="1" dirty="0" smtClean="0">
                          <a:solidFill>
                            <a:srgbClr val="FF0000"/>
                          </a:solidFill>
                          <a:latin typeface="+mj-ea"/>
                          <a:ea typeface="+mj-ea"/>
                        </a:rPr>
                        <a:t>（削除）</a:t>
                      </a:r>
                      <a:endParaRPr kumimoji="1" lang="en-US" altLang="ja-JP" sz="1400" b="1" dirty="0" smtClean="0">
                        <a:solidFill>
                          <a:srgbClr val="FF0000"/>
                        </a:solidFill>
                        <a:latin typeface="+mj-ea"/>
                        <a:ea typeface="+mj-ea"/>
                      </a:endParaRPr>
                    </a:p>
                    <a:p>
                      <a:endParaRPr kumimoji="1" lang="en-US" altLang="ja-JP" sz="1400" dirty="0" smtClean="0">
                        <a:latin typeface="+mj-ea"/>
                        <a:ea typeface="+mj-ea"/>
                      </a:endParaRPr>
                    </a:p>
                    <a:p>
                      <a:endParaRPr kumimoji="1" lang="en-US" altLang="ja-JP" sz="1400" dirty="0" smtClean="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FF0000"/>
                          </a:solidFill>
                          <a:latin typeface="+mj-ea"/>
                          <a:ea typeface="+mj-ea"/>
                        </a:rPr>
                        <a:t>①</a:t>
                      </a:r>
                      <a:r>
                        <a:rPr kumimoji="1" lang="ja-JP" altLang="en-US" sz="1400" dirty="0" smtClean="0">
                          <a:latin typeface="+mj-ea"/>
                          <a:ea typeface="+mj-ea"/>
                        </a:rPr>
                        <a:t>　</a:t>
                      </a:r>
                      <a:r>
                        <a:rPr kumimoji="1" lang="ja-JP" altLang="en-US" sz="1400" kern="1200" dirty="0" smtClean="0">
                          <a:solidFill>
                            <a:schemeClr val="dk1"/>
                          </a:solidFill>
                          <a:latin typeface="+mj-ea"/>
                          <a:ea typeface="+mn-ea"/>
                          <a:cs typeface="+mn-cs"/>
                        </a:rPr>
                        <a:t>診療録管理体制加算を届け出ていること</a:t>
                      </a:r>
                      <a:endParaRPr kumimoji="1" lang="en-US" altLang="ja-JP" sz="1400" kern="1200" dirty="0" smtClean="0">
                        <a:solidFill>
                          <a:schemeClr val="dk1"/>
                        </a:solidFill>
                        <a:latin typeface="+mj-ea"/>
                        <a:ea typeface="+mn-ea"/>
                        <a:cs typeface="+mn-cs"/>
                      </a:endParaRPr>
                    </a:p>
                    <a:p>
                      <a:pPr marL="180975" marR="0" indent="-180975"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rgbClr val="FF0000"/>
                          </a:solidFill>
                          <a:latin typeface="+mj-ea"/>
                          <a:ea typeface="+mn-ea"/>
                          <a:cs typeface="+mn-cs"/>
                        </a:rPr>
                        <a:t>②</a:t>
                      </a:r>
                      <a:r>
                        <a:rPr kumimoji="1" lang="ja-JP" altLang="en-US" sz="1400" kern="1200" dirty="0" smtClean="0">
                          <a:solidFill>
                            <a:schemeClr val="dk1"/>
                          </a:solidFill>
                          <a:latin typeface="+mj-ea"/>
                          <a:ea typeface="+mn-ea"/>
                          <a:cs typeface="+mn-cs"/>
                        </a:rPr>
                        <a:t>　データを継続的かつ適切に提出するための体制が整備されていること</a:t>
                      </a:r>
                      <a:endParaRPr kumimoji="1" lang="ja-JP" altLang="en-US" sz="14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右矢印 4"/>
          <p:cNvSpPr/>
          <p:nvPr/>
        </p:nvSpPr>
        <p:spPr>
          <a:xfrm>
            <a:off x="5002108" y="2708920"/>
            <a:ext cx="202679" cy="792088"/>
          </a:xfrm>
          <a:prstGeom prst="rightArrow">
            <a:avLst>
              <a:gd name="adj1" fmla="val 50000"/>
              <a:gd name="adj2" fmla="val 6322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2227459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08022" y="764704"/>
            <a:ext cx="8568952" cy="5976664"/>
          </a:xfrm>
          <a:prstGeom prst="snip2DiagRect">
            <a:avLst>
              <a:gd name="adj1" fmla="val 0"/>
              <a:gd name="adj2" fmla="val 1227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08022" y="370459"/>
            <a:ext cx="8568952" cy="576064"/>
          </a:xfrm>
          <a:prstGeom prst="roundRect">
            <a:avLst>
              <a:gd name="adj" fmla="val 1256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476672"/>
            <a:ext cx="8352928" cy="6192688"/>
          </a:xfrm>
        </p:spPr>
        <p:txBody>
          <a:bodyPr>
            <a:normAutofit/>
          </a:bodyPr>
          <a:lstStyle/>
          <a:p>
            <a:pPr marL="266700" indent="-266700">
              <a:buNone/>
            </a:pPr>
            <a:r>
              <a:rPr lang="en-US" altLang="ja-JP" sz="2200" dirty="0" smtClean="0">
                <a:latin typeface="HG丸ｺﾞｼｯｸM-PRO" panose="020F0600000000000000" pitchFamily="50" charset="-128"/>
                <a:ea typeface="HG丸ｺﾞｼｯｸM-PRO" panose="020F0600000000000000" pitchFamily="50" charset="-128"/>
              </a:rPr>
              <a:t>A245</a:t>
            </a: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dirty="0">
                <a:latin typeface="HG丸ｺﾞｼｯｸM-PRO" panose="020F0600000000000000" pitchFamily="50" charset="-128"/>
                <a:ea typeface="HG丸ｺﾞｼｯｸM-PRO" panose="020F0600000000000000" pitchFamily="50" charset="-128"/>
              </a:rPr>
              <a:t>データ提出</a:t>
            </a:r>
            <a:r>
              <a:rPr lang="ja-JP" altLang="en-US" sz="2200" dirty="0" smtClean="0">
                <a:latin typeface="HG丸ｺﾞｼｯｸM-PRO" panose="020F0600000000000000" pitchFamily="50" charset="-128"/>
                <a:ea typeface="HG丸ｺﾞｼｯｸM-PRO" panose="020F0600000000000000" pitchFamily="50" charset="-128"/>
              </a:rPr>
              <a:t>加算（入院中１回）</a:t>
            </a:r>
            <a:endParaRPr lang="en-US" altLang="ja-JP" sz="2200" dirty="0" smtClean="0">
              <a:latin typeface="HG丸ｺﾞｼｯｸM-PRO" panose="020F0600000000000000" pitchFamily="50" charset="-128"/>
              <a:ea typeface="HG丸ｺﾞｼｯｸM-PRO" panose="020F0600000000000000" pitchFamily="50" charset="-128"/>
            </a:endParaRPr>
          </a:p>
          <a:p>
            <a:pPr marL="266700" indent="-266700">
              <a:spcBef>
                <a:spcPts val="1200"/>
              </a:spcBef>
              <a:buNone/>
            </a:pP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　</a:t>
            </a:r>
            <a:endParaRPr kumimoji="1" lang="en-US" altLang="ja-JP" sz="1800" dirty="0" smtClean="0">
              <a:solidFill>
                <a:srgbClr val="FF0000"/>
              </a:solidFill>
              <a:latin typeface="HG丸ｺﾞｼｯｸM-PRO" panose="020F0600000000000000" pitchFamily="50" charset="-128"/>
              <a:ea typeface="HG丸ｺﾞｼｯｸM-PRO" panose="020F0600000000000000" pitchFamily="50" charset="-128"/>
            </a:endParaRPr>
          </a:p>
          <a:p>
            <a:pPr marL="542925" indent="-276225">
              <a:spcBef>
                <a:spcPts val="50"/>
              </a:spcBef>
              <a:buNone/>
            </a:pPr>
            <a:endParaRPr lang="en-US" altLang="ja-JP" sz="8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kumimoji="1" lang="en-US" altLang="ja-JP" sz="16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lang="en-US" altLang="ja-JP" sz="16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lang="en-US" altLang="ja-JP" sz="1600" dirty="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lang="en-US" altLang="ja-JP" sz="1600" dirty="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lang="en-US" altLang="ja-JP" sz="1600" dirty="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kumimoji="1" lang="en-US" altLang="ja-JP" sz="16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kumimoji="1" lang="en-US" altLang="ja-JP" sz="16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lang="en-US" altLang="ja-JP" sz="1600" dirty="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kumimoji="1" lang="en-US" altLang="ja-JP" sz="16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lang="en-US" altLang="ja-JP" sz="16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lang="en-US" altLang="ja-JP" sz="1600" dirty="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lang="en-US" altLang="ja-JP" sz="16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lang="en-US" altLang="ja-JP" sz="1600" dirty="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lang="en-US" altLang="ja-JP" sz="1600" dirty="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kumimoji="1" lang="en-US" altLang="ja-JP" sz="14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lang="en-US" altLang="ja-JP" sz="1400" dirty="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kumimoji="1" lang="en-US" altLang="ja-JP" sz="14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kumimoji="1" lang="en-US" altLang="ja-JP" sz="1400" dirty="0" smtClean="0">
              <a:latin typeface="HG丸ｺﾞｼｯｸM-PRO" panose="020F0600000000000000" pitchFamily="50" charset="-128"/>
              <a:ea typeface="HG丸ｺﾞｼｯｸM-PRO" panose="020F0600000000000000" pitchFamily="50" charset="-128"/>
            </a:endParaRPr>
          </a:p>
          <a:p>
            <a:pPr marL="180975" indent="-180975">
              <a:spcBef>
                <a:spcPts val="50"/>
              </a:spcBef>
              <a:buNone/>
            </a:pP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56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141015674"/>
              </p:ext>
            </p:extLst>
          </p:nvPr>
        </p:nvGraphicFramePr>
        <p:xfrm>
          <a:off x="488042" y="1196752"/>
          <a:ext cx="8208912" cy="4968552"/>
        </p:xfrm>
        <a:graphic>
          <a:graphicData uri="http://schemas.openxmlformats.org/drawingml/2006/table">
            <a:tbl>
              <a:tblPr firstRow="1" bandRow="1">
                <a:tableStyleId>{C4B1156A-380E-4F78-BDF5-A606A8083BF9}</a:tableStyleId>
              </a:tblPr>
              <a:tblGrid>
                <a:gridCol w="4104456"/>
                <a:gridCol w="4104456"/>
              </a:tblGrid>
              <a:tr h="363620">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現　　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改　定　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04932">
                <a:tc>
                  <a:txBody>
                    <a:bodyPr/>
                    <a:lstStyle/>
                    <a:p>
                      <a:pPr marL="180975" indent="-180975"/>
                      <a:r>
                        <a:rPr kumimoji="1" lang="ja-JP" altLang="en-US" sz="1800" dirty="0" smtClean="0">
                          <a:latin typeface="HG丸ｺﾞｼｯｸM-PRO" panose="020F0600000000000000" pitchFamily="50" charset="-128"/>
                          <a:ea typeface="HG丸ｺﾞｼｯｸM-PRO" panose="020F0600000000000000" pitchFamily="50" charset="-128"/>
                        </a:rPr>
                        <a:t>注　別に厚生労働大臣が定める施設基準に適合しているものとして地方厚生局長等に届け出た保険医療機関において、当該保険医療機関における診療報酬の請求状況、手術の実施状況等の診療の内容に関するデータを継続して厚生労働省に提出している場合に、当該保険医療機関に入院している患者（第１節の入院基本料（特別入院基本料等を除く。）又は第３節の特定入院料のうち、データ提出加算を算定できるものを現に算定している患者に限る。）について、当該基準に係る区分に従い、入院中１回に限り、</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退院時又は転棟時に、所定点数に加算</a:t>
                      </a:r>
                      <a:r>
                        <a:rPr kumimoji="1" lang="ja-JP" altLang="en-US" sz="1800" dirty="0" smtClean="0">
                          <a:latin typeface="HG丸ｺﾞｼｯｸM-PRO" panose="020F0600000000000000" pitchFamily="50" charset="-128"/>
                          <a:ea typeface="HG丸ｺﾞｼｯｸM-PRO" panose="020F0600000000000000" pitchFamily="50" charset="-128"/>
                        </a:rPr>
                        <a:t>する。</a:t>
                      </a:r>
                      <a:endParaRPr kumimoji="1" lang="ja-JP" altLang="en-US" sz="18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r>
                        <a:rPr kumimoji="1" lang="ja-JP" altLang="en-US" sz="1800" dirty="0" smtClean="0">
                          <a:latin typeface="HG丸ｺﾞｼｯｸM-PRO" panose="020F0600000000000000" pitchFamily="50" charset="-128"/>
                          <a:ea typeface="HG丸ｺﾞｼｯｸM-PRO" panose="020F0600000000000000" pitchFamily="50" charset="-128"/>
                        </a:rPr>
                        <a:t>注　別に厚生労働大臣が定める施設基準に適合しているものとして地方厚生局長等に届け出た保険医療機関において、当該保険医療機関における診療報酬の請求状況、手術の実施状況等の診療の内容に関するデータを継続して厚生労働省に提出している場合に、当該保険医療機関に入院している患者（第１節の入院基本料（特別入院基本料等を除く。）又は第３節の特定入院料のうち、データ提出加算を算定できるものを現に算定している患者に限る。）について、当該基準に係る区分に従い、入院中１回に限り、</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退院時に、所定点数に加算</a:t>
                      </a:r>
                      <a:r>
                        <a:rPr kumimoji="1" lang="ja-JP" altLang="en-US" sz="1800" dirty="0" smtClean="0">
                          <a:latin typeface="HG丸ｺﾞｼｯｸM-PRO" panose="020F0600000000000000" pitchFamily="50" charset="-128"/>
                          <a:ea typeface="HG丸ｺﾞｼｯｸM-PRO" panose="020F0600000000000000" pitchFamily="50" charset="-128"/>
                        </a:rPr>
                        <a:t>する。</a:t>
                      </a:r>
                      <a:endParaRPr kumimoji="1" lang="ja-JP" altLang="en-US" sz="18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249322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6256" y="647076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57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2"/>
          <p:cNvSpPr/>
          <p:nvPr/>
        </p:nvSpPr>
        <p:spPr>
          <a:xfrm>
            <a:off x="107504" y="1340768"/>
            <a:ext cx="8208912" cy="252028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 name="タイトル 1"/>
          <p:cNvSpPr txBox="1">
            <a:spLocks/>
          </p:cNvSpPr>
          <p:nvPr/>
        </p:nvSpPr>
        <p:spPr>
          <a:xfrm>
            <a:off x="457200" y="1412776"/>
            <a:ext cx="7859216" cy="2448272"/>
          </a:xfrm>
          <a:prstGeom prst="flowChartAlternateProcess">
            <a:avLst/>
          </a:prstGeom>
          <a:noFill/>
          <a:ln w="28575">
            <a:noFill/>
          </a:ln>
          <a:effectLst>
            <a:outerShdw blurRad="50800" dist="38100" algn="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1200"/>
              </a:spcBef>
            </a:pPr>
            <a:r>
              <a:rPr lang="en-US" altLang="ja-JP" sz="3200" smtClean="0">
                <a:solidFill>
                  <a:srgbClr val="002060"/>
                </a:solidFill>
                <a:latin typeface="+mj-ea"/>
              </a:rPr>
              <a:t>【</a:t>
            </a:r>
            <a:r>
              <a:rPr lang="ja-JP" altLang="en-US" sz="3200" smtClean="0">
                <a:solidFill>
                  <a:srgbClr val="002060"/>
                </a:solidFill>
                <a:latin typeface="+mj-ea"/>
              </a:rPr>
              <a:t>基本診療料</a:t>
            </a:r>
            <a:r>
              <a:rPr lang="en-US" altLang="ja-JP" sz="3200" smtClean="0">
                <a:solidFill>
                  <a:srgbClr val="002060"/>
                </a:solidFill>
                <a:latin typeface="+mj-ea"/>
              </a:rPr>
              <a:t>】</a:t>
            </a:r>
            <a:br>
              <a:rPr lang="en-US" altLang="ja-JP" sz="3200" smtClean="0">
                <a:solidFill>
                  <a:srgbClr val="002060"/>
                </a:solidFill>
                <a:latin typeface="+mj-ea"/>
              </a:rPr>
            </a:br>
            <a:r>
              <a:rPr lang="ja-JP" altLang="en-US" sz="4800" u="sng" smtClean="0">
                <a:solidFill>
                  <a:srgbClr val="002060"/>
                </a:solidFill>
                <a:latin typeface="+mj-ea"/>
              </a:rPr>
              <a:t>第２部　入 院 料 等</a:t>
            </a:r>
            <a:r>
              <a:rPr lang="en-US" altLang="ja-JP" sz="4800" u="sng" smtClean="0">
                <a:solidFill>
                  <a:srgbClr val="002060"/>
                </a:solidFill>
                <a:latin typeface="+mj-ea"/>
              </a:rPr>
              <a:t/>
            </a:r>
            <a:br>
              <a:rPr lang="en-US" altLang="ja-JP" sz="4800" u="sng" smtClean="0">
                <a:solidFill>
                  <a:srgbClr val="002060"/>
                </a:solidFill>
                <a:latin typeface="+mj-ea"/>
              </a:rPr>
            </a:br>
            <a:r>
              <a:rPr lang="ja-JP" altLang="en-US" sz="4000" smtClean="0">
                <a:solidFill>
                  <a:srgbClr val="002060"/>
                </a:solidFill>
                <a:latin typeface="+mj-ea"/>
              </a:rPr>
              <a:t>　</a:t>
            </a:r>
            <a:r>
              <a:rPr lang="ja-JP" altLang="en-US" sz="4000" smtClean="0">
                <a:solidFill>
                  <a:srgbClr val="0070C0"/>
                </a:solidFill>
                <a:latin typeface="+mj-ea"/>
              </a:rPr>
              <a:t>第３節　特定入院料</a:t>
            </a:r>
            <a:endParaRPr lang="ja-JP" altLang="en-US" sz="4000" dirty="0">
              <a:solidFill>
                <a:srgbClr val="0070C0"/>
              </a:solidFill>
              <a:latin typeface="+mj-ea"/>
            </a:endParaRPr>
          </a:p>
        </p:txBody>
      </p:sp>
    </p:spTree>
    <p:extLst>
      <p:ext uri="{BB962C8B-B14F-4D97-AF65-F5344CB8AC3E}">
        <p14:creationId xmlns:p14="http://schemas.microsoft.com/office/powerpoint/2010/main" val="385426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19728" y="536988"/>
            <a:ext cx="8568952" cy="731772"/>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620688"/>
            <a:ext cx="8424936" cy="6120680"/>
          </a:xfrm>
        </p:spPr>
        <p:txBody>
          <a:bodyPr>
            <a:normAutofit/>
          </a:bodyPr>
          <a:lstStyle/>
          <a:p>
            <a:pPr marL="0" indent="0">
              <a:spcAft>
                <a:spcPts val="1200"/>
              </a:spcAft>
              <a:buNone/>
            </a:pP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Ａ</a:t>
            </a:r>
            <a:r>
              <a:rPr lang="en-US" altLang="ja-JP" sz="2800" dirty="0">
                <a:solidFill>
                  <a:srgbClr val="0000FF"/>
                </a:solidFill>
                <a:latin typeface="HG丸ｺﾞｼｯｸM-PRO" panose="020F0600000000000000" pitchFamily="50" charset="-128"/>
                <a:ea typeface="HG丸ｺﾞｼｯｸM-PRO" panose="020F0600000000000000" pitchFamily="50" charset="-128"/>
              </a:rPr>
              <a:t>300</a:t>
            </a: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　救命救急入院料（１日につき）</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542925" indent="0">
              <a:spcBef>
                <a:spcPts val="1200"/>
              </a:spcBef>
              <a:buNone/>
            </a:pPr>
            <a:endPar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542925" indent="0">
              <a:spcBef>
                <a:spcPts val="1200"/>
              </a:spcBef>
              <a:buNone/>
            </a:pPr>
            <a:r>
              <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kumimoji="1" lang="ja-JP" altLang="en-US" sz="2000" u="sng" dirty="0" smtClean="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endParaRPr kumimoji="1" lang="ja-JP" altLang="en-US" sz="2000" u="sng" dirty="0">
              <a:uFill>
                <a:solidFill>
                  <a:srgbClr val="0000FF"/>
                </a:solidFill>
              </a:u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58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261046587"/>
              </p:ext>
            </p:extLst>
          </p:nvPr>
        </p:nvGraphicFramePr>
        <p:xfrm>
          <a:off x="319728" y="1556792"/>
          <a:ext cx="8568951" cy="3600400"/>
        </p:xfrm>
        <a:graphic>
          <a:graphicData uri="http://schemas.openxmlformats.org/drawingml/2006/table">
            <a:tbl>
              <a:tblPr firstRow="1" bandRow="1">
                <a:tableStyleId>{C4B1156A-380E-4F78-BDF5-A606A8083BF9}</a:tableStyleId>
              </a:tblPr>
              <a:tblGrid>
                <a:gridCol w="7215397"/>
                <a:gridCol w="1353554"/>
              </a:tblGrid>
              <a:tr h="52170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smtClean="0">
                          <a:latin typeface="HG丸ｺﾞｼｯｸM-PRO" panose="020F0600000000000000" pitchFamily="50" charset="-128"/>
                          <a:ea typeface="HG丸ｺﾞｼｯｸM-PRO" panose="020F0600000000000000" pitchFamily="50" charset="-128"/>
                        </a:rPr>
                        <a:t>１　救命救急入院料１</a:t>
                      </a:r>
                      <a:endParaRPr kumimoji="1" lang="en-US" altLang="ja-JP" sz="1800" b="0" dirty="0" smtClean="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r>
              <a:tr h="1278495">
                <a:tc>
                  <a:txBody>
                    <a:bodyPr/>
                    <a:lstStyle/>
                    <a:p>
                      <a:pPr marL="180975" indent="0" algn="l">
                        <a:spcBef>
                          <a:spcPts val="600"/>
                        </a:spcBef>
                      </a:pP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イ　３日以内の期間</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　　　　　　 　９</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７１１点 → 　９</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８６９点</a:t>
                      </a:r>
                      <a:endPar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endParaRPr>
                    </a:p>
                    <a:p>
                      <a:pPr marL="180975" indent="0" algn="l">
                        <a:spcBef>
                          <a:spcPts val="600"/>
                        </a:spcBef>
                      </a:pP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ロ　４日以上７日以内の期間</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　　 　８</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７８６点 → 　８</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９２９点</a:t>
                      </a:r>
                      <a:endPar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endParaRPr>
                    </a:p>
                    <a:p>
                      <a:pPr marL="180975" indent="0" algn="l">
                        <a:spcBef>
                          <a:spcPts val="600"/>
                        </a:spcBef>
                      </a:pP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ハ　８日以上１４日以内の期間</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　 　７</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５０１点 → 　７</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６２３点</a:t>
                      </a:r>
                      <a:endParaRPr kumimoji="1" lang="ja-JP" altLang="en-US" sz="1800" b="0" dirty="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+158</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+143</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+122</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ja-JP" altLang="en-US" sz="1800" b="0" dirty="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521705">
                <a:tc gridSpan="2">
                  <a:txBody>
                    <a:bodyPr/>
                    <a:lstStyle/>
                    <a:p>
                      <a:r>
                        <a:rPr lang="ja-JP" altLang="en-US" sz="1800" b="0" dirty="0" smtClean="0">
                          <a:latin typeface="HG丸ｺﾞｼｯｸM-PRO" panose="020F0600000000000000" pitchFamily="50" charset="-128"/>
                          <a:ea typeface="HG丸ｺﾞｼｯｸM-PRO" panose="020F0600000000000000" pitchFamily="50" charset="-128"/>
                        </a:rPr>
                        <a:t>２　救命救急入院料２</a:t>
                      </a:r>
                      <a:endParaRPr kumimoji="1" lang="ja-JP" altLang="en-US" sz="1800" b="0" dirty="0">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r>
              <a:tr h="1278495">
                <a:tc>
                  <a:txBody>
                    <a:bodyPr/>
                    <a:lstStyle/>
                    <a:p>
                      <a:pPr marL="180975" indent="0" algn="l">
                        <a:spcBef>
                          <a:spcPts val="600"/>
                        </a:spcBef>
                      </a:pP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イ　３日以内の期間</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　　　　　　 １１</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２１１点 → １１</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３９３点</a:t>
                      </a:r>
                      <a:endPar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endParaRPr>
                    </a:p>
                    <a:p>
                      <a:pPr marL="180975" indent="0" algn="l">
                        <a:spcBef>
                          <a:spcPts val="600"/>
                        </a:spcBef>
                      </a:pP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ロ　４日以上７日以内の期間</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　　 １０</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１５１点 → １０</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３１６点</a:t>
                      </a:r>
                      <a:endPar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endParaRPr>
                    </a:p>
                    <a:p>
                      <a:pPr marL="180975" indent="0" algn="l">
                        <a:spcBef>
                          <a:spcPts val="600"/>
                        </a:spcBef>
                      </a:pP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ハ　８日以上１４日以内の期間</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　 　８</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９０１点 → 　９</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０４６点</a:t>
                      </a:r>
                      <a:endParaRPr kumimoji="1" lang="ja-JP" altLang="en-US" sz="1800" b="0" dirty="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+182</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+165</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+145</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ja-JP" altLang="en-US" sz="1800" b="0" dirty="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344971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19728" y="116632"/>
            <a:ext cx="8568952" cy="648072"/>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59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95536" y="260648"/>
            <a:ext cx="8424936" cy="6480720"/>
          </a:xfrm>
        </p:spPr>
        <p:txBody>
          <a:bodyPr>
            <a:normAutofit lnSpcReduction="10000"/>
          </a:bodyPr>
          <a:lstStyle/>
          <a:p>
            <a:pPr marL="0" indent="0">
              <a:spcAft>
                <a:spcPts val="1200"/>
              </a:spcAft>
              <a:buNone/>
            </a:pP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Ａ</a:t>
            </a:r>
            <a:r>
              <a:rPr lang="en-US" altLang="ja-JP" sz="2800" dirty="0">
                <a:solidFill>
                  <a:srgbClr val="0000FF"/>
                </a:solidFill>
                <a:latin typeface="HG丸ｺﾞｼｯｸM-PRO" panose="020F0600000000000000" pitchFamily="50" charset="-128"/>
                <a:ea typeface="HG丸ｺﾞｼｯｸM-PRO" panose="020F0600000000000000" pitchFamily="50" charset="-128"/>
              </a:rPr>
              <a:t>300</a:t>
            </a:r>
            <a:r>
              <a:rPr kumimoji="1" lang="ja-JP" altLang="en-US" sz="2800" dirty="0" smtClean="0">
                <a:solidFill>
                  <a:srgbClr val="0000FF"/>
                </a:solidFill>
                <a:latin typeface="HG丸ｺﾞｼｯｸM-PRO" panose="020F0600000000000000" pitchFamily="50" charset="-128"/>
                <a:ea typeface="HG丸ｺﾞｼｯｸM-PRO" panose="020F0600000000000000" pitchFamily="50" charset="-128"/>
              </a:rPr>
              <a:t>　救命救急入院料（１日につき）</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sz="24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sz="24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spcBef>
                <a:spcPts val="0"/>
              </a:spcBef>
              <a:buNone/>
            </a:pPr>
            <a:endParaRPr kumimoji="1" lang="en-US" altLang="ja-JP" sz="2400" dirty="0">
              <a:latin typeface="HG丸ｺﾞｼｯｸM-PRO" panose="020F0600000000000000" pitchFamily="50" charset="-128"/>
              <a:ea typeface="HG丸ｺﾞｼｯｸM-PRO" panose="020F0600000000000000" pitchFamily="50" charset="-128"/>
            </a:endParaRPr>
          </a:p>
          <a:p>
            <a:pPr marL="542925" indent="0">
              <a:spcBef>
                <a:spcPts val="1200"/>
              </a:spcBef>
              <a:buNone/>
            </a:pPr>
            <a:endPar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542925" indent="0">
              <a:spcBef>
                <a:spcPts val="1200"/>
              </a:spcBef>
              <a:buNone/>
            </a:pPr>
            <a:endPar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542925" indent="0">
              <a:spcBef>
                <a:spcPts val="1200"/>
              </a:spcBef>
              <a:buNone/>
            </a:pPr>
            <a:r>
              <a:rPr kumimoji="1" lang="en-US" altLang="ja-JP" sz="18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kumimoji="1" lang="ja-JP" altLang="en-US" sz="1800" u="sng" dirty="0" smtClean="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endParaRPr kumimoji="1" lang="ja-JP" altLang="en-US" sz="1800" u="sng" dirty="0">
              <a:uFill>
                <a:solidFill>
                  <a:srgbClr val="0000FF"/>
                </a:solidFill>
              </a:uFill>
              <a:latin typeface="HG丸ｺﾞｼｯｸM-PRO" panose="020F0600000000000000" pitchFamily="50" charset="-128"/>
              <a:ea typeface="HG丸ｺﾞｼｯｸM-PRO" panose="020F06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737246790"/>
              </p:ext>
            </p:extLst>
          </p:nvPr>
        </p:nvGraphicFramePr>
        <p:xfrm>
          <a:off x="499748" y="908720"/>
          <a:ext cx="8213402" cy="5333504"/>
        </p:xfrm>
        <a:graphic>
          <a:graphicData uri="http://schemas.openxmlformats.org/drawingml/2006/table">
            <a:tbl>
              <a:tblPr firstRow="1" bandRow="1">
                <a:tableStyleId>{C4B1156A-380E-4F78-BDF5-A606A8083BF9}</a:tableStyleId>
              </a:tblPr>
              <a:tblGrid>
                <a:gridCol w="6912230"/>
                <a:gridCol w="1301172"/>
              </a:tblGrid>
              <a:tr h="373132">
                <a:tc gridSpan="2">
                  <a:txBody>
                    <a:bodyPr/>
                    <a:lstStyle/>
                    <a:p>
                      <a:r>
                        <a:rPr lang="ja-JP" altLang="en-US" sz="1700" b="0" dirty="0" smtClean="0">
                          <a:latin typeface="HG丸ｺﾞｼｯｸM-PRO" panose="020F0600000000000000" pitchFamily="50" charset="-128"/>
                          <a:ea typeface="HG丸ｺﾞｼｯｸM-PRO" panose="020F0600000000000000" pitchFamily="50" charset="-128"/>
                        </a:rPr>
                        <a:t>３　救命救急入院料３</a:t>
                      </a:r>
                      <a:endParaRPr kumimoji="1" lang="ja-JP" altLang="en-US" sz="17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r>
              <a:tr h="373132">
                <a:tc>
                  <a:txBody>
                    <a:bodyPr/>
                    <a:lstStyle/>
                    <a:p>
                      <a:pPr marL="180975" indent="0" algn="l"/>
                      <a:r>
                        <a:rPr kumimoji="1" lang="ja-JP" altLang="en-US" sz="1700" b="0" dirty="0" smtClean="0">
                          <a:solidFill>
                            <a:schemeClr val="tx1"/>
                          </a:solidFill>
                          <a:latin typeface="HG丸ｺﾞｼｯｸM-PRO" panose="020F0600000000000000" pitchFamily="50" charset="-128"/>
                          <a:ea typeface="HG丸ｺﾞｼｯｸM-PRO" panose="020F0600000000000000" pitchFamily="50" charset="-128"/>
                        </a:rPr>
                        <a:t>イ　救命救急入院料</a:t>
                      </a:r>
                      <a:endParaRPr kumimoji="1" lang="en-US" altLang="ja-JP" sz="1700" b="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0" algn="l"/>
                      <a:r>
                        <a:rPr kumimoji="1" lang="en-US" altLang="ja-JP" sz="1700" b="0" dirty="0" smtClean="0">
                          <a:solidFill>
                            <a:schemeClr val="tx1"/>
                          </a:solidFill>
                          <a:latin typeface="HG丸ｺﾞｼｯｸM-PRO" panose="020F0600000000000000" pitchFamily="50" charset="-128"/>
                          <a:ea typeface="HG丸ｺﾞｼｯｸM-PRO" panose="020F0600000000000000" pitchFamily="50" charset="-128"/>
                        </a:rPr>
                        <a:t>(1)</a:t>
                      </a:r>
                      <a:r>
                        <a:rPr kumimoji="1" lang="ja-JP" altLang="en-US" sz="1700" b="0" dirty="0" smtClean="0">
                          <a:solidFill>
                            <a:schemeClr val="tx1"/>
                          </a:solidFill>
                          <a:latin typeface="HG丸ｺﾞｼｯｸM-PRO" panose="020F0600000000000000" pitchFamily="50" charset="-128"/>
                          <a:ea typeface="HG丸ｺﾞｼｯｸM-PRO" panose="020F0600000000000000" pitchFamily="50" charset="-128"/>
                        </a:rPr>
                        <a:t>　３日以内の期間</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　  　　　 　 　９</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７１１点 → ９</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８６９点</a:t>
                      </a:r>
                      <a:endPar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endParaRPr>
                    </a:p>
                    <a:p>
                      <a:pPr marL="361950" indent="0" algn="l"/>
                      <a:r>
                        <a:rPr kumimoji="1" lang="en-US" altLang="ja-JP" sz="1700" b="0" dirty="0" smtClean="0">
                          <a:solidFill>
                            <a:schemeClr val="tx1"/>
                          </a:solidFill>
                          <a:latin typeface="HG丸ｺﾞｼｯｸM-PRO" panose="020F0600000000000000" pitchFamily="50" charset="-128"/>
                          <a:ea typeface="HG丸ｺﾞｼｯｸM-PRO" panose="020F0600000000000000" pitchFamily="50" charset="-128"/>
                        </a:rPr>
                        <a:t>(2)</a:t>
                      </a:r>
                      <a:r>
                        <a:rPr kumimoji="1" lang="ja-JP" altLang="en-US" sz="1700" b="0" dirty="0" smtClean="0">
                          <a:solidFill>
                            <a:schemeClr val="tx1"/>
                          </a:solidFill>
                          <a:latin typeface="HG丸ｺﾞｼｯｸM-PRO" panose="020F0600000000000000" pitchFamily="50" charset="-128"/>
                          <a:ea typeface="HG丸ｺﾞｼｯｸM-PRO" panose="020F0600000000000000" pitchFamily="50" charset="-128"/>
                        </a:rPr>
                        <a:t>　４日以上７日以内の期間    　　</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８</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７８６点 → ８</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９２９点</a:t>
                      </a:r>
                      <a:endPar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endParaRPr>
                    </a:p>
                    <a:p>
                      <a:pPr marL="361950" indent="0" algn="l"/>
                      <a:r>
                        <a:rPr kumimoji="1" lang="en-US" altLang="ja-JP" sz="1700" b="0" dirty="0" smtClean="0">
                          <a:solidFill>
                            <a:schemeClr val="tx1"/>
                          </a:solidFill>
                          <a:latin typeface="HG丸ｺﾞｼｯｸM-PRO" panose="020F0600000000000000" pitchFamily="50" charset="-128"/>
                          <a:ea typeface="HG丸ｺﾞｼｯｸM-PRO" panose="020F0600000000000000" pitchFamily="50" charset="-128"/>
                        </a:rPr>
                        <a:t>(3)</a:t>
                      </a:r>
                      <a:r>
                        <a:rPr kumimoji="1" lang="ja-JP" altLang="en-US" sz="1700" b="0" dirty="0" smtClean="0">
                          <a:solidFill>
                            <a:schemeClr val="tx1"/>
                          </a:solidFill>
                          <a:latin typeface="HG丸ｺﾞｼｯｸM-PRO" panose="020F0600000000000000" pitchFamily="50" charset="-128"/>
                          <a:ea typeface="HG丸ｺﾞｼｯｸM-PRO" panose="020F0600000000000000" pitchFamily="50" charset="-128"/>
                        </a:rPr>
                        <a:t>　８日以上１４日以内の期間</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　　 ７</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５０１点 → ７</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６２３点</a:t>
                      </a:r>
                      <a:endPar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endParaRPr>
                    </a:p>
                    <a:p>
                      <a:pPr marL="180975" indent="0" algn="l"/>
                      <a:r>
                        <a:rPr kumimoji="1" lang="ja-JP" altLang="en-US" sz="1700" b="0" dirty="0" smtClean="0">
                          <a:solidFill>
                            <a:schemeClr val="tx1"/>
                          </a:solidFill>
                          <a:latin typeface="HG丸ｺﾞｼｯｸM-PRO" panose="020F0600000000000000" pitchFamily="50" charset="-128"/>
                          <a:ea typeface="HG丸ｺﾞｼｯｸM-PRO" panose="020F0600000000000000" pitchFamily="50" charset="-128"/>
                        </a:rPr>
                        <a:t>ロ　広範囲熱傷特定集中治療管理料</a:t>
                      </a:r>
                      <a:endParaRPr kumimoji="1" lang="en-US" altLang="ja-JP" sz="1700" b="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0" algn="l"/>
                      <a:r>
                        <a:rPr kumimoji="1" lang="en-US" altLang="ja-JP" sz="1700" b="0" dirty="0" smtClean="0">
                          <a:solidFill>
                            <a:schemeClr val="tx1"/>
                          </a:solidFill>
                          <a:latin typeface="HG丸ｺﾞｼｯｸM-PRO" panose="020F0600000000000000" pitchFamily="50" charset="-128"/>
                          <a:ea typeface="HG丸ｺﾞｼｯｸM-PRO" panose="020F0600000000000000" pitchFamily="50" charset="-128"/>
                        </a:rPr>
                        <a:t>(1)</a:t>
                      </a:r>
                      <a:r>
                        <a:rPr kumimoji="1" lang="ja-JP" altLang="en-US" sz="1700" b="0" dirty="0" smtClean="0">
                          <a:solidFill>
                            <a:schemeClr val="tx1"/>
                          </a:solidFill>
                          <a:latin typeface="HG丸ｺﾞｼｯｸM-PRO" panose="020F0600000000000000" pitchFamily="50" charset="-128"/>
                          <a:ea typeface="HG丸ｺﾞｼｯｸM-PRO" panose="020F0600000000000000" pitchFamily="50" charset="-128"/>
                        </a:rPr>
                        <a:t>　３日以内の期間</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　  　　　 　　 ９</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７１１点 → ９</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８６９点</a:t>
                      </a:r>
                      <a:endPar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endParaRPr>
                    </a:p>
                    <a:p>
                      <a:pPr marL="361950" indent="0" algn="l"/>
                      <a:r>
                        <a:rPr kumimoji="1" lang="en-US" altLang="ja-JP" sz="1700" b="0" dirty="0" smtClean="0">
                          <a:solidFill>
                            <a:schemeClr val="tx1"/>
                          </a:solidFill>
                          <a:latin typeface="HG丸ｺﾞｼｯｸM-PRO" panose="020F0600000000000000" pitchFamily="50" charset="-128"/>
                          <a:ea typeface="HG丸ｺﾞｼｯｸM-PRO" panose="020F0600000000000000" pitchFamily="50" charset="-128"/>
                        </a:rPr>
                        <a:t>(2)</a:t>
                      </a:r>
                      <a:r>
                        <a:rPr kumimoji="1" lang="ja-JP" altLang="en-US" sz="1700" b="0" dirty="0" smtClean="0">
                          <a:solidFill>
                            <a:schemeClr val="tx1"/>
                          </a:solidFill>
                          <a:latin typeface="HG丸ｺﾞｼｯｸM-PRO" panose="020F0600000000000000" pitchFamily="50" charset="-128"/>
                          <a:ea typeface="HG丸ｺﾞｼｯｸM-PRO" panose="020F0600000000000000" pitchFamily="50" charset="-128"/>
                        </a:rPr>
                        <a:t>　４日以上７日以内の期間    　　</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８</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７８６点 → ８</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９２９点</a:t>
                      </a:r>
                      <a:endPar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endParaRPr>
                    </a:p>
                    <a:p>
                      <a:pPr marL="361950" indent="0" algn="l"/>
                      <a:r>
                        <a:rPr kumimoji="1" lang="en-US" altLang="ja-JP" sz="1700" b="0" dirty="0" smtClean="0">
                          <a:solidFill>
                            <a:schemeClr val="tx1"/>
                          </a:solidFill>
                          <a:latin typeface="HG丸ｺﾞｼｯｸM-PRO" panose="020F0600000000000000" pitchFamily="50" charset="-128"/>
                          <a:ea typeface="HG丸ｺﾞｼｯｸM-PRO" panose="020F0600000000000000" pitchFamily="50" charset="-128"/>
                        </a:rPr>
                        <a:t>(3)</a:t>
                      </a:r>
                      <a:r>
                        <a:rPr kumimoji="1" lang="ja-JP" altLang="en-US" sz="1700" b="0" dirty="0" smtClean="0">
                          <a:solidFill>
                            <a:schemeClr val="tx1"/>
                          </a:solidFill>
                          <a:latin typeface="HG丸ｺﾞｼｯｸM-PRO" panose="020F0600000000000000" pitchFamily="50" charset="-128"/>
                          <a:ea typeface="HG丸ｺﾞｼｯｸM-PRO" panose="020F0600000000000000" pitchFamily="50" charset="-128"/>
                        </a:rPr>
                        <a:t>　８日以上６０日以内の期間</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　　 ７</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９０１点 → ８</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０３０点</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rPr>
                        <a:t>+158</a:t>
                      </a: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rPr>
                        <a:t>+143</a:t>
                      </a: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rPr>
                        <a:t>+122</a:t>
                      </a: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rPr>
                        <a:t>+158</a:t>
                      </a: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rPr>
                        <a:t>+143</a:t>
                      </a: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rPr>
                        <a:t>+129</a:t>
                      </a: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3132">
                <a:tc gridSpan="2">
                  <a:txBody>
                    <a:bodyPr/>
                    <a:lstStyle/>
                    <a:p>
                      <a:r>
                        <a:rPr lang="ja-JP" altLang="en-US" sz="1700" b="0" dirty="0" smtClean="0">
                          <a:latin typeface="HG丸ｺﾞｼｯｸM-PRO" panose="020F0600000000000000" pitchFamily="50" charset="-128"/>
                          <a:ea typeface="HG丸ｺﾞｼｯｸM-PRO" panose="020F0600000000000000" pitchFamily="50" charset="-128"/>
                        </a:rPr>
                        <a:t>４　救命救急入院料４</a:t>
                      </a:r>
                      <a:endParaRPr kumimoji="1" lang="ja-JP" altLang="en-US" sz="17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r>
              <a:tr h="373132">
                <a:tc>
                  <a:txBody>
                    <a:bodyPr/>
                    <a:lstStyle/>
                    <a:p>
                      <a:pPr marL="180975" indent="0" algn="l"/>
                      <a:r>
                        <a:rPr kumimoji="1" lang="ja-JP" altLang="en-US" sz="1700" b="0" dirty="0" smtClean="0">
                          <a:solidFill>
                            <a:schemeClr val="tx1"/>
                          </a:solidFill>
                          <a:latin typeface="HG丸ｺﾞｼｯｸM-PRO" panose="020F0600000000000000" pitchFamily="50" charset="-128"/>
                          <a:ea typeface="HG丸ｺﾞｼｯｸM-PRO" panose="020F0600000000000000" pitchFamily="50" charset="-128"/>
                        </a:rPr>
                        <a:t>イ　救命救急入院料</a:t>
                      </a:r>
                      <a:endParaRPr kumimoji="1" lang="en-US" altLang="ja-JP" sz="1700" b="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0" algn="l"/>
                      <a:r>
                        <a:rPr kumimoji="1" lang="en-US" altLang="ja-JP" sz="1700" b="0" dirty="0" smtClean="0">
                          <a:solidFill>
                            <a:schemeClr val="tx1"/>
                          </a:solidFill>
                          <a:latin typeface="HG丸ｺﾞｼｯｸM-PRO" panose="020F0600000000000000" pitchFamily="50" charset="-128"/>
                          <a:ea typeface="HG丸ｺﾞｼｯｸM-PRO" panose="020F0600000000000000" pitchFamily="50" charset="-128"/>
                        </a:rPr>
                        <a:t>(1)</a:t>
                      </a:r>
                      <a:r>
                        <a:rPr kumimoji="1" lang="ja-JP" altLang="en-US" sz="1700" b="0" dirty="0" smtClean="0">
                          <a:solidFill>
                            <a:schemeClr val="tx1"/>
                          </a:solidFill>
                          <a:latin typeface="HG丸ｺﾞｼｯｸM-PRO" panose="020F0600000000000000" pitchFamily="50" charset="-128"/>
                          <a:ea typeface="HG丸ｺﾞｼｯｸM-PRO" panose="020F0600000000000000" pitchFamily="50" charset="-128"/>
                        </a:rPr>
                        <a:t>　３日以内の期間</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700" b="0" baseline="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１１</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２１１点 → １１</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３９３点</a:t>
                      </a:r>
                      <a:endPar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endParaRPr>
                    </a:p>
                    <a:p>
                      <a:pPr marL="361950" indent="0" algn="l"/>
                      <a:r>
                        <a:rPr kumimoji="1" lang="en-US" altLang="ja-JP" sz="1700" b="0" dirty="0" smtClean="0">
                          <a:solidFill>
                            <a:schemeClr val="tx1"/>
                          </a:solidFill>
                          <a:latin typeface="HG丸ｺﾞｼｯｸM-PRO" panose="020F0600000000000000" pitchFamily="50" charset="-128"/>
                          <a:ea typeface="HG丸ｺﾞｼｯｸM-PRO" panose="020F0600000000000000" pitchFamily="50" charset="-128"/>
                        </a:rPr>
                        <a:t>(2)</a:t>
                      </a:r>
                      <a:r>
                        <a:rPr kumimoji="1" lang="ja-JP" altLang="en-US" sz="1700" b="0" dirty="0" smtClean="0">
                          <a:solidFill>
                            <a:schemeClr val="tx1"/>
                          </a:solidFill>
                          <a:latin typeface="HG丸ｺﾞｼｯｸM-PRO" panose="020F0600000000000000" pitchFamily="50" charset="-128"/>
                          <a:ea typeface="HG丸ｺﾞｼｯｸM-PRO" panose="020F0600000000000000" pitchFamily="50" charset="-128"/>
                        </a:rPr>
                        <a:t>　４日以上７日以内の期間     </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１０</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１５１点 → １０</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３１６点</a:t>
                      </a:r>
                      <a:endPar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endParaRPr>
                    </a:p>
                    <a:p>
                      <a:pPr marL="361950" indent="0" algn="l"/>
                      <a:r>
                        <a:rPr kumimoji="1" lang="en-US" altLang="ja-JP" sz="1700" b="0" dirty="0" smtClean="0">
                          <a:solidFill>
                            <a:schemeClr val="tx1"/>
                          </a:solidFill>
                          <a:latin typeface="HG丸ｺﾞｼｯｸM-PRO" panose="020F0600000000000000" pitchFamily="50" charset="-128"/>
                          <a:ea typeface="HG丸ｺﾞｼｯｸM-PRO" panose="020F0600000000000000" pitchFamily="50" charset="-128"/>
                        </a:rPr>
                        <a:t>(3)</a:t>
                      </a:r>
                      <a:r>
                        <a:rPr kumimoji="1" lang="ja-JP" altLang="en-US" sz="1700" b="0" dirty="0" smtClean="0">
                          <a:solidFill>
                            <a:schemeClr val="tx1"/>
                          </a:solidFill>
                          <a:latin typeface="HG丸ｺﾞｼｯｸM-PRO" panose="020F0600000000000000" pitchFamily="50" charset="-128"/>
                          <a:ea typeface="HG丸ｺﾞｼｯｸM-PRO" panose="020F0600000000000000" pitchFamily="50" charset="-128"/>
                        </a:rPr>
                        <a:t>　８日以上１４日以内の期間</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700" b="0" baseline="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 ８</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９０１点 →    ９</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０４６点</a:t>
                      </a:r>
                      <a:endPar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endParaRPr>
                    </a:p>
                    <a:p>
                      <a:pPr marL="180975" indent="0" algn="l"/>
                      <a:r>
                        <a:rPr kumimoji="1" lang="ja-JP" altLang="en-US" sz="1700" b="0" dirty="0" smtClean="0">
                          <a:solidFill>
                            <a:schemeClr val="tx1"/>
                          </a:solidFill>
                          <a:latin typeface="HG丸ｺﾞｼｯｸM-PRO" panose="020F0600000000000000" pitchFamily="50" charset="-128"/>
                          <a:ea typeface="HG丸ｺﾞｼｯｸM-PRO" panose="020F0600000000000000" pitchFamily="50" charset="-128"/>
                        </a:rPr>
                        <a:t>ロ　広範囲熱傷特定集中治療管理料</a:t>
                      </a:r>
                      <a:endParaRPr kumimoji="1" lang="en-US" altLang="ja-JP" sz="1700" b="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0" algn="l"/>
                      <a:r>
                        <a:rPr kumimoji="1" lang="en-US" altLang="ja-JP" sz="1700" b="0" dirty="0" smtClean="0">
                          <a:solidFill>
                            <a:schemeClr val="tx1"/>
                          </a:solidFill>
                          <a:latin typeface="HG丸ｺﾞｼｯｸM-PRO" panose="020F0600000000000000" pitchFamily="50" charset="-128"/>
                          <a:ea typeface="HG丸ｺﾞｼｯｸM-PRO" panose="020F0600000000000000" pitchFamily="50" charset="-128"/>
                        </a:rPr>
                        <a:t>(1)</a:t>
                      </a:r>
                      <a:r>
                        <a:rPr kumimoji="1" lang="ja-JP" altLang="en-US" sz="1700" b="0" dirty="0" smtClean="0">
                          <a:solidFill>
                            <a:schemeClr val="tx1"/>
                          </a:solidFill>
                          <a:latin typeface="HG丸ｺﾞｼｯｸM-PRO" panose="020F0600000000000000" pitchFamily="50" charset="-128"/>
                          <a:ea typeface="HG丸ｺﾞｼｯｸM-PRO" panose="020F0600000000000000" pitchFamily="50" charset="-128"/>
                        </a:rPr>
                        <a:t>　３日以内の期間</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　  　　　   １１</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２１１点 → １１</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３９３点</a:t>
                      </a:r>
                      <a:endPar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endParaRPr>
                    </a:p>
                    <a:p>
                      <a:pPr marL="361950" indent="0" algn="l"/>
                      <a:r>
                        <a:rPr kumimoji="1" lang="en-US" altLang="ja-JP" sz="1700" b="0" dirty="0" smtClean="0">
                          <a:solidFill>
                            <a:schemeClr val="tx1"/>
                          </a:solidFill>
                          <a:latin typeface="HG丸ｺﾞｼｯｸM-PRO" panose="020F0600000000000000" pitchFamily="50" charset="-128"/>
                          <a:ea typeface="HG丸ｺﾞｼｯｸM-PRO" panose="020F0600000000000000" pitchFamily="50" charset="-128"/>
                        </a:rPr>
                        <a:t>(2)</a:t>
                      </a:r>
                      <a:r>
                        <a:rPr kumimoji="1" lang="ja-JP" altLang="en-US" sz="1700" b="0" dirty="0" smtClean="0">
                          <a:solidFill>
                            <a:schemeClr val="tx1"/>
                          </a:solidFill>
                          <a:latin typeface="HG丸ｺﾞｼｯｸM-PRO" panose="020F0600000000000000" pitchFamily="50" charset="-128"/>
                          <a:ea typeface="HG丸ｺﾞｼｯｸM-PRO" panose="020F0600000000000000" pitchFamily="50" charset="-128"/>
                        </a:rPr>
                        <a:t>　４日以上７日以内の期間　  </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１０</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１５１点 → １０</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３１６点</a:t>
                      </a:r>
                      <a:endPar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endParaRPr>
                    </a:p>
                    <a:p>
                      <a:pPr marL="361950" indent="0" algn="l"/>
                      <a:r>
                        <a:rPr kumimoji="1" lang="en-US" altLang="ja-JP" sz="1700" b="0" dirty="0" smtClean="0">
                          <a:solidFill>
                            <a:schemeClr val="tx1"/>
                          </a:solidFill>
                          <a:latin typeface="HG丸ｺﾞｼｯｸM-PRO" panose="020F0600000000000000" pitchFamily="50" charset="-128"/>
                          <a:ea typeface="HG丸ｺﾞｼｯｸM-PRO" panose="020F0600000000000000" pitchFamily="50" charset="-128"/>
                        </a:rPr>
                        <a:t>(3)</a:t>
                      </a:r>
                      <a:r>
                        <a:rPr kumimoji="1" lang="ja-JP" altLang="en-US" sz="1700" b="0" dirty="0" smtClean="0">
                          <a:solidFill>
                            <a:schemeClr val="tx1"/>
                          </a:solidFill>
                          <a:latin typeface="HG丸ｺﾞｼｯｸM-PRO" panose="020F0600000000000000" pitchFamily="50" charset="-128"/>
                          <a:ea typeface="HG丸ｺﾞｼｯｸM-PRO" panose="020F0600000000000000" pitchFamily="50" charset="-128"/>
                        </a:rPr>
                        <a:t>　８日以上１４日以内の期間</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　  ８</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９０１点 →    ９</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０４６点</a:t>
                      </a:r>
                      <a:endPar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endParaRPr>
                    </a:p>
                    <a:p>
                      <a:pPr marL="361950" marR="0" indent="0" algn="l" defTabSz="914400" rtl="0" eaLnBrk="1" fontAlgn="auto" latinLnBrk="0" hangingPunct="1">
                        <a:lnSpc>
                          <a:spcPct val="100000"/>
                        </a:lnSpc>
                        <a:spcBef>
                          <a:spcPts val="0"/>
                        </a:spcBef>
                        <a:spcAft>
                          <a:spcPts val="0"/>
                        </a:spcAft>
                        <a:buClrTx/>
                        <a:buSzTx/>
                        <a:buFontTx/>
                        <a:buNone/>
                        <a:tabLst/>
                        <a:defRPr/>
                      </a:pPr>
                      <a:r>
                        <a:rPr kumimoji="1" lang="en-US" altLang="ja-JP" sz="1700" b="0" dirty="0" smtClean="0">
                          <a:solidFill>
                            <a:schemeClr val="tx1"/>
                          </a:solidFill>
                          <a:latin typeface="HG丸ｺﾞｼｯｸM-PRO" panose="020F0600000000000000" pitchFamily="50" charset="-128"/>
                          <a:ea typeface="HG丸ｺﾞｼｯｸM-PRO" panose="020F0600000000000000" pitchFamily="50" charset="-128"/>
                        </a:rPr>
                        <a:t>(4)</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700" b="0" dirty="0" smtClean="0">
                          <a:solidFill>
                            <a:schemeClr val="tx1"/>
                          </a:solidFill>
                          <a:latin typeface="HG丸ｺﾞｼｯｸM-PRO" panose="020F0600000000000000" pitchFamily="50" charset="-128"/>
                          <a:ea typeface="HG丸ｺﾞｼｯｸM-PRO" panose="020F0600000000000000" pitchFamily="50" charset="-128"/>
                        </a:rPr>
                        <a:t>１５日以上６０日以内の期間</a:t>
                      </a:r>
                      <a:r>
                        <a:rPr kumimoji="1" lang="ja-JP" altLang="en-US" sz="1700" b="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７</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９０１点 →    ８</a:t>
                      </a:r>
                      <a:r>
                        <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700" b="0" dirty="0" smtClean="0">
                          <a:solidFill>
                            <a:srgbClr val="FF0000"/>
                          </a:solidFill>
                          <a:latin typeface="HG丸ｺﾞｼｯｸM-PRO" panose="020F0600000000000000" pitchFamily="50" charset="-128"/>
                          <a:ea typeface="HG丸ｺﾞｼｯｸM-PRO" panose="020F0600000000000000" pitchFamily="50" charset="-128"/>
                        </a:rPr>
                        <a:t>０３０点</a:t>
                      </a:r>
                      <a:endParaRPr kumimoji="1" lang="en-US" altLang="ja-JP" sz="1700" b="0" dirty="0" smtClean="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rPr>
                        <a:t>+182</a:t>
                      </a: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rPr>
                        <a:t>+165</a:t>
                      </a: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rPr>
                        <a:t>+145</a:t>
                      </a: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rPr>
                        <a:t>+182</a:t>
                      </a: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rPr>
                        <a:t>+165</a:t>
                      </a: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rPr>
                        <a:t>+145</a:t>
                      </a: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700" b="0" dirty="0" smtClean="0">
                          <a:solidFill>
                            <a:srgbClr val="0000FF"/>
                          </a:solidFill>
                          <a:latin typeface="HG丸ｺﾞｼｯｸM-PRO" panose="020F0600000000000000" pitchFamily="50" charset="-128"/>
                          <a:ea typeface="HG丸ｺﾞｼｯｸM-PRO" panose="020F0600000000000000" pitchFamily="50" charset="-128"/>
                        </a:rPr>
                        <a:t>+129</a:t>
                      </a:r>
                      <a:r>
                        <a:rPr kumimoji="1" lang="ja-JP" altLang="en-US" sz="17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ja-JP" altLang="en-US" sz="1700" b="0" dirty="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41897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23527" y="908720"/>
            <a:ext cx="8534923" cy="5832648"/>
          </a:xfrm>
          <a:prstGeom prst="roundRect">
            <a:avLst>
              <a:gd name="adj" fmla="val 1056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7" name="対角する 2 つの角を切り取った四角形 6"/>
          <p:cNvSpPr/>
          <p:nvPr/>
        </p:nvSpPr>
        <p:spPr>
          <a:xfrm>
            <a:off x="467544" y="3825044"/>
            <a:ext cx="8208912" cy="1332148"/>
          </a:xfrm>
          <a:prstGeom prst="snip2DiagRect">
            <a:avLst>
              <a:gd name="adj1" fmla="val 0"/>
              <a:gd name="adj2" fmla="val 28001"/>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a:xfrm>
            <a:off x="457200" y="188640"/>
            <a:ext cx="8229600" cy="648072"/>
          </a:xfrm>
          <a:prstGeom prst="flowChartAlternateProcess">
            <a:avLst/>
          </a:prstGeom>
          <a:solidFill>
            <a:srgbClr val="FFFFCC"/>
          </a:solidFill>
          <a:ln w="28575">
            <a:solidFill>
              <a:schemeClr val="tx1"/>
            </a:solidFill>
          </a:ln>
          <a:effectLst>
            <a:outerShdw blurRad="50800" dist="38100" algn="l" rotWithShape="0">
              <a:prstClr val="black">
                <a:alpha val="40000"/>
              </a:prstClr>
            </a:outerShdw>
          </a:effectLst>
        </p:spPr>
        <p:txBody>
          <a:bodyPr>
            <a:noAutofit/>
          </a:bodyPr>
          <a:lstStyle/>
          <a:p>
            <a:r>
              <a:rPr lang="ja-JP" altLang="en-US" sz="3600" dirty="0">
                <a:effectLst>
                  <a:outerShdw blurRad="38100" dist="38100" dir="2700000" algn="tl">
                    <a:srgbClr val="000000">
                      <a:alpha val="43137"/>
                    </a:srgbClr>
                  </a:outerShdw>
                </a:effectLst>
                <a:latin typeface="+mj-ea"/>
              </a:rPr>
              <a:t>大病院</a:t>
            </a:r>
            <a:r>
              <a:rPr lang="ja-JP" altLang="en-US" sz="3600" dirty="0" smtClean="0">
                <a:effectLst>
                  <a:outerShdw blurRad="38100" dist="38100" dir="2700000" algn="tl">
                    <a:srgbClr val="000000">
                      <a:alpha val="43137"/>
                    </a:srgbClr>
                  </a:outerShdw>
                </a:effectLst>
                <a:latin typeface="+mj-ea"/>
              </a:rPr>
              <a:t>の紹介率</a:t>
            </a:r>
            <a:r>
              <a:rPr lang="ja-JP" altLang="en-US" sz="3600" dirty="0">
                <a:effectLst>
                  <a:outerShdw blurRad="38100" dist="38100" dir="2700000" algn="tl">
                    <a:srgbClr val="000000">
                      <a:alpha val="43137"/>
                    </a:srgbClr>
                  </a:outerShdw>
                </a:effectLst>
                <a:latin typeface="+mj-ea"/>
              </a:rPr>
              <a:t>・</a:t>
            </a:r>
            <a:r>
              <a:rPr lang="ja-JP" altLang="en-US" sz="3600" dirty="0" smtClean="0">
                <a:effectLst>
                  <a:outerShdw blurRad="38100" dist="38100" dir="2700000" algn="tl">
                    <a:srgbClr val="000000">
                      <a:alpha val="43137"/>
                    </a:srgbClr>
                  </a:outerShdw>
                </a:effectLst>
                <a:latin typeface="+mj-ea"/>
              </a:rPr>
              <a:t>逆紹介率</a:t>
            </a:r>
            <a:endParaRPr kumimoji="1" lang="ja-JP" altLang="en-US" sz="3600" dirty="0">
              <a:effectLst>
                <a:outerShdw blurRad="38100" dist="38100" dir="2700000" algn="tl">
                  <a:srgbClr val="000000">
                    <a:alpha val="43137"/>
                  </a:srgbClr>
                </a:outerShdw>
              </a:effectLst>
              <a:latin typeface="+mj-ea"/>
            </a:endParaRPr>
          </a:p>
        </p:txBody>
      </p:sp>
      <p:sp>
        <p:nvSpPr>
          <p:cNvPr id="4" name="スライド番号プレースホルダー 3"/>
          <p:cNvSpPr>
            <a:spLocks noGrp="1"/>
          </p:cNvSpPr>
          <p:nvPr>
            <p:ph type="sldNum" sz="quarter" idx="12"/>
          </p:nvPr>
        </p:nvSpPr>
        <p:spPr>
          <a:xfrm>
            <a:off x="6876256" y="6462855"/>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95536" y="1052736"/>
            <a:ext cx="8352928" cy="5688632"/>
          </a:xfrm>
        </p:spPr>
        <p:txBody>
          <a:bodyPr>
            <a:normAutofit lnSpcReduction="10000"/>
          </a:bodyPr>
          <a:lstStyle/>
          <a:p>
            <a:pPr marL="712788" indent="-712788">
              <a:buNone/>
            </a:pPr>
            <a:r>
              <a:rPr lang="ja-JP" altLang="en-US" sz="2400" dirty="0" smtClean="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対象病院］</a:t>
            </a:r>
            <a:endParaRPr lang="en-US" altLang="ja-JP" sz="2400" dirty="0">
              <a:latin typeface="HG丸ｺﾞｼｯｸM-PRO" panose="020F0600000000000000" pitchFamily="50" charset="-128"/>
              <a:ea typeface="HG丸ｺﾞｼｯｸM-PRO" panose="020F0600000000000000" pitchFamily="50" charset="-128"/>
            </a:endParaRPr>
          </a:p>
          <a:p>
            <a:pPr marL="542925" indent="-277813">
              <a:spcBef>
                <a:spcPts val="1200"/>
              </a:spcBef>
              <a:buNone/>
            </a:pPr>
            <a:r>
              <a:rPr lang="ja-JP" altLang="en-US" sz="2400" dirty="0">
                <a:latin typeface="HG丸ｺﾞｼｯｸM-PRO" panose="020F0600000000000000" pitchFamily="50" charset="-128"/>
                <a:ea typeface="HG丸ｺﾞｼｯｸM-PRO" panose="020F0600000000000000" pitchFamily="50" charset="-128"/>
              </a:rPr>
              <a:t>①　特定機能病院と</a:t>
            </a:r>
            <a:r>
              <a:rPr lang="ja-JP" altLang="en-US" sz="2400" u="heavy" dirty="0">
                <a:uFill>
                  <a:solidFill>
                    <a:srgbClr val="FF0000"/>
                  </a:solidFill>
                </a:uFill>
                <a:latin typeface="HG丸ｺﾞｼｯｸM-PRO" panose="020F0600000000000000" pitchFamily="50" charset="-128"/>
                <a:ea typeface="HG丸ｺﾞｼｯｸM-PRO" panose="020F0600000000000000" pitchFamily="50" charset="-128"/>
              </a:rPr>
              <a:t>許可病床数が</a:t>
            </a:r>
            <a:r>
              <a:rPr lang="en-US" altLang="ja-JP" sz="2400" u="heavy" dirty="0">
                <a:uFill>
                  <a:solidFill>
                    <a:srgbClr val="FF0000"/>
                  </a:solidFill>
                </a:uFill>
                <a:latin typeface="HG丸ｺﾞｼｯｸM-PRO" panose="020F0600000000000000" pitchFamily="50" charset="-128"/>
                <a:ea typeface="HG丸ｺﾞｼｯｸM-PRO" panose="020F0600000000000000" pitchFamily="50" charset="-128"/>
              </a:rPr>
              <a:t>500</a:t>
            </a:r>
            <a:r>
              <a:rPr lang="ja-JP" altLang="en-US" sz="2400" u="heavy" dirty="0">
                <a:uFill>
                  <a:solidFill>
                    <a:srgbClr val="FF0000"/>
                  </a:solidFill>
                </a:uFill>
                <a:latin typeface="HG丸ｺﾞｼｯｸM-PRO" panose="020F0600000000000000" pitchFamily="50" charset="-128"/>
                <a:ea typeface="HG丸ｺﾞｼｯｸM-PRO" panose="020F0600000000000000" pitchFamily="50" charset="-128"/>
              </a:rPr>
              <a:t>床以上</a:t>
            </a:r>
            <a:r>
              <a:rPr lang="ja-JP" altLang="en-US" sz="2400" dirty="0">
                <a:latin typeface="HG丸ｺﾞｼｯｸM-PRO" panose="020F0600000000000000" pitchFamily="50" charset="-128"/>
                <a:ea typeface="HG丸ｺﾞｼｯｸM-PRO" panose="020F0600000000000000" pitchFamily="50" charset="-128"/>
              </a:rPr>
              <a:t>の地域医療支援病院のうち、</a:t>
            </a:r>
            <a:r>
              <a:rPr lang="ja-JP" altLang="en-US" sz="2400" u="sng" dirty="0">
                <a:solidFill>
                  <a:srgbClr val="0000FF"/>
                </a:solidFill>
                <a:latin typeface="HG丸ｺﾞｼｯｸM-PRO" panose="020F0600000000000000" pitchFamily="50" charset="-128"/>
                <a:ea typeface="HG丸ｺﾞｼｯｸM-PRO" panose="020F0600000000000000" pitchFamily="50" charset="-128"/>
              </a:rPr>
              <a:t>紹介率</a:t>
            </a:r>
            <a:r>
              <a:rPr lang="en-US" altLang="ja-JP" sz="2400" u="sng" dirty="0">
                <a:solidFill>
                  <a:srgbClr val="0000FF"/>
                </a:solidFill>
                <a:latin typeface="HG丸ｺﾞｼｯｸM-PRO" panose="020F0600000000000000" pitchFamily="50" charset="-128"/>
                <a:ea typeface="HG丸ｺﾞｼｯｸM-PRO" panose="020F0600000000000000" pitchFamily="50" charset="-128"/>
              </a:rPr>
              <a:t>50</a:t>
            </a:r>
            <a:r>
              <a:rPr lang="ja-JP" altLang="en-US" sz="2400" u="sng" dirty="0">
                <a:solidFill>
                  <a:srgbClr val="0000FF"/>
                </a:solidFill>
                <a:latin typeface="HG丸ｺﾞｼｯｸM-PRO" panose="020F0600000000000000" pitchFamily="50" charset="-128"/>
                <a:ea typeface="HG丸ｺﾞｼｯｸM-PRO" panose="020F0600000000000000" pitchFamily="50" charset="-128"/>
              </a:rPr>
              <a:t>％未満</a:t>
            </a:r>
            <a:r>
              <a:rPr lang="ja-JP" altLang="en-US" sz="2400" u="sng" dirty="0">
                <a:latin typeface="HG丸ｺﾞｼｯｸM-PRO" panose="020F0600000000000000" pitchFamily="50" charset="-128"/>
                <a:ea typeface="HG丸ｺﾞｼｯｸM-PRO" panose="020F0600000000000000" pitchFamily="50" charset="-128"/>
              </a:rPr>
              <a:t>かつ</a:t>
            </a:r>
            <a:r>
              <a:rPr lang="ja-JP" altLang="en-US" sz="2400" u="sng" dirty="0">
                <a:solidFill>
                  <a:srgbClr val="0000FF"/>
                </a:solidFill>
                <a:latin typeface="HG丸ｺﾞｼｯｸM-PRO" panose="020F0600000000000000" pitchFamily="50" charset="-128"/>
                <a:ea typeface="HG丸ｺﾞｼｯｸM-PRO" panose="020F0600000000000000" pitchFamily="50" charset="-128"/>
              </a:rPr>
              <a:t>逆紹介率</a:t>
            </a:r>
            <a:r>
              <a:rPr lang="en-US" altLang="ja-JP" sz="2400" u="sng" dirty="0">
                <a:solidFill>
                  <a:srgbClr val="0000FF"/>
                </a:solidFill>
                <a:latin typeface="HG丸ｺﾞｼｯｸM-PRO" panose="020F0600000000000000" pitchFamily="50" charset="-128"/>
                <a:ea typeface="HG丸ｺﾞｼｯｸM-PRO" panose="020F0600000000000000" pitchFamily="50" charset="-128"/>
              </a:rPr>
              <a:t>50</a:t>
            </a:r>
            <a:r>
              <a:rPr lang="ja-JP" altLang="en-US" sz="2400" u="sng" dirty="0">
                <a:solidFill>
                  <a:srgbClr val="0000FF"/>
                </a:solidFill>
                <a:latin typeface="HG丸ｺﾞｼｯｸM-PRO" panose="020F0600000000000000" pitchFamily="50" charset="-128"/>
                <a:ea typeface="HG丸ｺﾞｼｯｸM-PRO" panose="020F0600000000000000" pitchFamily="50" charset="-128"/>
              </a:rPr>
              <a:t>％未満</a:t>
            </a:r>
            <a:r>
              <a:rPr lang="ja-JP" altLang="en-US" sz="2400" dirty="0">
                <a:latin typeface="HG丸ｺﾞｼｯｸM-PRO" panose="020F0600000000000000" pitchFamily="50" charset="-128"/>
                <a:ea typeface="HG丸ｺﾞｼｯｸM-PRO" panose="020F0600000000000000" pitchFamily="50" charset="-128"/>
              </a:rPr>
              <a:t>の施設</a:t>
            </a:r>
            <a:endParaRPr lang="en-US" altLang="ja-JP" sz="2400" dirty="0">
              <a:latin typeface="HG丸ｺﾞｼｯｸM-PRO" panose="020F0600000000000000" pitchFamily="50" charset="-128"/>
              <a:ea typeface="HG丸ｺﾞｼｯｸM-PRO" panose="020F0600000000000000" pitchFamily="50" charset="-128"/>
            </a:endParaRPr>
          </a:p>
          <a:p>
            <a:pPr marL="542925" indent="-277813">
              <a:spcBef>
                <a:spcPts val="1200"/>
              </a:spcBef>
              <a:buNone/>
            </a:pPr>
            <a:r>
              <a:rPr lang="ja-JP" altLang="en-US" sz="2400" u="sng" dirty="0">
                <a:solidFill>
                  <a:srgbClr val="0000FF"/>
                </a:solidFill>
                <a:latin typeface="HG丸ｺﾞｼｯｸM-PRO" panose="020F0600000000000000" pitchFamily="50" charset="-128"/>
                <a:ea typeface="HG丸ｺﾞｼｯｸM-PRO" panose="020F0600000000000000" pitchFamily="50" charset="-128"/>
              </a:rPr>
              <a:t>②　許可病床数</a:t>
            </a:r>
            <a:r>
              <a:rPr lang="en-US" altLang="ja-JP" sz="2400" u="sng" dirty="0">
                <a:solidFill>
                  <a:srgbClr val="0000FF"/>
                </a:solidFill>
                <a:latin typeface="HG丸ｺﾞｼｯｸM-PRO" panose="020F0600000000000000" pitchFamily="50" charset="-128"/>
                <a:ea typeface="HG丸ｺﾞｼｯｸM-PRO" panose="020F0600000000000000" pitchFamily="50" charset="-128"/>
              </a:rPr>
              <a:t>500</a:t>
            </a:r>
            <a:r>
              <a:rPr lang="ja-JP" altLang="en-US" sz="2400" u="sng" dirty="0">
                <a:solidFill>
                  <a:srgbClr val="0000FF"/>
                </a:solidFill>
                <a:latin typeface="HG丸ｺﾞｼｯｸM-PRO" panose="020F0600000000000000" pitchFamily="50" charset="-128"/>
                <a:ea typeface="HG丸ｺﾞｼｯｸM-PRO" panose="020F0600000000000000" pitchFamily="50" charset="-128"/>
              </a:rPr>
              <a:t>床以上の全ての病院（上記①の病院並びに再診料を算定する病院を除く。）のうち、紹介率</a:t>
            </a:r>
            <a:r>
              <a:rPr lang="en-US" altLang="ja-JP" sz="2400" u="sng" dirty="0">
                <a:solidFill>
                  <a:srgbClr val="0000FF"/>
                </a:solidFill>
                <a:latin typeface="HG丸ｺﾞｼｯｸM-PRO" panose="020F0600000000000000" pitchFamily="50" charset="-128"/>
                <a:ea typeface="HG丸ｺﾞｼｯｸM-PRO" panose="020F0600000000000000" pitchFamily="50" charset="-128"/>
              </a:rPr>
              <a:t>40</a:t>
            </a:r>
            <a:r>
              <a:rPr lang="ja-JP" altLang="en-US" sz="2400" u="sng" dirty="0">
                <a:solidFill>
                  <a:srgbClr val="0000FF"/>
                </a:solidFill>
                <a:latin typeface="HG丸ｺﾞｼｯｸM-PRO" panose="020F0600000000000000" pitchFamily="50" charset="-128"/>
                <a:ea typeface="HG丸ｺﾞｼｯｸM-PRO" panose="020F0600000000000000" pitchFamily="50" charset="-128"/>
              </a:rPr>
              <a:t>％未満かつ逆紹介率</a:t>
            </a:r>
            <a:r>
              <a:rPr lang="en-US" altLang="ja-JP" sz="2400" u="sng" dirty="0">
                <a:solidFill>
                  <a:srgbClr val="0000FF"/>
                </a:solidFill>
                <a:latin typeface="HG丸ｺﾞｼｯｸM-PRO" panose="020F0600000000000000" pitchFamily="50" charset="-128"/>
                <a:ea typeface="HG丸ｺﾞｼｯｸM-PRO" panose="020F0600000000000000" pitchFamily="50" charset="-128"/>
              </a:rPr>
              <a:t>30</a:t>
            </a:r>
            <a:r>
              <a:rPr lang="ja-JP" altLang="en-US" sz="2400" u="sng" dirty="0">
                <a:solidFill>
                  <a:srgbClr val="0000FF"/>
                </a:solidFill>
                <a:latin typeface="HG丸ｺﾞｼｯｸM-PRO" panose="020F0600000000000000" pitchFamily="50" charset="-128"/>
                <a:ea typeface="HG丸ｺﾞｼｯｸM-PRO" panose="020F0600000000000000" pitchFamily="50" charset="-128"/>
              </a:rPr>
              <a:t>％未満の施設</a:t>
            </a:r>
            <a:endParaRPr lang="en-US" altLang="ja-JP" sz="2400" u="sng" dirty="0">
              <a:solidFill>
                <a:srgbClr val="0000FF"/>
              </a:solidFill>
              <a:latin typeface="HG丸ｺﾞｼｯｸM-PRO" panose="020F0600000000000000" pitchFamily="50" charset="-128"/>
              <a:ea typeface="HG丸ｺﾞｼｯｸM-PRO" panose="020F0600000000000000" pitchFamily="50" charset="-128"/>
            </a:endParaRPr>
          </a:p>
          <a:p>
            <a:pPr marL="542925" indent="-277813">
              <a:spcBef>
                <a:spcPts val="1800"/>
              </a:spcBef>
              <a:buNone/>
            </a:pPr>
            <a:r>
              <a:rPr lang="ja-JP" altLang="en-US" sz="2400" dirty="0" smtClean="0">
                <a:latin typeface="HG丸ｺﾞｼｯｸM-PRO" panose="020F0600000000000000" pitchFamily="50" charset="-128"/>
                <a:ea typeface="HG丸ｺﾞｼｯｸM-PRO" panose="020F0600000000000000" pitchFamily="50" charset="-128"/>
              </a:rPr>
              <a:t>◆初　診　料　　２０９点</a:t>
            </a:r>
            <a:r>
              <a:rPr lang="ja-JP" altLang="en-US" sz="2400" dirty="0">
                <a:latin typeface="HG丸ｺﾞｼｯｸM-PRO" panose="020F0600000000000000" pitchFamily="50" charset="-128"/>
                <a:ea typeface="HG丸ｺﾞｼｯｸM-PRO" panose="020F0600000000000000" pitchFamily="50" charset="-128"/>
              </a:rPr>
              <a:t>（再掲</a:t>
            </a:r>
            <a:r>
              <a:rPr lang="ja-JP" altLang="en-US" sz="2400" dirty="0" smtClean="0">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（紹介のない場合）</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542925" indent="-277813">
              <a:spcBef>
                <a:spcPts val="1200"/>
              </a:spcBef>
              <a:buNone/>
            </a:pPr>
            <a:r>
              <a:rPr lang="ja-JP" altLang="en-US" sz="2400" dirty="0" smtClean="0">
                <a:latin typeface="HG丸ｺﾞｼｯｸM-PRO" panose="020F0600000000000000" pitchFamily="50" charset="-128"/>
                <a:ea typeface="HG丸ｺﾞｼｯｸM-PRO" panose="020F0600000000000000" pitchFamily="50" charset="-128"/>
              </a:rPr>
              <a:t>◆外来診療料　　　５４点（再掲）</a:t>
            </a:r>
            <a:endParaRPr lang="en-US" altLang="ja-JP" sz="2400" dirty="0" smtClean="0">
              <a:latin typeface="HG丸ｺﾞｼｯｸM-PRO" panose="020F0600000000000000" pitchFamily="50" charset="-128"/>
              <a:ea typeface="HG丸ｺﾞｼｯｸM-PRO" panose="020F0600000000000000" pitchFamily="50" charset="-128"/>
            </a:endParaRPr>
          </a:p>
          <a:p>
            <a:pPr marL="542925" indent="-277813">
              <a:buNone/>
            </a:pP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　（他医療機関へ紹介したにもかかわらず当該病院を受診した場合）</a:t>
            </a:r>
            <a:endParaRPr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a:p>
            <a:pPr marL="542925" indent="-277813">
              <a:spcBef>
                <a:spcPts val="1800"/>
              </a:spcBef>
              <a:buNone/>
            </a:pP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年に</a:t>
            </a:r>
            <a:r>
              <a:rPr lang="en-US" altLang="ja-JP" sz="2400" dirty="0">
                <a:latin typeface="HG丸ｺﾞｼｯｸM-PRO" panose="020F0600000000000000" pitchFamily="50" charset="-128"/>
                <a:ea typeface="HG丸ｺﾞｼｯｸM-PRO" panose="020F0600000000000000" pitchFamily="50" charset="-128"/>
              </a:rPr>
              <a:t>1</a:t>
            </a:r>
            <a:r>
              <a:rPr lang="ja-JP" altLang="en-US" sz="2400" dirty="0">
                <a:latin typeface="HG丸ｺﾞｼｯｸM-PRO" panose="020F0600000000000000" pitchFamily="50" charset="-128"/>
                <a:ea typeface="HG丸ｺﾞｼｯｸM-PRO" panose="020F0600000000000000" pitchFamily="50" charset="-128"/>
              </a:rPr>
              <a:t>回、紹介率・逆紹介率等を地方厚生局長等に報告</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buNone/>
            </a:pPr>
            <a:endParaRPr lang="en-US" altLang="ja-JP" sz="22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400" dirty="0" smtClean="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経過措置］</a:t>
            </a:r>
            <a:endParaRPr lang="en-US" altLang="ja-JP" sz="2400" dirty="0">
              <a:latin typeface="HG丸ｺﾞｼｯｸM-PRO" panose="020F0600000000000000" pitchFamily="50" charset="-128"/>
              <a:ea typeface="HG丸ｺﾞｼｯｸM-PRO" panose="020F0600000000000000" pitchFamily="50" charset="-128"/>
            </a:endParaRPr>
          </a:p>
          <a:p>
            <a:pPr marL="265113" indent="0">
              <a:buNone/>
            </a:pPr>
            <a:r>
              <a:rPr lang="ja-JP" altLang="en-US" sz="2400" dirty="0">
                <a:solidFill>
                  <a:srgbClr val="0000FF"/>
                </a:solidFill>
                <a:latin typeface="HG丸ｺﾞｼｯｸM-PRO" panose="020F0600000000000000" pitchFamily="50" charset="-128"/>
                <a:ea typeface="HG丸ｺﾞｼｯｸM-PRO" panose="020F0600000000000000" pitchFamily="50" charset="-128"/>
              </a:rPr>
              <a:t>　</a:t>
            </a:r>
            <a:r>
              <a:rPr lang="ja-JP" altLang="en-US" sz="2400" u="sng" dirty="0">
                <a:solidFill>
                  <a:srgbClr val="0000FF"/>
                </a:solidFill>
                <a:latin typeface="HG丸ｺﾞｼｯｸM-PRO" panose="020F0600000000000000" pitchFamily="50" charset="-128"/>
                <a:ea typeface="HG丸ｺﾞｼｯｸM-PRO" panose="020F0600000000000000" pitchFamily="50" charset="-128"/>
              </a:rPr>
              <a:t>平成２７年３月３１日まで</a:t>
            </a:r>
            <a:endParaRPr lang="en-US" altLang="ja-JP" sz="2400" u="sng" dirty="0">
              <a:solidFill>
                <a:srgbClr val="0000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346906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51520" y="692696"/>
            <a:ext cx="8640960" cy="6048672"/>
          </a:xfrm>
          <a:prstGeom prst="snip2DiagRect">
            <a:avLst>
              <a:gd name="adj1" fmla="val 0"/>
              <a:gd name="adj2" fmla="val 764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51520" y="116632"/>
            <a:ext cx="8640960" cy="720080"/>
          </a:xfrm>
          <a:prstGeom prst="roundRect">
            <a:avLst>
              <a:gd name="adj" fmla="val 3594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3" name="コンテンツ プレースホルダー 2"/>
          <p:cNvSpPr>
            <a:spLocks noGrp="1"/>
          </p:cNvSpPr>
          <p:nvPr>
            <p:ph idx="1"/>
          </p:nvPr>
        </p:nvSpPr>
        <p:spPr>
          <a:xfrm>
            <a:off x="395536" y="260648"/>
            <a:ext cx="8352928" cy="6597352"/>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265113" indent="-265113">
              <a:spcBef>
                <a:spcPts val="600"/>
              </a:spcBef>
              <a:buNone/>
            </a:pPr>
            <a:r>
              <a:rPr lang="ja-JP" altLang="en-US" sz="2400" dirty="0" smtClean="0">
                <a:latin typeface="HG丸ｺﾞｼｯｸM-PRO" panose="020F0600000000000000" pitchFamily="50" charset="-128"/>
                <a:ea typeface="HG丸ｺﾞｼｯｸM-PRO" panose="020F0600000000000000" pitchFamily="50" charset="-128"/>
              </a:rPr>
              <a:t>Ａ</a:t>
            </a:r>
            <a:r>
              <a:rPr lang="en-US" altLang="ja-JP" sz="2400" dirty="0">
                <a:latin typeface="HG丸ｺﾞｼｯｸM-PRO" panose="020F0600000000000000" pitchFamily="50" charset="-128"/>
                <a:ea typeface="HG丸ｺﾞｼｯｸM-PRO" panose="020F0600000000000000" pitchFamily="50" charset="-128"/>
              </a:rPr>
              <a:t>300</a:t>
            </a:r>
            <a:r>
              <a:rPr lang="ja-JP" altLang="en-US" sz="2400" dirty="0" smtClean="0">
                <a:latin typeface="HG丸ｺﾞｼｯｸM-PRO" panose="020F0600000000000000" pitchFamily="50" charset="-128"/>
                <a:ea typeface="HG丸ｺﾞｼｯｸM-PRO" panose="020F0600000000000000" pitchFamily="50" charset="-128"/>
              </a:rPr>
              <a:t>　救命救急入院料（</a:t>
            </a:r>
            <a:r>
              <a:rPr lang="en-US" altLang="ja-JP" sz="2400" dirty="0" smtClean="0">
                <a:latin typeface="HG丸ｺﾞｼｯｸM-PRO" panose="020F0600000000000000" pitchFamily="50" charset="-128"/>
                <a:ea typeface="HG丸ｺﾞｼｯｸM-PRO" panose="020F0600000000000000" pitchFamily="50" charset="-128"/>
              </a:rPr>
              <a:t>1</a:t>
            </a:r>
            <a:r>
              <a:rPr lang="ja-JP" altLang="en-US" sz="2400" dirty="0" smtClean="0">
                <a:latin typeface="HG丸ｺﾞｼｯｸM-PRO" panose="020F0600000000000000" pitchFamily="50" charset="-128"/>
                <a:ea typeface="HG丸ｺﾞｼｯｸM-PRO" panose="020F0600000000000000" pitchFamily="50" charset="-128"/>
              </a:rPr>
              <a:t>日につき）</a:t>
            </a:r>
            <a:endParaRPr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24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急性薬物中毒加算について、</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対象を明確化</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するとともに、</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簡易な検査の評価を新設</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する。また、算定可能な対象施設を高度救命救急センターだけでなく</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救命救急センターに拡大</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する。</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60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897215601"/>
              </p:ext>
            </p:extLst>
          </p:nvPr>
        </p:nvGraphicFramePr>
        <p:xfrm>
          <a:off x="395536" y="2348880"/>
          <a:ext cx="8352928" cy="4150034"/>
        </p:xfrm>
        <a:graphic>
          <a:graphicData uri="http://schemas.openxmlformats.org/drawingml/2006/table">
            <a:tbl>
              <a:tblPr firstRow="1" bandRow="1">
                <a:tableStyleId>{C4B1156A-380E-4F78-BDF5-A606A8083BF9}</a:tableStyleId>
              </a:tblPr>
              <a:tblGrid>
                <a:gridCol w="4176464"/>
                <a:gridCol w="4176464"/>
              </a:tblGrid>
              <a:tr h="362468">
                <a:tc>
                  <a:txBody>
                    <a:bodyPr/>
                    <a:lstStyle/>
                    <a:p>
                      <a:pPr algn="ctr"/>
                      <a:r>
                        <a:rPr kumimoji="1" lang="ja-JP" altLang="en-US" sz="1800" b="0" dirty="0" smtClean="0">
                          <a:latin typeface="HG丸ｺﾞｼｯｸM-PRO" panose="020F0600000000000000" pitchFamily="50" charset="-128"/>
                          <a:ea typeface="HG丸ｺﾞｼｯｸM-PRO" panose="020F0600000000000000" pitchFamily="50" charset="-128"/>
                        </a:rPr>
                        <a:t>現　　行</a:t>
                      </a:r>
                      <a:endParaRPr kumimoji="1" lang="ja-JP" altLang="en-US" sz="18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b="0" dirty="0" smtClean="0">
                          <a:latin typeface="HG丸ｺﾞｼｯｸM-PRO" panose="020F0600000000000000" pitchFamily="50" charset="-128"/>
                          <a:ea typeface="HG丸ｺﾞｼｯｸM-PRO" panose="020F0600000000000000" pitchFamily="50" charset="-128"/>
                        </a:rPr>
                        <a:t>改　定　後</a:t>
                      </a:r>
                      <a:endParaRPr kumimoji="1" lang="ja-JP" altLang="en-US" sz="18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2592">
                <a:tc>
                  <a:txBody>
                    <a:bodyPr/>
                    <a:lstStyle/>
                    <a:p>
                      <a:pPr marL="446088" indent="-446088">
                        <a:spcBef>
                          <a:spcPts val="600"/>
                        </a:spcBef>
                      </a:pPr>
                      <a:r>
                        <a:rPr kumimoji="1" lang="ja-JP" altLang="en-US" sz="1800" dirty="0" smtClean="0">
                          <a:latin typeface="HG丸ｺﾞｼｯｸM-PRO" panose="020F0600000000000000" pitchFamily="50" charset="-128"/>
                          <a:ea typeface="HG丸ｺﾞｼｯｸM-PRO" panose="020F0600000000000000" pitchFamily="50" charset="-128"/>
                        </a:rPr>
                        <a:t>注６　</a:t>
                      </a:r>
                      <a:r>
                        <a:rPr kumimoji="1"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注５に規定する加算を算定する</a:t>
                      </a:r>
                      <a:r>
                        <a:rPr kumimoji="1" lang="ja-JP" altLang="en-US" sz="1800" dirty="0" smtClean="0">
                          <a:latin typeface="HG丸ｺﾞｼｯｸM-PRO" panose="020F0600000000000000" pitchFamily="50" charset="-128"/>
                          <a:ea typeface="HG丸ｺﾞｼｯｸM-PRO" panose="020F0600000000000000" pitchFamily="50" charset="-128"/>
                        </a:rPr>
                        <a:t>保険医療機関において、急性薬物中毒の患者に対して救命救急医療が行われた場合には、入院初日に限り所定点数に５</a:t>
                      </a:r>
                      <a:r>
                        <a:rPr kumimoji="1" lang="en-US" altLang="ja-JP" sz="1800" dirty="0" smtClean="0">
                          <a:latin typeface="HG丸ｺﾞｼｯｸM-PRO" panose="020F0600000000000000" pitchFamily="50" charset="-128"/>
                          <a:ea typeface="HG丸ｺﾞｼｯｸM-PRO" panose="020F0600000000000000" pitchFamily="50" charset="-128"/>
                        </a:rPr>
                        <a:t>,</a:t>
                      </a:r>
                      <a:r>
                        <a:rPr kumimoji="1" lang="ja-JP" altLang="en-US" sz="1800" dirty="0" smtClean="0">
                          <a:latin typeface="HG丸ｺﾞｼｯｸM-PRO" panose="020F0600000000000000" pitchFamily="50" charset="-128"/>
                          <a:ea typeface="HG丸ｺﾞｼｯｸM-PRO" panose="020F0600000000000000" pitchFamily="50" charset="-128"/>
                        </a:rPr>
                        <a:t>０００点を加算する。</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446088" indent="-446088">
                        <a:spcBef>
                          <a:spcPts val="600"/>
                        </a:spcBef>
                      </a:pPr>
                      <a:endParaRPr kumimoji="1" lang="en-US" altLang="ja-JP" sz="1800" dirty="0" smtClean="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46088" indent="-446088">
                        <a:spcBef>
                          <a:spcPts val="600"/>
                        </a:spcBef>
                      </a:pPr>
                      <a:r>
                        <a:rPr kumimoji="1" lang="ja-JP" altLang="en-US" sz="1800" dirty="0" smtClean="0">
                          <a:latin typeface="HG丸ｺﾞｼｯｸM-PRO" panose="020F0600000000000000" pitchFamily="50" charset="-128"/>
                          <a:ea typeface="HG丸ｺﾞｼｯｸM-PRO" panose="020F0600000000000000" pitchFamily="50" charset="-128"/>
                        </a:rPr>
                        <a:t>注６　</a:t>
                      </a:r>
                      <a:r>
                        <a:rPr kumimoji="1" lang="ja-JP" altLang="en-US" sz="1800" u="heavy" baseline="0" dirty="0" smtClean="0">
                          <a:solidFill>
                            <a:srgbClr val="FF0000"/>
                          </a:solidFill>
                          <a:latin typeface="HG丸ｺﾞｼｯｸM-PRO" panose="020F0600000000000000" pitchFamily="50" charset="-128"/>
                          <a:ea typeface="HG丸ｺﾞｼｯｸM-PRO" panose="020F0600000000000000" pitchFamily="50" charset="-128"/>
                        </a:rPr>
                        <a:t>当該</a:t>
                      </a:r>
                      <a:r>
                        <a:rPr kumimoji="1" lang="ja-JP" altLang="en-US" sz="1800" dirty="0" smtClean="0">
                          <a:latin typeface="HG丸ｺﾞｼｯｸM-PRO" panose="020F0600000000000000" pitchFamily="50" charset="-128"/>
                          <a:ea typeface="HG丸ｺﾞｼｯｸM-PRO" panose="020F0600000000000000" pitchFamily="50" charset="-128"/>
                        </a:rPr>
                        <a:t>保険医療機関において、急性薬物中毒の患者に対して救命救急医療が行われた場合には、入院初日に限り、次に掲げる点数をそれぞれ所定点数に加算する。</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446088" indent="-446088">
                        <a:spcBef>
                          <a:spcPts val="600"/>
                        </a:spcBef>
                      </a:pPr>
                      <a:r>
                        <a:rPr kumimoji="1" lang="ja-JP" altLang="en-US" sz="1800" dirty="0" smtClean="0">
                          <a:latin typeface="HG丸ｺﾞｼｯｸM-PRO" panose="020F0600000000000000" pitchFamily="50" charset="-128"/>
                          <a:ea typeface="HG丸ｺﾞｼｯｸM-PRO" panose="020F0600000000000000" pitchFamily="50" charset="-128"/>
                        </a:rPr>
                        <a:t>　　イ　急性薬毒物中毒加算１</a:t>
                      </a:r>
                      <a:r>
                        <a:rPr kumimoji="1" lang="en-US" altLang="ja-JP" sz="1800" dirty="0" smtClean="0">
                          <a:latin typeface="HG丸ｺﾞｼｯｸM-PRO" panose="020F0600000000000000" pitchFamily="50" charset="-128"/>
                          <a:ea typeface="HG丸ｺﾞｼｯｸM-PRO" panose="020F0600000000000000" pitchFamily="50" charset="-128"/>
                        </a:rPr>
                        <a:t/>
                      </a:r>
                      <a:br>
                        <a:rPr kumimoji="1" lang="en-US" altLang="ja-JP" sz="1800" dirty="0" smtClean="0">
                          <a:latin typeface="HG丸ｺﾞｼｯｸM-PRO" panose="020F0600000000000000" pitchFamily="50" charset="-128"/>
                          <a:ea typeface="HG丸ｺﾞｼｯｸM-PRO" panose="020F0600000000000000" pitchFamily="50" charset="-128"/>
                        </a:rPr>
                      </a:br>
                      <a:r>
                        <a:rPr kumimoji="1" lang="ja-JP" altLang="en-US" sz="1800" dirty="0" smtClean="0">
                          <a:latin typeface="HG丸ｺﾞｼｯｸM-PRO" panose="020F0600000000000000" pitchFamily="50" charset="-128"/>
                          <a:ea typeface="HG丸ｺﾞｼｯｸM-PRO" panose="020F0600000000000000" pitchFamily="50" charset="-128"/>
                        </a:rPr>
                        <a:t>　</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（機器分析）</a:t>
                      </a:r>
                      <a:r>
                        <a:rPr kumimoji="1" lang="ja-JP" altLang="en-US" sz="1800" dirty="0" smtClean="0">
                          <a:latin typeface="HG丸ｺﾞｼｯｸM-PRO" panose="020F0600000000000000" pitchFamily="50" charset="-128"/>
                          <a:ea typeface="HG丸ｺﾞｼｯｸM-PRO" panose="020F0600000000000000" pitchFamily="50" charset="-128"/>
                        </a:rPr>
                        <a:t>　　 ５</a:t>
                      </a:r>
                      <a:r>
                        <a:rPr kumimoji="1" lang="en-US" altLang="ja-JP" sz="1800" dirty="0" smtClean="0">
                          <a:latin typeface="HG丸ｺﾞｼｯｸM-PRO" panose="020F0600000000000000" pitchFamily="50" charset="-128"/>
                          <a:ea typeface="HG丸ｺﾞｼｯｸM-PRO" panose="020F0600000000000000" pitchFamily="50" charset="-128"/>
                        </a:rPr>
                        <a:t>,</a:t>
                      </a:r>
                      <a:r>
                        <a:rPr kumimoji="1" lang="ja-JP" altLang="en-US" sz="1800" dirty="0" smtClean="0">
                          <a:latin typeface="HG丸ｺﾞｼｯｸM-PRO" panose="020F0600000000000000" pitchFamily="50" charset="-128"/>
                          <a:ea typeface="HG丸ｺﾞｼｯｸM-PRO" panose="020F0600000000000000" pitchFamily="50" charset="-128"/>
                        </a:rPr>
                        <a:t>０００点</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446088" indent="-446088">
                        <a:spcBef>
                          <a:spcPts val="600"/>
                        </a:spcBef>
                      </a:pPr>
                      <a:r>
                        <a:rPr kumimoji="1" lang="ja-JP" altLang="en-US" sz="1800" dirty="0" smtClean="0">
                          <a:latin typeface="HG丸ｺﾞｼｯｸM-PRO" panose="020F0600000000000000" pitchFamily="50" charset="-128"/>
                          <a:ea typeface="HG丸ｺﾞｼｯｸM-PRO" panose="020F0600000000000000" pitchFamily="50" charset="-128"/>
                        </a:rPr>
                        <a:t>　　</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ロ　急性薬毒物中毒加算２</a:t>
                      </a:r>
                      <a:r>
                        <a:rPr kumimoji="1" lang="en-US" altLang="ja-JP" sz="1800" dirty="0" smtClean="0">
                          <a:solidFill>
                            <a:srgbClr val="FF0000"/>
                          </a:solidFill>
                          <a:latin typeface="HG丸ｺﾞｼｯｸM-PRO" panose="020F0600000000000000" pitchFamily="50" charset="-128"/>
                          <a:ea typeface="HG丸ｺﾞｼｯｸM-PRO" panose="020F0600000000000000" pitchFamily="50" charset="-128"/>
                        </a:rPr>
                        <a:t/>
                      </a:r>
                      <a:br>
                        <a:rPr kumimoji="1" lang="en-US" altLang="ja-JP" sz="1800" dirty="0" smtClean="0">
                          <a:solidFill>
                            <a:srgbClr val="FF0000"/>
                          </a:solidFill>
                          <a:latin typeface="HG丸ｺﾞｼｯｸM-PRO" panose="020F0600000000000000" pitchFamily="50" charset="-128"/>
                          <a:ea typeface="HG丸ｺﾞｼｯｸM-PRO" panose="020F0600000000000000" pitchFamily="50" charset="-128"/>
                        </a:rPr>
                      </a:b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　（その他のもの）　  ３５０点</a:t>
                      </a:r>
                      <a:endParaRPr kumimoji="1" lang="ja-JP" altLang="en-US" sz="1800" dirty="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1682">
                <a:tc>
                  <a:txBody>
                    <a:bodyPr/>
                    <a:lstStyle/>
                    <a:p>
                      <a:pPr marL="446088" indent="-446088">
                        <a:spcBef>
                          <a:spcPts val="600"/>
                        </a:spcBef>
                      </a:pPr>
                      <a:r>
                        <a:rPr kumimoji="1" lang="ja-JP" altLang="en-US" sz="1800" dirty="0" smtClean="0">
                          <a:latin typeface="HG丸ｺﾞｼｯｸM-PRO" panose="020F0600000000000000" pitchFamily="50" charset="-128"/>
                          <a:ea typeface="HG丸ｺﾞｼｯｸM-PRO" panose="020F0600000000000000" pitchFamily="50" charset="-128"/>
                        </a:rPr>
                        <a:t>［施設基準］</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180975" indent="0">
                        <a:spcBef>
                          <a:spcPts val="600"/>
                        </a:spcBef>
                      </a:pP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高度救命救急センターであること。</a:t>
                      </a:r>
                      <a:endParaRPr kumimoji="1" lang="ja-JP" altLang="en-US" sz="1800" dirty="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46088" indent="-446088">
                        <a:spcBef>
                          <a:spcPts val="600"/>
                        </a:spcBef>
                      </a:pPr>
                      <a:r>
                        <a:rPr kumimoji="1" lang="ja-JP" altLang="en-US" sz="1800" dirty="0" smtClean="0">
                          <a:latin typeface="HG丸ｺﾞｼｯｸM-PRO" panose="020F0600000000000000" pitchFamily="50" charset="-128"/>
                          <a:ea typeface="HG丸ｺﾞｼｯｸM-PRO" panose="020F0600000000000000" pitchFamily="50" charset="-128"/>
                        </a:rPr>
                        <a:t>［施設基準］</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446088" indent="-446088">
                        <a:spcBef>
                          <a:spcPts val="600"/>
                        </a:spcBef>
                      </a:pPr>
                      <a:r>
                        <a:rPr kumimoji="1" lang="ja-JP" altLang="en-US" sz="1800" u="none" baseline="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800" u="heavy" baseline="0" dirty="0" smtClean="0">
                          <a:solidFill>
                            <a:srgbClr val="FF0000"/>
                          </a:solidFill>
                          <a:latin typeface="HG丸ｺﾞｼｯｸM-PRO" panose="020F0600000000000000" pitchFamily="50" charset="-128"/>
                          <a:ea typeface="HG丸ｺﾞｼｯｸM-PRO" panose="020F0600000000000000" pitchFamily="50" charset="-128"/>
                        </a:rPr>
                        <a:t>（削除）</a:t>
                      </a:r>
                      <a:endParaRPr kumimoji="1" lang="ja-JP" altLang="en-US" sz="1800" u="heavy" baseline="0" dirty="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048271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19728" y="476672"/>
            <a:ext cx="8604956" cy="6336704"/>
          </a:xfrm>
          <a:prstGeom prst="snip2DiagRect">
            <a:avLst>
              <a:gd name="adj1" fmla="val 0"/>
              <a:gd name="adj2" fmla="val 931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19728" y="116632"/>
            <a:ext cx="8568952" cy="476970"/>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188640"/>
            <a:ext cx="8424936" cy="6624736"/>
          </a:xfrm>
        </p:spPr>
        <p:txBody>
          <a:bodyPr>
            <a:normAutofit lnSpcReduction="10000"/>
          </a:bodyPr>
          <a:lstStyle/>
          <a:p>
            <a:pPr marL="0" indent="0">
              <a:spcAft>
                <a:spcPts val="1200"/>
              </a:spcAft>
              <a:buNone/>
            </a:pP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Ａ</a:t>
            </a:r>
            <a:r>
              <a:rPr lang="en-US" altLang="ja-JP" sz="2400" dirty="0" smtClean="0">
                <a:solidFill>
                  <a:srgbClr val="0000FF"/>
                </a:solidFill>
                <a:latin typeface="HG丸ｺﾞｼｯｸM-PRO" panose="020F0600000000000000" pitchFamily="50" charset="-128"/>
                <a:ea typeface="HG丸ｺﾞｼｯｸM-PRO" panose="020F0600000000000000" pitchFamily="50" charset="-128"/>
              </a:rPr>
              <a:t>301</a:t>
            </a: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　特定集中治療室管理料（１日につき）</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000" dirty="0" smtClean="0">
                <a:latin typeface="HG丸ｺﾞｼｯｸM-PRO" panose="020F0600000000000000" pitchFamily="50" charset="-128"/>
                <a:ea typeface="HG丸ｺﾞｼｯｸM-PRO" panose="020F0600000000000000" pitchFamily="50" charset="-128"/>
              </a:rPr>
              <a:t>◆より体制の充実した特定集中治療室の評価を新設する。</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lang="en-US" altLang="ja-JP" sz="24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lang="en-US" altLang="ja-JP" sz="24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lang="en-US" altLang="ja-JP" sz="24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lang="en-US" altLang="ja-JP" sz="18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1797050" indent="0">
              <a:spcBef>
                <a:spcPts val="0"/>
              </a:spcBef>
              <a:buNone/>
            </a:pPr>
            <a:r>
              <a:rPr lang="en-US" altLang="ja-JP" sz="16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lang="ja-JP" altLang="en-US" sz="1600" u="sng" dirty="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endParaRPr lang="ja-JP" altLang="en-US" sz="1800" u="sng" dirty="0">
              <a:uFill>
                <a:solidFill>
                  <a:srgbClr val="0000FF"/>
                </a:solidFill>
              </a:uFill>
              <a:latin typeface="HG丸ｺﾞｼｯｸM-PRO" panose="020F0600000000000000" pitchFamily="50" charset="-128"/>
              <a:ea typeface="HG丸ｺﾞｼｯｸM-PRO" panose="020F0600000000000000" pitchFamily="50" charset="-128"/>
            </a:endParaRPr>
          </a:p>
          <a:p>
            <a:pPr marL="627063" indent="-446088">
              <a:buNone/>
            </a:pPr>
            <a:r>
              <a:rPr lang="ja-JP" altLang="en-US" sz="1600" dirty="0">
                <a:uFill>
                  <a:solidFill>
                    <a:srgbClr val="0000FF"/>
                  </a:solidFill>
                </a:uFill>
                <a:latin typeface="HG丸ｺﾞｼｯｸM-PRO" panose="020F0600000000000000" pitchFamily="50" charset="-128"/>
                <a:ea typeface="HG丸ｺﾞｼｯｸM-PRO" panose="020F0600000000000000" pitchFamily="50" charset="-128"/>
              </a:rPr>
              <a:t>［施設基準］</a:t>
            </a:r>
            <a:endParaRPr kumimoji="1" lang="en-US" altLang="ja-JP" sz="1600"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627063" indent="-446088">
              <a:buNone/>
            </a:pPr>
            <a:r>
              <a:rPr lang="ja-JP" altLang="en-US" sz="1600" dirty="0">
                <a:uFill>
                  <a:solidFill>
                    <a:srgbClr val="0000FF"/>
                  </a:solidFill>
                </a:uFill>
                <a:latin typeface="HG丸ｺﾞｼｯｸM-PRO" panose="020F0600000000000000" pitchFamily="50" charset="-128"/>
                <a:ea typeface="HG丸ｺﾞｼｯｸM-PRO" panose="020F0600000000000000" pitchFamily="50" charset="-128"/>
              </a:rPr>
              <a:t>　</a:t>
            </a:r>
            <a:r>
              <a:rPr lang="ja-JP" altLang="en-US" sz="1600" dirty="0" smtClean="0">
                <a:uFill>
                  <a:solidFill>
                    <a:srgbClr val="0000FF"/>
                  </a:solidFill>
                </a:uFill>
                <a:latin typeface="HG丸ｺﾞｼｯｸM-PRO" panose="020F0600000000000000" pitchFamily="50" charset="-128"/>
                <a:ea typeface="HG丸ｺﾞｼｯｸM-PRO" panose="020F0600000000000000" pitchFamily="50" charset="-128"/>
              </a:rPr>
              <a:t>①　</a:t>
            </a:r>
            <a:r>
              <a:rPr lang="ja-JP" altLang="en-US" sz="1600" u="sng"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専任の医師が常時、特定集中治療室内に勤務</a:t>
            </a:r>
            <a:r>
              <a:rPr lang="ja-JP" altLang="en-US" sz="1600" dirty="0" smtClean="0">
                <a:uFill>
                  <a:solidFill>
                    <a:srgbClr val="0000FF"/>
                  </a:solidFill>
                </a:uFill>
                <a:latin typeface="HG丸ｺﾞｼｯｸM-PRO" panose="020F0600000000000000" pitchFamily="50" charset="-128"/>
                <a:ea typeface="HG丸ｺﾞｼｯｸM-PRO" panose="020F0600000000000000" pitchFamily="50" charset="-128"/>
              </a:rPr>
              <a:t>していること。当該専任の医師に、</a:t>
            </a:r>
            <a:r>
              <a:rPr lang="en-US" altLang="ja-JP" sz="1600" dirty="0" smtClean="0">
                <a:uFill>
                  <a:solidFill>
                    <a:srgbClr val="0000FF"/>
                  </a:solidFill>
                </a:uFill>
                <a:latin typeface="HG丸ｺﾞｼｯｸM-PRO" panose="020F0600000000000000" pitchFamily="50" charset="-128"/>
                <a:ea typeface="HG丸ｺﾞｼｯｸM-PRO" panose="020F0600000000000000" pitchFamily="50" charset="-128"/>
              </a:rPr>
              <a:t/>
            </a:r>
            <a:br>
              <a:rPr lang="en-US" altLang="ja-JP" sz="1600" dirty="0" smtClean="0">
                <a:uFill>
                  <a:solidFill>
                    <a:srgbClr val="0000FF"/>
                  </a:solidFill>
                </a:uFill>
                <a:latin typeface="HG丸ｺﾞｼｯｸM-PRO" panose="020F0600000000000000" pitchFamily="50" charset="-128"/>
                <a:ea typeface="HG丸ｺﾞｼｯｸM-PRO" panose="020F0600000000000000" pitchFamily="50" charset="-128"/>
              </a:rPr>
            </a:br>
            <a:r>
              <a:rPr lang="ja-JP" altLang="en-US" sz="1600" dirty="0" smtClean="0">
                <a:uFill>
                  <a:solidFill>
                    <a:srgbClr val="0000FF"/>
                  </a:solidFill>
                </a:uFill>
                <a:latin typeface="HG丸ｺﾞｼｯｸM-PRO" panose="020F0600000000000000" pitchFamily="50" charset="-128"/>
                <a:ea typeface="HG丸ｺﾞｼｯｸM-PRO" panose="020F0600000000000000" pitchFamily="50" charset="-128"/>
              </a:rPr>
              <a:t>特定集中治療の</a:t>
            </a:r>
            <a:r>
              <a:rPr lang="ja-JP" altLang="en-US" sz="1600" u="sng"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経験を５年以上有する医師を２名以上</a:t>
            </a:r>
            <a:r>
              <a:rPr lang="ja-JP" altLang="en-US" sz="1600" dirty="0" smtClean="0">
                <a:uFill>
                  <a:solidFill>
                    <a:srgbClr val="0000FF"/>
                  </a:solidFill>
                </a:uFill>
                <a:latin typeface="HG丸ｺﾞｼｯｸM-PRO" panose="020F0600000000000000" pitchFamily="50" charset="-128"/>
                <a:ea typeface="HG丸ｺﾞｼｯｸM-PRO" panose="020F0600000000000000" pitchFamily="50" charset="-128"/>
              </a:rPr>
              <a:t>含む。</a:t>
            </a:r>
            <a:endParaRPr lang="en-US" altLang="ja-JP" sz="1600"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627063" indent="-446088">
              <a:buNone/>
            </a:pPr>
            <a:r>
              <a:rPr kumimoji="1" lang="ja-JP" altLang="en-US" sz="1600" dirty="0">
                <a:uFill>
                  <a:solidFill>
                    <a:srgbClr val="0000FF"/>
                  </a:solidFill>
                </a:uFill>
                <a:latin typeface="HG丸ｺﾞｼｯｸM-PRO" panose="020F0600000000000000" pitchFamily="50" charset="-128"/>
                <a:ea typeface="HG丸ｺﾞｼｯｸM-PRO" panose="020F0600000000000000" pitchFamily="50" charset="-128"/>
              </a:rPr>
              <a:t>　</a:t>
            </a:r>
            <a:r>
              <a:rPr kumimoji="1" lang="ja-JP" altLang="en-US" sz="1600" dirty="0" smtClean="0">
                <a:uFill>
                  <a:solidFill>
                    <a:srgbClr val="0000FF"/>
                  </a:solidFill>
                </a:uFill>
                <a:latin typeface="HG丸ｺﾞｼｯｸM-PRO" panose="020F0600000000000000" pitchFamily="50" charset="-128"/>
                <a:ea typeface="HG丸ｺﾞｼｯｸM-PRO" panose="020F0600000000000000" pitchFamily="50" charset="-128"/>
              </a:rPr>
              <a:t>②　特定集中治療室管理を行うにふさわしい専用の特定集中治療室を有しており、</a:t>
            </a:r>
            <a:r>
              <a:rPr kumimoji="1" lang="en-US" altLang="ja-JP" sz="1600" dirty="0" smtClean="0">
                <a:uFill>
                  <a:solidFill>
                    <a:srgbClr val="0000FF"/>
                  </a:solidFill>
                </a:uFill>
                <a:latin typeface="HG丸ｺﾞｼｯｸM-PRO" panose="020F0600000000000000" pitchFamily="50" charset="-128"/>
                <a:ea typeface="HG丸ｺﾞｼｯｸM-PRO" panose="020F0600000000000000" pitchFamily="50" charset="-128"/>
              </a:rPr>
              <a:t/>
            </a:r>
            <a:br>
              <a:rPr kumimoji="1" lang="en-US" altLang="ja-JP" sz="1600" dirty="0" smtClean="0">
                <a:uFill>
                  <a:solidFill>
                    <a:srgbClr val="0000FF"/>
                  </a:solidFill>
                </a:uFill>
                <a:latin typeface="HG丸ｺﾞｼｯｸM-PRO" panose="020F0600000000000000" pitchFamily="50" charset="-128"/>
                <a:ea typeface="HG丸ｺﾞｼｯｸM-PRO" panose="020F0600000000000000" pitchFamily="50" charset="-128"/>
              </a:rPr>
            </a:br>
            <a:r>
              <a:rPr kumimoji="1" lang="ja-JP" altLang="en-US" sz="1600" u="sng"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当該特定集中治療室の広さは、１床当たり２０㎡以上</a:t>
            </a:r>
            <a:r>
              <a:rPr kumimoji="1" lang="ja-JP" altLang="en-US" sz="1600" dirty="0" smtClean="0">
                <a:uFill>
                  <a:solidFill>
                    <a:srgbClr val="0000FF"/>
                  </a:solidFill>
                </a:uFill>
                <a:latin typeface="HG丸ｺﾞｼｯｸM-PRO" panose="020F0600000000000000" pitchFamily="50" charset="-128"/>
                <a:ea typeface="HG丸ｺﾞｼｯｸM-PRO" panose="020F0600000000000000" pitchFamily="50" charset="-128"/>
              </a:rPr>
              <a:t>である。</a:t>
            </a:r>
            <a:endParaRPr kumimoji="1" lang="en-US" altLang="ja-JP" sz="1600"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627063" indent="-446088">
              <a:buNone/>
            </a:pPr>
            <a:r>
              <a:rPr lang="ja-JP" altLang="en-US" sz="1600" dirty="0">
                <a:uFill>
                  <a:solidFill>
                    <a:srgbClr val="0000FF"/>
                  </a:solidFill>
                </a:uFill>
                <a:latin typeface="HG丸ｺﾞｼｯｸM-PRO" panose="020F0600000000000000" pitchFamily="50" charset="-128"/>
                <a:ea typeface="HG丸ｺﾞｼｯｸM-PRO" panose="020F0600000000000000" pitchFamily="50" charset="-128"/>
              </a:rPr>
              <a:t>　</a:t>
            </a:r>
            <a:r>
              <a:rPr lang="ja-JP" altLang="en-US" sz="1600" dirty="0" smtClean="0">
                <a:uFill>
                  <a:solidFill>
                    <a:srgbClr val="0000FF"/>
                  </a:solidFill>
                </a:uFill>
                <a:latin typeface="HG丸ｺﾞｼｯｸM-PRO" panose="020F0600000000000000" pitchFamily="50" charset="-128"/>
                <a:ea typeface="HG丸ｺﾞｼｯｸM-PRO" panose="020F0600000000000000" pitchFamily="50" charset="-128"/>
              </a:rPr>
              <a:t>③　専任の臨床工学技士が、常時、院内に勤務している。</a:t>
            </a:r>
            <a:endParaRPr lang="en-US" altLang="ja-JP" sz="1600"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627063" indent="-446088">
              <a:buNone/>
            </a:pPr>
            <a:r>
              <a:rPr kumimoji="1" lang="ja-JP" altLang="en-US" sz="1600" dirty="0">
                <a:uFill>
                  <a:solidFill>
                    <a:srgbClr val="0000FF"/>
                  </a:solidFill>
                </a:uFill>
                <a:latin typeface="HG丸ｺﾞｼｯｸM-PRO" panose="020F0600000000000000" pitchFamily="50" charset="-128"/>
                <a:ea typeface="HG丸ｺﾞｼｯｸM-PRO" panose="020F0600000000000000" pitchFamily="50" charset="-128"/>
              </a:rPr>
              <a:t>　</a:t>
            </a:r>
            <a:r>
              <a:rPr kumimoji="1" lang="ja-JP" altLang="en-US" sz="1600" dirty="0" smtClean="0">
                <a:uFill>
                  <a:solidFill>
                    <a:srgbClr val="0000FF"/>
                  </a:solidFill>
                </a:uFill>
                <a:latin typeface="HG丸ｺﾞｼｯｸM-PRO" panose="020F0600000000000000" pitchFamily="50" charset="-128"/>
                <a:ea typeface="HG丸ｺﾞｼｯｸM-PRO" panose="020F0600000000000000" pitchFamily="50" charset="-128"/>
              </a:rPr>
              <a:t>④　</a:t>
            </a:r>
            <a:r>
              <a:rPr kumimoji="1" lang="ja-JP" altLang="en-US" sz="1600" u="sng"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特定集中治療室用の重症度、医療・看護必要度</a:t>
            </a:r>
            <a:r>
              <a:rPr kumimoji="1" lang="ja-JP" altLang="en-US" sz="1600" dirty="0" smtClean="0">
                <a:uFill>
                  <a:solidFill>
                    <a:srgbClr val="0000FF"/>
                  </a:solidFill>
                </a:uFill>
                <a:latin typeface="HG丸ｺﾞｼｯｸM-PRO" panose="020F0600000000000000" pitchFamily="50" charset="-128"/>
                <a:ea typeface="HG丸ｺﾞｼｯｸM-PRO" panose="020F0600000000000000" pitchFamily="50" charset="-128"/>
              </a:rPr>
              <a:t>について、</a:t>
            </a:r>
            <a:r>
              <a:rPr kumimoji="1" lang="en-US" altLang="ja-JP" sz="1600" dirty="0" smtClean="0">
                <a:uFill>
                  <a:solidFill>
                    <a:srgbClr val="0000FF"/>
                  </a:solidFill>
                </a:uFill>
                <a:latin typeface="HG丸ｺﾞｼｯｸM-PRO" panose="020F0600000000000000" pitchFamily="50" charset="-128"/>
                <a:ea typeface="HG丸ｺﾞｼｯｸM-PRO" panose="020F0600000000000000" pitchFamily="50" charset="-128"/>
              </a:rPr>
              <a:t>A</a:t>
            </a:r>
            <a:r>
              <a:rPr kumimoji="1" lang="ja-JP" altLang="en-US" sz="1600" dirty="0" smtClean="0">
                <a:uFill>
                  <a:solidFill>
                    <a:srgbClr val="0000FF"/>
                  </a:solidFill>
                </a:uFill>
                <a:latin typeface="HG丸ｺﾞｼｯｸM-PRO" panose="020F0600000000000000" pitchFamily="50" charset="-128"/>
                <a:ea typeface="HG丸ｺﾞｼｯｸM-PRO" panose="020F0600000000000000" pitchFamily="50" charset="-128"/>
              </a:rPr>
              <a:t>項目３点以上かつ</a:t>
            </a:r>
            <a:r>
              <a:rPr kumimoji="1" lang="en-US" altLang="ja-JP" sz="1600" dirty="0" smtClean="0">
                <a:uFill>
                  <a:solidFill>
                    <a:srgbClr val="0000FF"/>
                  </a:solidFill>
                </a:uFill>
                <a:latin typeface="HG丸ｺﾞｼｯｸM-PRO" panose="020F0600000000000000" pitchFamily="50" charset="-128"/>
                <a:ea typeface="HG丸ｺﾞｼｯｸM-PRO" panose="020F0600000000000000" pitchFamily="50" charset="-128"/>
              </a:rPr>
              <a:t/>
            </a:r>
            <a:br>
              <a:rPr kumimoji="1" lang="en-US" altLang="ja-JP" sz="1600" dirty="0" smtClean="0">
                <a:uFill>
                  <a:solidFill>
                    <a:srgbClr val="0000FF"/>
                  </a:solidFill>
                </a:uFill>
                <a:latin typeface="HG丸ｺﾞｼｯｸM-PRO" panose="020F0600000000000000" pitchFamily="50" charset="-128"/>
                <a:ea typeface="HG丸ｺﾞｼｯｸM-PRO" panose="020F0600000000000000" pitchFamily="50" charset="-128"/>
              </a:rPr>
            </a:br>
            <a:r>
              <a:rPr kumimoji="1" lang="en-US" altLang="ja-JP" sz="1600" dirty="0" smtClean="0">
                <a:uFill>
                  <a:solidFill>
                    <a:srgbClr val="0000FF"/>
                  </a:solidFill>
                </a:uFill>
                <a:latin typeface="HG丸ｺﾞｼｯｸM-PRO" panose="020F0600000000000000" pitchFamily="50" charset="-128"/>
                <a:ea typeface="HG丸ｺﾞｼｯｸM-PRO" panose="020F0600000000000000" pitchFamily="50" charset="-128"/>
              </a:rPr>
              <a:t>B</a:t>
            </a:r>
            <a:r>
              <a:rPr kumimoji="1" lang="ja-JP" altLang="en-US" sz="1600" dirty="0" smtClean="0">
                <a:uFill>
                  <a:solidFill>
                    <a:srgbClr val="0000FF"/>
                  </a:solidFill>
                </a:uFill>
                <a:latin typeface="HG丸ｺﾞｼｯｸM-PRO" panose="020F0600000000000000" pitchFamily="50" charset="-128"/>
                <a:ea typeface="HG丸ｺﾞｼｯｸM-PRO" panose="020F0600000000000000" pitchFamily="50" charset="-128"/>
              </a:rPr>
              <a:t>項目３点以上である患者が９割以上であること。</a:t>
            </a:r>
            <a:r>
              <a:rPr kumimoji="1" lang="ja-JP" altLang="en-US" sz="1600" u="sng" dirty="0" smtClean="0">
                <a:uFill>
                  <a:solidFill>
                    <a:srgbClr val="0000FF"/>
                  </a:solidFill>
                </a:uFill>
                <a:latin typeface="HG丸ｺﾞｼｯｸM-PRO" panose="020F0600000000000000" pitchFamily="50" charset="-128"/>
                <a:ea typeface="HG丸ｺﾞｼｯｸM-PRO" panose="020F0600000000000000" pitchFamily="50" charset="-128"/>
              </a:rPr>
              <a:t>（一般病棟用の重症度、医療・看護必要度の見直しに伴い、名称の変更を行うとともに、急性期患者の特性を評価</a:t>
            </a:r>
            <a:r>
              <a:rPr lang="ja-JP" altLang="en-US" sz="1600" u="sng" dirty="0" smtClean="0">
                <a:uFill>
                  <a:solidFill>
                    <a:srgbClr val="0000FF"/>
                  </a:solidFill>
                </a:uFill>
                <a:latin typeface="HG丸ｺﾞｼｯｸM-PRO" panose="020F0600000000000000" pitchFamily="50" charset="-128"/>
                <a:ea typeface="HG丸ｺﾞｼｯｸM-PRO" panose="020F0600000000000000" pitchFamily="50" charset="-128"/>
              </a:rPr>
              <a:t>する評価方法へ変更。）</a:t>
            </a:r>
            <a:endParaRPr kumimoji="1" lang="en-US" altLang="ja-JP" sz="1600" u="sng" dirty="0" smtClean="0">
              <a:uFill>
                <a:solidFill>
                  <a:srgbClr val="0000FF"/>
                </a:solidFill>
              </a:u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61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922880592"/>
              </p:ext>
            </p:extLst>
          </p:nvPr>
        </p:nvGraphicFramePr>
        <p:xfrm>
          <a:off x="971600" y="1052737"/>
          <a:ext cx="7344816" cy="3036653"/>
        </p:xfrm>
        <a:graphic>
          <a:graphicData uri="http://schemas.openxmlformats.org/drawingml/2006/table">
            <a:tbl>
              <a:tblPr firstRow="1" bandRow="1">
                <a:tableStyleId>{C4B1156A-380E-4F78-BDF5-A606A8083BF9}</a:tableStyleId>
              </a:tblPr>
              <a:tblGrid>
                <a:gridCol w="6028293"/>
                <a:gridCol w="1316523"/>
              </a:tblGrid>
              <a:tr h="32369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１　特定集中治療室管理料１（新）</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r>
              <a:tr h="583013">
                <a:tc>
                  <a:txBody>
                    <a:bodyPr/>
                    <a:lstStyle/>
                    <a:p>
                      <a:pPr marL="180975" indent="0" algn="l">
                        <a:spcBef>
                          <a:spcPts val="600"/>
                        </a:spcBef>
                      </a:pPr>
                      <a:r>
                        <a:rPr kumimoji="1" lang="ja-JP" altLang="en-US" sz="1600" b="0" dirty="0" smtClean="0">
                          <a:solidFill>
                            <a:schemeClr val="tx1"/>
                          </a:solidFill>
                          <a:latin typeface="HG丸ｺﾞｼｯｸM-PRO" panose="020F0600000000000000" pitchFamily="50" charset="-128"/>
                          <a:ea typeface="HG丸ｺﾞｼｯｸM-PRO" panose="020F0600000000000000" pitchFamily="50" charset="-128"/>
                        </a:rPr>
                        <a:t>イ　７日以内の期間</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　　　　　　 　　　　　　１３</a:t>
                      </a:r>
                      <a:r>
                        <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６５０点</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180975" indent="0" algn="l">
                        <a:spcBef>
                          <a:spcPts val="0"/>
                        </a:spcBef>
                      </a:pPr>
                      <a:r>
                        <a:rPr kumimoji="1" lang="ja-JP" altLang="en-US" sz="1600" b="0" dirty="0" smtClean="0">
                          <a:solidFill>
                            <a:schemeClr val="tx1"/>
                          </a:solidFill>
                          <a:latin typeface="HG丸ｺﾞｼｯｸM-PRO" panose="020F0600000000000000" pitchFamily="50" charset="-128"/>
                          <a:ea typeface="HG丸ｺﾞｼｯｸM-PRO" panose="020F0600000000000000" pitchFamily="50" charset="-128"/>
                        </a:rPr>
                        <a:t>ロ　８日以上１４日以内の期間</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　 　　　　　　１２</a:t>
                      </a:r>
                      <a:r>
                        <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１２６点</a:t>
                      </a:r>
                      <a:endParaRPr kumimoji="1" lang="ja-JP" altLang="en-US" sz="1600" b="0" dirty="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+150</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+126</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2369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２　</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特定集中治療室管理料２（新）</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r>
              <a:tr h="1721923">
                <a:tc>
                  <a:txBody>
                    <a:bodyPr/>
                    <a:lstStyle/>
                    <a:p>
                      <a:pPr marL="180975" indent="0" algn="l">
                        <a:spcBef>
                          <a:spcPts val="600"/>
                        </a:spcBef>
                      </a:pPr>
                      <a:r>
                        <a:rPr kumimoji="1" lang="ja-JP" altLang="en-US" sz="1600" b="0" dirty="0" smtClean="0">
                          <a:solidFill>
                            <a:schemeClr val="tx1"/>
                          </a:solidFill>
                          <a:latin typeface="HG丸ｺﾞｼｯｸM-PRO" panose="020F0600000000000000" pitchFamily="50" charset="-128"/>
                          <a:ea typeface="HG丸ｺﾞｼｯｸM-PRO" panose="020F0600000000000000" pitchFamily="50" charset="-128"/>
                        </a:rPr>
                        <a:t>イ　特定集中治療室管理料</a:t>
                      </a:r>
                      <a:endParaRPr kumimoji="1" lang="en-US" altLang="ja-JP" sz="1600" b="0" dirty="0" smtClean="0">
                        <a:solidFill>
                          <a:schemeClr val="tx1"/>
                        </a:solidFill>
                        <a:latin typeface="HG丸ｺﾞｼｯｸM-PRO" panose="020F0600000000000000" pitchFamily="50" charset="-128"/>
                        <a:ea typeface="HG丸ｺﾞｼｯｸM-PRO" panose="020F0600000000000000" pitchFamily="50" charset="-128"/>
                      </a:endParaRPr>
                    </a:p>
                    <a:p>
                      <a:pPr marL="180975" indent="0" algn="l">
                        <a:spcBef>
                          <a:spcPts val="600"/>
                        </a:spcBef>
                      </a:pPr>
                      <a:r>
                        <a:rPr kumimoji="1" lang="ja-JP" altLang="en-US" sz="16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600" b="0" dirty="0" smtClean="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smtClean="0">
                          <a:solidFill>
                            <a:schemeClr val="tx1"/>
                          </a:solidFill>
                          <a:latin typeface="HG丸ｺﾞｼｯｸM-PRO" panose="020F0600000000000000" pitchFamily="50" charset="-128"/>
                          <a:ea typeface="HG丸ｺﾞｼｯｸM-PRO" panose="020F0600000000000000" pitchFamily="50" charset="-128"/>
                        </a:rPr>
                        <a:t>　７日以内の期間</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　　　　　　　　　　　１３</a:t>
                      </a:r>
                      <a:r>
                        <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６５０点</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180975" indent="0" algn="l">
                        <a:spcBef>
                          <a:spcPts val="0"/>
                        </a:spcBef>
                      </a:pPr>
                      <a:r>
                        <a:rPr kumimoji="1" lang="ja-JP" altLang="en-US" sz="16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600" b="0" dirty="0" smtClean="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b="0" dirty="0" smtClean="0">
                          <a:solidFill>
                            <a:schemeClr val="tx1"/>
                          </a:solidFill>
                          <a:latin typeface="HG丸ｺﾞｼｯｸM-PRO" panose="020F0600000000000000" pitchFamily="50" charset="-128"/>
                          <a:ea typeface="HG丸ｺﾞｼｯｸM-PRO" panose="020F0600000000000000" pitchFamily="50" charset="-128"/>
                        </a:rPr>
                        <a:t>８日以上１４日以内の期間</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　　　　　　１２</a:t>
                      </a:r>
                      <a:r>
                        <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１２６点 </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180975" indent="0" algn="l">
                        <a:spcBef>
                          <a:spcPts val="600"/>
                        </a:spcBef>
                      </a:pPr>
                      <a:r>
                        <a:rPr kumimoji="1" lang="ja-JP" altLang="en-US" sz="1600" b="0" dirty="0" smtClean="0">
                          <a:solidFill>
                            <a:schemeClr val="tx1"/>
                          </a:solidFill>
                          <a:latin typeface="HG丸ｺﾞｼｯｸM-PRO" panose="020F0600000000000000" pitchFamily="50" charset="-128"/>
                          <a:ea typeface="HG丸ｺﾞｼｯｸM-PRO" panose="020F0600000000000000" pitchFamily="50" charset="-128"/>
                        </a:rPr>
                        <a:t>ロ　広範囲熱傷特定集中治療管理料</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180975" indent="0" algn="l">
                        <a:spcBef>
                          <a:spcPts val="600"/>
                        </a:spcBef>
                      </a:pPr>
                      <a:r>
                        <a:rPr kumimoji="1" lang="ja-JP" altLang="en-US" sz="16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600" b="0" dirty="0" smtClean="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smtClean="0">
                          <a:solidFill>
                            <a:schemeClr val="tx1"/>
                          </a:solidFill>
                          <a:latin typeface="HG丸ｺﾞｼｯｸM-PRO" panose="020F0600000000000000" pitchFamily="50" charset="-128"/>
                          <a:ea typeface="HG丸ｺﾞｼｯｸM-PRO" panose="020F0600000000000000" pitchFamily="50" charset="-128"/>
                        </a:rPr>
                        <a:t>　７日以内の期間</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　　　　　　　　　　　１３</a:t>
                      </a:r>
                      <a:r>
                        <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６５０点</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p>
                      <a:pPr marL="180975" indent="0" algn="l">
                        <a:spcBef>
                          <a:spcPts val="0"/>
                        </a:spcBef>
                      </a:pPr>
                      <a:r>
                        <a:rPr kumimoji="1" lang="ja-JP" altLang="en-US" sz="16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600" b="0" dirty="0" smtClean="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600" b="0" dirty="0" smtClean="0">
                          <a:solidFill>
                            <a:schemeClr val="tx1"/>
                          </a:solidFill>
                          <a:latin typeface="HG丸ｺﾞｼｯｸM-PRO" panose="020F0600000000000000" pitchFamily="50" charset="-128"/>
                          <a:ea typeface="HG丸ｺﾞｼｯｸM-PRO" panose="020F0600000000000000" pitchFamily="50" charset="-128"/>
                        </a:rPr>
                        <a:t>８日以上６０日以内の期間</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　　　　　　１２</a:t>
                      </a:r>
                      <a:r>
                        <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600" b="0" dirty="0" smtClean="0">
                          <a:solidFill>
                            <a:srgbClr val="FF0000"/>
                          </a:solidFill>
                          <a:latin typeface="HG丸ｺﾞｼｯｸM-PRO" panose="020F0600000000000000" pitchFamily="50" charset="-128"/>
                          <a:ea typeface="HG丸ｺﾞｼｯｸM-PRO" panose="020F0600000000000000" pitchFamily="50" charset="-128"/>
                        </a:rPr>
                        <a:t>３１９点 </a:t>
                      </a:r>
                      <a:endParaRPr kumimoji="1" lang="en-US" altLang="ja-JP" sz="1600" b="0" dirty="0" smtClean="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endPar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+150</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+126</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endPar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+150</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+129</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ja-JP" altLang="en-US" sz="1600" b="0" dirty="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920227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19728" y="260648"/>
            <a:ext cx="8568952" cy="648072"/>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332656"/>
            <a:ext cx="8424936" cy="6480720"/>
          </a:xfrm>
        </p:spPr>
        <p:txBody>
          <a:bodyPr>
            <a:normAutofit/>
          </a:bodyPr>
          <a:lstStyle/>
          <a:p>
            <a:pPr marL="0" indent="0">
              <a:spcAft>
                <a:spcPts val="1200"/>
              </a:spcAft>
              <a:buNone/>
            </a:pP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Ａ</a:t>
            </a:r>
            <a:r>
              <a:rPr lang="en-US" altLang="ja-JP" sz="2400" dirty="0" smtClean="0">
                <a:solidFill>
                  <a:srgbClr val="0000FF"/>
                </a:solidFill>
                <a:latin typeface="HG丸ｺﾞｼｯｸM-PRO" panose="020F0600000000000000" pitchFamily="50" charset="-128"/>
                <a:ea typeface="HG丸ｺﾞｼｯｸM-PRO" panose="020F0600000000000000" pitchFamily="50" charset="-128"/>
              </a:rPr>
              <a:t>301</a:t>
            </a: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　特定集中治療室管理料（１日につき）</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lang="en-US" altLang="ja-JP" sz="24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lang="en-US" altLang="ja-JP" sz="24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lang="en-US" altLang="ja-JP" sz="24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lang="en-US" altLang="ja-JP" sz="24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lang="en-US" altLang="ja-JP" sz="24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u="sng" dirty="0">
              <a:uFill>
                <a:solidFill>
                  <a:srgbClr val="0000FF"/>
                </a:solidFill>
              </a:uFill>
              <a:latin typeface="HG丸ｺﾞｼｯｸM-PRO" panose="020F0600000000000000" pitchFamily="50" charset="-128"/>
              <a:ea typeface="HG丸ｺﾞｼｯｸM-PRO" panose="020F0600000000000000" pitchFamily="50" charset="-128"/>
            </a:endParaRPr>
          </a:p>
          <a:p>
            <a:pPr marL="1520825" indent="0">
              <a:buNone/>
            </a:pPr>
            <a:endParaRPr lang="en-US" altLang="ja-JP" sz="16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361950" indent="0">
              <a:buNone/>
            </a:pPr>
            <a:r>
              <a:rPr lang="en-US" altLang="ja-JP" sz="18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lang="ja-JP" altLang="en-US" sz="18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lang="ja-JP" altLang="en-US" sz="1800" u="sng" dirty="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a:t>
            </a:r>
            <a:r>
              <a:rPr lang="ja-JP" altLang="en-US" sz="1800" u="sng" dirty="0" smtClean="0">
                <a:uFill>
                  <a:solidFill>
                    <a:srgbClr val="0000FF"/>
                  </a:solidFill>
                </a:uFill>
                <a:latin typeface="HG丸ｺﾞｼｯｸM-PRO" panose="020F0600000000000000" pitchFamily="50" charset="-128"/>
                <a:ea typeface="HG丸ｺﾞｼｯｸM-PRO" panose="020F0600000000000000" pitchFamily="50" charset="-128"/>
              </a:rPr>
              <a:t>対応分</a:t>
            </a:r>
            <a:endParaRPr lang="ja-JP" altLang="en-US" sz="2000" u="sng" dirty="0">
              <a:uFill>
                <a:solidFill>
                  <a:srgbClr val="0000FF"/>
                </a:solidFill>
              </a:u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62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211739509"/>
              </p:ext>
            </p:extLst>
          </p:nvPr>
        </p:nvGraphicFramePr>
        <p:xfrm>
          <a:off x="611560" y="1124744"/>
          <a:ext cx="7992888" cy="4788204"/>
        </p:xfrm>
        <a:graphic>
          <a:graphicData uri="http://schemas.openxmlformats.org/drawingml/2006/table">
            <a:tbl>
              <a:tblPr firstRow="1" bandRow="1">
                <a:tableStyleId>{C4B1156A-380E-4F78-BDF5-A606A8083BF9}</a:tableStyleId>
              </a:tblPr>
              <a:tblGrid>
                <a:gridCol w="6560201"/>
                <a:gridCol w="1432687"/>
              </a:tblGrid>
              <a:tr h="41622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３</a:t>
                      </a: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　特定集中治療室管理料</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３</a:t>
                      </a:r>
                      <a:r>
                        <a:rPr kumimoji="1" lang="ja-JP" altLang="en-US" sz="1600" b="0" dirty="0" smtClean="0">
                          <a:solidFill>
                            <a:schemeClr val="tx1"/>
                          </a:solidFill>
                          <a:latin typeface="HG丸ｺﾞｼｯｸM-PRO" panose="020F0600000000000000" pitchFamily="50" charset="-128"/>
                          <a:ea typeface="HG丸ｺﾞｼｯｸM-PRO" panose="020F0600000000000000" pitchFamily="50" charset="-128"/>
                        </a:rPr>
                        <a:t>（従来の「１」→「３」）</a:t>
                      </a:r>
                      <a:endParaRPr kumimoji="1" lang="en-US" altLang="ja-JP" sz="1600" b="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r>
              <a:tr h="815100">
                <a:tc>
                  <a:txBody>
                    <a:bodyPr/>
                    <a:lstStyle/>
                    <a:p>
                      <a:pPr marL="180975" indent="0" algn="l">
                        <a:spcBef>
                          <a:spcPts val="600"/>
                        </a:spcBef>
                      </a:pP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イ　７日以内の期間</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　　　　　　９</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２１１点 → ９</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３６１点</a:t>
                      </a:r>
                      <a:endPar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endParaRPr>
                    </a:p>
                    <a:p>
                      <a:pPr marL="180975" indent="0" algn="l">
                        <a:spcBef>
                          <a:spcPts val="600"/>
                        </a:spcBef>
                      </a:pP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ロ　８日以上１４日以内の期間</a:t>
                      </a:r>
                      <a:endPar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endParaRPr>
                    </a:p>
                    <a:p>
                      <a:pPr marL="180975" indent="0" algn="l">
                        <a:spcBef>
                          <a:spcPts val="600"/>
                        </a:spcBef>
                      </a:pP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　  ７</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７１１点 → ７</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８３７点</a:t>
                      </a:r>
                      <a:endParaRPr kumimoji="1" lang="ja-JP" altLang="en-US" sz="1800" b="0" dirty="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+150</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+126</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41622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４　</a:t>
                      </a: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特定集中治療室管理料</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４</a:t>
                      </a:r>
                      <a:r>
                        <a:rPr kumimoji="1" lang="ja-JP" altLang="en-US" sz="1600" b="0" dirty="0" smtClean="0">
                          <a:solidFill>
                            <a:schemeClr val="tx1"/>
                          </a:solidFill>
                          <a:latin typeface="HG丸ｺﾞｼｯｸM-PRO" panose="020F0600000000000000" pitchFamily="50" charset="-128"/>
                          <a:ea typeface="HG丸ｺﾞｼｯｸM-PRO" panose="020F0600000000000000" pitchFamily="50" charset="-128"/>
                        </a:rPr>
                        <a:t>（従来の「２」→「４」）</a:t>
                      </a:r>
                      <a:endPar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r>
              <a:tr h="2888962">
                <a:tc>
                  <a:txBody>
                    <a:bodyPr/>
                    <a:lstStyle/>
                    <a:p>
                      <a:pPr marL="180975" indent="0" algn="l">
                        <a:spcBef>
                          <a:spcPts val="600"/>
                        </a:spcBef>
                      </a:pP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イ　特定集中治療室管理料</a:t>
                      </a:r>
                      <a:endPar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endParaRPr>
                    </a:p>
                    <a:p>
                      <a:pPr marL="180975" indent="0" algn="l">
                        <a:spcBef>
                          <a:spcPts val="600"/>
                        </a:spcBef>
                      </a:pP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rPr>
                        <a:t>(1)</a:t>
                      </a: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　７日以内の期間</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800" b="0" baseline="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９</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２１１点 → ９</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３６１点</a:t>
                      </a:r>
                      <a:endPar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endParaRPr>
                    </a:p>
                    <a:p>
                      <a:pPr marL="180975"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rPr>
                        <a:t>(2)</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８日以上１４日以内の期間</a:t>
                      </a:r>
                      <a:endPar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endParaRPr>
                    </a:p>
                    <a:p>
                      <a:pPr marL="3582988"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７</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７１１点 → ７</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８３７点</a:t>
                      </a:r>
                      <a:endPar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endParaRPr>
                    </a:p>
                    <a:p>
                      <a:pPr marL="180975" indent="0" algn="l">
                        <a:spcBef>
                          <a:spcPts val="600"/>
                        </a:spcBef>
                      </a:pP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ロ　広範囲熱傷特定集中治療管理料</a:t>
                      </a:r>
                      <a:endPar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endParaRPr>
                    </a:p>
                    <a:p>
                      <a:pPr marL="180975" indent="0" algn="l">
                        <a:spcBef>
                          <a:spcPts val="600"/>
                        </a:spcBef>
                      </a:pP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rPr>
                        <a:t>(1)</a:t>
                      </a: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　７日以内の期間</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800" b="0" baseline="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９</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２１１点 → ９</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３６１点</a:t>
                      </a:r>
                      <a:endPar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endParaRPr>
                    </a:p>
                    <a:p>
                      <a:pPr marL="180975" indent="0" algn="l">
                        <a:spcBef>
                          <a:spcPts val="600"/>
                        </a:spcBef>
                      </a:pP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rPr>
                        <a:t>(2)</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８日以上６０日以内の期間</a:t>
                      </a:r>
                      <a:endPar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endParaRPr>
                    </a:p>
                    <a:p>
                      <a:pPr marL="3582988" indent="0" algn="l">
                        <a:spcBef>
                          <a:spcPts val="600"/>
                        </a:spcBef>
                      </a:pP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７</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９０１点 → ８</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０３０点</a:t>
                      </a:r>
                      <a:endPar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+150</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+126</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+150</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+129</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ja-JP" altLang="en-US" sz="1800" b="0" dirty="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326497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19728" y="1916832"/>
            <a:ext cx="8604956" cy="4896544"/>
          </a:xfrm>
          <a:prstGeom prst="snip2DiagRect">
            <a:avLst>
              <a:gd name="adj1" fmla="val 0"/>
              <a:gd name="adj2" fmla="val 1365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19728" y="116632"/>
            <a:ext cx="8568952" cy="2232248"/>
          </a:xfrm>
          <a:prstGeom prst="roundRect">
            <a:avLst>
              <a:gd name="adj" fmla="val 126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188640"/>
            <a:ext cx="8424936" cy="6624736"/>
          </a:xfrm>
        </p:spPr>
        <p:txBody>
          <a:bodyPr>
            <a:normAutofit/>
          </a:bodyPr>
          <a:lstStyle/>
          <a:p>
            <a:pPr marL="0" indent="0">
              <a:spcBef>
                <a:spcPts val="600"/>
              </a:spcBef>
              <a:buNone/>
            </a:pPr>
            <a:r>
              <a:rPr kumimoji="1" lang="ja-JP" altLang="en-US" sz="2000" dirty="0" smtClean="0">
                <a:solidFill>
                  <a:srgbClr val="0000FF"/>
                </a:solidFill>
                <a:latin typeface="HG丸ｺﾞｼｯｸM-PRO" panose="020F0600000000000000" pitchFamily="50" charset="-128"/>
                <a:ea typeface="HG丸ｺﾞｼｯｸM-PRO" panose="020F0600000000000000" pitchFamily="50" charset="-128"/>
              </a:rPr>
              <a:t>Ａ</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301-2</a:t>
            </a:r>
            <a:r>
              <a:rPr kumimoji="1" lang="ja-JP" altLang="en-US" sz="2000" dirty="0" smtClean="0">
                <a:solidFill>
                  <a:srgbClr val="0000FF"/>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ハイケアユニット入院医療</a:t>
            </a:r>
            <a:r>
              <a:rPr kumimoji="1" lang="ja-JP" altLang="en-US" sz="2000" dirty="0" smtClean="0">
                <a:solidFill>
                  <a:srgbClr val="0000FF"/>
                </a:solidFill>
                <a:latin typeface="HG丸ｺﾞｼｯｸM-PRO" panose="020F0600000000000000" pitchFamily="50" charset="-128"/>
                <a:ea typeface="HG丸ｺﾞｼｯｸM-PRO" panose="020F0600000000000000" pitchFamily="50" charset="-128"/>
              </a:rPr>
              <a:t>管理料（１日につき）</a:t>
            </a:r>
            <a:endParaRPr kumimoji="1"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４</a:t>
            </a: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５１１点　→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　ハイケアユニット入院医療管理料１</a:t>
            </a:r>
            <a:r>
              <a:rPr lang="en-US" altLang="ja-JP" sz="2000" dirty="0">
                <a:solidFill>
                  <a:srgbClr val="FF0000"/>
                </a:solidFill>
                <a:latin typeface="HG丸ｺﾞｼｯｸM-PRO" panose="020F0600000000000000" pitchFamily="50" charset="-128"/>
                <a:ea typeface="HG丸ｺﾞｼｯｸM-PRO" panose="020F0600000000000000" pitchFamily="50" charset="-128"/>
              </a:rPr>
              <a:t/>
            </a:r>
            <a:br>
              <a:rPr lang="en-US" altLang="ja-JP" sz="2000" dirty="0">
                <a:solidFill>
                  <a:srgbClr val="FF0000"/>
                </a:solidFill>
                <a:latin typeface="HG丸ｺﾞｼｯｸM-PRO" panose="020F0600000000000000" pitchFamily="50" charset="-128"/>
                <a:ea typeface="HG丸ｺﾞｼｯｸM-PRO" panose="020F0600000000000000" pitchFamily="50" charset="-128"/>
              </a:rPr>
            </a:b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　　　　　　　　　　　　　　　　　　　　　　　６</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５８４点</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+73</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2605088" indent="0">
              <a:spcBef>
                <a:spcPts val="600"/>
              </a:spcBef>
              <a:buNone/>
            </a:pP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２　ハイケアユニット入院医療管理料２</a:t>
            </a:r>
            <a:r>
              <a:rPr lang="en-US" altLang="ja-JP" sz="2000" dirty="0">
                <a:solidFill>
                  <a:srgbClr val="FF0000"/>
                </a:solidFill>
                <a:latin typeface="HG丸ｺﾞｼｯｸM-PRO" panose="020F0600000000000000" pitchFamily="50" charset="-128"/>
                <a:ea typeface="HG丸ｺﾞｼｯｸM-PRO" panose="020F0600000000000000" pitchFamily="50" charset="-128"/>
              </a:rPr>
              <a:t/>
            </a:r>
            <a:br>
              <a:rPr lang="en-US" altLang="ja-JP" sz="2000" dirty="0">
                <a:solidFill>
                  <a:srgbClr val="FF0000"/>
                </a:solidFill>
                <a:latin typeface="HG丸ｺﾞｼｯｸM-PRO" panose="020F0600000000000000" pitchFamily="50" charset="-128"/>
                <a:ea typeface="HG丸ｺﾞｼｯｸM-PRO" panose="020F0600000000000000" pitchFamily="50" charset="-128"/>
              </a:rPr>
            </a:b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　　　　　　　　　  　　　４</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０８４点</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+73</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lgn="ctr">
              <a:spcBef>
                <a:spcPts val="600"/>
              </a:spcBef>
              <a:buNone/>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lang="ja-JP" altLang="en-US" sz="2000" u="sng" dirty="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endParaRPr lang="ja-JP" altLang="en-US" sz="24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0"/>
              </a:spcBef>
              <a:buNone/>
            </a:pP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361950" indent="0">
              <a:spcBef>
                <a:spcPts val="1800"/>
              </a:spcBef>
              <a:buNone/>
            </a:pPr>
            <a:r>
              <a:rPr lang="ja-JP" altLang="en-US" sz="1600" dirty="0" smtClean="0">
                <a:uFill>
                  <a:solidFill>
                    <a:srgbClr val="0000FF"/>
                  </a:solidFill>
                </a:uFill>
                <a:latin typeface="HG丸ｺﾞｼｯｸM-PRO" panose="020F0600000000000000" pitchFamily="50" charset="-128"/>
                <a:ea typeface="HG丸ｺﾞｼｯｸM-PRO" panose="020F0600000000000000" pitchFamily="50" charset="-128"/>
              </a:rPr>
              <a:t>［経過措置］</a:t>
            </a:r>
            <a:endParaRPr lang="en-US" altLang="ja-JP" sz="1600"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542925" indent="0">
              <a:spcBef>
                <a:spcPts val="0"/>
              </a:spcBef>
              <a:buNone/>
            </a:pPr>
            <a:r>
              <a:rPr lang="ja-JP" altLang="en-US" sz="1600" dirty="0">
                <a:uFill>
                  <a:solidFill>
                    <a:srgbClr val="0000FF"/>
                  </a:solidFill>
                </a:uFill>
                <a:latin typeface="HG丸ｺﾞｼｯｸM-PRO" panose="020F0600000000000000" pitchFamily="50" charset="-128"/>
                <a:ea typeface="HG丸ｺﾞｼｯｸM-PRO" panose="020F0600000000000000" pitchFamily="50" charset="-128"/>
              </a:rPr>
              <a:t>　</a:t>
            </a:r>
            <a:r>
              <a:rPr lang="ja-JP" altLang="en-US" sz="1600" dirty="0" smtClean="0">
                <a:uFill>
                  <a:solidFill>
                    <a:srgbClr val="0000FF"/>
                  </a:solidFill>
                </a:uFill>
                <a:latin typeface="HG丸ｺﾞｼｯｸM-PRO" panose="020F0600000000000000" pitchFamily="50" charset="-128"/>
                <a:ea typeface="HG丸ｺﾞｼｯｸM-PRO" panose="020F0600000000000000" pitchFamily="50" charset="-128"/>
              </a:rPr>
              <a:t>平成２６年３月３１日に当該入院料の届出を行っている治療室については、</a:t>
            </a:r>
            <a:r>
              <a:rPr lang="en-US" altLang="ja-JP" sz="1600" dirty="0" smtClean="0">
                <a:uFill>
                  <a:solidFill>
                    <a:srgbClr val="0000FF"/>
                  </a:solidFill>
                </a:uFill>
                <a:latin typeface="HG丸ｺﾞｼｯｸM-PRO" panose="020F0600000000000000" pitchFamily="50" charset="-128"/>
                <a:ea typeface="HG丸ｺﾞｼｯｸM-PRO" panose="020F0600000000000000" pitchFamily="50" charset="-128"/>
              </a:rPr>
              <a:t/>
            </a:r>
            <a:br>
              <a:rPr lang="en-US" altLang="ja-JP" sz="1600" dirty="0" smtClean="0">
                <a:uFill>
                  <a:solidFill>
                    <a:srgbClr val="0000FF"/>
                  </a:solidFill>
                </a:uFill>
                <a:latin typeface="HG丸ｺﾞｼｯｸM-PRO" panose="020F0600000000000000" pitchFamily="50" charset="-128"/>
                <a:ea typeface="HG丸ｺﾞｼｯｸM-PRO" panose="020F0600000000000000" pitchFamily="50" charset="-128"/>
              </a:rPr>
            </a:br>
            <a:r>
              <a:rPr lang="ja-JP" altLang="en-US" sz="1600" dirty="0" smtClean="0">
                <a:uFill>
                  <a:solidFill>
                    <a:srgbClr val="0000FF"/>
                  </a:solidFill>
                </a:uFill>
                <a:latin typeface="HG丸ｺﾞｼｯｸM-PRO" panose="020F0600000000000000" pitchFamily="50" charset="-128"/>
                <a:ea typeface="HG丸ｺﾞｼｯｸM-PRO" panose="020F0600000000000000" pitchFamily="50" charset="-128"/>
              </a:rPr>
              <a:t>平成２６年９月３０日までの間、従前のハイケアユニット入院医療管理料</a:t>
            </a:r>
            <a:r>
              <a:rPr lang="en-US" altLang="ja-JP" sz="1600" dirty="0" smtClean="0">
                <a:uFill>
                  <a:solidFill>
                    <a:srgbClr val="0000FF"/>
                  </a:solidFill>
                </a:uFill>
                <a:latin typeface="HG丸ｺﾞｼｯｸM-PRO" panose="020F0600000000000000" pitchFamily="50" charset="-128"/>
                <a:ea typeface="HG丸ｺﾞｼｯｸM-PRO" panose="020F0600000000000000" pitchFamily="50" charset="-128"/>
              </a:rPr>
              <a:t/>
            </a:r>
            <a:br>
              <a:rPr lang="en-US" altLang="ja-JP" sz="1600" dirty="0" smtClean="0">
                <a:uFill>
                  <a:solidFill>
                    <a:srgbClr val="0000FF"/>
                  </a:solidFill>
                </a:uFill>
                <a:latin typeface="HG丸ｺﾞｼｯｸM-PRO" panose="020F0600000000000000" pitchFamily="50" charset="-128"/>
                <a:ea typeface="HG丸ｺﾞｼｯｸM-PRO" panose="020F0600000000000000" pitchFamily="50" charset="-128"/>
              </a:rPr>
            </a:br>
            <a:r>
              <a:rPr lang="ja-JP" altLang="en-US" sz="1600" dirty="0" smtClean="0">
                <a:uFill>
                  <a:solidFill>
                    <a:srgbClr val="0000FF"/>
                  </a:solidFill>
                </a:uFill>
                <a:latin typeface="HG丸ｺﾞｼｯｸM-PRO" panose="020F0600000000000000" pitchFamily="50" charset="-128"/>
                <a:ea typeface="HG丸ｺﾞｼｯｸM-PRO" panose="020F0600000000000000" pitchFamily="50" charset="-128"/>
              </a:rPr>
              <a:t>（</a:t>
            </a:r>
            <a:r>
              <a:rPr lang="en-US" altLang="ja-JP" sz="1600" dirty="0" smtClean="0">
                <a:uFill>
                  <a:solidFill>
                    <a:srgbClr val="0000FF"/>
                  </a:solidFill>
                </a:uFill>
                <a:latin typeface="HG丸ｺﾞｼｯｸM-PRO" panose="020F0600000000000000" pitchFamily="50" charset="-128"/>
                <a:ea typeface="HG丸ｺﾞｼｯｸM-PRO" panose="020F0600000000000000" pitchFamily="50" charset="-128"/>
              </a:rPr>
              <a:t>4,584</a:t>
            </a:r>
            <a:r>
              <a:rPr lang="ja-JP" altLang="en-US" sz="1600" dirty="0" smtClean="0">
                <a:uFill>
                  <a:solidFill>
                    <a:srgbClr val="0000FF"/>
                  </a:solidFill>
                </a:uFill>
                <a:latin typeface="HG丸ｺﾞｼｯｸM-PRO" panose="020F0600000000000000" pitchFamily="50" charset="-128"/>
                <a:ea typeface="HG丸ｺﾞｼｯｸM-PRO" panose="020F0600000000000000" pitchFamily="50" charset="-128"/>
              </a:rPr>
              <a:t>点（</a:t>
            </a:r>
            <a:r>
              <a:rPr lang="en-US" altLang="ja-JP" sz="1600" dirty="0" smtClean="0">
                <a:uFill>
                  <a:solidFill>
                    <a:srgbClr val="0000FF"/>
                  </a:solidFill>
                </a:uFill>
                <a:latin typeface="HG丸ｺﾞｼｯｸM-PRO" panose="020F0600000000000000" pitchFamily="50" charset="-128"/>
                <a:ea typeface="HG丸ｺﾞｼｯｸM-PRO" panose="020F0600000000000000" pitchFamily="50" charset="-128"/>
              </a:rPr>
              <a:t>+73</a:t>
            </a:r>
            <a:r>
              <a:rPr lang="ja-JP" altLang="en-US" sz="1600" dirty="0" smtClean="0">
                <a:uFill>
                  <a:solidFill>
                    <a:srgbClr val="0000FF"/>
                  </a:solidFill>
                </a:uFill>
                <a:latin typeface="HG丸ｺﾞｼｯｸM-PRO" panose="020F0600000000000000" pitchFamily="50" charset="-128"/>
                <a:ea typeface="HG丸ｺﾞｼｯｸM-PRO" panose="020F0600000000000000" pitchFamily="50" charset="-128"/>
              </a:rPr>
              <a:t>））を算定する。</a:t>
            </a:r>
            <a:endParaRPr lang="en-US" altLang="ja-JP" sz="1600" dirty="0" smtClean="0">
              <a:uFill>
                <a:solidFill>
                  <a:srgbClr val="0000FF"/>
                </a:solidFill>
              </a:u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63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332334146"/>
              </p:ext>
            </p:extLst>
          </p:nvPr>
        </p:nvGraphicFramePr>
        <p:xfrm>
          <a:off x="517750" y="2492896"/>
          <a:ext cx="8208912" cy="3168352"/>
        </p:xfrm>
        <a:graphic>
          <a:graphicData uri="http://schemas.openxmlformats.org/drawingml/2006/table">
            <a:tbl>
              <a:tblPr firstRow="1" bandRow="1">
                <a:tableStyleId>{C4B1156A-380E-4F78-BDF5-A606A8083BF9}</a:tableStyleId>
              </a:tblPr>
              <a:tblGrid>
                <a:gridCol w="3550194"/>
                <a:gridCol w="4658718"/>
              </a:tblGrid>
              <a:tr h="301466">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現　　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改　定　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3072">
                <a:tc>
                  <a:txBody>
                    <a:bodyPr/>
                    <a:lstStyle/>
                    <a:p>
                      <a:pPr marL="180975" indent="-180975"/>
                      <a:r>
                        <a:rPr kumimoji="1" lang="ja-JP" altLang="en-US" sz="1600" dirty="0" smtClean="0">
                          <a:latin typeface="HG丸ｺﾞｼｯｸM-PRO" panose="020F0600000000000000" pitchFamily="50" charset="-128"/>
                          <a:ea typeface="HG丸ｺﾞｼｯｸM-PRO" panose="020F0600000000000000" pitchFamily="50" charset="-128"/>
                        </a:rPr>
                        <a:t>［施設基準］</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600" dirty="0" smtClean="0">
                          <a:latin typeface="HG丸ｺﾞｼｯｸM-PRO" panose="020F0600000000000000" pitchFamily="50" charset="-128"/>
                          <a:ea typeface="HG丸ｺﾞｼｯｸM-PRO" panose="020F0600000000000000" pitchFamily="50" charset="-128"/>
                        </a:rPr>
                        <a:t>　①　看護配置常時４対１</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361950" marR="0" indent="-36195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丸ｺﾞｼｯｸM-PRO" panose="020F0600000000000000" pitchFamily="50" charset="-128"/>
                          <a:ea typeface="HG丸ｺﾞｼｯｸM-PRO" panose="020F0600000000000000" pitchFamily="50" charset="-128"/>
                        </a:rPr>
                        <a:t>　②　重症者等について、</a:t>
                      </a:r>
                      <a:r>
                        <a:rPr kumimoji="1" lang="en-US" altLang="ja-JP" sz="1600" dirty="0" smtClean="0">
                          <a:latin typeface="HG丸ｺﾞｼｯｸM-PRO" panose="020F0600000000000000" pitchFamily="50" charset="-128"/>
                          <a:ea typeface="HG丸ｺﾞｼｯｸM-PRO" panose="020F0600000000000000" pitchFamily="50" charset="-128"/>
                        </a:rPr>
                        <a:t>A</a:t>
                      </a:r>
                      <a:r>
                        <a:rPr kumimoji="1" lang="ja-JP" altLang="en-US" sz="1600" dirty="0" smtClean="0">
                          <a:latin typeface="HG丸ｺﾞｼｯｸM-PRO" panose="020F0600000000000000" pitchFamily="50" charset="-128"/>
                          <a:ea typeface="HG丸ｺﾞｼｯｸM-PRO" panose="020F0600000000000000" pitchFamily="50" charset="-128"/>
                        </a:rPr>
                        <a:t>項目３点以上</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または</a:t>
                      </a:r>
                      <a:r>
                        <a:rPr kumimoji="1" lang="en-US" altLang="ja-JP" sz="1600" dirty="0" smtClean="0">
                          <a:latin typeface="HG丸ｺﾞｼｯｸM-PRO" panose="020F0600000000000000" pitchFamily="50" charset="-128"/>
                          <a:ea typeface="HG丸ｺﾞｼｯｸM-PRO" panose="020F0600000000000000" pitchFamily="50" charset="-128"/>
                        </a:rPr>
                        <a:t>B</a:t>
                      </a:r>
                      <a:r>
                        <a:rPr kumimoji="1" lang="ja-JP" altLang="en-US" sz="1600" dirty="0" smtClean="0">
                          <a:latin typeface="HG丸ｺﾞｼｯｸM-PRO" panose="020F0600000000000000" pitchFamily="50" charset="-128"/>
                          <a:ea typeface="HG丸ｺﾞｼｯｸM-PRO" panose="020F0600000000000000" pitchFamily="50" charset="-128"/>
                        </a:rPr>
                        <a:t>項目７点以上である患者が</a:t>
                      </a:r>
                      <a:r>
                        <a:rPr kumimoji="1" lang="ja-JP" altLang="en-US" sz="1600" u="heavy" baseline="0" dirty="0" smtClean="0">
                          <a:uFill>
                            <a:solidFill>
                              <a:srgbClr val="0000FF"/>
                            </a:solidFill>
                          </a:uFill>
                          <a:latin typeface="HG丸ｺﾞｼｯｸM-PRO" panose="020F0600000000000000" pitchFamily="50" charset="-128"/>
                          <a:ea typeface="HG丸ｺﾞｼｯｸM-PRO" panose="020F0600000000000000" pitchFamily="50" charset="-128"/>
                        </a:rPr>
                        <a:t>８割以上</a:t>
                      </a:r>
                      <a:r>
                        <a:rPr kumimoji="1" lang="ja-JP" altLang="en-US" sz="1600" dirty="0" smtClean="0">
                          <a:latin typeface="HG丸ｺﾞｼｯｸM-PRO" panose="020F0600000000000000" pitchFamily="50" charset="-128"/>
                          <a:ea typeface="HG丸ｺﾞｼｯｸM-PRO" panose="020F0600000000000000" pitchFamily="50" charset="-128"/>
                        </a:rPr>
                        <a:t>であること</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180975" indent="-180975"/>
                      <a:endParaRPr kumimoji="1" lang="ja-JP" altLang="en-US" sz="16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r>
                        <a:rPr kumimoji="1" lang="ja-JP" altLang="en-US" sz="1600" dirty="0" smtClean="0">
                          <a:latin typeface="HG丸ｺﾞｼｯｸM-PRO" panose="020F0600000000000000" pitchFamily="50" charset="-128"/>
                          <a:ea typeface="HG丸ｺﾞｼｯｸM-PRO" panose="020F0600000000000000" pitchFamily="50" charset="-128"/>
                        </a:rPr>
                        <a:t>［施設基準］</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600" dirty="0" smtClean="0">
                          <a:latin typeface="HG丸ｺﾞｼｯｸM-PRO" panose="020F0600000000000000" pitchFamily="50" charset="-128"/>
                          <a:ea typeface="HG丸ｺﾞｼｯｸM-PRO" panose="020F0600000000000000" pitchFamily="50" charset="-128"/>
                        </a:rPr>
                        <a:t>１　ハイケアユニット入院医療管理料１</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600" dirty="0" smtClean="0">
                          <a:latin typeface="HG丸ｺﾞｼｯｸM-PRO" panose="020F0600000000000000" pitchFamily="50" charset="-128"/>
                          <a:ea typeface="HG丸ｺﾞｼｯｸM-PRO" panose="020F0600000000000000" pitchFamily="50" charset="-128"/>
                        </a:rPr>
                        <a:t>　①　看護配置常時４対１</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361950" indent="-361950"/>
                      <a:r>
                        <a:rPr kumimoji="1" lang="ja-JP" altLang="en-US" sz="1600" dirty="0" smtClean="0">
                          <a:latin typeface="HG丸ｺﾞｼｯｸM-PRO" panose="020F0600000000000000" pitchFamily="50" charset="-128"/>
                          <a:ea typeface="HG丸ｺﾞｼｯｸM-PRO" panose="020F0600000000000000" pitchFamily="50" charset="-128"/>
                        </a:rPr>
                        <a:t>　②　ハイケアユニット用の重症度、医療・看護必要度について、</a:t>
                      </a:r>
                      <a:r>
                        <a:rPr kumimoji="1" lang="en-US" altLang="ja-JP" sz="1600" dirty="0" smtClean="0">
                          <a:latin typeface="HG丸ｺﾞｼｯｸM-PRO" panose="020F0600000000000000" pitchFamily="50" charset="-128"/>
                          <a:ea typeface="HG丸ｺﾞｼｯｸM-PRO" panose="020F0600000000000000" pitchFamily="50" charset="-128"/>
                        </a:rPr>
                        <a:t>A</a:t>
                      </a:r>
                      <a:r>
                        <a:rPr kumimoji="1" lang="ja-JP" altLang="en-US" sz="1600" dirty="0" smtClean="0">
                          <a:latin typeface="HG丸ｺﾞｼｯｸM-PRO" panose="020F0600000000000000" pitchFamily="50" charset="-128"/>
                          <a:ea typeface="HG丸ｺﾞｼｯｸM-PRO" panose="020F0600000000000000" pitchFamily="50" charset="-128"/>
                        </a:rPr>
                        <a:t>項目３点以上</a:t>
                      </a:r>
                      <a:r>
                        <a:rPr kumimoji="1" lang="ja-JP" altLang="en-US" sz="1600" u="heavy" baseline="0" dirty="0" smtClean="0">
                          <a:solidFill>
                            <a:srgbClr val="FF0000"/>
                          </a:solidFill>
                          <a:latin typeface="HG丸ｺﾞｼｯｸM-PRO" panose="020F0600000000000000" pitchFamily="50" charset="-128"/>
                          <a:ea typeface="HG丸ｺﾞｼｯｸM-PRO" panose="020F0600000000000000" pitchFamily="50" charset="-128"/>
                        </a:rPr>
                        <a:t>かつ</a:t>
                      </a:r>
                      <a:r>
                        <a:rPr kumimoji="1" lang="en-US" altLang="ja-JP" sz="1600" dirty="0" smtClean="0">
                          <a:latin typeface="HG丸ｺﾞｼｯｸM-PRO" panose="020F0600000000000000" pitchFamily="50" charset="-128"/>
                          <a:ea typeface="HG丸ｺﾞｼｯｸM-PRO" panose="020F0600000000000000" pitchFamily="50" charset="-128"/>
                        </a:rPr>
                        <a:t>B</a:t>
                      </a:r>
                      <a:r>
                        <a:rPr kumimoji="1" lang="ja-JP" altLang="en-US" sz="1600" dirty="0" smtClean="0">
                          <a:latin typeface="HG丸ｺﾞｼｯｸM-PRO" panose="020F0600000000000000" pitchFamily="50" charset="-128"/>
                          <a:ea typeface="HG丸ｺﾞｼｯｸM-PRO" panose="020F0600000000000000" pitchFamily="50" charset="-128"/>
                        </a:rPr>
                        <a:t>項目７点以上である患者が</a:t>
                      </a:r>
                      <a:r>
                        <a:rPr kumimoji="1" lang="ja-JP" altLang="en-US" sz="1600" u="heavy" baseline="0" dirty="0" smtClean="0">
                          <a:uFill>
                            <a:solidFill>
                              <a:srgbClr val="FF0000"/>
                            </a:solidFill>
                          </a:uFill>
                          <a:latin typeface="HG丸ｺﾞｼｯｸM-PRO" panose="020F0600000000000000" pitchFamily="50" charset="-128"/>
                          <a:ea typeface="HG丸ｺﾞｼｯｸM-PRO" panose="020F0600000000000000" pitchFamily="50" charset="-128"/>
                        </a:rPr>
                        <a:t>８割以上</a:t>
                      </a:r>
                      <a:r>
                        <a:rPr kumimoji="1" lang="ja-JP" altLang="en-US" sz="1600" dirty="0" smtClean="0">
                          <a:latin typeface="HG丸ｺﾞｼｯｸM-PRO" panose="020F0600000000000000" pitchFamily="50" charset="-128"/>
                          <a:ea typeface="HG丸ｺﾞｼｯｸM-PRO" panose="020F0600000000000000" pitchFamily="50" charset="-128"/>
                        </a:rPr>
                        <a:t>であること</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361950" indent="-361950"/>
                      <a:r>
                        <a:rPr kumimoji="1" lang="ja-JP" altLang="en-US" sz="1600" dirty="0" smtClean="0">
                          <a:latin typeface="HG丸ｺﾞｼｯｸM-PRO" panose="020F0600000000000000" pitchFamily="50" charset="-128"/>
                          <a:ea typeface="HG丸ｺﾞｼｯｸM-PRO" panose="020F0600000000000000" pitchFamily="50" charset="-128"/>
                        </a:rPr>
                        <a:t>２　ハイケアユニット入院医療管理料２</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361950" indent="-361950"/>
                      <a:r>
                        <a:rPr kumimoji="1" lang="ja-JP" altLang="en-US" sz="1600" dirty="0" smtClean="0">
                          <a:latin typeface="HG丸ｺﾞｼｯｸM-PRO" panose="020F0600000000000000" pitchFamily="50" charset="-128"/>
                          <a:ea typeface="HG丸ｺﾞｼｯｸM-PRO" panose="020F0600000000000000" pitchFamily="50" charset="-128"/>
                        </a:rPr>
                        <a:t>　①　</a:t>
                      </a:r>
                      <a:r>
                        <a:rPr kumimoji="1" lang="ja-JP" altLang="en-US" sz="1600" u="sng" dirty="0" smtClean="0">
                          <a:solidFill>
                            <a:srgbClr val="FF0000"/>
                          </a:solidFill>
                          <a:latin typeface="HG丸ｺﾞｼｯｸM-PRO" panose="020F0600000000000000" pitchFamily="50" charset="-128"/>
                          <a:ea typeface="HG丸ｺﾞｼｯｸM-PRO" panose="020F0600000000000000" pitchFamily="50" charset="-128"/>
                        </a:rPr>
                        <a:t>看護配置常時５対１</a:t>
                      </a:r>
                      <a:endParaRPr kumimoji="1" lang="en-US" altLang="ja-JP" sz="1600" u="sng" dirty="0" smtClean="0">
                        <a:solidFill>
                          <a:srgbClr val="FF0000"/>
                        </a:solidFill>
                        <a:latin typeface="HG丸ｺﾞｼｯｸM-PRO" panose="020F0600000000000000" pitchFamily="50" charset="-128"/>
                        <a:ea typeface="HG丸ｺﾞｼｯｸM-PRO" panose="020F0600000000000000" pitchFamily="50" charset="-128"/>
                      </a:endParaRPr>
                    </a:p>
                    <a:p>
                      <a:pPr marL="361950" marR="0" indent="-36195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丸ｺﾞｼｯｸM-PRO" panose="020F0600000000000000" pitchFamily="50" charset="-128"/>
                          <a:ea typeface="HG丸ｺﾞｼｯｸM-PRO" panose="020F0600000000000000" pitchFamily="50" charset="-128"/>
                        </a:rPr>
                        <a:t>　②　ハイケアユニット用の重症度、医療・看護必要度について、</a:t>
                      </a:r>
                      <a:r>
                        <a:rPr kumimoji="1" lang="en-US" altLang="ja-JP" sz="1600" dirty="0" smtClean="0">
                          <a:latin typeface="HG丸ｺﾞｼｯｸM-PRO" panose="020F0600000000000000" pitchFamily="50" charset="-128"/>
                          <a:ea typeface="HG丸ｺﾞｼｯｸM-PRO" panose="020F0600000000000000" pitchFamily="50" charset="-128"/>
                        </a:rPr>
                        <a:t>A</a:t>
                      </a:r>
                      <a:r>
                        <a:rPr kumimoji="1" lang="ja-JP" altLang="en-US" sz="1600" dirty="0" smtClean="0">
                          <a:latin typeface="HG丸ｺﾞｼｯｸM-PRO" panose="020F0600000000000000" pitchFamily="50" charset="-128"/>
                          <a:ea typeface="HG丸ｺﾞｼｯｸM-PRO" panose="020F0600000000000000" pitchFamily="50" charset="-128"/>
                        </a:rPr>
                        <a:t>項目３点以上</a:t>
                      </a:r>
                      <a:r>
                        <a:rPr kumimoji="1" lang="ja-JP" altLang="en-US" sz="1600" u="heavy" baseline="0" dirty="0" smtClean="0">
                          <a:solidFill>
                            <a:srgbClr val="FF0000"/>
                          </a:solidFill>
                          <a:latin typeface="HG丸ｺﾞｼｯｸM-PRO" panose="020F0600000000000000" pitchFamily="50" charset="-128"/>
                          <a:ea typeface="HG丸ｺﾞｼｯｸM-PRO" panose="020F0600000000000000" pitchFamily="50" charset="-128"/>
                        </a:rPr>
                        <a:t>かつ</a:t>
                      </a:r>
                      <a:r>
                        <a:rPr kumimoji="1" lang="en-US" altLang="ja-JP" sz="1600" dirty="0" smtClean="0">
                          <a:latin typeface="HG丸ｺﾞｼｯｸM-PRO" panose="020F0600000000000000" pitchFamily="50" charset="-128"/>
                          <a:ea typeface="HG丸ｺﾞｼｯｸM-PRO" panose="020F0600000000000000" pitchFamily="50" charset="-128"/>
                        </a:rPr>
                        <a:t>B</a:t>
                      </a:r>
                      <a:r>
                        <a:rPr kumimoji="1" lang="ja-JP" altLang="en-US" sz="1600" dirty="0" smtClean="0">
                          <a:latin typeface="HG丸ｺﾞｼｯｸM-PRO" panose="020F0600000000000000" pitchFamily="50" charset="-128"/>
                          <a:ea typeface="HG丸ｺﾞｼｯｸM-PRO" panose="020F0600000000000000" pitchFamily="50" charset="-128"/>
                        </a:rPr>
                        <a:t>項目７点以上である患者が</a:t>
                      </a:r>
                      <a:r>
                        <a:rPr kumimoji="1" lang="ja-JP" altLang="en-US" sz="1600" u="heavy" baseline="0" dirty="0" smtClean="0">
                          <a:solidFill>
                            <a:srgbClr val="FF0000"/>
                          </a:solidFill>
                          <a:latin typeface="HG丸ｺﾞｼｯｸM-PRO" panose="020F0600000000000000" pitchFamily="50" charset="-128"/>
                          <a:ea typeface="HG丸ｺﾞｼｯｸM-PRO" panose="020F0600000000000000" pitchFamily="50" charset="-128"/>
                        </a:rPr>
                        <a:t>６割以上</a:t>
                      </a:r>
                      <a:r>
                        <a:rPr kumimoji="1" lang="ja-JP" altLang="en-US" sz="1600" dirty="0" smtClean="0">
                          <a:latin typeface="HG丸ｺﾞｼｯｸM-PRO" panose="020F0600000000000000" pitchFamily="50" charset="-128"/>
                          <a:ea typeface="HG丸ｺﾞｼｯｸM-PRO" panose="020F0600000000000000" pitchFamily="50" charset="-128"/>
                        </a:rPr>
                        <a:t>であること　</a:t>
                      </a:r>
                      <a:endParaRPr kumimoji="1" lang="ja-JP" altLang="en-US" sz="16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829967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01986" y="2636912"/>
            <a:ext cx="8568952" cy="3096344"/>
          </a:xfrm>
          <a:prstGeom prst="roundRect">
            <a:avLst>
              <a:gd name="adj" fmla="val 1469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6" name="角丸四角形 5"/>
          <p:cNvSpPr/>
          <p:nvPr/>
        </p:nvSpPr>
        <p:spPr>
          <a:xfrm>
            <a:off x="319728" y="476672"/>
            <a:ext cx="8568952" cy="1800200"/>
          </a:xfrm>
          <a:prstGeom prst="roundRect">
            <a:avLst>
              <a:gd name="adj" fmla="val 2122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620688"/>
            <a:ext cx="8424936" cy="6120680"/>
          </a:xfrm>
        </p:spPr>
        <p:txBody>
          <a:bodyPr>
            <a:normAutofit/>
          </a:bodyPr>
          <a:lstStyle/>
          <a:p>
            <a:pPr marL="0" indent="0">
              <a:spcAft>
                <a:spcPts val="1200"/>
              </a:spcAft>
              <a:buNone/>
            </a:pPr>
            <a:r>
              <a:rPr kumimoji="1" lang="ja-JP" altLang="en-US" sz="2800" dirty="0" smtClean="0">
                <a:latin typeface="HG丸ｺﾞｼｯｸM-PRO" panose="020F0600000000000000" pitchFamily="50" charset="-128"/>
                <a:ea typeface="HG丸ｺﾞｼｯｸM-PRO" panose="020F0600000000000000" pitchFamily="50" charset="-128"/>
              </a:rPr>
              <a:t>Ａ</a:t>
            </a:r>
            <a:r>
              <a:rPr lang="en-US" altLang="ja-JP" sz="2800" dirty="0" smtClean="0">
                <a:latin typeface="HG丸ｺﾞｼｯｸM-PRO" panose="020F0600000000000000" pitchFamily="50" charset="-128"/>
                <a:ea typeface="HG丸ｺﾞｼｯｸM-PRO" panose="020F0600000000000000" pitchFamily="50" charset="-128"/>
              </a:rPr>
              <a:t>30</a:t>
            </a:r>
            <a:r>
              <a:rPr lang="ja-JP" altLang="en-US" sz="2800" dirty="0" smtClean="0">
                <a:latin typeface="HG丸ｺﾞｼｯｸM-PRO" panose="020F0600000000000000" pitchFamily="50" charset="-128"/>
                <a:ea typeface="HG丸ｺﾞｼｯｸM-PRO" panose="020F0600000000000000" pitchFamily="50" charset="-128"/>
              </a:rPr>
              <a:t>１</a:t>
            </a:r>
            <a:r>
              <a:rPr lang="en-US" altLang="ja-JP" sz="2800" dirty="0" smtClean="0">
                <a:latin typeface="HG丸ｺﾞｼｯｸM-PRO" panose="020F0600000000000000" pitchFamily="50" charset="-128"/>
                <a:ea typeface="HG丸ｺﾞｼｯｸM-PRO" panose="020F0600000000000000" pitchFamily="50" charset="-128"/>
              </a:rPr>
              <a:t>-3</a:t>
            </a:r>
            <a:r>
              <a:rPr kumimoji="1" lang="ja-JP" altLang="en-US" sz="2800" dirty="0" smtClean="0">
                <a:latin typeface="HG丸ｺﾞｼｯｸM-PRO" panose="020F0600000000000000" pitchFamily="50" charset="-128"/>
                <a:ea typeface="HG丸ｺﾞｼｯｸM-PRO" panose="020F0600000000000000" pitchFamily="50" charset="-128"/>
              </a:rPr>
              <a:t>　脳卒中ケアユニット入院医療管理料</a:t>
            </a:r>
            <a:r>
              <a:rPr kumimoji="1" lang="en-US" altLang="ja-JP" sz="2800" dirty="0" smtClean="0">
                <a:latin typeface="HG丸ｺﾞｼｯｸM-PRO" panose="020F0600000000000000" pitchFamily="50" charset="-128"/>
                <a:ea typeface="HG丸ｺﾞｼｯｸM-PRO" panose="020F0600000000000000" pitchFamily="50" charset="-128"/>
              </a:rPr>
              <a:t/>
            </a:r>
            <a:br>
              <a:rPr kumimoji="1" lang="en-US" altLang="ja-JP" sz="2800" dirty="0" smtClean="0">
                <a:latin typeface="HG丸ｺﾞｼｯｸM-PRO" panose="020F0600000000000000" pitchFamily="50" charset="-128"/>
                <a:ea typeface="HG丸ｺﾞｼｯｸM-PRO" panose="020F0600000000000000" pitchFamily="50" charset="-128"/>
              </a:rPr>
            </a:br>
            <a:r>
              <a:rPr kumimoji="1" lang="ja-JP" altLang="en-US" sz="2800" dirty="0" smtClean="0">
                <a:latin typeface="HG丸ｺﾞｼｯｸM-PRO" panose="020F0600000000000000" pitchFamily="50" charset="-128"/>
                <a:ea typeface="HG丸ｺﾞｼｯｸM-PRO" panose="020F0600000000000000" pitchFamily="50" charset="-128"/>
              </a:rPr>
              <a:t>　　　　　　　　　　　　　　　　（１日につき）</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0" indent="0">
              <a:spcAft>
                <a:spcPts val="1200"/>
              </a:spcAft>
              <a:buNone/>
            </a:pP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５</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７１１点　→　５</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８０４点</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400" dirty="0" smtClean="0">
                <a:solidFill>
                  <a:srgbClr val="0000FF"/>
                </a:solidFill>
                <a:latin typeface="HG丸ｺﾞｼｯｸM-PRO" panose="020F0600000000000000" pitchFamily="50" charset="-128"/>
                <a:ea typeface="HG丸ｺﾞｼｯｸM-PRO" panose="020F0600000000000000" pitchFamily="50" charset="-128"/>
              </a:rPr>
              <a:t>+93</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spcAft>
                <a:spcPts val="1200"/>
              </a:spcAft>
              <a:buNone/>
            </a:pPr>
            <a:r>
              <a:rPr lang="ja-JP" altLang="en-US" sz="2800" dirty="0">
                <a:latin typeface="HG丸ｺﾞｼｯｸM-PRO" panose="020F0600000000000000" pitchFamily="50" charset="-128"/>
                <a:ea typeface="HG丸ｺﾞｼｯｸM-PRO" panose="020F0600000000000000" pitchFamily="50" charset="-128"/>
              </a:rPr>
              <a:t>Ａ</a:t>
            </a:r>
            <a:r>
              <a:rPr lang="en-US" altLang="ja-JP" sz="2800" dirty="0">
                <a:latin typeface="HG丸ｺﾞｼｯｸM-PRO" panose="020F0600000000000000" pitchFamily="50" charset="-128"/>
                <a:ea typeface="HG丸ｺﾞｼｯｸM-PRO" panose="020F0600000000000000" pitchFamily="50" charset="-128"/>
              </a:rPr>
              <a:t>30</a:t>
            </a:r>
            <a:r>
              <a:rPr lang="ja-JP" altLang="en-US" sz="2800" dirty="0">
                <a:latin typeface="HG丸ｺﾞｼｯｸM-PRO" panose="020F0600000000000000" pitchFamily="50" charset="-128"/>
                <a:ea typeface="HG丸ｺﾞｼｯｸM-PRO" panose="020F0600000000000000" pitchFamily="50" charset="-128"/>
              </a:rPr>
              <a:t>１</a:t>
            </a:r>
            <a:r>
              <a:rPr lang="en-US" altLang="ja-JP" sz="2800" dirty="0" smtClean="0">
                <a:latin typeface="HG丸ｺﾞｼｯｸM-PRO" panose="020F0600000000000000" pitchFamily="50" charset="-128"/>
                <a:ea typeface="HG丸ｺﾞｼｯｸM-PRO" panose="020F0600000000000000" pitchFamily="50" charset="-128"/>
              </a:rPr>
              <a:t>-</a:t>
            </a:r>
            <a:r>
              <a:rPr lang="ja-JP" altLang="en-US" sz="2800" dirty="0" smtClean="0">
                <a:latin typeface="HG丸ｺﾞｼｯｸM-PRO" panose="020F0600000000000000" pitchFamily="50" charset="-128"/>
                <a:ea typeface="HG丸ｺﾞｼｯｸM-PRO" panose="020F0600000000000000" pitchFamily="50" charset="-128"/>
              </a:rPr>
              <a:t>４</a:t>
            </a:r>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小児特定集中治療室管理料</a:t>
            </a:r>
            <a:r>
              <a:rPr lang="en-US" altLang="ja-JP" sz="2800" dirty="0">
                <a:latin typeface="HG丸ｺﾞｼｯｸM-PRO" panose="020F0600000000000000" pitchFamily="50" charset="-128"/>
                <a:ea typeface="HG丸ｺﾞｼｯｸM-PRO" panose="020F0600000000000000" pitchFamily="50" charset="-128"/>
              </a:rPr>
              <a:t/>
            </a:r>
            <a:br>
              <a:rPr lang="en-US" altLang="ja-JP" sz="2800" dirty="0">
                <a:latin typeface="HG丸ｺﾞｼｯｸM-PRO" panose="020F0600000000000000" pitchFamily="50" charset="-128"/>
                <a:ea typeface="HG丸ｺﾞｼｯｸM-PRO" panose="020F0600000000000000" pitchFamily="50" charset="-128"/>
              </a:rPr>
            </a:br>
            <a:r>
              <a:rPr lang="ja-JP" altLang="en-US" sz="2800" dirty="0">
                <a:latin typeface="HG丸ｺﾞｼｯｸM-PRO" panose="020F0600000000000000" pitchFamily="50" charset="-128"/>
                <a:ea typeface="HG丸ｺﾞｼｯｸM-PRO" panose="020F0600000000000000" pitchFamily="50" charset="-128"/>
              </a:rPr>
              <a:t>　　　　　　　　　　　　　　　　（１日につき）</a:t>
            </a:r>
            <a:endParaRPr lang="en-US" altLang="ja-JP" sz="2800" dirty="0">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400" dirty="0" smtClean="0">
                <a:latin typeface="HG丸ｺﾞｼｯｸM-PRO" panose="020F0600000000000000" pitchFamily="50" charset="-128"/>
                <a:ea typeface="HG丸ｺﾞｼｯｸM-PRO" panose="020F0600000000000000" pitchFamily="50" charset="-128"/>
              </a:rPr>
              <a:t>　　１　７日以内の期間</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１５</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５００点</a:t>
            </a:r>
            <a:r>
              <a:rPr lang="ja-JP" altLang="en-US" sz="2400" dirty="0">
                <a:solidFill>
                  <a:srgbClr val="FF0000"/>
                </a:solidFill>
                <a:latin typeface="HG丸ｺﾞｼｯｸM-PRO" panose="020F0600000000000000" pitchFamily="50" charset="-128"/>
                <a:ea typeface="HG丸ｺﾞｼｯｸM-PRO" panose="020F0600000000000000" pitchFamily="50" charset="-128"/>
              </a:rPr>
              <a:t>　→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１５</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７５２点</a:t>
            </a:r>
            <a:r>
              <a:rPr lang="ja-JP" altLang="en-US" sz="2400" dirty="0">
                <a:solidFill>
                  <a:srgbClr val="0000FF"/>
                </a:solidFill>
                <a:latin typeface="HG丸ｺﾞｼｯｸM-PRO" panose="020F0600000000000000" pitchFamily="50" charset="-128"/>
                <a:ea typeface="HG丸ｺﾞｼｯｸM-PRO" panose="020F0600000000000000" pitchFamily="50" charset="-128"/>
              </a:rPr>
              <a:t>（</a:t>
            </a:r>
            <a:r>
              <a:rPr lang="en-US" altLang="ja-JP" sz="24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400" dirty="0">
                <a:solidFill>
                  <a:srgbClr val="0000FF"/>
                </a:solidFill>
                <a:latin typeface="HG丸ｺﾞｼｯｸM-PRO" panose="020F0600000000000000" pitchFamily="50" charset="-128"/>
                <a:ea typeface="HG丸ｺﾞｼｯｸM-PRO" panose="020F0600000000000000" pitchFamily="50" charset="-128"/>
              </a:rPr>
              <a:t>252</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400" dirty="0" smtClean="0">
                <a:latin typeface="HG丸ｺﾞｼｯｸM-PRO" panose="020F0600000000000000" pitchFamily="50" charset="-128"/>
                <a:ea typeface="HG丸ｺﾞｼｯｸM-PRO" panose="020F0600000000000000" pitchFamily="50" charset="-128"/>
              </a:rPr>
              <a:t>　　２</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８日以上１４日</a:t>
            </a:r>
            <a:r>
              <a:rPr lang="ja-JP" altLang="en-US" sz="2400" dirty="0">
                <a:latin typeface="HG丸ｺﾞｼｯｸM-PRO" panose="020F0600000000000000" pitchFamily="50" charset="-128"/>
                <a:ea typeface="HG丸ｺﾞｼｯｸM-PRO" panose="020F0600000000000000" pitchFamily="50" charset="-128"/>
              </a:rPr>
              <a:t>以内の期間</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１３</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a:solidFill>
                  <a:srgbClr val="FF0000"/>
                </a:solidFill>
                <a:latin typeface="HG丸ｺﾞｼｯｸM-PRO" panose="020F0600000000000000" pitchFamily="50" charset="-128"/>
                <a:ea typeface="HG丸ｺﾞｼｯｸM-PRO" panose="020F0600000000000000" pitchFamily="50" charset="-128"/>
              </a:rPr>
              <a:t>５００点　→　１５</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７２０点</a:t>
            </a:r>
            <a:r>
              <a:rPr lang="ja-JP" altLang="en-US" sz="2400" dirty="0">
                <a:solidFill>
                  <a:srgbClr val="0000FF"/>
                </a:solidFill>
                <a:latin typeface="HG丸ｺﾞｼｯｸM-PRO" panose="020F0600000000000000" pitchFamily="50" charset="-128"/>
                <a:ea typeface="HG丸ｺﾞｼｯｸM-PRO" panose="020F0600000000000000" pitchFamily="50" charset="-128"/>
              </a:rPr>
              <a:t>（</a:t>
            </a:r>
            <a:r>
              <a:rPr lang="en-US" altLang="ja-JP" sz="2400" dirty="0">
                <a:solidFill>
                  <a:srgbClr val="0000FF"/>
                </a:solidFill>
                <a:latin typeface="HG丸ｺﾞｼｯｸM-PRO" panose="020F0600000000000000" pitchFamily="50" charset="-128"/>
                <a:ea typeface="HG丸ｺﾞｼｯｸM-PRO" panose="020F0600000000000000" pitchFamily="50" charset="-128"/>
              </a:rPr>
              <a:t>+</a:t>
            </a:r>
            <a:r>
              <a:rPr lang="en-US" altLang="ja-JP" sz="2400" dirty="0" smtClean="0">
                <a:solidFill>
                  <a:srgbClr val="0000FF"/>
                </a:solidFill>
                <a:latin typeface="HG丸ｺﾞｼｯｸM-PRO" panose="020F0600000000000000" pitchFamily="50" charset="-128"/>
                <a:ea typeface="HG丸ｺﾞｼｯｸM-PRO" panose="020F0600000000000000" pitchFamily="50" charset="-128"/>
              </a:rPr>
              <a:t>220</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 </a:t>
            </a:r>
            <a:endPar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542925" indent="0">
              <a:spcBef>
                <a:spcPts val="1200"/>
              </a:spcBef>
              <a:buNone/>
            </a:pPr>
            <a:endParaRPr lang="en-US" altLang="ja-JP" sz="20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lgn="ctr">
              <a:spcBef>
                <a:spcPts val="1200"/>
              </a:spcBef>
              <a:buNone/>
            </a:pPr>
            <a:r>
              <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kumimoji="1" lang="ja-JP" altLang="en-US" sz="2000" u="sng" dirty="0" smtClean="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endParaRPr kumimoji="1" lang="ja-JP" altLang="en-US" sz="2000" u="sng" dirty="0">
              <a:uFill>
                <a:solidFill>
                  <a:srgbClr val="0000FF"/>
                </a:solidFill>
              </a:u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64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449774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23528" y="2492896"/>
            <a:ext cx="8640960" cy="2016224"/>
          </a:xfrm>
          <a:prstGeom prst="roundRect">
            <a:avLst>
              <a:gd name="adj" fmla="val 1186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2" name="角丸四角形 1"/>
          <p:cNvSpPr/>
          <p:nvPr/>
        </p:nvSpPr>
        <p:spPr>
          <a:xfrm>
            <a:off x="258416" y="188640"/>
            <a:ext cx="8640960" cy="2088232"/>
          </a:xfrm>
          <a:prstGeom prst="roundRect">
            <a:avLst>
              <a:gd name="adj" fmla="val 1186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65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323528" y="4725144"/>
            <a:ext cx="8640960" cy="1080120"/>
          </a:xfrm>
          <a:prstGeom prst="roundRect">
            <a:avLst>
              <a:gd name="adj" fmla="val 1186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3" name="コンテンツ プレースホルダー 2"/>
          <p:cNvSpPr>
            <a:spLocks noGrp="1"/>
          </p:cNvSpPr>
          <p:nvPr>
            <p:ph idx="1"/>
          </p:nvPr>
        </p:nvSpPr>
        <p:spPr>
          <a:xfrm>
            <a:off x="467544" y="332656"/>
            <a:ext cx="8208912" cy="652534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265113" indent="-265113">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Ａ</a:t>
            </a:r>
            <a:r>
              <a:rPr lang="en-US" altLang="ja-JP" sz="2000" dirty="0" smtClean="0">
                <a:latin typeface="HG丸ｺﾞｼｯｸM-PRO" panose="020F0600000000000000" pitchFamily="50" charset="-128"/>
                <a:ea typeface="HG丸ｺﾞｼｯｸM-PRO" panose="020F0600000000000000" pitchFamily="50" charset="-128"/>
              </a:rPr>
              <a:t>302</a:t>
            </a:r>
            <a:r>
              <a:rPr lang="ja-JP" altLang="en-US" sz="2000" dirty="0" smtClean="0">
                <a:latin typeface="HG丸ｺﾞｼｯｸM-PRO" panose="020F0600000000000000" pitchFamily="50" charset="-128"/>
                <a:ea typeface="HG丸ｺﾞｼｯｸM-PRO" panose="020F0600000000000000" pitchFamily="50" charset="-128"/>
              </a:rPr>
              <a:t>　新生児</a:t>
            </a:r>
            <a:r>
              <a:rPr lang="ja-JP" altLang="en-US" sz="2000" dirty="0">
                <a:latin typeface="HG丸ｺﾞｼｯｸM-PRO" panose="020F0600000000000000" pitchFamily="50" charset="-128"/>
                <a:ea typeface="HG丸ｺﾞｼｯｸM-PRO" panose="020F0600000000000000" pitchFamily="50" charset="-128"/>
              </a:rPr>
              <a:t>特定集中</a:t>
            </a:r>
            <a:r>
              <a:rPr lang="ja-JP" altLang="en-US" sz="2000" dirty="0" smtClean="0">
                <a:latin typeface="HG丸ｺﾞｼｯｸM-PRO" panose="020F0600000000000000" pitchFamily="50" charset="-128"/>
                <a:ea typeface="HG丸ｺﾞｼｯｸM-PRO" panose="020F0600000000000000" pitchFamily="50" charset="-128"/>
              </a:rPr>
              <a:t>治療室管理料（１日につき）</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１　新生児特定集中治療室管理料１</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0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１０</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０１１点　→　１０</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１７４点</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+163</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２</a:t>
            </a:r>
            <a:r>
              <a:rPr lang="ja-JP" altLang="en-US" sz="2000" dirty="0">
                <a:solidFill>
                  <a:schemeClr val="tx1"/>
                </a:solidFill>
                <a:latin typeface="HG丸ｺﾞｼｯｸM-PRO" panose="020F0600000000000000" pitchFamily="50" charset="-128"/>
                <a:ea typeface="HG丸ｺﾞｼｯｸM-PRO" panose="020F0600000000000000" pitchFamily="50" charset="-128"/>
              </a:rPr>
              <a:t>　新生児特定集中治療室</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管理料２</a:t>
            </a:r>
            <a:r>
              <a:rPr lang="en-US" altLang="ja-JP" sz="2000" dirty="0">
                <a:solidFill>
                  <a:schemeClr val="tx1"/>
                </a:solidFill>
                <a:latin typeface="HG丸ｺﾞｼｯｸM-PRO" panose="020F0600000000000000" pitchFamily="50" charset="-128"/>
                <a:ea typeface="HG丸ｺﾞｼｯｸM-PRO" panose="020F0600000000000000" pitchFamily="50" charset="-128"/>
              </a:rPr>
              <a:t/>
            </a:r>
            <a:br>
              <a:rPr lang="en-US" altLang="ja-JP" sz="2000" dirty="0">
                <a:solidFill>
                  <a:schemeClr val="tx1"/>
                </a:solidFill>
                <a:latin typeface="HG丸ｺﾞｼｯｸM-PRO" panose="020F0600000000000000" pitchFamily="50" charset="-128"/>
                <a:ea typeface="HG丸ｺﾞｼｯｸM-PRO" panose="020F0600000000000000" pitchFamily="50" charset="-128"/>
              </a:rPr>
            </a:b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６</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０１１点　→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　８</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１０９点</a:t>
            </a:r>
            <a:r>
              <a:rPr lang="ja-JP" altLang="en-US"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  98</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endParaRPr lang="en-US" altLang="ja-JP" sz="2800" dirty="0">
              <a:solidFill>
                <a:srgbClr val="0000FF"/>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Ａ</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303</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総合周産期特定集中治療室管理料（</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1</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日につき）</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ja-JP" altLang="en-US" sz="2000" dirty="0">
                <a:solidFill>
                  <a:schemeClr val="tx1"/>
                </a:solidFill>
                <a:latin typeface="HG丸ｺﾞｼｯｸM-PRO" panose="020F0600000000000000" pitchFamily="50" charset="-128"/>
                <a:ea typeface="HG丸ｺﾞｼｯｸM-PRO" panose="020F0600000000000000" pitchFamily="50" charset="-128"/>
              </a:rPr>
              <a:t>　１　</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母体・胎児集中治療室管理料</a:t>
            </a:r>
            <a:r>
              <a:rPr lang="en-US" altLang="ja-JP" sz="2000" dirty="0">
                <a:solidFill>
                  <a:schemeClr val="tx1"/>
                </a:solidFill>
                <a:latin typeface="HG丸ｺﾞｼｯｸM-PRO" panose="020F0600000000000000" pitchFamily="50" charset="-128"/>
                <a:ea typeface="HG丸ｺﾞｼｯｸM-PRO" panose="020F0600000000000000" pitchFamily="50" charset="-128"/>
              </a:rPr>
              <a:t/>
            </a:r>
            <a:br>
              <a:rPr lang="en-US" altLang="ja-JP" sz="2000" dirty="0">
                <a:solidFill>
                  <a:schemeClr val="tx1"/>
                </a:solidFill>
                <a:latin typeface="HG丸ｺﾞｼｯｸM-PRO" panose="020F0600000000000000" pitchFamily="50" charset="-128"/>
                <a:ea typeface="HG丸ｺﾞｼｯｸM-PRO" panose="020F0600000000000000" pitchFamily="50" charset="-128"/>
              </a:rPr>
            </a:br>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７</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０１１点　→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　７</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１２５点</a:t>
            </a:r>
            <a:r>
              <a:rPr lang="ja-JP" altLang="en-US"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114</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ja-JP" altLang="en-US" sz="2000" dirty="0">
                <a:solidFill>
                  <a:schemeClr val="tx1"/>
                </a:solidFill>
                <a:latin typeface="HG丸ｺﾞｼｯｸM-PRO" panose="020F0600000000000000" pitchFamily="50" charset="-128"/>
                <a:ea typeface="HG丸ｺﾞｼｯｸM-PRO" panose="020F0600000000000000" pitchFamily="50" charset="-128"/>
              </a:rPr>
              <a:t>　２　</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新生児集中</a:t>
            </a:r>
            <a:r>
              <a:rPr lang="ja-JP" altLang="en-US" sz="2000" dirty="0">
                <a:solidFill>
                  <a:schemeClr val="tx1"/>
                </a:solidFill>
                <a:latin typeface="HG丸ｺﾞｼｯｸM-PRO" panose="020F0600000000000000" pitchFamily="50" charset="-128"/>
                <a:ea typeface="HG丸ｺﾞｼｯｸM-PRO" panose="020F0600000000000000" pitchFamily="50" charset="-128"/>
              </a:rPr>
              <a:t>治療室</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管理料</a:t>
            </a:r>
            <a:r>
              <a:rPr lang="en-US" altLang="ja-JP" sz="2000" dirty="0">
                <a:solidFill>
                  <a:schemeClr val="tx1"/>
                </a:solidFill>
                <a:latin typeface="HG丸ｺﾞｼｯｸM-PRO" panose="020F0600000000000000" pitchFamily="50" charset="-128"/>
                <a:ea typeface="HG丸ｺﾞｼｯｸM-PRO" panose="020F0600000000000000" pitchFamily="50" charset="-128"/>
              </a:rPr>
              <a:t/>
            </a:r>
            <a:br>
              <a:rPr lang="en-US" altLang="ja-JP" sz="2000" dirty="0">
                <a:solidFill>
                  <a:schemeClr val="tx1"/>
                </a:solidFill>
                <a:latin typeface="HG丸ｺﾞｼｯｸM-PRO" panose="020F0600000000000000" pitchFamily="50" charset="-128"/>
                <a:ea typeface="HG丸ｺﾞｼｯｸM-PRO" panose="020F0600000000000000" pitchFamily="50" charset="-128"/>
              </a:rPr>
            </a:br>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１０</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０１１点　→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１０</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１７４点</a:t>
            </a:r>
            <a:r>
              <a:rPr lang="ja-JP" altLang="en-US"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+163</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endParaRPr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ja-JP" altLang="en-US" sz="2000" dirty="0">
                <a:solidFill>
                  <a:schemeClr val="tx1"/>
                </a:solidFill>
                <a:latin typeface="HG丸ｺﾞｼｯｸM-PRO" panose="020F0600000000000000" pitchFamily="50" charset="-128"/>
                <a:ea typeface="HG丸ｺﾞｼｯｸM-PRO" panose="020F0600000000000000" pitchFamily="50" charset="-128"/>
              </a:rPr>
              <a:t>Ａ</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303-2</a:t>
            </a:r>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新生児治療回復室入院医療管理料</a:t>
            </a:r>
            <a:r>
              <a:rPr lang="ja-JP" altLang="en-US" sz="2000" dirty="0">
                <a:solidFill>
                  <a:schemeClr val="tx1"/>
                </a:solidFill>
                <a:latin typeface="HG丸ｺﾞｼｯｸM-PRO" panose="020F0600000000000000" pitchFamily="50" charset="-128"/>
                <a:ea typeface="HG丸ｺﾞｼｯｸM-PRO" panose="020F0600000000000000" pitchFamily="50" charset="-128"/>
              </a:rPr>
              <a:t>（</a:t>
            </a:r>
            <a:r>
              <a:rPr lang="en-US" altLang="ja-JP" sz="2000" dirty="0">
                <a:solidFill>
                  <a:schemeClr val="tx1"/>
                </a:solidFill>
                <a:latin typeface="HG丸ｺﾞｼｯｸM-PRO" panose="020F0600000000000000" pitchFamily="50" charset="-128"/>
                <a:ea typeface="HG丸ｺﾞｼｯｸM-PRO" panose="020F0600000000000000" pitchFamily="50" charset="-128"/>
              </a:rPr>
              <a:t>1</a:t>
            </a:r>
            <a:r>
              <a:rPr lang="ja-JP" altLang="en-US" sz="2000" dirty="0">
                <a:solidFill>
                  <a:schemeClr val="tx1"/>
                </a:solidFill>
                <a:latin typeface="HG丸ｺﾞｼｯｸM-PRO" panose="020F0600000000000000" pitchFamily="50" charset="-128"/>
                <a:ea typeface="HG丸ｺﾞｼｯｸM-PRO" panose="020F0600000000000000" pitchFamily="50" charset="-128"/>
              </a:rPr>
              <a:t>日につき）</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５</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４１１点</a:t>
            </a:r>
            <a:r>
              <a:rPr lang="ja-JP" altLang="en-US" sz="2000" dirty="0">
                <a:solidFill>
                  <a:srgbClr val="FF0000"/>
                </a:solidFill>
                <a:latin typeface="HG丸ｺﾞｼｯｸM-PRO" panose="020F0600000000000000" pitchFamily="50" charset="-128"/>
                <a:ea typeface="HG丸ｺﾞｼｯｸM-PRO" panose="020F0600000000000000" pitchFamily="50" charset="-128"/>
              </a:rPr>
              <a:t>　→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５</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４９９点</a:t>
            </a:r>
            <a:r>
              <a:rPr lang="ja-JP" altLang="en-US"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a:solidFill>
                  <a:srgbClr val="0000FF"/>
                </a:solidFill>
                <a:latin typeface="HG丸ｺﾞｼｯｸM-PRO" panose="020F0600000000000000" pitchFamily="50" charset="-128"/>
                <a:ea typeface="HG丸ｺﾞｼｯｸM-PRO" panose="020F0600000000000000" pitchFamily="50" charset="-128"/>
              </a:rPr>
              <a:t> </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 88</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0" indent="0" algn="ctr">
              <a:spcBef>
                <a:spcPts val="600"/>
              </a:spcBef>
              <a:buNone/>
            </a:pPr>
            <a:r>
              <a:rPr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lang="ja-JP" altLang="en-US" sz="2000" u="sng" dirty="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p>
          <a:p>
            <a:pPr marL="265113" indent="-265113">
              <a:spcBef>
                <a:spcPts val="1200"/>
              </a:spcBef>
              <a:buNone/>
            </a:pPr>
            <a:endParaRPr lang="en-US" altLang="ja-JP" sz="1800" dirty="0" smtClean="0">
              <a:solidFill>
                <a:srgbClr val="0000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164108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51520" y="1844824"/>
            <a:ext cx="8640960" cy="4896544"/>
          </a:xfrm>
          <a:prstGeom prst="snip2DiagRect">
            <a:avLst>
              <a:gd name="adj1" fmla="val 0"/>
              <a:gd name="adj2" fmla="val 1496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51520" y="116632"/>
            <a:ext cx="8640960" cy="2016224"/>
          </a:xfrm>
          <a:prstGeom prst="roundRect">
            <a:avLst>
              <a:gd name="adj" fmla="val 1186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3" name="コンテンツ プレースホルダー 2"/>
          <p:cNvSpPr>
            <a:spLocks noGrp="1"/>
          </p:cNvSpPr>
          <p:nvPr>
            <p:ph idx="1"/>
          </p:nvPr>
        </p:nvSpPr>
        <p:spPr>
          <a:xfrm>
            <a:off x="467544" y="116632"/>
            <a:ext cx="8208912" cy="6741368"/>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265113" indent="-265113">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Ａ</a:t>
            </a:r>
            <a:r>
              <a:rPr lang="en-US" altLang="ja-JP" sz="2000" dirty="0" smtClean="0">
                <a:latin typeface="HG丸ｺﾞｼｯｸM-PRO" panose="020F0600000000000000" pitchFamily="50" charset="-128"/>
                <a:ea typeface="HG丸ｺﾞｼｯｸM-PRO" panose="020F0600000000000000" pitchFamily="50" charset="-128"/>
              </a:rPr>
              <a:t>302</a:t>
            </a:r>
            <a:r>
              <a:rPr lang="ja-JP" altLang="en-US" sz="2000" dirty="0" smtClean="0">
                <a:latin typeface="HG丸ｺﾞｼｯｸM-PRO" panose="020F0600000000000000" pitchFamily="50" charset="-128"/>
                <a:ea typeface="HG丸ｺﾞｼｯｸM-PRO" panose="020F0600000000000000" pitchFamily="50" charset="-128"/>
              </a:rPr>
              <a:t>　新生児</a:t>
            </a:r>
            <a:r>
              <a:rPr lang="ja-JP" altLang="en-US" sz="2000" dirty="0">
                <a:latin typeface="HG丸ｺﾞｼｯｸM-PRO" panose="020F0600000000000000" pitchFamily="50" charset="-128"/>
                <a:ea typeface="HG丸ｺﾞｼｯｸM-PRO" panose="020F0600000000000000" pitchFamily="50" charset="-128"/>
              </a:rPr>
              <a:t>特定集中</a:t>
            </a:r>
            <a:r>
              <a:rPr lang="ja-JP" altLang="en-US" sz="2000" dirty="0" smtClean="0">
                <a:latin typeface="HG丸ｺﾞｼｯｸM-PRO" panose="020F0600000000000000" pitchFamily="50" charset="-128"/>
                <a:ea typeface="HG丸ｺﾞｼｯｸM-PRO" panose="020F0600000000000000" pitchFamily="50" charset="-128"/>
              </a:rPr>
              <a:t>治療室管理料（１日につき）</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１　新生児特定集中治療室管理料１</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２</a:t>
            </a:r>
            <a:r>
              <a:rPr lang="ja-JP" altLang="en-US" sz="2000" dirty="0">
                <a:solidFill>
                  <a:schemeClr val="tx1"/>
                </a:solidFill>
                <a:latin typeface="HG丸ｺﾞｼｯｸM-PRO" panose="020F0600000000000000" pitchFamily="50" charset="-128"/>
                <a:ea typeface="HG丸ｺﾞｼｯｸM-PRO" panose="020F0600000000000000" pitchFamily="50" charset="-128"/>
              </a:rPr>
              <a:t>　新生児特定集中治療室</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管理料２</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Ａ</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303</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総合周産期特定集中治療室管理料（</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1</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日につき）</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２　新生児集中治療室管理料</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1800"/>
              </a:spcBef>
              <a:buNone/>
            </a:pP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◆出生時体重が</a:t>
            </a:r>
            <a: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t>1,500</a:t>
            </a:r>
            <a:r>
              <a:rPr lang="ja-JP" altLang="en-US" sz="1800" dirty="0" err="1" smtClean="0">
                <a:solidFill>
                  <a:srgbClr val="0000FF"/>
                </a:solidFill>
                <a:latin typeface="HG丸ｺﾞｼｯｸM-PRO" panose="020F0600000000000000" pitchFamily="50" charset="-128"/>
                <a:ea typeface="HG丸ｺﾞｼｯｸM-PRO" panose="020F0600000000000000" pitchFamily="50" charset="-128"/>
              </a:rPr>
              <a:t>ｇ</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以上の新生児</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であっても、一部の</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先天奇形等を有する</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患者について、</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算定日数上限を延長</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する。</a:t>
            </a:r>
            <a:endParaRPr lang="en-US" altLang="ja-JP" sz="1800" dirty="0" smtClean="0">
              <a:solidFill>
                <a:srgbClr val="0000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66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196228855"/>
              </p:ext>
            </p:extLst>
          </p:nvPr>
        </p:nvGraphicFramePr>
        <p:xfrm>
          <a:off x="467544" y="2852936"/>
          <a:ext cx="8208912" cy="3621400"/>
        </p:xfrm>
        <a:graphic>
          <a:graphicData uri="http://schemas.openxmlformats.org/drawingml/2006/table">
            <a:tbl>
              <a:tblPr firstRow="1" bandRow="1">
                <a:tableStyleId>{C4B1156A-380E-4F78-BDF5-A606A8083BF9}</a:tableStyleId>
              </a:tblPr>
              <a:tblGrid>
                <a:gridCol w="4104456"/>
                <a:gridCol w="4104456"/>
              </a:tblGrid>
              <a:tr h="360040">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現　　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改　定　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75553">
                <a:tc>
                  <a:txBody>
                    <a:bodyPr/>
                    <a:lstStyle/>
                    <a:p>
                      <a:pPr marL="180975" indent="-180975"/>
                      <a:r>
                        <a:rPr kumimoji="1" lang="ja-JP" altLang="en-US" sz="1600" dirty="0" smtClean="0">
                          <a:latin typeface="HG丸ｺﾞｼｯｸM-PRO" panose="020F0600000000000000" pitchFamily="50" charset="-128"/>
                          <a:ea typeface="HG丸ｺﾞｼｯｸM-PRO" panose="020F0600000000000000" pitchFamily="50" charset="-128"/>
                        </a:rPr>
                        <a:t>［算定要件］</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180975" indent="0"/>
                      <a:r>
                        <a:rPr kumimoji="1" lang="ja-JP" altLang="en-US" sz="1600" dirty="0" smtClean="0">
                          <a:latin typeface="HG丸ｺﾞｼｯｸM-PRO" panose="020F0600000000000000" pitchFamily="50" charset="-128"/>
                          <a:ea typeface="HG丸ｺﾞｼｯｸM-PRO" panose="020F0600000000000000" pitchFamily="50" charset="-128"/>
                        </a:rPr>
                        <a:t>　新生児特定集中治療室管理料、総合周産期特定集中治療室管理料（新生児）及び新生児治療回復室入院医療管理料を算定した期間と通算して</a:t>
                      </a:r>
                      <a:r>
                        <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rPr>
                        <a:t>21</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日（出生時体重が</a:t>
                      </a:r>
                      <a:r>
                        <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rPr>
                        <a:t>1,000</a:t>
                      </a:r>
                      <a:r>
                        <a:rPr kumimoji="1" lang="ja-JP" altLang="en-US" sz="1600" dirty="0" err="1" smtClean="0">
                          <a:solidFill>
                            <a:srgbClr val="0000FF"/>
                          </a:solidFill>
                          <a:latin typeface="HG丸ｺﾞｼｯｸM-PRO" panose="020F0600000000000000" pitchFamily="50" charset="-128"/>
                          <a:ea typeface="HG丸ｺﾞｼｯｸM-PRO" panose="020F0600000000000000" pitchFamily="50" charset="-128"/>
                        </a:rPr>
                        <a:t>ｇ</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未満の新生児にあっては</a:t>
                      </a:r>
                      <a:r>
                        <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rPr>
                        <a:t>90</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日、出生時体重が</a:t>
                      </a:r>
                      <a:r>
                        <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rPr>
                        <a:t>1,000</a:t>
                      </a:r>
                      <a:r>
                        <a:rPr kumimoji="1" lang="ja-JP" altLang="en-US" sz="1600" dirty="0" err="1" smtClean="0">
                          <a:solidFill>
                            <a:srgbClr val="0000FF"/>
                          </a:solidFill>
                          <a:latin typeface="HG丸ｺﾞｼｯｸM-PRO" panose="020F0600000000000000" pitchFamily="50" charset="-128"/>
                          <a:ea typeface="HG丸ｺﾞｼｯｸM-PRO" panose="020F0600000000000000" pitchFamily="50" charset="-128"/>
                        </a:rPr>
                        <a:t>ｇ</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以上</a:t>
                      </a:r>
                      <a:r>
                        <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rPr>
                        <a:t>1,500</a:t>
                      </a:r>
                      <a:r>
                        <a:rPr kumimoji="1" lang="ja-JP" altLang="en-US" sz="1600" dirty="0" err="1" smtClean="0">
                          <a:solidFill>
                            <a:srgbClr val="0000FF"/>
                          </a:solidFill>
                          <a:latin typeface="HG丸ｺﾞｼｯｸM-PRO" panose="020F0600000000000000" pitchFamily="50" charset="-128"/>
                          <a:ea typeface="HG丸ｺﾞｼｯｸM-PRO" panose="020F0600000000000000" pitchFamily="50" charset="-128"/>
                        </a:rPr>
                        <a:t>ｇ</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未満の新生児にあっては</a:t>
                      </a:r>
                      <a:r>
                        <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rPr>
                        <a:t>60</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日）</a:t>
                      </a:r>
                      <a:r>
                        <a:rPr kumimoji="1" lang="ja-JP" altLang="en-US" sz="1600" dirty="0" smtClean="0">
                          <a:latin typeface="HG丸ｺﾞｼｯｸM-PRO" panose="020F0600000000000000" pitchFamily="50" charset="-128"/>
                          <a:ea typeface="HG丸ｺﾞｼｯｸM-PRO" panose="020F0600000000000000" pitchFamily="50" charset="-128"/>
                        </a:rPr>
                        <a:t>を限度として、それぞれ所定点数を算定する。</a:t>
                      </a:r>
                      <a:endParaRPr kumimoji="1" lang="ja-JP" altLang="en-US" sz="16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r>
                        <a:rPr kumimoji="1" lang="ja-JP" altLang="en-US" sz="1600" dirty="0" smtClean="0">
                          <a:latin typeface="HG丸ｺﾞｼｯｸM-PRO" panose="020F0600000000000000" pitchFamily="50" charset="-128"/>
                          <a:ea typeface="HG丸ｺﾞｼｯｸM-PRO" panose="020F0600000000000000" pitchFamily="50" charset="-128"/>
                        </a:rPr>
                        <a:t>［算定要件］</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180975" indent="0"/>
                      <a:r>
                        <a:rPr kumimoji="1" lang="ja-JP" altLang="en-US" sz="1600" dirty="0" smtClean="0">
                          <a:latin typeface="HG丸ｺﾞｼｯｸM-PRO" panose="020F0600000000000000" pitchFamily="50" charset="-128"/>
                          <a:ea typeface="HG丸ｺﾞｼｯｸM-PRO" panose="020F0600000000000000" pitchFamily="50" charset="-128"/>
                        </a:rPr>
                        <a:t>　新生児特定集中治療室管理料、総合周産期特定集中治療室管理料（新生児）及び新生児治療回復室入院医療管理料を算定した期間と通算して</a:t>
                      </a:r>
                      <a:r>
                        <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rPr>
                        <a:t>21</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日（</a:t>
                      </a: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出生時体重が</a:t>
                      </a:r>
                      <a:r>
                        <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rPr>
                        <a:t>1,500</a:t>
                      </a:r>
                      <a:r>
                        <a:rPr kumimoji="1" lang="ja-JP" altLang="en-US" sz="1600" dirty="0" err="1" smtClean="0">
                          <a:solidFill>
                            <a:srgbClr val="FF0000"/>
                          </a:solidFill>
                          <a:latin typeface="HG丸ｺﾞｼｯｸM-PRO" panose="020F0600000000000000" pitchFamily="50" charset="-128"/>
                          <a:ea typeface="HG丸ｺﾞｼｯｸM-PRO" panose="020F0600000000000000" pitchFamily="50" charset="-128"/>
                        </a:rPr>
                        <a:t>ｇ</a:t>
                      </a: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以上で、別に厚生労働大臣が定める疾患（</a:t>
                      </a:r>
                      <a:r>
                        <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）を主病として入院している新生児にあっては</a:t>
                      </a:r>
                      <a:r>
                        <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rPr>
                        <a:t>35</a:t>
                      </a: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日</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、出生時体重が</a:t>
                      </a:r>
                      <a:r>
                        <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rPr>
                        <a:t>1,000</a:t>
                      </a:r>
                      <a:r>
                        <a:rPr kumimoji="1" lang="ja-JP" altLang="en-US" sz="1600" dirty="0" err="1" smtClean="0">
                          <a:solidFill>
                            <a:srgbClr val="0000FF"/>
                          </a:solidFill>
                          <a:latin typeface="HG丸ｺﾞｼｯｸM-PRO" panose="020F0600000000000000" pitchFamily="50" charset="-128"/>
                          <a:ea typeface="HG丸ｺﾞｼｯｸM-PRO" panose="020F0600000000000000" pitchFamily="50" charset="-128"/>
                        </a:rPr>
                        <a:t>ｇ</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未満の新生児にあっては</a:t>
                      </a:r>
                      <a:r>
                        <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rPr>
                        <a:t>90</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日、出生時体重が</a:t>
                      </a:r>
                      <a:r>
                        <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rPr>
                        <a:t>1,000</a:t>
                      </a:r>
                      <a:r>
                        <a:rPr kumimoji="1" lang="ja-JP" altLang="en-US" sz="1600" dirty="0" err="1" smtClean="0">
                          <a:solidFill>
                            <a:srgbClr val="0000FF"/>
                          </a:solidFill>
                          <a:latin typeface="HG丸ｺﾞｼｯｸM-PRO" panose="020F0600000000000000" pitchFamily="50" charset="-128"/>
                          <a:ea typeface="HG丸ｺﾞｼｯｸM-PRO" panose="020F0600000000000000" pitchFamily="50" charset="-128"/>
                        </a:rPr>
                        <a:t>ｇ</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以上</a:t>
                      </a:r>
                      <a:r>
                        <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rPr>
                        <a:t>1,500</a:t>
                      </a:r>
                      <a:r>
                        <a:rPr kumimoji="1" lang="ja-JP" altLang="en-US" sz="1600" dirty="0" err="1" smtClean="0">
                          <a:solidFill>
                            <a:srgbClr val="0000FF"/>
                          </a:solidFill>
                          <a:latin typeface="HG丸ｺﾞｼｯｸM-PRO" panose="020F0600000000000000" pitchFamily="50" charset="-128"/>
                          <a:ea typeface="HG丸ｺﾞｼｯｸM-PRO" panose="020F0600000000000000" pitchFamily="50" charset="-128"/>
                        </a:rPr>
                        <a:t>ｇ</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未満の新生児にあっては</a:t>
                      </a:r>
                      <a:r>
                        <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rPr>
                        <a:t>60</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日）</a:t>
                      </a:r>
                      <a:r>
                        <a:rPr kumimoji="1" lang="ja-JP" altLang="en-US" sz="1600" dirty="0" smtClean="0">
                          <a:latin typeface="HG丸ｺﾞｼｯｸM-PRO" panose="020F0600000000000000" pitchFamily="50" charset="-128"/>
                          <a:ea typeface="HG丸ｺﾞｼｯｸM-PRO" panose="020F0600000000000000" pitchFamily="50" charset="-128"/>
                        </a:rPr>
                        <a:t>を限度として、それぞれ所定点数を算定する。</a:t>
                      </a:r>
                      <a:endParaRPr kumimoji="1" lang="ja-JP" altLang="en-US" sz="16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646649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51520" y="476672"/>
            <a:ext cx="8640960" cy="6264696"/>
          </a:xfrm>
          <a:prstGeom prst="snip2DiagRect">
            <a:avLst>
              <a:gd name="adj1" fmla="val 0"/>
              <a:gd name="adj2" fmla="val 852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1 つの角を切り取った四角形 7"/>
          <p:cNvSpPr/>
          <p:nvPr/>
        </p:nvSpPr>
        <p:spPr>
          <a:xfrm>
            <a:off x="179512" y="5013176"/>
            <a:ext cx="8784976" cy="1728192"/>
          </a:xfrm>
          <a:prstGeom prst="snip1Rect">
            <a:avLst/>
          </a:prstGeom>
          <a:solidFill>
            <a:srgbClr val="FFFF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51520" y="116632"/>
            <a:ext cx="8640960" cy="504056"/>
          </a:xfrm>
          <a:prstGeom prst="roundRect">
            <a:avLst>
              <a:gd name="adj" fmla="val 3483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3" name="コンテンツ プレースホルダー 2"/>
          <p:cNvSpPr>
            <a:spLocks noGrp="1"/>
          </p:cNvSpPr>
          <p:nvPr>
            <p:ph idx="1"/>
          </p:nvPr>
        </p:nvSpPr>
        <p:spPr>
          <a:xfrm>
            <a:off x="467544" y="188640"/>
            <a:ext cx="8208912" cy="6669360"/>
          </a:xfrm>
          <a:noFill/>
          <a:ln>
            <a:noFill/>
          </a:ln>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361950" indent="-361950">
              <a:spcBef>
                <a:spcPts val="600"/>
              </a:spcBef>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Ａ</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303-2</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000" dirty="0">
                <a:solidFill>
                  <a:schemeClr val="tx1"/>
                </a:solidFill>
                <a:latin typeface="HG丸ｺﾞｼｯｸM-PRO" panose="020F0600000000000000" pitchFamily="50" charset="-128"/>
                <a:ea typeface="HG丸ｺﾞｼｯｸM-PRO" panose="020F0600000000000000" pitchFamily="50" charset="-128"/>
              </a:rPr>
              <a:t>新生児治療回復室</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入院医療管理料</a:t>
            </a:r>
            <a:r>
              <a:rPr lang="ja-JP" altLang="en-US" sz="2000" dirty="0">
                <a:solidFill>
                  <a:schemeClr val="tx1"/>
                </a:solidFill>
                <a:latin typeface="HG丸ｺﾞｼｯｸM-PRO" panose="020F0600000000000000" pitchFamily="50" charset="-128"/>
                <a:ea typeface="HG丸ｺﾞｼｯｸM-PRO" panose="020F0600000000000000" pitchFamily="50" charset="-128"/>
              </a:rPr>
              <a:t>（</a:t>
            </a:r>
            <a:r>
              <a:rPr lang="en-US" altLang="ja-JP" sz="2000" dirty="0">
                <a:solidFill>
                  <a:schemeClr val="tx1"/>
                </a:solidFill>
                <a:latin typeface="HG丸ｺﾞｼｯｸM-PRO" panose="020F0600000000000000" pitchFamily="50" charset="-128"/>
                <a:ea typeface="HG丸ｺﾞｼｯｸM-PRO" panose="020F0600000000000000" pitchFamily="50" charset="-128"/>
              </a:rPr>
              <a:t>1</a:t>
            </a:r>
            <a:r>
              <a:rPr lang="ja-JP" altLang="en-US" sz="2000" dirty="0">
                <a:solidFill>
                  <a:schemeClr val="tx1"/>
                </a:solidFill>
                <a:latin typeface="HG丸ｺﾞｼｯｸM-PRO" panose="020F0600000000000000" pitchFamily="50" charset="-128"/>
                <a:ea typeface="HG丸ｺﾞｼｯｸM-PRO" panose="020F0600000000000000" pitchFamily="50" charset="-128"/>
              </a:rPr>
              <a:t>日につき）</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1800"/>
              </a:spcBef>
              <a:buNone/>
            </a:pP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◆出生時体重が</a:t>
            </a:r>
            <a: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t>1,500</a:t>
            </a:r>
            <a:r>
              <a:rPr lang="ja-JP" altLang="en-US" sz="1800" dirty="0" err="1" smtClean="0">
                <a:solidFill>
                  <a:srgbClr val="0000FF"/>
                </a:solidFill>
                <a:latin typeface="HG丸ｺﾞｼｯｸM-PRO" panose="020F0600000000000000" pitchFamily="50" charset="-128"/>
                <a:ea typeface="HG丸ｺﾞｼｯｸM-PRO" panose="020F0600000000000000" pitchFamily="50" charset="-128"/>
              </a:rPr>
              <a:t>ｇ</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以上の新生児</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であっても、一部の</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先天奇形等を有する</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患者について、</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算定日数上限を延長</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する。</a:t>
            </a:r>
            <a:endParaRPr lang="en-US" altLang="ja-JP" sz="1800" dirty="0" smtClean="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1800"/>
              </a:spcBef>
              <a:buNone/>
            </a:pP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1800"/>
              </a:spcBef>
              <a:buNone/>
            </a:pPr>
            <a:endParaRPr lang="en-US" altLang="ja-JP" sz="1800" dirty="0" smtClean="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1800"/>
              </a:spcBef>
              <a:buNone/>
            </a:pP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1800"/>
              </a:spcBef>
              <a:buNone/>
            </a:pPr>
            <a:endParaRPr lang="en-US" altLang="ja-JP" sz="1800" dirty="0" smtClean="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1800"/>
              </a:spcBef>
              <a:buNone/>
            </a:pP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0"/>
              </a:spcBef>
              <a:buNone/>
            </a:pPr>
            <a:endParaRPr lang="en-US" altLang="ja-JP" sz="1800" dirty="0" smtClean="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1800"/>
              </a:spcBef>
              <a:buNone/>
            </a:pPr>
            <a:endParaRPr lang="en-US" altLang="ja-JP" sz="1800" dirty="0" smtClean="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3000"/>
              </a:spcBef>
              <a:buNone/>
            </a:pP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1200"/>
              </a:spcBef>
              <a:spcAft>
                <a:spcPts val="600"/>
              </a:spcAft>
              <a:buNone/>
            </a:pPr>
            <a:r>
              <a:rPr lang="en-US" altLang="ja-JP" sz="17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1700" dirty="0" smtClean="0">
                <a:solidFill>
                  <a:srgbClr val="0000FF"/>
                </a:solidFill>
                <a:latin typeface="HG丸ｺﾞｼｯｸM-PRO" panose="020F0600000000000000" pitchFamily="50" charset="-128"/>
                <a:ea typeface="HG丸ｺﾞｼｯｸM-PRO" panose="020F0600000000000000" pitchFamily="50" charset="-128"/>
              </a:rPr>
              <a:t>厚生労働大臣が定める疾患（</a:t>
            </a:r>
            <a:r>
              <a:rPr lang="en-US" altLang="ja-JP" sz="17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17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17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1700" dirty="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1700" dirty="0" smtClean="0">
                <a:solidFill>
                  <a:schemeClr val="tx1"/>
                </a:solidFill>
                <a:latin typeface="HG丸ｺﾞｼｯｸM-PRO" panose="020F0600000000000000" pitchFamily="50" charset="-128"/>
                <a:ea typeface="HG丸ｺﾞｼｯｸM-PRO" panose="020F0600000000000000" pitchFamily="50" charset="-128"/>
              </a:rPr>
              <a:t>先天性水頭症、全前脳胞症、二分脊椎（脊椎破裂）、アーノルド・キアリ奇形、後鼻孔閉鎖、先天性喉頭軟化症、先天性気管支軟化症、先天性の</a:t>
            </a:r>
            <a:r>
              <a:rPr lang="ja-JP" altLang="en-US" sz="1700" dirty="0" err="1" smtClean="0">
                <a:solidFill>
                  <a:schemeClr val="tx1"/>
                </a:solidFill>
                <a:latin typeface="HG丸ｺﾞｼｯｸM-PRO" panose="020F0600000000000000" pitchFamily="50" charset="-128"/>
                <a:ea typeface="HG丸ｺﾞｼｯｸM-PRO" panose="020F0600000000000000" pitchFamily="50" charset="-128"/>
              </a:rPr>
              <a:t>う胞</a:t>
            </a:r>
            <a:r>
              <a:rPr lang="ja-JP" altLang="en-US" sz="1700" dirty="0" smtClean="0">
                <a:solidFill>
                  <a:schemeClr val="tx1"/>
                </a:solidFill>
                <a:latin typeface="HG丸ｺﾞｼｯｸM-PRO" panose="020F0600000000000000" pitchFamily="50" charset="-128"/>
                <a:ea typeface="HG丸ｺﾞｼｯｸM-PRO" panose="020F0600000000000000" pitchFamily="50" charset="-128"/>
              </a:rPr>
              <a:t>肺、肺低形成、食道閉鎖、十二指腸閉鎖、小腸閉鎖、鎖肛、ヒルシュスプルング病、総排泄腔遺残、頭蓋骨早期癒合症、骨（軟骨を含む）無形成・低形成・異形成、腹壁破裂、臍帯ヘルニア、ダウン症候群、</a:t>
            </a:r>
            <a:r>
              <a:rPr lang="en-US" altLang="ja-JP" sz="1700" dirty="0" smtClean="0">
                <a:solidFill>
                  <a:schemeClr val="tx1"/>
                </a:solidFill>
                <a:latin typeface="HG丸ｺﾞｼｯｸM-PRO" panose="020F0600000000000000" pitchFamily="50" charset="-128"/>
                <a:ea typeface="HG丸ｺﾞｼｯｸM-PRO" panose="020F0600000000000000" pitchFamily="50" charset="-128"/>
              </a:rPr>
              <a:t>18</a:t>
            </a:r>
            <a:r>
              <a:rPr lang="ja-JP" altLang="en-US" sz="1700" dirty="0" smtClean="0">
                <a:solidFill>
                  <a:schemeClr val="tx1"/>
                </a:solidFill>
                <a:latin typeface="HG丸ｺﾞｼｯｸM-PRO" panose="020F0600000000000000" pitchFamily="50" charset="-128"/>
                <a:ea typeface="HG丸ｺﾞｼｯｸM-PRO" panose="020F0600000000000000" pitchFamily="50" charset="-128"/>
              </a:rPr>
              <a:t>トリソミー、</a:t>
            </a:r>
            <a:r>
              <a:rPr lang="en-US" altLang="ja-JP" sz="1700" dirty="0" smtClean="0">
                <a:solidFill>
                  <a:schemeClr val="tx1"/>
                </a:solidFill>
                <a:latin typeface="HG丸ｺﾞｼｯｸM-PRO" panose="020F0600000000000000" pitchFamily="50" charset="-128"/>
                <a:ea typeface="HG丸ｺﾞｼｯｸM-PRO" panose="020F0600000000000000" pitchFamily="50" charset="-128"/>
              </a:rPr>
              <a:t>13</a:t>
            </a:r>
            <a:r>
              <a:rPr lang="ja-JP" altLang="en-US" sz="1700" dirty="0" smtClean="0">
                <a:solidFill>
                  <a:schemeClr val="tx1"/>
                </a:solidFill>
                <a:latin typeface="HG丸ｺﾞｼｯｸM-PRO" panose="020F0600000000000000" pitchFamily="50" charset="-128"/>
                <a:ea typeface="HG丸ｺﾞｼｯｸM-PRO" panose="020F0600000000000000" pitchFamily="50" charset="-128"/>
              </a:rPr>
              <a:t>トリソミー、多発奇形症候群</a:t>
            </a:r>
            <a:endParaRPr lang="en-US" altLang="ja-JP" sz="17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67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991121068"/>
              </p:ext>
            </p:extLst>
          </p:nvPr>
        </p:nvGraphicFramePr>
        <p:xfrm>
          <a:off x="467544" y="1268760"/>
          <a:ext cx="8208912" cy="3596640"/>
        </p:xfrm>
        <a:graphic>
          <a:graphicData uri="http://schemas.openxmlformats.org/drawingml/2006/table">
            <a:tbl>
              <a:tblPr firstRow="1" bandRow="1">
                <a:tableStyleId>{C4B1156A-380E-4F78-BDF5-A606A8083BF9}</a:tableStyleId>
              </a:tblPr>
              <a:tblGrid>
                <a:gridCol w="4104456"/>
                <a:gridCol w="4104456"/>
              </a:tblGrid>
              <a:tr h="324723">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現　　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改　定　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1661">
                <a:tc>
                  <a:txBody>
                    <a:bodyPr/>
                    <a:lstStyle/>
                    <a:p>
                      <a:pPr marL="180975" indent="-180975"/>
                      <a:r>
                        <a:rPr kumimoji="1" lang="ja-JP" altLang="en-US" sz="1600" dirty="0" smtClean="0">
                          <a:latin typeface="HG丸ｺﾞｼｯｸM-PRO" panose="020F0600000000000000" pitchFamily="50" charset="-128"/>
                          <a:ea typeface="HG丸ｺﾞｼｯｸM-PRO" panose="020F0600000000000000" pitchFamily="50" charset="-128"/>
                        </a:rPr>
                        <a:t>［算定要件］</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180975" indent="0"/>
                      <a:r>
                        <a:rPr kumimoji="1" lang="ja-JP" altLang="en-US" sz="1600" dirty="0" smtClean="0">
                          <a:latin typeface="HG丸ｺﾞｼｯｸM-PRO" panose="020F0600000000000000" pitchFamily="50" charset="-128"/>
                          <a:ea typeface="HG丸ｺﾞｼｯｸM-PRO" panose="020F0600000000000000" pitchFamily="50" charset="-128"/>
                        </a:rPr>
                        <a:t>　新生児特定集中治療室管理料、総合周産期特定集中治療室管理料（新生児）及び新生児治療回復室入院医療管理料を算定した期間と通算して</a:t>
                      </a:r>
                      <a:r>
                        <a:rPr kumimoji="1" lang="en-US" altLang="ja-JP" sz="1600" u="heavy" baseline="0" dirty="0" smtClean="0">
                          <a:solidFill>
                            <a:srgbClr val="0000FF"/>
                          </a:solidFill>
                          <a:latin typeface="HG丸ｺﾞｼｯｸM-PRO" panose="020F0600000000000000" pitchFamily="50" charset="-128"/>
                          <a:ea typeface="HG丸ｺﾞｼｯｸM-PRO" panose="020F0600000000000000" pitchFamily="50" charset="-128"/>
                        </a:rPr>
                        <a:t>30</a:t>
                      </a:r>
                      <a:r>
                        <a:rPr kumimoji="1" lang="ja-JP" altLang="en-US" sz="1600" u="heavy" baseline="0" dirty="0" smtClean="0">
                          <a:solidFill>
                            <a:srgbClr val="0000FF"/>
                          </a:solidFill>
                          <a:latin typeface="HG丸ｺﾞｼｯｸM-PRO" panose="020F0600000000000000" pitchFamily="50" charset="-128"/>
                          <a:ea typeface="HG丸ｺﾞｼｯｸM-PRO" panose="020F0600000000000000" pitchFamily="50" charset="-128"/>
                        </a:rPr>
                        <a:t>日</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（出生時体重が</a:t>
                      </a:r>
                      <a:r>
                        <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rPr>
                        <a:t>1,000</a:t>
                      </a:r>
                      <a:r>
                        <a:rPr kumimoji="1" lang="ja-JP" altLang="en-US" sz="1600" dirty="0" err="1" smtClean="0">
                          <a:solidFill>
                            <a:srgbClr val="0000FF"/>
                          </a:solidFill>
                          <a:latin typeface="HG丸ｺﾞｼｯｸM-PRO" panose="020F0600000000000000" pitchFamily="50" charset="-128"/>
                          <a:ea typeface="HG丸ｺﾞｼｯｸM-PRO" panose="020F0600000000000000" pitchFamily="50" charset="-128"/>
                        </a:rPr>
                        <a:t>ｇ</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未満の新生児にあっては</a:t>
                      </a:r>
                      <a:r>
                        <a:rPr kumimoji="1" lang="en-US" altLang="ja-JP" sz="1600" u="heavy" baseline="0" dirty="0" smtClean="0">
                          <a:solidFill>
                            <a:srgbClr val="0000FF"/>
                          </a:solidFill>
                          <a:latin typeface="HG丸ｺﾞｼｯｸM-PRO" panose="020F0600000000000000" pitchFamily="50" charset="-128"/>
                          <a:ea typeface="HG丸ｺﾞｼｯｸM-PRO" panose="020F0600000000000000" pitchFamily="50" charset="-128"/>
                        </a:rPr>
                        <a:t>120</a:t>
                      </a:r>
                      <a:r>
                        <a:rPr kumimoji="1" lang="ja-JP" altLang="en-US" sz="1600" u="heavy" baseline="0" dirty="0" smtClean="0">
                          <a:solidFill>
                            <a:srgbClr val="0000FF"/>
                          </a:solidFill>
                          <a:latin typeface="HG丸ｺﾞｼｯｸM-PRO" panose="020F0600000000000000" pitchFamily="50" charset="-128"/>
                          <a:ea typeface="HG丸ｺﾞｼｯｸM-PRO" panose="020F0600000000000000" pitchFamily="50" charset="-128"/>
                        </a:rPr>
                        <a:t>日</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、出生時体重が</a:t>
                      </a:r>
                      <a:r>
                        <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rPr>
                        <a:t>1,000</a:t>
                      </a:r>
                      <a:r>
                        <a:rPr kumimoji="1" lang="ja-JP" altLang="en-US" sz="1600" dirty="0" err="1" smtClean="0">
                          <a:solidFill>
                            <a:srgbClr val="0000FF"/>
                          </a:solidFill>
                          <a:latin typeface="HG丸ｺﾞｼｯｸM-PRO" panose="020F0600000000000000" pitchFamily="50" charset="-128"/>
                          <a:ea typeface="HG丸ｺﾞｼｯｸM-PRO" panose="020F0600000000000000" pitchFamily="50" charset="-128"/>
                        </a:rPr>
                        <a:t>ｇ</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以上</a:t>
                      </a:r>
                      <a:r>
                        <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rPr>
                        <a:t>1,500</a:t>
                      </a:r>
                      <a:r>
                        <a:rPr kumimoji="1" lang="ja-JP" altLang="en-US" sz="1600" dirty="0" err="1" smtClean="0">
                          <a:solidFill>
                            <a:srgbClr val="0000FF"/>
                          </a:solidFill>
                          <a:latin typeface="HG丸ｺﾞｼｯｸM-PRO" panose="020F0600000000000000" pitchFamily="50" charset="-128"/>
                          <a:ea typeface="HG丸ｺﾞｼｯｸM-PRO" panose="020F0600000000000000" pitchFamily="50" charset="-128"/>
                        </a:rPr>
                        <a:t>ｇ</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未満の新生児にあっては</a:t>
                      </a:r>
                      <a:r>
                        <a:rPr kumimoji="1" lang="en-US" altLang="ja-JP" sz="1600" u="heavy" baseline="0" dirty="0" smtClean="0">
                          <a:solidFill>
                            <a:srgbClr val="0000FF"/>
                          </a:solidFill>
                          <a:latin typeface="HG丸ｺﾞｼｯｸM-PRO" panose="020F0600000000000000" pitchFamily="50" charset="-128"/>
                          <a:ea typeface="HG丸ｺﾞｼｯｸM-PRO" panose="020F0600000000000000" pitchFamily="50" charset="-128"/>
                        </a:rPr>
                        <a:t>90</a:t>
                      </a:r>
                      <a:r>
                        <a:rPr kumimoji="1" lang="ja-JP" altLang="en-US" sz="1600" u="heavy" baseline="0" dirty="0" smtClean="0">
                          <a:solidFill>
                            <a:srgbClr val="0000FF"/>
                          </a:solidFill>
                          <a:latin typeface="HG丸ｺﾞｼｯｸM-PRO" panose="020F0600000000000000" pitchFamily="50" charset="-128"/>
                          <a:ea typeface="HG丸ｺﾞｼｯｸM-PRO" panose="020F0600000000000000" pitchFamily="50" charset="-128"/>
                        </a:rPr>
                        <a:t>日</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rPr>
                        <a:t>を限度として、それぞれ所定点数を算定する。</a:t>
                      </a:r>
                      <a:endParaRPr kumimoji="1" lang="ja-JP" altLang="en-US" sz="16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r>
                        <a:rPr kumimoji="1" lang="ja-JP" altLang="en-US" sz="1600" dirty="0" smtClean="0">
                          <a:latin typeface="HG丸ｺﾞｼｯｸM-PRO" panose="020F0600000000000000" pitchFamily="50" charset="-128"/>
                          <a:ea typeface="HG丸ｺﾞｼｯｸM-PRO" panose="020F0600000000000000" pitchFamily="50" charset="-128"/>
                        </a:rPr>
                        <a:t>［算定要件］</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180975" indent="0"/>
                      <a:r>
                        <a:rPr kumimoji="1" lang="ja-JP" altLang="en-US" sz="1600" dirty="0" smtClean="0">
                          <a:latin typeface="HG丸ｺﾞｼｯｸM-PRO" panose="020F0600000000000000" pitchFamily="50" charset="-128"/>
                          <a:ea typeface="HG丸ｺﾞｼｯｸM-PRO" panose="020F0600000000000000" pitchFamily="50" charset="-128"/>
                        </a:rPr>
                        <a:t>　新生児特定集中治療室管理料、総合周産期特定集中治療室管理料（新生児）及び新生児治療回復室入院医療管理料を算定した期間と通算して</a:t>
                      </a:r>
                      <a:r>
                        <a:rPr kumimoji="1" lang="en-US" altLang="ja-JP" sz="1600" u="heavy" baseline="0" dirty="0" smtClean="0">
                          <a:solidFill>
                            <a:srgbClr val="0000FF"/>
                          </a:solidFill>
                          <a:latin typeface="HG丸ｺﾞｼｯｸM-PRO" panose="020F0600000000000000" pitchFamily="50" charset="-128"/>
                          <a:ea typeface="HG丸ｺﾞｼｯｸM-PRO" panose="020F0600000000000000" pitchFamily="50" charset="-128"/>
                        </a:rPr>
                        <a:t>30</a:t>
                      </a:r>
                      <a:r>
                        <a:rPr kumimoji="1" lang="ja-JP" altLang="en-US" sz="1600" u="heavy" baseline="0" dirty="0" smtClean="0">
                          <a:solidFill>
                            <a:srgbClr val="0000FF"/>
                          </a:solidFill>
                          <a:latin typeface="HG丸ｺﾞｼｯｸM-PRO" panose="020F0600000000000000" pitchFamily="50" charset="-128"/>
                          <a:ea typeface="HG丸ｺﾞｼｯｸM-PRO" panose="020F0600000000000000" pitchFamily="50" charset="-128"/>
                        </a:rPr>
                        <a:t>日</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出生時体重が</a:t>
                      </a:r>
                      <a:r>
                        <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rPr>
                        <a:t>1,500</a:t>
                      </a:r>
                      <a:r>
                        <a:rPr kumimoji="1" lang="ja-JP" altLang="en-US" sz="1600" dirty="0" err="1" smtClean="0">
                          <a:solidFill>
                            <a:srgbClr val="FF0000"/>
                          </a:solidFill>
                          <a:latin typeface="HG丸ｺﾞｼｯｸM-PRO" panose="020F0600000000000000" pitchFamily="50" charset="-128"/>
                          <a:ea typeface="HG丸ｺﾞｼｯｸM-PRO" panose="020F0600000000000000" pitchFamily="50" charset="-128"/>
                        </a:rPr>
                        <a:t>ｇ</a:t>
                      </a: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以上で、別に厚生労働大臣が定める疾患（</a:t>
                      </a:r>
                      <a:r>
                        <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）を主病として入院している新生児にあっては</a:t>
                      </a:r>
                      <a:r>
                        <a:rPr kumimoji="1" lang="en-US" altLang="ja-JP" sz="1600" b="0" u="heavy" baseline="0" dirty="0" smtClean="0">
                          <a:solidFill>
                            <a:srgbClr val="FF0000"/>
                          </a:solidFill>
                          <a:latin typeface="HG丸ｺﾞｼｯｸM-PRO" panose="020F0600000000000000" pitchFamily="50" charset="-128"/>
                          <a:ea typeface="HG丸ｺﾞｼｯｸM-PRO" panose="020F0600000000000000" pitchFamily="50" charset="-128"/>
                        </a:rPr>
                        <a:t>50</a:t>
                      </a:r>
                      <a:r>
                        <a:rPr kumimoji="1" lang="ja-JP" altLang="en-US" sz="1600" b="0" u="heavy" baseline="0" dirty="0" smtClean="0">
                          <a:solidFill>
                            <a:srgbClr val="FF0000"/>
                          </a:solidFill>
                          <a:latin typeface="HG丸ｺﾞｼｯｸM-PRO" panose="020F0600000000000000" pitchFamily="50" charset="-128"/>
                          <a:ea typeface="HG丸ｺﾞｼｯｸM-PRO" panose="020F0600000000000000" pitchFamily="50" charset="-128"/>
                        </a:rPr>
                        <a:t>日</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、出生時体重が</a:t>
                      </a:r>
                      <a:r>
                        <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rPr>
                        <a:t>1,000</a:t>
                      </a:r>
                      <a:r>
                        <a:rPr kumimoji="1" lang="ja-JP" altLang="en-US" sz="1600" dirty="0" err="1" smtClean="0">
                          <a:solidFill>
                            <a:srgbClr val="0000FF"/>
                          </a:solidFill>
                          <a:latin typeface="HG丸ｺﾞｼｯｸM-PRO" panose="020F0600000000000000" pitchFamily="50" charset="-128"/>
                          <a:ea typeface="HG丸ｺﾞｼｯｸM-PRO" panose="020F0600000000000000" pitchFamily="50" charset="-128"/>
                        </a:rPr>
                        <a:t>ｇ</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未満の新生児にあっては</a:t>
                      </a:r>
                      <a:r>
                        <a:rPr kumimoji="1" lang="en-US" altLang="ja-JP" sz="1600" u="heavy" baseline="0" dirty="0" smtClean="0">
                          <a:solidFill>
                            <a:srgbClr val="0000FF"/>
                          </a:solidFill>
                          <a:latin typeface="HG丸ｺﾞｼｯｸM-PRO" panose="020F0600000000000000" pitchFamily="50" charset="-128"/>
                          <a:ea typeface="HG丸ｺﾞｼｯｸM-PRO" panose="020F0600000000000000" pitchFamily="50" charset="-128"/>
                        </a:rPr>
                        <a:t>120</a:t>
                      </a:r>
                      <a:r>
                        <a:rPr kumimoji="1" lang="ja-JP" altLang="en-US" sz="1600" u="heavy" baseline="0" dirty="0" smtClean="0">
                          <a:solidFill>
                            <a:srgbClr val="0000FF"/>
                          </a:solidFill>
                          <a:latin typeface="HG丸ｺﾞｼｯｸM-PRO" panose="020F0600000000000000" pitchFamily="50" charset="-128"/>
                          <a:ea typeface="HG丸ｺﾞｼｯｸM-PRO" panose="020F0600000000000000" pitchFamily="50" charset="-128"/>
                        </a:rPr>
                        <a:t>日</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、出生時体重が</a:t>
                      </a:r>
                      <a:r>
                        <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rPr>
                        <a:t>1,000</a:t>
                      </a:r>
                      <a:r>
                        <a:rPr kumimoji="1" lang="ja-JP" altLang="en-US" sz="1600" dirty="0" err="1" smtClean="0">
                          <a:solidFill>
                            <a:srgbClr val="0000FF"/>
                          </a:solidFill>
                          <a:latin typeface="HG丸ｺﾞｼｯｸM-PRO" panose="020F0600000000000000" pitchFamily="50" charset="-128"/>
                          <a:ea typeface="HG丸ｺﾞｼｯｸM-PRO" panose="020F0600000000000000" pitchFamily="50" charset="-128"/>
                        </a:rPr>
                        <a:t>ｇ</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以上</a:t>
                      </a:r>
                      <a:r>
                        <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rPr>
                        <a:t>1,500</a:t>
                      </a:r>
                      <a:r>
                        <a:rPr kumimoji="1" lang="ja-JP" altLang="en-US" sz="1600" dirty="0" err="1" smtClean="0">
                          <a:solidFill>
                            <a:srgbClr val="0000FF"/>
                          </a:solidFill>
                          <a:latin typeface="HG丸ｺﾞｼｯｸM-PRO" panose="020F0600000000000000" pitchFamily="50" charset="-128"/>
                          <a:ea typeface="HG丸ｺﾞｼｯｸM-PRO" panose="020F0600000000000000" pitchFamily="50" charset="-128"/>
                        </a:rPr>
                        <a:t>ｇ</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未満の新生児にあっては</a:t>
                      </a:r>
                      <a:r>
                        <a:rPr kumimoji="1" lang="en-US" altLang="ja-JP" sz="1600" u="heavy" baseline="0" dirty="0" smtClean="0">
                          <a:solidFill>
                            <a:srgbClr val="0000FF"/>
                          </a:solidFill>
                          <a:latin typeface="HG丸ｺﾞｼｯｸM-PRO" panose="020F0600000000000000" pitchFamily="50" charset="-128"/>
                          <a:ea typeface="HG丸ｺﾞｼｯｸM-PRO" panose="020F0600000000000000" pitchFamily="50" charset="-128"/>
                        </a:rPr>
                        <a:t>90</a:t>
                      </a:r>
                      <a:r>
                        <a:rPr kumimoji="1" lang="ja-JP" altLang="en-US" sz="1600" u="heavy" baseline="0" dirty="0" smtClean="0">
                          <a:solidFill>
                            <a:srgbClr val="0000FF"/>
                          </a:solidFill>
                          <a:latin typeface="HG丸ｺﾞｼｯｸM-PRO" panose="020F0600000000000000" pitchFamily="50" charset="-128"/>
                          <a:ea typeface="HG丸ｺﾞｼｯｸM-PRO" panose="020F0600000000000000" pitchFamily="50" charset="-128"/>
                        </a:rPr>
                        <a:t>日</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rPr>
                        <a:t>を限度として、それぞれ所定点数を算定する。</a:t>
                      </a:r>
                      <a:endParaRPr kumimoji="1" lang="ja-JP" altLang="en-US" sz="16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481567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51520" y="1340768"/>
            <a:ext cx="8640960" cy="5400600"/>
          </a:xfrm>
          <a:prstGeom prst="snip2DiagRect">
            <a:avLst>
              <a:gd name="adj1" fmla="val 0"/>
              <a:gd name="adj2" fmla="val 1142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51520" y="116632"/>
            <a:ext cx="8640960" cy="1584176"/>
          </a:xfrm>
          <a:prstGeom prst="roundRect">
            <a:avLst>
              <a:gd name="adj" fmla="val 1186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3" name="コンテンツ プレースホルダー 2"/>
          <p:cNvSpPr>
            <a:spLocks noGrp="1"/>
          </p:cNvSpPr>
          <p:nvPr>
            <p:ph idx="1"/>
          </p:nvPr>
        </p:nvSpPr>
        <p:spPr>
          <a:xfrm>
            <a:off x="467544" y="116632"/>
            <a:ext cx="8208912" cy="6741368"/>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265113" indent="-265113">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Ａ</a:t>
            </a:r>
            <a:r>
              <a:rPr lang="en-US" altLang="ja-JP" sz="2000" dirty="0" smtClean="0">
                <a:latin typeface="HG丸ｺﾞｼｯｸM-PRO" panose="020F0600000000000000" pitchFamily="50" charset="-128"/>
                <a:ea typeface="HG丸ｺﾞｼｯｸM-PRO" panose="020F0600000000000000" pitchFamily="50" charset="-128"/>
              </a:rPr>
              <a:t>302</a:t>
            </a:r>
            <a:r>
              <a:rPr lang="ja-JP" altLang="en-US" sz="2000" dirty="0" smtClean="0">
                <a:latin typeface="HG丸ｺﾞｼｯｸM-PRO" panose="020F0600000000000000" pitchFamily="50" charset="-128"/>
                <a:ea typeface="HG丸ｺﾞｼｯｸM-PRO" panose="020F0600000000000000" pitchFamily="50" charset="-128"/>
              </a:rPr>
              <a:t>　新生児</a:t>
            </a:r>
            <a:r>
              <a:rPr lang="ja-JP" altLang="en-US" sz="2000" dirty="0">
                <a:latin typeface="HG丸ｺﾞｼｯｸM-PRO" panose="020F0600000000000000" pitchFamily="50" charset="-128"/>
                <a:ea typeface="HG丸ｺﾞｼｯｸM-PRO" panose="020F0600000000000000" pitchFamily="50" charset="-128"/>
              </a:rPr>
              <a:t>特定集中</a:t>
            </a:r>
            <a:r>
              <a:rPr lang="ja-JP" altLang="en-US" sz="2000" dirty="0" smtClean="0">
                <a:latin typeface="HG丸ｺﾞｼｯｸM-PRO" panose="020F0600000000000000" pitchFamily="50" charset="-128"/>
                <a:ea typeface="HG丸ｺﾞｼｯｸM-PRO" panose="020F0600000000000000" pitchFamily="50" charset="-128"/>
              </a:rPr>
              <a:t>治療室管理料（１日につき）</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１　新生児特定集中治療室管理料１</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Ａ</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303</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総合周産期特定集中治療室管理料（</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rPr>
              <a:t>1</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日につき）</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２　新生児集中治療室管理料</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1800"/>
              </a:spcBef>
              <a:buNone/>
            </a:pP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r>
              <a:rPr lang="ja-JP" altLang="ja-JP" sz="2000" dirty="0">
                <a:latin typeface="HG丸ｺﾞｼｯｸM-PRO" panose="020F0600000000000000" pitchFamily="50" charset="-128"/>
                <a:ea typeface="HG丸ｺﾞｼｯｸM-PRO" panose="020F0600000000000000" pitchFamily="50" charset="-128"/>
              </a:rPr>
              <a:t>重症患者の受入実績が医療機関ごとに大きく異なっていることから、出生体重</a:t>
            </a:r>
            <a:r>
              <a:rPr lang="en-US" altLang="ja-JP" sz="2000" dirty="0">
                <a:latin typeface="HG丸ｺﾞｼｯｸM-PRO" panose="020F0600000000000000" pitchFamily="50" charset="-128"/>
                <a:ea typeface="HG丸ｺﾞｼｯｸM-PRO" panose="020F0600000000000000" pitchFamily="50" charset="-128"/>
              </a:rPr>
              <a:t>1,000g</a:t>
            </a:r>
            <a:r>
              <a:rPr lang="ja-JP" altLang="ja-JP" sz="2000" dirty="0">
                <a:latin typeface="HG丸ｺﾞｼｯｸM-PRO" panose="020F0600000000000000" pitchFamily="50" charset="-128"/>
                <a:ea typeface="HG丸ｺﾞｼｯｸM-PRO" panose="020F0600000000000000" pitchFamily="50" charset="-128"/>
              </a:rPr>
              <a:t>未満の</a:t>
            </a:r>
            <a:r>
              <a:rPr lang="ja-JP" altLang="ja-JP" sz="2000" u="sng" dirty="0">
                <a:solidFill>
                  <a:srgbClr val="0000FF"/>
                </a:solidFill>
                <a:latin typeface="HG丸ｺﾞｼｯｸM-PRO" panose="020F0600000000000000" pitchFamily="50" charset="-128"/>
                <a:ea typeface="HG丸ｺﾞｼｯｸM-PRO" panose="020F0600000000000000" pitchFamily="50" charset="-128"/>
              </a:rPr>
              <a:t>新生児の受入実績等に関する基準を新設</a:t>
            </a:r>
            <a:r>
              <a:rPr lang="ja-JP" altLang="ja-JP" sz="2000" dirty="0">
                <a:latin typeface="HG丸ｺﾞｼｯｸM-PRO" panose="020F0600000000000000" pitchFamily="50" charset="-128"/>
                <a:ea typeface="HG丸ｺﾞｼｯｸM-PRO" panose="020F0600000000000000" pitchFamily="50" charset="-128"/>
              </a:rPr>
              <a:t>する</a:t>
            </a:r>
            <a:r>
              <a:rPr lang="ja-JP" altLang="ja-JP" sz="2000" dirty="0" smtClean="0">
                <a:latin typeface="HG丸ｺﾞｼｯｸM-PRO" panose="020F0600000000000000" pitchFamily="50" charset="-128"/>
                <a:ea typeface="HG丸ｺﾞｼｯｸM-PRO" panose="020F0600000000000000" pitchFamily="50" charset="-128"/>
              </a:rPr>
              <a:t>。</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289317072"/>
              </p:ext>
            </p:extLst>
          </p:nvPr>
        </p:nvGraphicFramePr>
        <p:xfrm>
          <a:off x="179512" y="2564904"/>
          <a:ext cx="8784976" cy="3960440"/>
        </p:xfrm>
        <a:graphic>
          <a:graphicData uri="http://schemas.openxmlformats.org/drawingml/2006/table">
            <a:tbl>
              <a:tblPr firstRow="1" bandRow="1">
                <a:tableStyleId>{C4B1156A-380E-4F78-BDF5-A606A8083BF9}</a:tableStyleId>
              </a:tblPr>
              <a:tblGrid>
                <a:gridCol w="4392488"/>
                <a:gridCol w="4392488"/>
              </a:tblGrid>
              <a:tr h="362576">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現　　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改　定　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7864">
                <a:tc>
                  <a:txBody>
                    <a:bodyPr/>
                    <a:lstStyle/>
                    <a:p>
                      <a:pPr marL="180975" indent="-180975">
                        <a:spcBef>
                          <a:spcPts val="600"/>
                        </a:spcBef>
                      </a:pPr>
                      <a:r>
                        <a:rPr kumimoji="1" lang="ja-JP" altLang="en-US" sz="1600" dirty="0" smtClean="0">
                          <a:latin typeface="HG丸ｺﾞｼｯｸM-PRO" panose="020F0600000000000000" pitchFamily="50" charset="-128"/>
                          <a:ea typeface="HG丸ｺﾞｼｯｸM-PRO" panose="020F0600000000000000" pitchFamily="50" charset="-128"/>
                        </a:rPr>
                        <a:t>［施設基準］</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361950" indent="-180975">
                        <a:spcBef>
                          <a:spcPts val="600"/>
                        </a:spcBef>
                      </a:pPr>
                      <a:r>
                        <a:rPr kumimoji="1" lang="ja-JP" altLang="ja-JP" sz="16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①　専任の医師が常時治療室内に配置されていること。</a:t>
                      </a:r>
                    </a:p>
                    <a:p>
                      <a:pPr marL="361950" indent="-180975">
                        <a:spcBef>
                          <a:spcPts val="600"/>
                        </a:spcBef>
                      </a:pPr>
                      <a:r>
                        <a:rPr kumimoji="1" lang="ja-JP" altLang="ja-JP" sz="16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②　看護配置が常時３対１以上であること。</a:t>
                      </a:r>
                    </a:p>
                    <a:p>
                      <a:pPr marL="361950" indent="-180975">
                        <a:spcBef>
                          <a:spcPts val="600"/>
                        </a:spcBef>
                      </a:pPr>
                      <a:r>
                        <a:rPr kumimoji="1" lang="ja-JP" altLang="ja-JP" sz="16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③　救急蘇生装置等の装置、器具を治療室内に常時備えていること。</a:t>
                      </a:r>
                    </a:p>
                    <a:p>
                      <a:pPr marL="361950" indent="-180975">
                        <a:spcBef>
                          <a:spcPts val="600"/>
                        </a:spcBef>
                      </a:pPr>
                      <a:r>
                        <a:rPr kumimoji="1" lang="ja-JP" altLang="ja-JP" sz="1600" u="sng" kern="1200" dirty="0" smtClean="0">
                          <a:solidFill>
                            <a:srgbClr val="0000FF"/>
                          </a:solidFill>
                          <a:effectLst/>
                          <a:latin typeface="HG丸ｺﾞｼｯｸM-PRO" panose="020F0600000000000000" pitchFamily="50" charset="-128"/>
                          <a:ea typeface="HG丸ｺﾞｼｯｸM-PRO" panose="020F0600000000000000" pitchFamily="50" charset="-128"/>
                          <a:cs typeface="+mn-cs"/>
                        </a:rPr>
                        <a:t>（新設）</a:t>
                      </a:r>
                    </a:p>
                    <a:p>
                      <a:pPr marL="180975" indent="0">
                        <a:spcBef>
                          <a:spcPts val="600"/>
                        </a:spcBef>
                      </a:pPr>
                      <a:endParaRPr kumimoji="1" lang="ja-JP" altLang="en-US" sz="16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spcBef>
                          <a:spcPts val="600"/>
                        </a:spcBef>
                      </a:pPr>
                      <a:r>
                        <a:rPr kumimoji="1" lang="ja-JP" altLang="en-US" sz="1600" dirty="0" smtClean="0">
                          <a:latin typeface="HG丸ｺﾞｼｯｸM-PRO" panose="020F0600000000000000" pitchFamily="50" charset="-128"/>
                          <a:ea typeface="HG丸ｺﾞｼｯｸM-PRO" panose="020F0600000000000000" pitchFamily="50" charset="-128"/>
                        </a:rPr>
                        <a:t>［施設基準］</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446088" indent="-265113">
                        <a:spcBef>
                          <a:spcPts val="600"/>
                        </a:spcBef>
                      </a:pPr>
                      <a:r>
                        <a:rPr kumimoji="1" lang="ja-JP" altLang="ja-JP" sz="16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①　専任の医師が常時治療室内に配置されていること。</a:t>
                      </a:r>
                    </a:p>
                    <a:p>
                      <a:pPr marL="446088" indent="-265113">
                        <a:spcBef>
                          <a:spcPts val="600"/>
                        </a:spcBef>
                      </a:pPr>
                      <a:r>
                        <a:rPr kumimoji="1" lang="ja-JP" altLang="ja-JP" sz="16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②　看護配置が常時３対１以上であること。</a:t>
                      </a:r>
                    </a:p>
                    <a:p>
                      <a:pPr marL="446088" indent="-265113">
                        <a:spcBef>
                          <a:spcPts val="600"/>
                        </a:spcBef>
                      </a:pPr>
                      <a:r>
                        <a:rPr kumimoji="1" lang="ja-JP" altLang="ja-JP" sz="16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③　救急蘇生装置等の装置、器具を治療室内に常時備えていること。</a:t>
                      </a:r>
                    </a:p>
                    <a:p>
                      <a:pPr marL="446088" indent="-265113">
                        <a:spcBef>
                          <a:spcPts val="600"/>
                        </a:spcBef>
                      </a:pPr>
                      <a:r>
                        <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④　</a:t>
                      </a:r>
                      <a:r>
                        <a:rPr kumimoji="1" lang="ja-JP"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以下のいずれかを満たすこと。</a:t>
                      </a:r>
                      <a:endPar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mn-cs"/>
                      </a:endParaRPr>
                    </a:p>
                    <a:p>
                      <a:pPr marL="627063" indent="-180975" defTabSz="627063">
                        <a:spcBef>
                          <a:spcPts val="600"/>
                        </a:spcBef>
                      </a:pPr>
                      <a:r>
                        <a:rPr kumimoji="1" lang="ja-JP"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イ　出生体重</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１</a:t>
                      </a:r>
                      <a:r>
                        <a:rPr kumimoji="1" lang="en-US"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０００</a:t>
                      </a:r>
                      <a:r>
                        <a:rPr kumimoji="1" lang="en-US"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g</a:t>
                      </a:r>
                      <a:r>
                        <a:rPr kumimoji="1" lang="ja-JP"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未満の新規入院患者が１年間に４名以上であること。</a:t>
                      </a:r>
                      <a:endParaRPr kumimoji="1" lang="ja-JP" altLang="ja-JP" sz="1600" kern="1200" dirty="0" smtClean="0">
                        <a:solidFill>
                          <a:srgbClr val="FF0000"/>
                        </a:solidFill>
                        <a:effectLst/>
                        <a:latin typeface="HG丸ｺﾞｼｯｸM-PRO" panose="020F0600000000000000" pitchFamily="50" charset="-128"/>
                        <a:ea typeface="HG丸ｺﾞｼｯｸM-PRO" panose="020F0600000000000000" pitchFamily="50" charset="-128"/>
                        <a:cs typeface="+mn-cs"/>
                      </a:endParaRPr>
                    </a:p>
                    <a:p>
                      <a:pPr marL="627063" indent="-180975" defTabSz="627063">
                        <a:spcBef>
                          <a:spcPts val="600"/>
                        </a:spcBef>
                      </a:pPr>
                      <a:r>
                        <a:rPr kumimoji="1" lang="ja-JP"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ロ　当該治療室に入院中の患者の開頭、開胸又は開腹手術が１年間に６件以上であること。</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68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961581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51520" y="836712"/>
            <a:ext cx="8640960" cy="5904656"/>
          </a:xfrm>
          <a:prstGeom prst="snip2DiagRect">
            <a:avLst>
              <a:gd name="adj1" fmla="val 0"/>
              <a:gd name="adj2" fmla="val 763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51520" y="188640"/>
            <a:ext cx="8640960" cy="1008112"/>
          </a:xfrm>
          <a:prstGeom prst="roundRect">
            <a:avLst>
              <a:gd name="adj" fmla="val 1186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3" name="コンテンツ プレースホルダー 2"/>
          <p:cNvSpPr>
            <a:spLocks noGrp="1"/>
          </p:cNvSpPr>
          <p:nvPr>
            <p:ph idx="1"/>
          </p:nvPr>
        </p:nvSpPr>
        <p:spPr>
          <a:xfrm>
            <a:off x="467544" y="332656"/>
            <a:ext cx="8208912" cy="6525344"/>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265113" indent="-265113">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Ａ</a:t>
            </a:r>
            <a:r>
              <a:rPr lang="en-US" altLang="ja-JP" sz="2000" dirty="0" smtClean="0">
                <a:latin typeface="HG丸ｺﾞｼｯｸM-PRO" panose="020F0600000000000000" pitchFamily="50" charset="-128"/>
                <a:ea typeface="HG丸ｺﾞｼｯｸM-PRO" panose="020F0600000000000000" pitchFamily="50" charset="-128"/>
              </a:rPr>
              <a:t>302</a:t>
            </a:r>
            <a:r>
              <a:rPr lang="ja-JP" altLang="en-US" sz="2000" dirty="0" smtClean="0">
                <a:latin typeface="HG丸ｺﾞｼｯｸM-PRO" panose="020F0600000000000000" pitchFamily="50" charset="-128"/>
                <a:ea typeface="HG丸ｺﾞｼｯｸM-PRO" panose="020F0600000000000000" pitchFamily="50" charset="-128"/>
              </a:rPr>
              <a:t>　新生児</a:t>
            </a:r>
            <a:r>
              <a:rPr lang="ja-JP" altLang="en-US" sz="2000" dirty="0">
                <a:latin typeface="HG丸ｺﾞｼｯｸM-PRO" panose="020F0600000000000000" pitchFamily="50" charset="-128"/>
                <a:ea typeface="HG丸ｺﾞｼｯｸM-PRO" panose="020F0600000000000000" pitchFamily="50" charset="-128"/>
              </a:rPr>
              <a:t>特定集中</a:t>
            </a:r>
            <a:r>
              <a:rPr lang="ja-JP" altLang="en-US" sz="2000" dirty="0" smtClean="0">
                <a:latin typeface="HG丸ｺﾞｼｯｸM-PRO" panose="020F0600000000000000" pitchFamily="50" charset="-128"/>
                <a:ea typeface="HG丸ｺﾞｼｯｸM-PRO" panose="020F0600000000000000" pitchFamily="50" charset="-128"/>
              </a:rPr>
              <a:t>治療室管理料（１日につき）</a:t>
            </a:r>
            <a:endParaRPr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pPr marL="361950" indent="-361950">
              <a:spcBef>
                <a:spcPts val="600"/>
              </a:spcBef>
              <a:buNone/>
            </a:pP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２　新生児特定集中治療室管理料２</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1800"/>
              </a:spcBef>
              <a:buNone/>
            </a:pP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a:t>
            </a:r>
            <a:r>
              <a:rPr lang="ja-JP" altLang="ja-JP" sz="2000" dirty="0">
                <a:latin typeface="HG丸ｺﾞｼｯｸM-PRO" panose="020F0600000000000000" pitchFamily="50" charset="-128"/>
                <a:ea typeface="HG丸ｺﾞｼｯｸM-PRO" panose="020F0600000000000000" pitchFamily="50" charset="-128"/>
              </a:rPr>
              <a:t>新生児特定集中治療室管理料２に</a:t>
            </a:r>
            <a:r>
              <a:rPr lang="ja-JP" altLang="ja-JP" sz="2000" dirty="0" smtClean="0">
                <a:latin typeface="HG丸ｺﾞｼｯｸM-PRO" panose="020F0600000000000000" pitchFamily="50" charset="-128"/>
                <a:ea typeface="HG丸ｺﾞｼｯｸM-PRO" panose="020F0600000000000000" pitchFamily="50" charset="-128"/>
              </a:rPr>
              <a:t>ついて、</a:t>
            </a:r>
            <a:r>
              <a:rPr lang="ja-JP" altLang="ja-JP" sz="2000" u="sng" dirty="0">
                <a:solidFill>
                  <a:srgbClr val="0000FF"/>
                </a:solidFill>
                <a:latin typeface="HG丸ｺﾞｼｯｸM-PRO" panose="020F0600000000000000" pitchFamily="50" charset="-128"/>
                <a:ea typeface="HG丸ｺﾞｼｯｸM-PRO" panose="020F0600000000000000" pitchFamily="50" charset="-128"/>
              </a:rPr>
              <a:t>出生</a:t>
            </a:r>
            <a:r>
              <a:rPr lang="ja-JP" altLang="ja-JP" sz="2000" u="sng" dirty="0" smtClean="0">
                <a:solidFill>
                  <a:srgbClr val="0000FF"/>
                </a:solidFill>
                <a:latin typeface="HG丸ｺﾞｼｯｸM-PRO" panose="020F0600000000000000" pitchFamily="50" charset="-128"/>
                <a:ea typeface="HG丸ｺﾞｼｯｸM-PRO" panose="020F0600000000000000" pitchFamily="50" charset="-128"/>
              </a:rPr>
              <a:t>体重</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２</a:t>
            </a:r>
            <a:r>
              <a:rPr lang="en-US" altLang="ja-JP" sz="2000" u="sng"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５００</a:t>
            </a:r>
            <a:r>
              <a:rPr lang="en-US" altLang="ja-JP" sz="2000" u="sng" dirty="0" smtClean="0">
                <a:solidFill>
                  <a:srgbClr val="0000FF"/>
                </a:solidFill>
                <a:latin typeface="HG丸ｺﾞｼｯｸM-PRO" panose="020F0600000000000000" pitchFamily="50" charset="-128"/>
                <a:ea typeface="HG丸ｺﾞｼｯｸM-PRO" panose="020F0600000000000000" pitchFamily="50" charset="-128"/>
              </a:rPr>
              <a:t>g</a:t>
            </a:r>
            <a:r>
              <a:rPr lang="ja-JP" altLang="ja-JP" sz="2000" u="sng" dirty="0">
                <a:solidFill>
                  <a:srgbClr val="0000FF"/>
                </a:solidFill>
                <a:latin typeface="HG丸ｺﾞｼｯｸM-PRO" panose="020F0600000000000000" pitchFamily="50" charset="-128"/>
                <a:ea typeface="HG丸ｺﾞｼｯｸM-PRO" panose="020F0600000000000000" pitchFamily="50" charset="-128"/>
              </a:rPr>
              <a:t>未満の新生児の受入実績に関する基準を新設</a:t>
            </a:r>
            <a:r>
              <a:rPr lang="ja-JP" altLang="ja-JP" sz="2000" dirty="0" smtClean="0">
                <a:latin typeface="HG丸ｺﾞｼｯｸM-PRO" panose="020F0600000000000000" pitchFamily="50" charset="-128"/>
                <a:ea typeface="HG丸ｺﾞｼｯｸM-PRO" panose="020F0600000000000000" pitchFamily="50" charset="-128"/>
              </a:rPr>
              <a:t>する。</a:t>
            </a:r>
            <a:endParaRPr lang="en-US" altLang="ja-JP" sz="2000" dirty="0" smtClean="0">
              <a:latin typeface="HG丸ｺﾞｼｯｸM-PRO" panose="020F0600000000000000" pitchFamily="50" charset="-128"/>
              <a:ea typeface="HG丸ｺﾞｼｯｸM-PRO" panose="020F0600000000000000" pitchFamily="50" charset="-128"/>
            </a:endParaRPr>
          </a:p>
          <a:p>
            <a:pPr marL="180975" indent="-180975">
              <a:spcBef>
                <a:spcPts val="1800"/>
              </a:spcBef>
              <a:buNone/>
            </a:pP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180975" indent="-180975">
              <a:spcBef>
                <a:spcPts val="1800"/>
              </a:spcBef>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180975" indent="-180975">
              <a:spcBef>
                <a:spcPts val="1800"/>
              </a:spcBef>
              <a:buNone/>
            </a:pP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180975" indent="-180975">
              <a:spcBef>
                <a:spcPts val="1800"/>
              </a:spcBef>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180975" indent="-180975">
              <a:spcBef>
                <a:spcPts val="1800"/>
              </a:spcBef>
              <a:buNone/>
            </a:pP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180975" indent="-180975">
              <a:spcBef>
                <a:spcPts val="0"/>
              </a:spcBef>
              <a:buNone/>
            </a:pP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1200"/>
              </a:spcBef>
              <a:buNone/>
            </a:pPr>
            <a:r>
              <a:rPr lang="ja-JP" altLang="en-US" sz="2000" dirty="0" smtClean="0">
                <a:latin typeface="HG丸ｺﾞｼｯｸM-PRO" panose="020F0600000000000000" pitchFamily="50" charset="-128"/>
                <a:ea typeface="HG丸ｺﾞｼｯｸM-PRO" panose="020F0600000000000000" pitchFamily="50" charset="-128"/>
              </a:rPr>
              <a:t>［</a:t>
            </a:r>
            <a:r>
              <a:rPr lang="ja-JP" altLang="ja-JP" sz="2000" dirty="0" smtClean="0">
                <a:latin typeface="HG丸ｺﾞｼｯｸM-PRO" panose="020F0600000000000000" pitchFamily="50" charset="-128"/>
                <a:ea typeface="HG丸ｺﾞｼｯｸM-PRO" panose="020F0600000000000000" pitchFamily="50" charset="-128"/>
              </a:rPr>
              <a:t>経過措置</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ja-JP" sz="2000" dirty="0">
              <a:latin typeface="HG丸ｺﾞｼｯｸM-PRO" panose="020F0600000000000000" pitchFamily="50" charset="-128"/>
              <a:ea typeface="HG丸ｺﾞｼｯｸM-PRO" panose="020F0600000000000000" pitchFamily="50" charset="-128"/>
            </a:endParaRPr>
          </a:p>
          <a:p>
            <a:pPr marL="265113" indent="0">
              <a:buNone/>
            </a:pPr>
            <a:r>
              <a:rPr lang="ja-JP" altLang="en-US" sz="2000" dirty="0" smtClean="0">
                <a:latin typeface="HG丸ｺﾞｼｯｸM-PRO" panose="020F0600000000000000" pitchFamily="50" charset="-128"/>
                <a:ea typeface="HG丸ｺﾞｼｯｸM-PRO" panose="020F0600000000000000" pitchFamily="50" charset="-128"/>
              </a:rPr>
              <a:t>　</a:t>
            </a:r>
            <a:r>
              <a:rPr lang="ja-JP" altLang="ja-JP" sz="2000" dirty="0" smtClean="0">
                <a:latin typeface="HG丸ｺﾞｼｯｸM-PRO" panose="020F0600000000000000" pitchFamily="50" charset="-128"/>
                <a:ea typeface="HG丸ｺﾞｼｯｸM-PRO" panose="020F0600000000000000" pitchFamily="50" charset="-128"/>
              </a:rPr>
              <a:t>平成</a:t>
            </a:r>
            <a:r>
              <a:rPr lang="en-US" altLang="ja-JP" sz="2000" dirty="0">
                <a:latin typeface="HG丸ｺﾞｼｯｸM-PRO" panose="020F0600000000000000" pitchFamily="50" charset="-128"/>
                <a:ea typeface="HG丸ｺﾞｼｯｸM-PRO" panose="020F0600000000000000" pitchFamily="50" charset="-128"/>
              </a:rPr>
              <a:t>26</a:t>
            </a:r>
            <a:r>
              <a:rPr lang="ja-JP" altLang="ja-JP" sz="2000" dirty="0">
                <a:latin typeface="HG丸ｺﾞｼｯｸM-PRO" panose="020F0600000000000000" pitchFamily="50" charset="-128"/>
                <a:ea typeface="HG丸ｺﾞｼｯｸM-PRO" panose="020F0600000000000000" pitchFamily="50" charset="-128"/>
              </a:rPr>
              <a:t>年３月</a:t>
            </a:r>
            <a:r>
              <a:rPr lang="en-US" altLang="ja-JP" sz="2000" dirty="0">
                <a:latin typeface="HG丸ｺﾞｼｯｸM-PRO" panose="020F0600000000000000" pitchFamily="50" charset="-128"/>
                <a:ea typeface="HG丸ｺﾞｼｯｸM-PRO" panose="020F0600000000000000" pitchFamily="50" charset="-128"/>
              </a:rPr>
              <a:t>31</a:t>
            </a:r>
            <a:r>
              <a:rPr lang="ja-JP" altLang="ja-JP" sz="2000" dirty="0">
                <a:latin typeface="HG丸ｺﾞｼｯｸM-PRO" panose="020F0600000000000000" pitchFamily="50" charset="-128"/>
                <a:ea typeface="HG丸ｺﾞｼｯｸM-PRO" panose="020F0600000000000000" pitchFamily="50" charset="-128"/>
              </a:rPr>
              <a:t>日に</a:t>
            </a:r>
            <a:r>
              <a:rPr lang="ja-JP" altLang="ja-JP" sz="2000" u="sng" dirty="0">
                <a:solidFill>
                  <a:srgbClr val="FF0000"/>
                </a:solidFill>
                <a:latin typeface="HG丸ｺﾞｼｯｸM-PRO" panose="020F0600000000000000" pitchFamily="50" charset="-128"/>
                <a:ea typeface="HG丸ｺﾞｼｯｸM-PRO" panose="020F0600000000000000" pitchFamily="50" charset="-128"/>
              </a:rPr>
              <a:t>新生児特定集中治療室</a:t>
            </a:r>
            <a:r>
              <a:rPr lang="ja-JP" altLang="ja-JP" sz="2000" u="sng" dirty="0" smtClean="0">
                <a:solidFill>
                  <a:srgbClr val="FF0000"/>
                </a:solidFill>
                <a:latin typeface="HG丸ｺﾞｼｯｸM-PRO" panose="020F0600000000000000" pitchFamily="50" charset="-128"/>
                <a:ea typeface="HG丸ｺﾞｼｯｸM-PRO" panose="020F0600000000000000" pitchFamily="50" charset="-128"/>
              </a:rPr>
              <a:t>管理料</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１及び２</a:t>
            </a:r>
            <a:r>
              <a:rPr lang="ja-JP" altLang="ja-JP" sz="2000" dirty="0" smtClean="0">
                <a:latin typeface="HG丸ｺﾞｼｯｸM-PRO" panose="020F0600000000000000" pitchFamily="50" charset="-128"/>
                <a:ea typeface="HG丸ｺﾞｼｯｸM-PRO" panose="020F0600000000000000" pitchFamily="50" charset="-128"/>
              </a:rPr>
              <a:t>、</a:t>
            </a:r>
            <a:r>
              <a:rPr lang="ja-JP" altLang="ja-JP" sz="2000" dirty="0">
                <a:latin typeface="HG丸ｺﾞｼｯｸM-PRO" panose="020F0600000000000000" pitchFamily="50" charset="-128"/>
                <a:ea typeface="HG丸ｺﾞｼｯｸM-PRO" panose="020F0600000000000000" pitchFamily="50" charset="-128"/>
              </a:rPr>
              <a:t>総合周産期特定集中治療室</a:t>
            </a:r>
            <a:r>
              <a:rPr lang="ja-JP" altLang="ja-JP" sz="2000" dirty="0" smtClean="0">
                <a:latin typeface="HG丸ｺﾞｼｯｸM-PRO" panose="020F0600000000000000" pitchFamily="50" charset="-128"/>
                <a:ea typeface="HG丸ｺﾞｼｯｸM-PRO" panose="020F0600000000000000" pitchFamily="50" charset="-128"/>
              </a:rPr>
              <a:t>管理料</a:t>
            </a: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２　</a:t>
            </a:r>
            <a:r>
              <a:rPr lang="ja-JP" altLang="ja-JP" sz="2000" u="sng" dirty="0" smtClean="0">
                <a:solidFill>
                  <a:srgbClr val="FF0000"/>
                </a:solidFill>
                <a:latin typeface="HG丸ｺﾞｼｯｸM-PRO" panose="020F0600000000000000" pitchFamily="50" charset="-128"/>
                <a:ea typeface="HG丸ｺﾞｼｯｸM-PRO" panose="020F0600000000000000" pitchFamily="50" charset="-128"/>
              </a:rPr>
              <a:t>新生児</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集中治療室管理料</a:t>
            </a:r>
            <a:r>
              <a:rPr lang="ja-JP" altLang="en-US" sz="2000" dirty="0" smtClean="0">
                <a:latin typeface="HG丸ｺﾞｼｯｸM-PRO" panose="020F0600000000000000" pitchFamily="50" charset="-128"/>
                <a:ea typeface="HG丸ｺﾞｼｯｸM-PRO" panose="020F0600000000000000" pitchFamily="50" charset="-128"/>
              </a:rPr>
              <a:t>）</a:t>
            </a:r>
            <a:r>
              <a:rPr lang="ja-JP" altLang="ja-JP" sz="2000" dirty="0" smtClean="0">
                <a:latin typeface="HG丸ｺﾞｼｯｸM-PRO" panose="020F0600000000000000" pitchFamily="50" charset="-128"/>
                <a:ea typeface="HG丸ｺﾞｼｯｸM-PRO" panose="020F0600000000000000" pitchFamily="50" charset="-128"/>
              </a:rPr>
              <a:t>の</a:t>
            </a:r>
            <a:r>
              <a:rPr lang="ja-JP" altLang="ja-JP" sz="2000" dirty="0">
                <a:latin typeface="HG丸ｺﾞｼｯｸM-PRO" panose="020F0600000000000000" pitchFamily="50" charset="-128"/>
                <a:ea typeface="HG丸ｺﾞｼｯｸM-PRO" panose="020F0600000000000000" pitchFamily="50" charset="-128"/>
              </a:rPr>
              <a:t>届出を行っている医療機関については、</a:t>
            </a:r>
            <a:r>
              <a:rPr lang="ja-JP" altLang="ja-JP" sz="2000" u="sng" dirty="0">
                <a:solidFill>
                  <a:srgbClr val="0000FF"/>
                </a:solidFill>
                <a:latin typeface="HG丸ｺﾞｼｯｸM-PRO" panose="020F0600000000000000" pitchFamily="50" charset="-128"/>
                <a:ea typeface="HG丸ｺﾞｼｯｸM-PRO" panose="020F0600000000000000" pitchFamily="50" charset="-128"/>
              </a:rPr>
              <a:t>平成</a:t>
            </a:r>
            <a:r>
              <a:rPr lang="en-US" altLang="ja-JP" sz="2000" u="sng" dirty="0">
                <a:solidFill>
                  <a:srgbClr val="0000FF"/>
                </a:solidFill>
                <a:latin typeface="HG丸ｺﾞｼｯｸM-PRO" panose="020F0600000000000000" pitchFamily="50" charset="-128"/>
                <a:ea typeface="HG丸ｺﾞｼｯｸM-PRO" panose="020F0600000000000000" pitchFamily="50" charset="-128"/>
              </a:rPr>
              <a:t>26</a:t>
            </a:r>
            <a:r>
              <a:rPr lang="ja-JP" altLang="ja-JP" sz="2000" u="sng" dirty="0">
                <a:solidFill>
                  <a:srgbClr val="0000FF"/>
                </a:solidFill>
                <a:latin typeface="HG丸ｺﾞｼｯｸM-PRO" panose="020F0600000000000000" pitchFamily="50" charset="-128"/>
                <a:ea typeface="HG丸ｺﾞｼｯｸM-PRO" panose="020F0600000000000000" pitchFamily="50" charset="-128"/>
              </a:rPr>
              <a:t>年９月</a:t>
            </a:r>
            <a:r>
              <a:rPr lang="en-US" altLang="ja-JP" sz="2000" u="sng" dirty="0">
                <a:solidFill>
                  <a:srgbClr val="0000FF"/>
                </a:solidFill>
                <a:latin typeface="HG丸ｺﾞｼｯｸM-PRO" panose="020F0600000000000000" pitchFamily="50" charset="-128"/>
                <a:ea typeface="HG丸ｺﾞｼｯｸM-PRO" panose="020F0600000000000000" pitchFamily="50" charset="-128"/>
              </a:rPr>
              <a:t>30</a:t>
            </a:r>
            <a:r>
              <a:rPr lang="ja-JP" altLang="ja-JP" sz="2000" u="sng" dirty="0">
                <a:solidFill>
                  <a:srgbClr val="0000FF"/>
                </a:solidFill>
                <a:latin typeface="HG丸ｺﾞｼｯｸM-PRO" panose="020F0600000000000000" pitchFamily="50" charset="-128"/>
                <a:ea typeface="HG丸ｺﾞｼｯｸM-PRO" panose="020F0600000000000000" pitchFamily="50" charset="-128"/>
              </a:rPr>
              <a:t>日までの間、上記基準を満たしている</a:t>
            </a:r>
            <a:r>
              <a:rPr lang="ja-JP" altLang="ja-JP" sz="2000" dirty="0">
                <a:latin typeface="HG丸ｺﾞｼｯｸM-PRO" panose="020F0600000000000000" pitchFamily="50" charset="-128"/>
                <a:ea typeface="HG丸ｺﾞｼｯｸM-PRO" panose="020F0600000000000000" pitchFamily="50" charset="-128"/>
              </a:rPr>
              <a:t>ものとする</a:t>
            </a:r>
            <a:r>
              <a:rPr lang="ja-JP" altLang="ja-JP" sz="2000" dirty="0" smtClean="0">
                <a:latin typeface="HG丸ｺﾞｼｯｸM-PRO" panose="020F0600000000000000" pitchFamily="50" charset="-128"/>
                <a:ea typeface="HG丸ｺﾞｼｯｸM-PRO" panose="020F0600000000000000" pitchFamily="50" charset="-128"/>
              </a:rPr>
              <a:t>。</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793593566"/>
              </p:ext>
            </p:extLst>
          </p:nvPr>
        </p:nvGraphicFramePr>
        <p:xfrm>
          <a:off x="179512" y="2060848"/>
          <a:ext cx="8784976" cy="2880967"/>
        </p:xfrm>
        <a:graphic>
          <a:graphicData uri="http://schemas.openxmlformats.org/drawingml/2006/table">
            <a:tbl>
              <a:tblPr firstRow="1" bandRow="1">
                <a:tableStyleId>{C4B1156A-380E-4F78-BDF5-A606A8083BF9}</a:tableStyleId>
              </a:tblPr>
              <a:tblGrid>
                <a:gridCol w="4392488"/>
                <a:gridCol w="4392488"/>
              </a:tblGrid>
              <a:tr h="262625">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現　　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改　定　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5687">
                <a:tc>
                  <a:txBody>
                    <a:bodyPr/>
                    <a:lstStyle/>
                    <a:p>
                      <a:pPr marL="180975" indent="-180975">
                        <a:spcBef>
                          <a:spcPts val="600"/>
                        </a:spcBef>
                      </a:pPr>
                      <a:r>
                        <a:rPr kumimoji="1" lang="ja-JP" altLang="en-US" sz="1600" dirty="0" smtClean="0">
                          <a:latin typeface="HG丸ｺﾞｼｯｸM-PRO" panose="020F0600000000000000" pitchFamily="50" charset="-128"/>
                          <a:ea typeface="HG丸ｺﾞｼｯｸM-PRO" panose="020F0600000000000000" pitchFamily="50" charset="-128"/>
                        </a:rPr>
                        <a:t>［施設基準］</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361950" indent="-180975">
                        <a:spcBef>
                          <a:spcPts val="600"/>
                        </a:spcBef>
                      </a:pPr>
                      <a:r>
                        <a:rPr kumimoji="1" lang="ja-JP" altLang="ja-JP" sz="1600" kern="1200" dirty="0" smtClean="0">
                          <a:solidFill>
                            <a:schemeClr val="dk1"/>
                          </a:solidFill>
                          <a:effectLst/>
                          <a:latin typeface="+mn-lt"/>
                          <a:ea typeface="+mn-ea"/>
                          <a:cs typeface="+mn-cs"/>
                        </a:rPr>
                        <a:t>①　</a:t>
                      </a:r>
                      <a:r>
                        <a:rPr kumimoji="1" lang="ja-JP" altLang="ja-JP" sz="16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専任の医師が常時、保険医療機関内に勤務していること。</a:t>
                      </a:r>
                    </a:p>
                    <a:p>
                      <a:pPr marL="361950" indent="-180975">
                        <a:spcBef>
                          <a:spcPts val="600"/>
                        </a:spcBef>
                      </a:pPr>
                      <a:r>
                        <a:rPr kumimoji="1" lang="ja-JP" altLang="ja-JP" sz="16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②　看護配置が常時３対１以上であること。</a:t>
                      </a:r>
                    </a:p>
                    <a:p>
                      <a:pPr marL="361950" indent="-180975">
                        <a:spcBef>
                          <a:spcPts val="600"/>
                        </a:spcBef>
                      </a:pPr>
                      <a:r>
                        <a:rPr kumimoji="1" lang="ja-JP" altLang="ja-JP" sz="16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③　救急蘇生装置等の装置、器具を治療室内に常時備えていること。</a:t>
                      </a:r>
                    </a:p>
                    <a:p>
                      <a:pPr marL="361950" indent="-180975">
                        <a:spcBef>
                          <a:spcPts val="600"/>
                        </a:spcBef>
                      </a:pPr>
                      <a:r>
                        <a:rPr kumimoji="1" lang="ja-JP" altLang="ja-JP" sz="1600" u="sng" kern="1200" dirty="0" smtClean="0">
                          <a:solidFill>
                            <a:srgbClr val="0000FF"/>
                          </a:solidFill>
                          <a:effectLst/>
                          <a:latin typeface="HG丸ｺﾞｼｯｸM-PRO" panose="020F0600000000000000" pitchFamily="50" charset="-128"/>
                          <a:ea typeface="HG丸ｺﾞｼｯｸM-PRO" panose="020F0600000000000000" pitchFamily="50" charset="-128"/>
                          <a:cs typeface="+mn-cs"/>
                        </a:rPr>
                        <a:t>（新設</a:t>
                      </a:r>
                      <a:r>
                        <a:rPr kumimoji="1" lang="ja-JP" altLang="en-US" sz="1600" u="sng" kern="1200" dirty="0" smtClean="0">
                          <a:solidFill>
                            <a:srgbClr val="0000FF"/>
                          </a:solidFill>
                          <a:effectLst/>
                          <a:latin typeface="HG丸ｺﾞｼｯｸM-PRO" panose="020F0600000000000000" pitchFamily="50" charset="-128"/>
                          <a:ea typeface="HG丸ｺﾞｼｯｸM-PRO" panose="020F0600000000000000" pitchFamily="50" charset="-128"/>
                          <a:cs typeface="+mn-cs"/>
                        </a:rPr>
                        <a:t>）</a:t>
                      </a:r>
                      <a:endParaRPr kumimoji="1" lang="ja-JP" altLang="ja-JP" sz="1600" u="sng" kern="1200" dirty="0" smtClean="0">
                        <a:solidFill>
                          <a:srgbClr val="0000FF"/>
                        </a:solidFill>
                        <a:effectLst/>
                        <a:latin typeface="+mn-lt"/>
                        <a:ea typeface="+mn-ea"/>
                        <a:cs typeface="+mn-cs"/>
                      </a:endParaRPr>
                    </a:p>
                    <a:p>
                      <a:pPr marL="180975" indent="0">
                        <a:spcBef>
                          <a:spcPts val="600"/>
                        </a:spcBef>
                      </a:pPr>
                      <a:endParaRPr kumimoji="1" lang="ja-JP" altLang="en-US" sz="16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spcBef>
                          <a:spcPts val="600"/>
                        </a:spcBef>
                      </a:pPr>
                      <a:r>
                        <a:rPr kumimoji="1" lang="ja-JP" altLang="en-US" sz="1600" dirty="0" smtClean="0">
                          <a:latin typeface="HG丸ｺﾞｼｯｸM-PRO" panose="020F0600000000000000" pitchFamily="50" charset="-128"/>
                          <a:ea typeface="HG丸ｺﾞｼｯｸM-PRO" panose="020F0600000000000000" pitchFamily="50" charset="-128"/>
                        </a:rPr>
                        <a:t>［施設基準］</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361950" indent="-180975">
                        <a:spcBef>
                          <a:spcPts val="600"/>
                        </a:spcBef>
                      </a:pPr>
                      <a:r>
                        <a:rPr kumimoji="1" lang="ja-JP" altLang="ja-JP" sz="16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①　専任の医師が常時、保険医療機関内に勤務していること。</a:t>
                      </a:r>
                    </a:p>
                    <a:p>
                      <a:pPr marL="361950" indent="-180975">
                        <a:spcBef>
                          <a:spcPts val="600"/>
                        </a:spcBef>
                      </a:pPr>
                      <a:r>
                        <a:rPr kumimoji="1" lang="ja-JP" altLang="ja-JP" sz="16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②　看護配置が常時</a:t>
                      </a:r>
                      <a:r>
                        <a:rPr kumimoji="1" lang="ja-JP" altLang="en-US" sz="16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３</a:t>
                      </a:r>
                      <a:r>
                        <a:rPr kumimoji="1" lang="ja-JP" altLang="ja-JP" sz="16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対１以上であること。</a:t>
                      </a:r>
                    </a:p>
                    <a:p>
                      <a:pPr marL="361950" indent="-180975">
                        <a:spcBef>
                          <a:spcPts val="600"/>
                        </a:spcBef>
                      </a:pPr>
                      <a:r>
                        <a:rPr kumimoji="1" lang="ja-JP" altLang="ja-JP" sz="1600" kern="1200" dirty="0" smtClean="0">
                          <a:solidFill>
                            <a:schemeClr val="dk1"/>
                          </a:solidFill>
                          <a:effectLst/>
                          <a:latin typeface="HG丸ｺﾞｼｯｸM-PRO" panose="020F0600000000000000" pitchFamily="50" charset="-128"/>
                          <a:ea typeface="HG丸ｺﾞｼｯｸM-PRO" panose="020F0600000000000000" pitchFamily="50" charset="-128"/>
                          <a:cs typeface="+mn-cs"/>
                        </a:rPr>
                        <a:t>③　救急蘇生装置等の装置、器具を治療室内に常時備えていること。</a:t>
                      </a:r>
                    </a:p>
                    <a:p>
                      <a:pPr marL="361950" indent="-180975">
                        <a:spcBef>
                          <a:spcPts val="600"/>
                        </a:spcBef>
                      </a:pPr>
                      <a:r>
                        <a:rPr kumimoji="1" lang="ja-JP"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④　出生体重</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２</a:t>
                      </a:r>
                      <a:r>
                        <a:rPr kumimoji="1" lang="en-US"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５００</a:t>
                      </a:r>
                      <a:r>
                        <a:rPr kumimoji="1" lang="en-US"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g</a:t>
                      </a:r>
                      <a:r>
                        <a:rPr kumimoji="1" lang="ja-JP"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未満の新規入院患者が１年間に</a:t>
                      </a:r>
                      <a:r>
                        <a:rPr kumimoji="1" lang="ja-JP" altLang="en-US"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３０</a:t>
                      </a:r>
                      <a:r>
                        <a:rPr kumimoji="1" lang="ja-JP" altLang="ja-JP" sz="1600" u="sng" kern="1200" dirty="0" smtClean="0">
                          <a:solidFill>
                            <a:srgbClr val="FF0000"/>
                          </a:solidFill>
                          <a:effectLst/>
                          <a:latin typeface="HG丸ｺﾞｼｯｸM-PRO" panose="020F0600000000000000" pitchFamily="50" charset="-128"/>
                          <a:ea typeface="HG丸ｺﾞｼｯｸM-PRO" panose="020F0600000000000000" pitchFamily="50" charset="-128"/>
                          <a:cs typeface="+mn-cs"/>
                        </a:rPr>
                        <a:t>名以上であること。</a:t>
                      </a:r>
                      <a:endParaRPr kumimoji="1" lang="ja-JP" altLang="en-US" sz="1600" u="sng" dirty="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69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68115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23527" y="764704"/>
            <a:ext cx="8534923" cy="5976664"/>
          </a:xfrm>
          <a:prstGeom prst="roundRect">
            <a:avLst>
              <a:gd name="adj" fmla="val 647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a:xfrm>
            <a:off x="457200" y="188640"/>
            <a:ext cx="8229600" cy="576064"/>
          </a:xfrm>
          <a:prstGeom prst="flowChartAlternateProcess">
            <a:avLst/>
          </a:prstGeom>
          <a:solidFill>
            <a:srgbClr val="FFFFCC"/>
          </a:solidFill>
          <a:ln w="28575">
            <a:solidFill>
              <a:schemeClr val="tx1"/>
            </a:solidFill>
          </a:ln>
          <a:effectLst>
            <a:outerShdw blurRad="50800" dist="38100" algn="l" rotWithShape="0">
              <a:prstClr val="black">
                <a:alpha val="40000"/>
              </a:prstClr>
            </a:outerShdw>
          </a:effectLst>
        </p:spPr>
        <p:txBody>
          <a:bodyPr>
            <a:noAutofit/>
          </a:bodyPr>
          <a:lstStyle/>
          <a:p>
            <a:r>
              <a:rPr kumimoji="1" lang="ja-JP" altLang="en-US" sz="2800" dirty="0" smtClean="0">
                <a:effectLst>
                  <a:outerShdw blurRad="38100" dist="38100" dir="2700000" algn="tl">
                    <a:srgbClr val="000000">
                      <a:alpha val="43137"/>
                    </a:srgbClr>
                  </a:outerShdw>
                </a:effectLst>
                <a:latin typeface="+mj-ea"/>
              </a:rPr>
              <a:t>◆妥結率が低い保険医療機関の適正化</a:t>
            </a:r>
            <a:endParaRPr kumimoji="1" lang="ja-JP" altLang="en-US" sz="2800" dirty="0">
              <a:effectLst>
                <a:outerShdw blurRad="38100" dist="38100" dir="2700000" algn="tl">
                  <a:srgbClr val="000000">
                    <a:alpha val="43137"/>
                  </a:srgbClr>
                </a:outerShdw>
              </a:effectLst>
              <a:latin typeface="+mj-ea"/>
            </a:endParaRPr>
          </a:p>
        </p:txBody>
      </p:sp>
      <p:sp>
        <p:nvSpPr>
          <p:cNvPr id="4" name="スライド番号プレースホルダー 3"/>
          <p:cNvSpPr>
            <a:spLocks noGrp="1"/>
          </p:cNvSpPr>
          <p:nvPr>
            <p:ph type="sldNum" sz="quarter" idx="12"/>
          </p:nvPr>
        </p:nvSpPr>
        <p:spPr>
          <a:xfrm>
            <a:off x="6876256" y="6462855"/>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対角する 2 つの角を切り取った四角形 5"/>
          <p:cNvSpPr/>
          <p:nvPr/>
        </p:nvSpPr>
        <p:spPr>
          <a:xfrm>
            <a:off x="179512" y="1556792"/>
            <a:ext cx="8784976" cy="2592288"/>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836712"/>
            <a:ext cx="8352928" cy="5904656"/>
          </a:xfrm>
        </p:spPr>
        <p:txBody>
          <a:bodyPr>
            <a:normAutofit/>
          </a:bodyPr>
          <a:lstStyle/>
          <a:p>
            <a:pPr marL="265113" indent="-265113">
              <a:buNone/>
            </a:pP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ja-JP" sz="2000" u="sng" dirty="0" smtClean="0">
                <a:solidFill>
                  <a:srgbClr val="0000FF"/>
                </a:solidFill>
                <a:latin typeface="HG丸ｺﾞｼｯｸM-PRO" panose="020F0600000000000000" pitchFamily="50" charset="-128"/>
                <a:ea typeface="HG丸ｺﾞｼｯｸM-PRO" panose="020F0600000000000000" pitchFamily="50" charset="-128"/>
              </a:rPr>
              <a:t>許可</a:t>
            </a:r>
            <a:r>
              <a:rPr lang="ja-JP" altLang="ja-JP" sz="2000" u="sng" dirty="0">
                <a:solidFill>
                  <a:srgbClr val="0000FF"/>
                </a:solidFill>
                <a:latin typeface="HG丸ｺﾞｼｯｸM-PRO" panose="020F0600000000000000" pitchFamily="50" charset="-128"/>
                <a:ea typeface="HG丸ｺﾞｼｯｸM-PRO" panose="020F0600000000000000" pitchFamily="50" charset="-128"/>
              </a:rPr>
              <a:t>病床が</a:t>
            </a:r>
            <a:r>
              <a:rPr lang="en-US" altLang="ja-JP" sz="2000" u="sng" dirty="0">
                <a:solidFill>
                  <a:srgbClr val="0000FF"/>
                </a:solidFill>
                <a:latin typeface="HG丸ｺﾞｼｯｸM-PRO" panose="020F0600000000000000" pitchFamily="50" charset="-128"/>
                <a:ea typeface="HG丸ｺﾞｼｯｸM-PRO" panose="020F0600000000000000" pitchFamily="50" charset="-128"/>
              </a:rPr>
              <a:t>200</a:t>
            </a:r>
            <a:r>
              <a:rPr lang="ja-JP" altLang="ja-JP" sz="2000" u="sng" dirty="0">
                <a:solidFill>
                  <a:srgbClr val="0000FF"/>
                </a:solidFill>
                <a:latin typeface="HG丸ｺﾞｼｯｸM-PRO" panose="020F0600000000000000" pitchFamily="50" charset="-128"/>
                <a:ea typeface="HG丸ｺﾞｼｯｸM-PRO" panose="020F0600000000000000" pitchFamily="50" charset="-128"/>
              </a:rPr>
              <a:t>床以上の病院において、妥結率が低い場合は、初診料等の評価を引き下げる。 </a:t>
            </a:r>
            <a:endParaRPr lang="en-US" altLang="ja-JP" sz="2000" u="sng" dirty="0" smtClean="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1200"/>
              </a:spcBef>
              <a:buNone/>
            </a:pP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（新）</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A000</a:t>
            </a:r>
            <a:r>
              <a:rPr lang="ja-JP" altLang="en-US" sz="2000" dirty="0">
                <a:solidFill>
                  <a:srgbClr val="FF0000"/>
                </a:solidFill>
                <a:latin typeface="HG丸ｺﾞｼｯｸM-PRO" panose="020F0600000000000000" pitchFamily="50" charset="-128"/>
                <a:ea typeface="HG丸ｺﾞｼｯｸM-PRO" panose="020F0600000000000000" pitchFamily="50" charset="-128"/>
              </a:rPr>
              <a:t>　初 診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料　注４　　 妥結率が低い場合　２０９点（</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9</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a:p>
            <a:pPr marL="4125913" indent="0">
              <a:buNone/>
            </a:pP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000" dirty="0">
                <a:solidFill>
                  <a:srgbClr val="0000FF"/>
                </a:solidFill>
                <a:latin typeface="HG丸ｺﾞｼｯｸM-PRO" panose="020F0600000000000000" pitchFamily="50" charset="-128"/>
                <a:ea typeface="HG丸ｺﾞｼｯｸM-PRO" panose="020F0600000000000000" pitchFamily="50" charset="-128"/>
              </a:rPr>
              <a:t>同一日</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２科目　</a:t>
            </a:r>
            <a:r>
              <a:rPr lang="ja-JP" altLang="en-US" sz="2000" dirty="0">
                <a:solidFill>
                  <a:srgbClr val="0000FF"/>
                </a:solidFill>
                <a:latin typeface="HG丸ｺﾞｼｯｸM-PRO" panose="020F0600000000000000" pitchFamily="50" charset="-128"/>
                <a:ea typeface="HG丸ｺﾞｼｯｸM-PRO" panose="020F0600000000000000" pitchFamily="50" charset="-128"/>
              </a:rPr>
              <a:t> </a:t>
            </a:r>
            <a:r>
              <a:rPr lang="ja-JP" altLang="en-US" sz="2000" spc="-150" dirty="0" smtClean="0">
                <a:solidFill>
                  <a:srgbClr val="0000FF"/>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１０４点（</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4</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1200"/>
              </a:spcBef>
              <a:buNone/>
            </a:pP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（新）</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A001</a:t>
            </a:r>
            <a:r>
              <a:rPr lang="ja-JP" altLang="en-US" sz="2000" dirty="0">
                <a:solidFill>
                  <a:srgbClr val="FF0000"/>
                </a:solidFill>
                <a:latin typeface="HG丸ｺﾞｼｯｸM-PRO" panose="020F0600000000000000" pitchFamily="50" charset="-128"/>
                <a:ea typeface="HG丸ｺﾞｼｯｸM-PRO" panose="020F0600000000000000" pitchFamily="50" charset="-128"/>
              </a:rPr>
              <a:t>　再 診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料　注２　　 妥結率が低い場合　   ５３点（</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2</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a:p>
            <a:pPr marL="4040188" indent="0">
              <a:buNone/>
            </a:pP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＊同一日</a:t>
            </a:r>
            <a:r>
              <a:rPr lang="ja-JP" altLang="en-US" sz="2000" dirty="0">
                <a:solidFill>
                  <a:srgbClr val="0000FF"/>
                </a:solidFill>
                <a:latin typeface="HG丸ｺﾞｼｯｸM-PRO" panose="020F0600000000000000" pitchFamily="50" charset="-128"/>
                <a:ea typeface="HG丸ｺﾞｼｯｸM-PRO" panose="020F0600000000000000" pitchFamily="50" charset="-128"/>
              </a:rPr>
              <a:t>２科目　 　</a:t>
            </a:r>
            <a:r>
              <a:rPr lang="en-US" altLang="ja-JP" sz="2000" dirty="0">
                <a:solidFill>
                  <a:srgbClr val="0000FF"/>
                </a:solidFill>
                <a:latin typeface="HG丸ｺﾞｼｯｸM-PRO" panose="020F0600000000000000" pitchFamily="50" charset="-128"/>
                <a:ea typeface="HG丸ｺﾞｼｯｸM-PRO" panose="020F0600000000000000" pitchFamily="50" charset="-128"/>
              </a:rPr>
              <a:t> </a:t>
            </a:r>
            <a:r>
              <a:rPr lang="en-US" altLang="ja-JP" sz="2000" spc="-150" dirty="0" smtClean="0">
                <a:solidFill>
                  <a:srgbClr val="0000FF"/>
                </a:solidFill>
                <a:latin typeface="HG丸ｺﾞｼｯｸM-PRO" panose="020F0600000000000000" pitchFamily="50" charset="-128"/>
                <a:ea typeface="HG丸ｺﾞｼｯｸM-PRO" panose="020F0600000000000000" pitchFamily="50" charset="-128"/>
              </a:rPr>
              <a:t> </a:t>
            </a:r>
            <a:r>
              <a:rPr lang="ja-JP" altLang="en-US" sz="2000" spc="-150" dirty="0">
                <a:solidFill>
                  <a:srgbClr val="0000FF"/>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２６点（</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1</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1200"/>
              </a:spcBef>
              <a:buNone/>
            </a:pP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（新）</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A002</a:t>
            </a:r>
            <a:r>
              <a:rPr lang="ja-JP" altLang="en-US" sz="2000" dirty="0">
                <a:solidFill>
                  <a:srgbClr val="FF0000"/>
                </a:solidFill>
                <a:latin typeface="HG丸ｺﾞｼｯｸM-PRO" panose="020F0600000000000000" pitchFamily="50" charset="-128"/>
                <a:ea typeface="HG丸ｺﾞｼｯｸM-PRO" panose="020F0600000000000000" pitchFamily="50" charset="-128"/>
              </a:rPr>
              <a:t>　外来</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診療料　注４　妥結率が低い場合　   ５４点（</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2</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a:p>
            <a:pPr marL="4040188" indent="0">
              <a:buNone/>
            </a:pP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000" dirty="0">
                <a:solidFill>
                  <a:srgbClr val="0000FF"/>
                </a:solidFill>
                <a:latin typeface="HG丸ｺﾞｼｯｸM-PRO" panose="020F0600000000000000" pitchFamily="50" charset="-128"/>
                <a:ea typeface="HG丸ｺﾞｼｯｸM-PRO" panose="020F0600000000000000" pitchFamily="50" charset="-128"/>
              </a:rPr>
              <a:t>同一日２科目　　 </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 </a:t>
            </a:r>
            <a:r>
              <a:rPr lang="ja-JP" altLang="en-US" sz="2000" spc="-150" dirty="0" smtClean="0">
                <a:solidFill>
                  <a:srgbClr val="0000FF"/>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２６点（</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1</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12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lgn="ctr">
              <a:buNone/>
            </a:pPr>
            <a:r>
              <a:rPr lang="en-US" altLang="ja-JP" sz="16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lang="ja-JP" altLang="en-US" sz="1600" u="sng" dirty="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endParaRPr lang="en-US" altLang="ja-JP" sz="1600" dirty="0">
              <a:solidFill>
                <a:srgbClr val="0000FF"/>
              </a:solidFill>
              <a:latin typeface="HG丸ｺﾞｼｯｸM-PRO" panose="020F0600000000000000" pitchFamily="50" charset="-128"/>
              <a:ea typeface="HG丸ｺﾞｼｯｸM-PRO" panose="020F0600000000000000" pitchFamily="50" charset="-128"/>
            </a:endParaRPr>
          </a:p>
          <a:p>
            <a:pPr marL="265113" indent="-265113">
              <a:buNone/>
            </a:pPr>
            <a:r>
              <a:rPr lang="ja-JP" altLang="en-US" sz="1800" dirty="0">
                <a:latin typeface="HG丸ｺﾞｼｯｸM-PRO" panose="020F0600000000000000" pitchFamily="50" charset="-128"/>
                <a:ea typeface="HG丸ｺﾞｼｯｸM-PRO" panose="020F0600000000000000" pitchFamily="50" charset="-128"/>
              </a:rPr>
              <a:t>［算定要件］</a:t>
            </a:r>
            <a:endParaRPr lang="en-US" altLang="ja-JP" sz="1800" dirty="0">
              <a:latin typeface="HG丸ｺﾞｼｯｸM-PRO" panose="020F0600000000000000" pitchFamily="50" charset="-128"/>
              <a:ea typeface="HG丸ｺﾞｼｯｸM-PRO" panose="020F0600000000000000" pitchFamily="50" charset="-128"/>
            </a:endParaRPr>
          </a:p>
          <a:p>
            <a:pPr marL="180975" indent="0">
              <a:buNone/>
            </a:pPr>
            <a:r>
              <a:rPr lang="ja-JP" altLang="en-US" sz="1800" dirty="0">
                <a:solidFill>
                  <a:srgbClr val="FF0000"/>
                </a:solidFill>
                <a:latin typeface="HG丸ｺﾞｼｯｸM-PRO" panose="020F0600000000000000" pitchFamily="50" charset="-128"/>
                <a:ea typeface="HG丸ｺﾞｼｯｸM-PRO" panose="020F0600000000000000" pitchFamily="50" charset="-128"/>
              </a:rPr>
              <a:t>　</a:t>
            </a:r>
            <a:r>
              <a:rPr lang="ja-JP" altLang="ja-JP" sz="1800" u="sng" dirty="0">
                <a:solidFill>
                  <a:srgbClr val="FF0000"/>
                </a:solidFill>
                <a:latin typeface="HG丸ｺﾞｼｯｸM-PRO" panose="020F0600000000000000" pitchFamily="50" charset="-128"/>
                <a:ea typeface="HG丸ｺﾞｼｯｸM-PRO" panose="020F0600000000000000" pitchFamily="50" charset="-128"/>
              </a:rPr>
              <a:t>当該保険医療機関における妥結率</a:t>
            </a:r>
            <a:r>
              <a:rPr lang="ja-JP" altLang="ja-JP" sz="1800" u="sng" dirty="0">
                <a:latin typeface="HG丸ｺﾞｼｯｸM-PRO" panose="020F0600000000000000" pitchFamily="50" charset="-128"/>
                <a:ea typeface="HG丸ｺﾞｼｯｸM-PRO" panose="020F0600000000000000" pitchFamily="50" charset="-128"/>
              </a:rPr>
              <a:t>（</a:t>
            </a:r>
            <a:r>
              <a:rPr lang="ja-JP" altLang="ja-JP" sz="1800" u="sng" dirty="0">
                <a:solidFill>
                  <a:srgbClr val="0000FF"/>
                </a:solidFill>
                <a:latin typeface="HG丸ｺﾞｼｯｸM-PRO" panose="020F0600000000000000" pitchFamily="50" charset="-128"/>
                <a:ea typeface="HG丸ｺﾞｼｯｸM-PRO" panose="020F0600000000000000" pitchFamily="50" charset="-128"/>
              </a:rPr>
              <a:t>当該保険医療機関において購入された薬価基準に収載されている医療用医薬品の薬価総額</a:t>
            </a:r>
            <a:r>
              <a:rPr lang="ja-JP" altLang="ja-JP" sz="1800" u="sng" dirty="0">
                <a:latin typeface="HG丸ｺﾞｼｯｸM-PRO" panose="020F0600000000000000" pitchFamily="50" charset="-128"/>
                <a:ea typeface="HG丸ｺﾞｼｯｸM-PRO" panose="020F0600000000000000" pitchFamily="50" charset="-128"/>
              </a:rPr>
              <a:t>（各医療用医薬品の規格単位数量に薬価を乗じた価格を合算したものをいう。以下同じ）</a:t>
            </a:r>
            <a:r>
              <a:rPr lang="ja-JP" altLang="ja-JP" sz="1800" u="sng" dirty="0">
                <a:solidFill>
                  <a:srgbClr val="0000FF"/>
                </a:solidFill>
                <a:latin typeface="HG丸ｺﾞｼｯｸM-PRO" panose="020F0600000000000000" pitchFamily="50" charset="-128"/>
                <a:ea typeface="HG丸ｺﾞｼｯｸM-PRO" panose="020F0600000000000000" pitchFamily="50" charset="-128"/>
              </a:rPr>
              <a:t>に占める卸売販売業者</a:t>
            </a:r>
            <a:r>
              <a:rPr lang="en-US" altLang="ja-JP" sz="1800" u="sng" dirty="0">
                <a:latin typeface="HG丸ｺﾞｼｯｸM-PRO" panose="020F0600000000000000" pitchFamily="50" charset="-128"/>
                <a:ea typeface="HG丸ｺﾞｼｯｸM-PRO" panose="020F0600000000000000" pitchFamily="50" charset="-128"/>
              </a:rPr>
              <a:t>(</a:t>
            </a:r>
            <a:r>
              <a:rPr lang="ja-JP" altLang="ja-JP" sz="1800" u="sng" dirty="0">
                <a:latin typeface="HG丸ｺﾞｼｯｸM-PRO" panose="020F0600000000000000" pitchFamily="50" charset="-128"/>
                <a:ea typeface="HG丸ｺﾞｼｯｸM-PRO" panose="020F0600000000000000" pitchFamily="50" charset="-128"/>
              </a:rPr>
              <a:t>薬事法第</a:t>
            </a:r>
            <a:r>
              <a:rPr lang="en-US" altLang="ja-JP" sz="1800" u="sng" dirty="0">
                <a:latin typeface="HG丸ｺﾞｼｯｸM-PRO" panose="020F0600000000000000" pitchFamily="50" charset="-128"/>
                <a:ea typeface="HG丸ｺﾞｼｯｸM-PRO" panose="020F0600000000000000" pitchFamily="50" charset="-128"/>
              </a:rPr>
              <a:t> 34</a:t>
            </a:r>
            <a:r>
              <a:rPr lang="ja-JP" altLang="ja-JP" sz="1800" u="sng" dirty="0">
                <a:latin typeface="HG丸ｺﾞｼｯｸM-PRO" panose="020F0600000000000000" pitchFamily="50" charset="-128"/>
                <a:ea typeface="HG丸ｺﾞｼｯｸM-PRO" panose="020F0600000000000000" pitchFamily="50" charset="-128"/>
              </a:rPr>
              <a:t>条第３項に規定する卸売販売業者をいう。</a:t>
            </a:r>
            <a:r>
              <a:rPr lang="en-US" altLang="ja-JP" sz="1800" u="sng" dirty="0">
                <a:latin typeface="HG丸ｺﾞｼｯｸM-PRO" panose="020F0600000000000000" pitchFamily="50" charset="-128"/>
                <a:ea typeface="HG丸ｺﾞｼｯｸM-PRO" panose="020F0600000000000000" pitchFamily="50" charset="-128"/>
              </a:rPr>
              <a:t>)</a:t>
            </a:r>
            <a:r>
              <a:rPr lang="ja-JP" altLang="ja-JP" sz="1800" u="sng" dirty="0" err="1">
                <a:solidFill>
                  <a:srgbClr val="0000FF"/>
                </a:solidFill>
                <a:latin typeface="HG丸ｺﾞｼｯｸM-PRO" panose="020F0600000000000000" pitchFamily="50" charset="-128"/>
                <a:ea typeface="HG丸ｺﾞｼｯｸM-PRO" panose="020F0600000000000000" pitchFamily="50" charset="-128"/>
              </a:rPr>
              <a:t>と当該</a:t>
            </a:r>
            <a:r>
              <a:rPr lang="ja-JP" altLang="ja-JP" sz="1800" u="sng" dirty="0">
                <a:solidFill>
                  <a:srgbClr val="0000FF"/>
                </a:solidFill>
                <a:latin typeface="HG丸ｺﾞｼｯｸM-PRO" panose="020F0600000000000000" pitchFamily="50" charset="-128"/>
                <a:ea typeface="HG丸ｺﾞｼｯｸM-PRO" panose="020F0600000000000000" pitchFamily="50" charset="-128"/>
              </a:rPr>
              <a:t>保険医療機関との間での取引き価格が定められた薬価基準に収載されている医療用医薬品の薬価総額の割合</a:t>
            </a:r>
            <a:r>
              <a:rPr lang="ja-JP" altLang="ja-JP" sz="1800" u="sng" dirty="0">
                <a:latin typeface="HG丸ｺﾞｼｯｸM-PRO" panose="020F0600000000000000" pitchFamily="50" charset="-128"/>
                <a:ea typeface="HG丸ｺﾞｼｯｸM-PRO" panose="020F0600000000000000" pitchFamily="50" charset="-128"/>
              </a:rPr>
              <a:t>をいう。）が</a:t>
            </a:r>
            <a:r>
              <a:rPr lang="ja-JP" altLang="en-US" sz="1800" u="sng" dirty="0">
                <a:solidFill>
                  <a:srgbClr val="FF0000"/>
                </a:solidFill>
                <a:latin typeface="HG丸ｺﾞｼｯｸM-PRO" panose="020F0600000000000000" pitchFamily="50" charset="-128"/>
                <a:ea typeface="HG丸ｺﾞｼｯｸM-PRO" panose="020F0600000000000000" pitchFamily="50" charset="-128"/>
              </a:rPr>
              <a:t>５</a:t>
            </a:r>
            <a:r>
              <a:rPr lang="ja-JP" altLang="ja-JP" sz="1800" u="sng" dirty="0">
                <a:solidFill>
                  <a:srgbClr val="FF0000"/>
                </a:solidFill>
                <a:latin typeface="HG丸ｺﾞｼｯｸM-PRO" panose="020F0600000000000000" pitchFamily="50" charset="-128"/>
                <a:ea typeface="HG丸ｺﾞｼｯｸM-PRO" panose="020F0600000000000000" pitchFamily="50" charset="-128"/>
              </a:rPr>
              <a:t>割以下の保険医療機関</a:t>
            </a:r>
            <a:endParaRPr lang="en-US" altLang="ja-JP" sz="1800" dirty="0">
              <a:solidFill>
                <a:srgbClr val="0000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073730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01986" y="3284984"/>
            <a:ext cx="8568952" cy="2808312"/>
          </a:xfrm>
          <a:prstGeom prst="roundRect">
            <a:avLst>
              <a:gd name="adj" fmla="val 1469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6" name="角丸四角形 5"/>
          <p:cNvSpPr/>
          <p:nvPr/>
        </p:nvSpPr>
        <p:spPr>
          <a:xfrm>
            <a:off x="319728" y="116632"/>
            <a:ext cx="8568952" cy="1656184"/>
          </a:xfrm>
          <a:prstGeom prst="roundRect">
            <a:avLst>
              <a:gd name="adj" fmla="val 2122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70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319728" y="1988840"/>
            <a:ext cx="8568952" cy="1080120"/>
          </a:xfrm>
          <a:prstGeom prst="roundRect">
            <a:avLst>
              <a:gd name="adj" fmla="val 2122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188640"/>
            <a:ext cx="8424936" cy="6669360"/>
          </a:xfrm>
        </p:spPr>
        <p:txBody>
          <a:bodyPr>
            <a:normAutofit/>
          </a:bodyPr>
          <a:lstStyle/>
          <a:p>
            <a:pPr marL="0" indent="0">
              <a:buNone/>
            </a:pPr>
            <a:r>
              <a:rPr kumimoji="1" lang="ja-JP" altLang="en-US" sz="2200" dirty="0" smtClean="0">
                <a:latin typeface="HG丸ｺﾞｼｯｸM-PRO" panose="020F0600000000000000" pitchFamily="50" charset="-128"/>
                <a:ea typeface="HG丸ｺﾞｼｯｸM-PRO" panose="020F0600000000000000" pitchFamily="50" charset="-128"/>
              </a:rPr>
              <a:t>Ａ</a:t>
            </a:r>
            <a:r>
              <a:rPr lang="en-US" altLang="ja-JP" sz="2200" dirty="0" smtClean="0">
                <a:latin typeface="HG丸ｺﾞｼｯｸM-PRO" panose="020F0600000000000000" pitchFamily="50" charset="-128"/>
                <a:ea typeface="HG丸ｺﾞｼｯｸM-PRO" panose="020F0600000000000000" pitchFamily="50" charset="-128"/>
              </a:rPr>
              <a:t>305</a:t>
            </a:r>
            <a:r>
              <a:rPr kumimoji="1" lang="ja-JP" altLang="en-US" sz="2200" dirty="0" smtClean="0">
                <a:latin typeface="HG丸ｺﾞｼｯｸM-PRO" panose="020F0600000000000000" pitchFamily="50" charset="-128"/>
                <a:ea typeface="HG丸ｺﾞｼｯｸM-PRO" panose="020F0600000000000000" pitchFamily="50" charset="-128"/>
              </a:rPr>
              <a:t>　一類感染症患者入院医療管理料（１日につき）</a:t>
            </a:r>
            <a:endParaRPr kumimoji="1" lang="en-US" altLang="ja-JP" sz="22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200" dirty="0" smtClean="0">
                <a:latin typeface="HG丸ｺﾞｼｯｸM-PRO" panose="020F0600000000000000" pitchFamily="50" charset="-128"/>
                <a:ea typeface="HG丸ｺﾞｼｯｸM-PRO" panose="020F0600000000000000" pitchFamily="50" charset="-128"/>
              </a:rPr>
              <a:t>　１</a:t>
            </a:r>
            <a:r>
              <a:rPr lang="ja-JP" altLang="en-US" sz="2200" dirty="0">
                <a:latin typeface="HG丸ｺﾞｼｯｸM-PRO" panose="020F0600000000000000" pitchFamily="50" charset="-128"/>
                <a:ea typeface="HG丸ｺﾞｼｯｸM-PRO" panose="020F0600000000000000" pitchFamily="50" charset="-128"/>
              </a:rPr>
              <a:t>　７日以内の</a:t>
            </a:r>
            <a:r>
              <a:rPr lang="ja-JP" altLang="en-US" sz="2200" dirty="0" smtClean="0">
                <a:latin typeface="HG丸ｺﾞｼｯｸM-PRO" panose="020F0600000000000000" pitchFamily="50" charset="-128"/>
                <a:ea typeface="HG丸ｺﾞｼｯｸM-PRO" panose="020F0600000000000000" pitchFamily="50" charset="-128"/>
              </a:rPr>
              <a:t>期間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８</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９０１点 → ９</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a:solidFill>
                  <a:srgbClr val="FF0000"/>
                </a:solidFill>
                <a:latin typeface="HG丸ｺﾞｼｯｸM-PRO" panose="020F0600000000000000" pitchFamily="50" charset="-128"/>
                <a:ea typeface="HG丸ｺﾞｼｯｸM-PRO" panose="020F0600000000000000" pitchFamily="50" charset="-128"/>
              </a:rPr>
              <a:t>０４６</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200" dirty="0">
                <a:solidFill>
                  <a:srgbClr val="0000FF"/>
                </a:solidFill>
                <a:latin typeface="HG丸ｺﾞｼｯｸM-PRO" panose="020F0600000000000000" pitchFamily="50" charset="-128"/>
                <a:ea typeface="HG丸ｺﾞｼｯｸM-PRO" panose="020F0600000000000000" pitchFamily="50" charset="-128"/>
              </a:rPr>
              <a:t>（</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200" dirty="0">
                <a:solidFill>
                  <a:srgbClr val="0000FF"/>
                </a:solidFill>
                <a:latin typeface="HG丸ｺﾞｼｯｸM-PRO" panose="020F0600000000000000" pitchFamily="50" charset="-128"/>
                <a:ea typeface="HG丸ｺﾞｼｯｸM-PRO" panose="020F0600000000000000" pitchFamily="50" charset="-128"/>
              </a:rPr>
              <a:t>145</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200" dirty="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２</a:t>
            </a:r>
            <a:r>
              <a:rPr lang="ja-JP" altLang="en-US" sz="2200" dirty="0">
                <a:latin typeface="HG丸ｺﾞｼｯｸM-PRO" panose="020F0600000000000000" pitchFamily="50" charset="-128"/>
                <a:ea typeface="HG丸ｺﾞｼｯｸM-PRO" panose="020F0600000000000000" pitchFamily="50" charset="-128"/>
              </a:rPr>
              <a:t>　８日以上１４日以内の期間</a:t>
            </a:r>
            <a:r>
              <a:rPr lang="en-US" altLang="ja-JP" sz="2200" dirty="0">
                <a:latin typeface="HG丸ｺﾞｼｯｸM-PRO" panose="020F0600000000000000" pitchFamily="50" charset="-128"/>
                <a:ea typeface="HG丸ｺﾞｼｯｸM-PRO" panose="020F0600000000000000" pitchFamily="50" charset="-128"/>
              </a:rPr>
              <a:t/>
            </a:r>
            <a:br>
              <a:rPr lang="en-US" altLang="ja-JP" sz="2200" dirty="0">
                <a:latin typeface="HG丸ｺﾞｼｯｸM-PRO" panose="020F0600000000000000" pitchFamily="50" charset="-128"/>
                <a:ea typeface="HG丸ｺﾞｼｯｸM-PRO" panose="020F0600000000000000" pitchFamily="50" charset="-128"/>
              </a:rPr>
            </a:b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７</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７０１点 → ７</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８２６点</a:t>
            </a:r>
            <a:r>
              <a:rPr lang="ja-JP" altLang="en-US" sz="2200" dirty="0">
                <a:solidFill>
                  <a:srgbClr val="0000FF"/>
                </a:solidFill>
                <a:latin typeface="HG丸ｺﾞｼｯｸM-PRO" panose="020F0600000000000000" pitchFamily="50" charset="-128"/>
                <a:ea typeface="HG丸ｺﾞｼｯｸM-PRO" panose="020F0600000000000000" pitchFamily="50" charset="-128"/>
              </a:rPr>
              <a:t>（</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200" dirty="0">
                <a:solidFill>
                  <a:srgbClr val="0000FF"/>
                </a:solidFill>
                <a:latin typeface="HG丸ｺﾞｼｯｸM-PRO" panose="020F0600000000000000" pitchFamily="50" charset="-128"/>
                <a:ea typeface="HG丸ｺﾞｼｯｸM-PRO" panose="020F0600000000000000" pitchFamily="50" charset="-128"/>
              </a:rPr>
              <a:t>125</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 </a:t>
            </a:r>
            <a:endParaRPr lang="en-US" altLang="ja-JP" sz="22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buNone/>
            </a:pP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200" dirty="0" smtClean="0">
                <a:latin typeface="HG丸ｺﾞｼｯｸM-PRO" panose="020F0600000000000000" pitchFamily="50" charset="-128"/>
                <a:ea typeface="HG丸ｺﾞｼｯｸM-PRO" panose="020F0600000000000000" pitchFamily="50" charset="-128"/>
              </a:rPr>
              <a:t>Ａ</a:t>
            </a:r>
            <a:r>
              <a:rPr lang="en-US" altLang="ja-JP" sz="2200" dirty="0" smtClean="0">
                <a:latin typeface="HG丸ｺﾞｼｯｸM-PRO" panose="020F0600000000000000" pitchFamily="50" charset="-128"/>
                <a:ea typeface="HG丸ｺﾞｼｯｸM-PRO" panose="020F0600000000000000" pitchFamily="50" charset="-128"/>
              </a:rPr>
              <a:t>306</a:t>
            </a:r>
            <a:r>
              <a:rPr lang="ja-JP" altLang="en-US" sz="2200" dirty="0">
                <a:latin typeface="HG丸ｺﾞｼｯｸM-PRO" panose="020F0600000000000000" pitchFamily="50" charset="-128"/>
                <a:ea typeface="HG丸ｺﾞｼｯｸM-PRO" panose="020F0600000000000000" pitchFamily="50" charset="-128"/>
              </a:rPr>
              <a:t>　特殊</a:t>
            </a:r>
            <a:r>
              <a:rPr lang="ja-JP" altLang="en-US" sz="2200" dirty="0" smtClean="0">
                <a:latin typeface="HG丸ｺﾞｼｯｸM-PRO" panose="020F0600000000000000" pitchFamily="50" charset="-128"/>
                <a:ea typeface="HG丸ｺﾞｼｯｸM-PRO" panose="020F0600000000000000" pitchFamily="50" charset="-128"/>
              </a:rPr>
              <a:t>疾患入院</a:t>
            </a:r>
            <a:r>
              <a:rPr lang="ja-JP" altLang="en-US" sz="2200" dirty="0">
                <a:latin typeface="HG丸ｺﾞｼｯｸM-PRO" panose="020F0600000000000000" pitchFamily="50" charset="-128"/>
                <a:ea typeface="HG丸ｺﾞｼｯｸM-PRO" panose="020F0600000000000000" pitchFamily="50" charset="-128"/>
              </a:rPr>
              <a:t>医療管理料（１日につき</a:t>
            </a:r>
            <a:r>
              <a:rPr lang="ja-JP" altLang="en-US" sz="2200" dirty="0" smtClean="0">
                <a:latin typeface="HG丸ｺﾞｼｯｸM-PRO" panose="020F0600000000000000" pitchFamily="50" charset="-128"/>
                <a:ea typeface="HG丸ｺﾞｼｯｸM-PRO" panose="020F0600000000000000" pitchFamily="50" charset="-128"/>
              </a:rPr>
              <a:t>）</a:t>
            </a:r>
            <a:endParaRPr lang="en-US" altLang="ja-JP" sz="22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９５４点 → ２</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００９点</a:t>
            </a:r>
            <a:r>
              <a:rPr lang="ja-JP" altLang="en-US" sz="2200" dirty="0">
                <a:solidFill>
                  <a:srgbClr val="0000FF"/>
                </a:solidFill>
                <a:latin typeface="HG丸ｺﾞｼｯｸM-PRO" panose="020F0600000000000000" pitchFamily="50" charset="-128"/>
                <a:ea typeface="HG丸ｺﾞｼｯｸM-PRO" panose="020F0600000000000000" pitchFamily="50" charset="-128"/>
              </a:rPr>
              <a:t>（</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  55</a:t>
            </a:r>
            <a:r>
              <a:rPr lang="ja-JP" altLang="en-US" sz="2200" dirty="0">
                <a:solidFill>
                  <a:srgbClr val="0000FF"/>
                </a:solidFill>
                <a:latin typeface="HG丸ｺﾞｼｯｸM-PRO" panose="020F0600000000000000" pitchFamily="50" charset="-128"/>
                <a:ea typeface="HG丸ｺﾞｼｯｸM-PRO" panose="020F0600000000000000" pitchFamily="50" charset="-128"/>
              </a:rPr>
              <a:t>）</a:t>
            </a:r>
            <a:endParaRPr lang="en-US" altLang="ja-JP" sz="2200" dirty="0">
              <a:solidFill>
                <a:srgbClr val="0000FF"/>
              </a:solidFill>
              <a:latin typeface="HG丸ｺﾞｼｯｸM-PRO" panose="020F0600000000000000" pitchFamily="50" charset="-128"/>
              <a:ea typeface="HG丸ｺﾞｼｯｸM-PRO" panose="020F0600000000000000" pitchFamily="50" charset="-128"/>
            </a:endParaRPr>
          </a:p>
          <a:p>
            <a:pPr marL="0" indent="0">
              <a:buNone/>
            </a:pPr>
            <a:endParaRPr lang="en-US" altLang="ja-JP" sz="28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Ａ</a:t>
            </a:r>
            <a:r>
              <a:rPr lang="en-US" altLang="ja-JP" sz="2200" dirty="0" smtClean="0">
                <a:latin typeface="HG丸ｺﾞｼｯｸM-PRO" panose="020F0600000000000000" pitchFamily="50" charset="-128"/>
                <a:ea typeface="HG丸ｺﾞｼｯｸM-PRO" panose="020F0600000000000000" pitchFamily="50" charset="-128"/>
              </a:rPr>
              <a:t>30</a:t>
            </a:r>
            <a:r>
              <a:rPr lang="ja-JP" altLang="en-US" sz="2200" dirty="0" smtClean="0">
                <a:latin typeface="HG丸ｺﾞｼｯｸM-PRO" panose="020F0600000000000000" pitchFamily="50" charset="-128"/>
                <a:ea typeface="HG丸ｺﾞｼｯｸM-PRO" panose="020F0600000000000000" pitchFamily="50" charset="-128"/>
              </a:rPr>
              <a:t>７</a:t>
            </a: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小児入院医療管理料（１日</a:t>
            </a:r>
            <a:r>
              <a:rPr lang="ja-JP" altLang="en-US" sz="2200" dirty="0">
                <a:latin typeface="HG丸ｺﾞｼｯｸM-PRO" panose="020F0600000000000000" pitchFamily="50" charset="-128"/>
                <a:ea typeface="HG丸ｺﾞｼｯｸM-PRO" panose="020F0600000000000000" pitchFamily="50" charset="-128"/>
              </a:rPr>
              <a:t>につき）</a:t>
            </a:r>
            <a:endParaRPr lang="en-US" altLang="ja-JP" sz="2200" dirty="0">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１　小児入院医療管理料１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４</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５１１点 → ４</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５８４点</a:t>
            </a:r>
            <a:r>
              <a:rPr lang="ja-JP" altLang="en-US" sz="2200" dirty="0">
                <a:solidFill>
                  <a:srgbClr val="0000FF"/>
                </a:solidFill>
                <a:latin typeface="HG丸ｺﾞｼｯｸM-PRO" panose="020F0600000000000000" pitchFamily="50" charset="-128"/>
                <a:ea typeface="HG丸ｺﾞｼｯｸM-PRO" panose="020F0600000000000000" pitchFamily="50" charset="-128"/>
              </a:rPr>
              <a:t>（</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  73</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２</a:t>
            </a:r>
            <a:r>
              <a:rPr lang="ja-JP" altLang="en-US" sz="2200" dirty="0">
                <a:latin typeface="HG丸ｺﾞｼｯｸM-PRO" panose="020F0600000000000000" pitchFamily="50" charset="-128"/>
                <a:ea typeface="HG丸ｺﾞｼｯｸM-PRO" panose="020F0600000000000000" pitchFamily="50" charset="-128"/>
              </a:rPr>
              <a:t>　小児入院医療</a:t>
            </a:r>
            <a:r>
              <a:rPr lang="ja-JP" altLang="en-US" sz="2200" dirty="0" smtClean="0">
                <a:latin typeface="HG丸ｺﾞｼｯｸM-PRO" panose="020F0600000000000000" pitchFamily="50" charset="-128"/>
                <a:ea typeface="HG丸ｺﾞｼｯｸM-PRO" panose="020F0600000000000000" pitchFamily="50" charset="-128"/>
              </a:rPr>
              <a:t>管理料２  </a:t>
            </a:r>
            <a:r>
              <a:rPr lang="ja-JP" altLang="en-US" sz="2200" dirty="0">
                <a:solidFill>
                  <a:srgbClr val="FF0000"/>
                </a:solidFill>
                <a:latin typeface="HG丸ｺﾞｼｯｸM-PRO" panose="020F0600000000000000" pitchFamily="50" charset="-128"/>
                <a:ea typeface="HG丸ｺﾞｼｯｸM-PRO" panose="020F0600000000000000" pitchFamily="50" charset="-128"/>
              </a:rPr>
              <a:t>４</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０１１点 </a:t>
            </a:r>
            <a:r>
              <a:rPr lang="ja-JP" altLang="en-US" sz="2200" dirty="0">
                <a:solidFill>
                  <a:srgbClr val="FF0000"/>
                </a:solidFill>
                <a:latin typeface="HG丸ｺﾞｼｯｸM-PRO" panose="020F0600000000000000" pitchFamily="50" charset="-128"/>
                <a:ea typeface="HG丸ｺﾞｼｯｸM-PRO" panose="020F0600000000000000" pitchFamily="50" charset="-128"/>
              </a:rPr>
              <a:t>→ ４</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０７６点</a:t>
            </a:r>
            <a:r>
              <a:rPr lang="ja-JP" altLang="en-US" sz="2200" dirty="0">
                <a:solidFill>
                  <a:srgbClr val="0000FF"/>
                </a:solidFill>
                <a:latin typeface="HG丸ｺﾞｼｯｸM-PRO" panose="020F0600000000000000" pitchFamily="50" charset="-128"/>
                <a:ea typeface="HG丸ｺﾞｼｯｸM-PRO" panose="020F0600000000000000" pitchFamily="50" charset="-128"/>
              </a:rPr>
              <a:t>（</a:t>
            </a:r>
            <a:r>
              <a:rPr lang="en-US" altLang="ja-JP" sz="2200" dirty="0">
                <a:solidFill>
                  <a:srgbClr val="0000FF"/>
                </a:solidFill>
                <a:latin typeface="HG丸ｺﾞｼｯｸM-PRO" panose="020F0600000000000000" pitchFamily="50" charset="-128"/>
                <a:ea typeface="HG丸ｺﾞｼｯｸM-PRO" panose="020F0600000000000000" pitchFamily="50" charset="-128"/>
              </a:rPr>
              <a:t>+  65</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200" dirty="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３</a:t>
            </a:r>
            <a:r>
              <a:rPr lang="ja-JP" altLang="en-US" sz="2200" dirty="0">
                <a:latin typeface="HG丸ｺﾞｼｯｸM-PRO" panose="020F0600000000000000" pitchFamily="50" charset="-128"/>
                <a:ea typeface="HG丸ｺﾞｼｯｸM-PRO" panose="020F0600000000000000" pitchFamily="50" charset="-128"/>
              </a:rPr>
              <a:t>　小児入院医療</a:t>
            </a:r>
            <a:r>
              <a:rPr lang="ja-JP" altLang="en-US" sz="2200" dirty="0" smtClean="0">
                <a:latin typeface="HG丸ｺﾞｼｯｸM-PRO" panose="020F0600000000000000" pitchFamily="50" charset="-128"/>
                <a:ea typeface="HG丸ｺﾞｼｯｸM-PRO" panose="020F0600000000000000" pitchFamily="50" charset="-128"/>
              </a:rPr>
              <a:t>管理料３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３</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６１１点 </a:t>
            </a:r>
            <a:r>
              <a:rPr lang="ja-JP" altLang="en-US" sz="2200" dirty="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３</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a:solidFill>
                  <a:srgbClr val="FF0000"/>
                </a:solidFill>
                <a:latin typeface="HG丸ｺﾞｼｯｸM-PRO" panose="020F0600000000000000" pitchFamily="50" charset="-128"/>
                <a:ea typeface="HG丸ｺﾞｼｯｸM-PRO" panose="020F0600000000000000" pitchFamily="50" charset="-128"/>
              </a:rPr>
              <a:t>６７０</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200" dirty="0">
                <a:solidFill>
                  <a:srgbClr val="0000FF"/>
                </a:solidFill>
                <a:latin typeface="HG丸ｺﾞｼｯｸM-PRO" panose="020F0600000000000000" pitchFamily="50" charset="-128"/>
                <a:ea typeface="HG丸ｺﾞｼｯｸM-PRO" panose="020F0600000000000000" pitchFamily="50" charset="-128"/>
              </a:rPr>
              <a:t>（</a:t>
            </a:r>
            <a:r>
              <a:rPr lang="en-US" altLang="ja-JP" sz="2200" dirty="0">
                <a:solidFill>
                  <a:srgbClr val="0000FF"/>
                </a:solidFill>
                <a:latin typeface="HG丸ｺﾞｼｯｸM-PRO" panose="020F0600000000000000" pitchFamily="50" charset="-128"/>
                <a:ea typeface="HG丸ｺﾞｼｯｸM-PRO" panose="020F0600000000000000" pitchFamily="50" charset="-128"/>
              </a:rPr>
              <a:t>+  59</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200" dirty="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４</a:t>
            </a:r>
            <a:r>
              <a:rPr lang="ja-JP" altLang="en-US" sz="2200" dirty="0">
                <a:latin typeface="HG丸ｺﾞｼｯｸM-PRO" panose="020F0600000000000000" pitchFamily="50" charset="-128"/>
                <a:ea typeface="HG丸ｺﾞｼｯｸM-PRO" panose="020F0600000000000000" pitchFamily="50" charset="-128"/>
              </a:rPr>
              <a:t>　小児入院医療</a:t>
            </a:r>
            <a:r>
              <a:rPr lang="ja-JP" altLang="en-US" sz="2200" dirty="0" smtClean="0">
                <a:latin typeface="HG丸ｺﾞｼｯｸM-PRO" panose="020F0600000000000000" pitchFamily="50" charset="-128"/>
                <a:ea typeface="HG丸ｺﾞｼｯｸM-PRO" panose="020F0600000000000000" pitchFamily="50" charset="-128"/>
              </a:rPr>
              <a:t>管理料４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３</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０１１点 </a:t>
            </a:r>
            <a:r>
              <a:rPr lang="ja-JP" altLang="en-US" sz="2200" dirty="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３</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０６０点</a:t>
            </a:r>
            <a:r>
              <a:rPr lang="ja-JP" altLang="en-US" sz="2200" dirty="0">
                <a:solidFill>
                  <a:srgbClr val="0000FF"/>
                </a:solidFill>
                <a:latin typeface="HG丸ｺﾞｼｯｸM-PRO" panose="020F0600000000000000" pitchFamily="50" charset="-128"/>
                <a:ea typeface="HG丸ｺﾞｼｯｸM-PRO" panose="020F0600000000000000" pitchFamily="50" charset="-128"/>
              </a:rPr>
              <a:t>（</a:t>
            </a:r>
            <a:r>
              <a:rPr lang="en-US" altLang="ja-JP" sz="2200" dirty="0">
                <a:solidFill>
                  <a:srgbClr val="0000FF"/>
                </a:solidFill>
                <a:latin typeface="HG丸ｺﾞｼｯｸM-PRO" panose="020F0600000000000000" pitchFamily="50" charset="-128"/>
                <a:ea typeface="HG丸ｺﾞｼｯｸM-PRO" panose="020F0600000000000000" pitchFamily="50" charset="-128"/>
              </a:rPr>
              <a:t>+  49</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５</a:t>
            </a:r>
            <a:r>
              <a:rPr lang="ja-JP" altLang="en-US" sz="2200" dirty="0">
                <a:latin typeface="HG丸ｺﾞｼｯｸM-PRO" panose="020F0600000000000000" pitchFamily="50" charset="-128"/>
                <a:ea typeface="HG丸ｺﾞｼｯｸM-PRO" panose="020F0600000000000000" pitchFamily="50" charset="-128"/>
              </a:rPr>
              <a:t>　小児入院医療</a:t>
            </a:r>
            <a:r>
              <a:rPr lang="ja-JP" altLang="en-US" sz="2200" dirty="0" smtClean="0">
                <a:latin typeface="HG丸ｺﾞｼｯｸM-PRO" panose="020F0600000000000000" pitchFamily="50" charset="-128"/>
                <a:ea typeface="HG丸ｺﾞｼｯｸM-PRO" panose="020F0600000000000000" pitchFamily="50" charset="-128"/>
              </a:rPr>
              <a:t>管理料５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２</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１１１点 </a:t>
            </a:r>
            <a:r>
              <a:rPr lang="ja-JP" altLang="en-US" sz="2200" dirty="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２</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１４５点</a:t>
            </a:r>
            <a:r>
              <a:rPr lang="ja-JP" altLang="en-US" sz="2200" dirty="0">
                <a:solidFill>
                  <a:srgbClr val="0000FF"/>
                </a:solidFill>
                <a:latin typeface="HG丸ｺﾞｼｯｸM-PRO" panose="020F0600000000000000" pitchFamily="50" charset="-128"/>
                <a:ea typeface="HG丸ｺﾞｼｯｸM-PRO" panose="020F0600000000000000" pitchFamily="50" charset="-128"/>
              </a:rPr>
              <a:t>（</a:t>
            </a:r>
            <a:r>
              <a:rPr lang="en-US" altLang="ja-JP" sz="2200" dirty="0">
                <a:solidFill>
                  <a:srgbClr val="0000FF"/>
                </a:solidFill>
                <a:latin typeface="HG丸ｺﾞｼｯｸM-PRO" panose="020F0600000000000000" pitchFamily="50" charset="-128"/>
                <a:ea typeface="HG丸ｺﾞｼｯｸM-PRO" panose="020F0600000000000000" pitchFamily="50" charset="-128"/>
              </a:rPr>
              <a:t>+  34</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200" dirty="0">
              <a:solidFill>
                <a:srgbClr val="0000FF"/>
              </a:solidFill>
              <a:latin typeface="HG丸ｺﾞｼｯｸM-PRO" panose="020F0600000000000000" pitchFamily="50" charset="-128"/>
              <a:ea typeface="HG丸ｺﾞｼｯｸM-PRO" panose="020F0600000000000000" pitchFamily="50" charset="-128"/>
            </a:endParaRPr>
          </a:p>
          <a:p>
            <a:pPr marL="542925" indent="0">
              <a:spcBef>
                <a:spcPts val="3000"/>
              </a:spcBef>
              <a:buNone/>
            </a:pPr>
            <a:r>
              <a:rPr kumimoji="1" lang="en-US" altLang="ja-JP" sz="22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kumimoji="1" lang="ja-JP" altLang="en-US" sz="2200" u="sng" dirty="0" smtClean="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endParaRPr kumimoji="1" lang="ja-JP" altLang="en-US" sz="2200" u="sng" dirty="0">
              <a:uFill>
                <a:solidFill>
                  <a:srgbClr val="0000FF"/>
                </a:solidFill>
              </a:u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464878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19728" y="764704"/>
            <a:ext cx="8604956" cy="5760640"/>
          </a:xfrm>
          <a:prstGeom prst="snip2DiagRect">
            <a:avLst>
              <a:gd name="adj1" fmla="val 0"/>
              <a:gd name="adj2" fmla="val 931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19728" y="332656"/>
            <a:ext cx="8568952" cy="720080"/>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476672"/>
            <a:ext cx="8424936" cy="6336704"/>
          </a:xfrm>
        </p:spPr>
        <p:txBody>
          <a:bodyPr>
            <a:normAutofit/>
          </a:bodyPr>
          <a:lstStyle/>
          <a:p>
            <a:pPr marL="0" indent="0">
              <a:spcBef>
                <a:spcPts val="600"/>
              </a:spcBef>
              <a:buNone/>
            </a:pPr>
            <a:r>
              <a:rPr kumimoji="1" lang="ja-JP" altLang="en-US" sz="2200" dirty="0" smtClean="0">
                <a:latin typeface="HG丸ｺﾞｼｯｸM-PRO" panose="020F0600000000000000" pitchFamily="50" charset="-128"/>
                <a:ea typeface="HG丸ｺﾞｼｯｸM-PRO" panose="020F0600000000000000" pitchFamily="50" charset="-128"/>
              </a:rPr>
              <a:t>Ａ</a:t>
            </a:r>
            <a:r>
              <a:rPr lang="en-US" altLang="ja-JP" sz="2200" dirty="0" smtClean="0">
                <a:latin typeface="HG丸ｺﾞｼｯｸM-PRO" panose="020F0600000000000000" pitchFamily="50" charset="-128"/>
                <a:ea typeface="HG丸ｺﾞｼｯｸM-PRO" panose="020F0600000000000000" pitchFamily="50" charset="-128"/>
              </a:rPr>
              <a:t>30</a:t>
            </a:r>
            <a:r>
              <a:rPr lang="ja-JP" altLang="en-US" sz="2200" dirty="0" smtClean="0">
                <a:latin typeface="HG丸ｺﾞｼｯｸM-PRO" panose="020F0600000000000000" pitchFamily="50" charset="-128"/>
                <a:ea typeface="HG丸ｺﾞｼｯｸM-PRO" panose="020F0600000000000000" pitchFamily="50" charset="-128"/>
              </a:rPr>
              <a:t>８</a:t>
            </a:r>
            <a:r>
              <a:rPr kumimoji="1" lang="ja-JP" altLang="en-US" sz="2200" dirty="0" smtClean="0">
                <a:latin typeface="HG丸ｺﾞｼｯｸM-PRO" panose="020F0600000000000000" pitchFamily="50" charset="-128"/>
                <a:ea typeface="HG丸ｺﾞｼｯｸM-PRO" panose="020F0600000000000000" pitchFamily="50" charset="-128"/>
              </a:rPr>
              <a:t>　回復期リハビリテーション病棟入院料（１日につき）</a:t>
            </a:r>
            <a:endParaRPr kumimoji="1" lang="en-US" altLang="ja-JP" sz="22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2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2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2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2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2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2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2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2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2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2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2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200" dirty="0" smtClean="0">
              <a:latin typeface="HG丸ｺﾞｼｯｸM-PRO" panose="020F0600000000000000" pitchFamily="50" charset="-128"/>
              <a:ea typeface="HG丸ｺﾞｼｯｸM-PRO" panose="020F0600000000000000" pitchFamily="50" charset="-128"/>
            </a:endParaRPr>
          </a:p>
          <a:p>
            <a:pPr marL="712788" indent="0">
              <a:spcBef>
                <a:spcPts val="600"/>
              </a:spcBef>
              <a:buNone/>
            </a:pPr>
            <a:r>
              <a:rPr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lang="ja-JP" altLang="en-US" sz="2000" u="sng" dirty="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a:t>
            </a:r>
            <a:r>
              <a:rPr lang="ja-JP" altLang="en-US" sz="2000" u="sng" dirty="0" smtClean="0">
                <a:uFill>
                  <a:solidFill>
                    <a:srgbClr val="0000FF"/>
                  </a:solidFill>
                </a:uFill>
                <a:latin typeface="HG丸ｺﾞｼｯｸM-PRO" panose="020F0600000000000000" pitchFamily="50" charset="-128"/>
                <a:ea typeface="HG丸ｺﾞｼｯｸM-PRO" panose="020F0600000000000000" pitchFamily="50" charset="-128"/>
              </a:rPr>
              <a:t>対応分</a:t>
            </a: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71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780817483"/>
              </p:ext>
            </p:extLst>
          </p:nvPr>
        </p:nvGraphicFramePr>
        <p:xfrm>
          <a:off x="715772" y="1196752"/>
          <a:ext cx="7776864" cy="4392489"/>
        </p:xfrm>
        <a:graphic>
          <a:graphicData uri="http://schemas.openxmlformats.org/drawingml/2006/table">
            <a:tbl>
              <a:tblPr firstRow="1" bandRow="1">
                <a:tableStyleId>{C4B1156A-380E-4F78-BDF5-A606A8083BF9}</a:tableStyleId>
              </a:tblPr>
              <a:tblGrid>
                <a:gridCol w="6505645"/>
                <a:gridCol w="1271219"/>
              </a:tblGrid>
              <a:tr h="49439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１　回復期リハビリテーション病棟入院料１</a:t>
                      </a:r>
                      <a:endPar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r>
              <a:tr h="969770">
                <a:tc>
                  <a:txBody>
                    <a:bodyPr/>
                    <a:lstStyle/>
                    <a:p>
                      <a:pPr marL="180975" indent="0" algn="r">
                        <a:spcBef>
                          <a:spcPts val="600"/>
                        </a:spcBef>
                      </a:pP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　　　　　　　　　　　 １</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９１１点 → ２</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０２５点</a:t>
                      </a:r>
                      <a:endPar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endParaRPr>
                    </a:p>
                    <a:p>
                      <a:pPr marL="0" indent="0" algn="r">
                        <a:spcBef>
                          <a:spcPts val="600"/>
                        </a:spcBef>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◆生活療養を受ける場合　 </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８９７点</a:t>
                      </a:r>
                      <a:r>
                        <a:rPr kumimoji="1" lang="ja-JP" altLang="en-US" sz="2000" b="0" baseline="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 ２</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０１１点</a:t>
                      </a:r>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+54</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+54</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49439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rPr>
                        <a:t>２　回復期リハビリテーション病棟入院料２</a:t>
                      </a:r>
                      <a:endPar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r>
              <a:tr h="969770">
                <a:tc>
                  <a:txBody>
                    <a:bodyPr/>
                    <a:lstStyle/>
                    <a:p>
                      <a:pPr marL="180975" indent="0" algn="r">
                        <a:spcBef>
                          <a:spcPts val="600"/>
                        </a:spcBef>
                      </a:pP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　　　　　　　　　　　 １</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７６１点 → １</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８１１点</a:t>
                      </a:r>
                      <a:endPar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endParaRPr>
                    </a:p>
                    <a:p>
                      <a:pPr marL="0" indent="0" algn="r">
                        <a:spcBef>
                          <a:spcPts val="600"/>
                        </a:spcBef>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◆生活療養を受ける場合　 </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７４７点</a:t>
                      </a:r>
                      <a:r>
                        <a:rPr kumimoji="1" lang="ja-JP" altLang="en-US" sz="2000" b="0" baseline="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 １</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７９６点</a:t>
                      </a:r>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+50</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+49</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49439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rPr>
                        <a:t>３　回復期リハビリテーション病棟入院料３</a:t>
                      </a:r>
                      <a:endPar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969770">
                <a:tc>
                  <a:txBody>
                    <a:bodyPr/>
                    <a:lstStyle/>
                    <a:p>
                      <a:pPr marL="180975" indent="0" algn="r">
                        <a:spcBef>
                          <a:spcPts val="600"/>
                        </a:spcBef>
                      </a:pP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　　　　　　　　　　　 １</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６１１点 → １</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６５７点</a:t>
                      </a:r>
                      <a:endPar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endParaRPr>
                    </a:p>
                    <a:p>
                      <a:pPr marL="0" indent="0" algn="r">
                        <a:spcBef>
                          <a:spcPts val="600"/>
                        </a:spcBef>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◆生活療養を受ける場合　 </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５９７点</a:t>
                      </a:r>
                      <a:r>
                        <a:rPr kumimoji="1" lang="ja-JP" altLang="en-US" sz="2000" b="0" baseline="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 １</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６４２点</a:t>
                      </a:r>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+46</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+45</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605819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19728" y="980728"/>
            <a:ext cx="8500744" cy="5544616"/>
          </a:xfrm>
          <a:prstGeom prst="snip2DiagRect">
            <a:avLst>
              <a:gd name="adj1" fmla="val 0"/>
              <a:gd name="adj2" fmla="val 931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8818" y="512676"/>
            <a:ext cx="8568952" cy="648072"/>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72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ローチャート : 代替処理 1"/>
          <p:cNvSpPr/>
          <p:nvPr/>
        </p:nvSpPr>
        <p:spPr>
          <a:xfrm>
            <a:off x="193714" y="2420888"/>
            <a:ext cx="8730970" cy="1476164"/>
          </a:xfrm>
          <a:prstGeom prst="flowChartAlternateProcess">
            <a:avLst/>
          </a:prstGeom>
          <a:solidFill>
            <a:srgbClr val="FFFFCC"/>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620688"/>
            <a:ext cx="8424936" cy="6192688"/>
          </a:xfrm>
        </p:spPr>
        <p:txBody>
          <a:bodyPr>
            <a:normAutofit/>
          </a:bodyPr>
          <a:lstStyle/>
          <a:p>
            <a:pPr marL="0" indent="0">
              <a:spcBef>
                <a:spcPts val="600"/>
              </a:spcBef>
              <a:spcAft>
                <a:spcPts val="1200"/>
              </a:spcAft>
              <a:buNone/>
            </a:pPr>
            <a:r>
              <a:rPr kumimoji="1" lang="ja-JP" altLang="en-US" sz="2200" dirty="0" smtClean="0">
                <a:latin typeface="HG丸ｺﾞｼｯｸM-PRO" panose="020F0600000000000000" pitchFamily="50" charset="-128"/>
                <a:ea typeface="HG丸ｺﾞｼｯｸM-PRO" panose="020F0600000000000000" pitchFamily="50" charset="-128"/>
              </a:rPr>
              <a:t>Ａ</a:t>
            </a:r>
            <a:r>
              <a:rPr lang="en-US" altLang="ja-JP" sz="2200" dirty="0" smtClean="0">
                <a:latin typeface="HG丸ｺﾞｼｯｸM-PRO" panose="020F0600000000000000" pitchFamily="50" charset="-128"/>
                <a:ea typeface="HG丸ｺﾞｼｯｸM-PRO" panose="020F0600000000000000" pitchFamily="50" charset="-128"/>
              </a:rPr>
              <a:t>30</a:t>
            </a:r>
            <a:r>
              <a:rPr lang="ja-JP" altLang="en-US" sz="2200" dirty="0" smtClean="0">
                <a:latin typeface="HG丸ｺﾞｼｯｸM-PRO" panose="020F0600000000000000" pitchFamily="50" charset="-128"/>
                <a:ea typeface="HG丸ｺﾞｼｯｸM-PRO" panose="020F0600000000000000" pitchFamily="50" charset="-128"/>
              </a:rPr>
              <a:t>８</a:t>
            </a:r>
            <a:r>
              <a:rPr kumimoji="1" lang="ja-JP" altLang="en-US" sz="2200" dirty="0" smtClean="0">
                <a:latin typeface="HG丸ｺﾞｼｯｸM-PRO" panose="020F0600000000000000" pitchFamily="50" charset="-128"/>
                <a:ea typeface="HG丸ｺﾞｼｯｸM-PRO" panose="020F0600000000000000" pitchFamily="50" charset="-128"/>
              </a:rPr>
              <a:t>　回復期リハビリテーション病棟入院料（１日につき）</a:t>
            </a:r>
            <a:endParaRPr kumimoji="1" lang="en-US" altLang="ja-JP" sz="22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◆回復期リハビリテーション病棟入院料１を算定する病棟において、専従医師及び専従社会福祉士を配置した場合の評価を新設する。</a:t>
            </a:r>
            <a:endParaRPr lang="en-US" altLang="ja-JP" sz="22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200" dirty="0">
              <a:latin typeface="HG丸ｺﾞｼｯｸM-PRO" panose="020F0600000000000000" pitchFamily="50" charset="-128"/>
              <a:ea typeface="HG丸ｺﾞｼｯｸM-PRO" panose="020F0600000000000000" pitchFamily="50" charset="-128"/>
            </a:endParaRPr>
          </a:p>
          <a:p>
            <a:pPr marL="265113" indent="180975">
              <a:spcBef>
                <a:spcPts val="600"/>
              </a:spcBef>
              <a:buNone/>
            </a:pPr>
            <a:r>
              <a:rPr lang="ja-JP" altLang="en-US" sz="2400" dirty="0" smtClean="0">
                <a:latin typeface="HG丸ｺﾞｼｯｸM-PRO" panose="020F0600000000000000" pitchFamily="50" charset="-128"/>
                <a:ea typeface="HG丸ｺﾞｼｯｸM-PRO" panose="020F0600000000000000" pitchFamily="50" charset="-128"/>
              </a:rPr>
              <a:t>１　回復期リハビリテーション病棟入院料１</a:t>
            </a:r>
            <a:endParaRPr lang="en-US" altLang="ja-JP" sz="2400" dirty="0" smtClean="0">
              <a:latin typeface="HG丸ｺﾞｼｯｸM-PRO" panose="020F0600000000000000" pitchFamily="50" charset="-128"/>
              <a:ea typeface="HG丸ｺﾞｼｯｸM-PRO" panose="020F0600000000000000" pitchFamily="50" charset="-128"/>
            </a:endParaRPr>
          </a:p>
          <a:p>
            <a:pPr marL="265113" indent="-265113" algn="ctr">
              <a:spcBef>
                <a:spcPts val="600"/>
              </a:spcBef>
              <a:buNone/>
            </a:pP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体制強化加算　２００点（１日につき）（新）</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200" dirty="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［施設基準］</a:t>
            </a:r>
            <a:endParaRPr lang="en-US" altLang="ja-JP" sz="22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当該病棟にリハビリテーション医療に関する</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３年以上の経験</a:t>
            </a:r>
            <a:r>
              <a:rPr lang="ja-JP" altLang="en-US" sz="2200" dirty="0" smtClean="0">
                <a:latin typeface="HG丸ｺﾞｼｯｸM-PRO" panose="020F0600000000000000" pitchFamily="50" charset="-128"/>
                <a:ea typeface="HG丸ｺﾞｼｯｸM-PRO" panose="020F0600000000000000" pitchFamily="50" charset="-128"/>
              </a:rPr>
              <a:t>及びリハビリテーション医療に関する</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研修を終了した</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専従の常勤医師１名以上</a:t>
            </a:r>
            <a:r>
              <a:rPr lang="ja-JP" altLang="en-US" sz="2200" dirty="0" smtClean="0">
                <a:latin typeface="HG丸ｺﾞｼｯｸM-PRO" panose="020F0600000000000000" pitchFamily="50" charset="-128"/>
                <a:ea typeface="HG丸ｺﾞｼｯｸM-PRO" panose="020F0600000000000000" pitchFamily="50" charset="-128"/>
              </a:rPr>
              <a:t>及び退院調整に関する</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３年以上の経験</a:t>
            </a:r>
            <a:r>
              <a:rPr lang="ja-JP" altLang="en-US" sz="2200" dirty="0" smtClean="0">
                <a:latin typeface="HG丸ｺﾞｼｯｸM-PRO" panose="020F0600000000000000" pitchFamily="50" charset="-128"/>
                <a:ea typeface="HG丸ｺﾞｼｯｸM-PRO" panose="020F0600000000000000" pitchFamily="50" charset="-128"/>
              </a:rPr>
              <a:t>を有する</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専従の常勤社会福祉士１名以上</a:t>
            </a:r>
            <a:r>
              <a:rPr lang="ja-JP" altLang="en-US" sz="2200" dirty="0" smtClean="0">
                <a:latin typeface="HG丸ｺﾞｼｯｸM-PRO" panose="020F0600000000000000" pitchFamily="50" charset="-128"/>
                <a:ea typeface="HG丸ｺﾞｼｯｸM-PRO" panose="020F0600000000000000" pitchFamily="50" charset="-128"/>
              </a:rPr>
              <a:t>が配置されていること。</a:t>
            </a:r>
            <a:endParaRPr lang="en-US" altLang="ja-JP" sz="2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719358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19728" y="692696"/>
            <a:ext cx="8500744" cy="6048672"/>
          </a:xfrm>
          <a:prstGeom prst="snip2DiagRect">
            <a:avLst>
              <a:gd name="adj1" fmla="val 0"/>
              <a:gd name="adj2" fmla="val 931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51520" y="188640"/>
            <a:ext cx="8568952" cy="720080"/>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73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フローチャート : 代替処理 7"/>
          <p:cNvSpPr/>
          <p:nvPr/>
        </p:nvSpPr>
        <p:spPr>
          <a:xfrm>
            <a:off x="204615" y="2276872"/>
            <a:ext cx="8730970" cy="2016224"/>
          </a:xfrm>
          <a:prstGeom prst="flowChartAlternateProcess">
            <a:avLst/>
          </a:prstGeom>
          <a:solidFill>
            <a:srgbClr val="FFFFCC"/>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332656"/>
            <a:ext cx="8424936" cy="6336704"/>
          </a:xfrm>
        </p:spPr>
        <p:txBody>
          <a:bodyPr>
            <a:normAutofit/>
          </a:bodyPr>
          <a:lstStyle/>
          <a:p>
            <a:pPr marL="0" indent="0">
              <a:spcBef>
                <a:spcPts val="600"/>
              </a:spcBef>
              <a:spcAft>
                <a:spcPts val="1200"/>
              </a:spcAft>
              <a:buNone/>
            </a:pPr>
            <a:r>
              <a:rPr kumimoji="1" lang="ja-JP" altLang="en-US" sz="2200" dirty="0" smtClean="0">
                <a:latin typeface="HG丸ｺﾞｼｯｸM-PRO" panose="020F0600000000000000" pitchFamily="50" charset="-128"/>
                <a:ea typeface="HG丸ｺﾞｼｯｸM-PRO" panose="020F0600000000000000" pitchFamily="50" charset="-128"/>
              </a:rPr>
              <a:t>Ａ</a:t>
            </a:r>
            <a:r>
              <a:rPr lang="en-US" altLang="ja-JP" sz="2200" dirty="0" smtClean="0">
                <a:latin typeface="HG丸ｺﾞｼｯｸM-PRO" panose="020F0600000000000000" pitchFamily="50" charset="-128"/>
                <a:ea typeface="HG丸ｺﾞｼｯｸM-PRO" panose="020F0600000000000000" pitchFamily="50" charset="-128"/>
              </a:rPr>
              <a:t>30</a:t>
            </a:r>
            <a:r>
              <a:rPr lang="ja-JP" altLang="en-US" sz="2200" dirty="0" smtClean="0">
                <a:latin typeface="HG丸ｺﾞｼｯｸM-PRO" panose="020F0600000000000000" pitchFamily="50" charset="-128"/>
                <a:ea typeface="HG丸ｺﾞｼｯｸM-PRO" panose="020F0600000000000000" pitchFamily="50" charset="-128"/>
              </a:rPr>
              <a:t>８</a:t>
            </a:r>
            <a:r>
              <a:rPr kumimoji="1" lang="ja-JP" altLang="en-US" sz="2200" dirty="0" smtClean="0">
                <a:latin typeface="HG丸ｺﾞｼｯｸM-PRO" panose="020F0600000000000000" pitchFamily="50" charset="-128"/>
                <a:ea typeface="HG丸ｺﾞｼｯｸM-PRO" panose="020F0600000000000000" pitchFamily="50" charset="-128"/>
              </a:rPr>
              <a:t>　回復期リハビリテーション病棟入院料（１日につき）</a:t>
            </a:r>
            <a:endParaRPr kumimoji="1" lang="en-US" altLang="ja-JP" sz="2200" dirty="0" smtClean="0">
              <a:latin typeface="HG丸ｺﾞｼｯｸM-PRO" panose="020F0600000000000000" pitchFamily="50" charset="-128"/>
              <a:ea typeface="HG丸ｺﾞｼｯｸM-PRO" panose="020F0600000000000000" pitchFamily="50" charset="-128"/>
            </a:endParaRPr>
          </a:p>
          <a:p>
            <a:pPr marL="265113" indent="-265113">
              <a:spcBef>
                <a:spcPts val="1200"/>
              </a:spcBef>
              <a:buNone/>
            </a:pPr>
            <a:r>
              <a:rPr lang="ja-JP" altLang="en-US" sz="2200" dirty="0" smtClean="0">
                <a:latin typeface="HG丸ｺﾞｼｯｸM-PRO" panose="020F0600000000000000" pitchFamily="50" charset="-128"/>
                <a:ea typeface="HG丸ｺﾞｼｯｸM-PRO" panose="020F0600000000000000" pitchFamily="50" charset="-128"/>
              </a:rPr>
              <a:t>◆回復期リハビリテーション病棟入院料１の休日リハビリテーション提供体制加算について、当該要件を</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回復期リハビリテーション病棟入院料１の算定要件として包括して評価</a:t>
            </a:r>
            <a:r>
              <a:rPr lang="ja-JP" altLang="en-US" sz="2200" dirty="0" smtClean="0">
                <a:latin typeface="HG丸ｺﾞｼｯｸM-PRO" panose="020F0600000000000000" pitchFamily="50" charset="-128"/>
                <a:ea typeface="HG丸ｺﾞｼｯｸM-PRO" panose="020F0600000000000000" pitchFamily="50" charset="-128"/>
              </a:rPr>
              <a:t>する。</a:t>
            </a:r>
            <a:endParaRPr lang="en-US" altLang="ja-JP" sz="22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200" dirty="0">
              <a:latin typeface="HG丸ｺﾞｼｯｸM-PRO" panose="020F0600000000000000" pitchFamily="50" charset="-128"/>
              <a:ea typeface="HG丸ｺﾞｼｯｸM-PRO" panose="020F0600000000000000" pitchFamily="50" charset="-128"/>
            </a:endParaRPr>
          </a:p>
          <a:p>
            <a:pPr marL="180975" indent="0">
              <a:spcBef>
                <a:spcPts val="600"/>
              </a:spcBef>
              <a:buNone/>
            </a:pPr>
            <a:r>
              <a:rPr lang="ja-JP" altLang="en-US" sz="2400" dirty="0" smtClean="0">
                <a:latin typeface="HG丸ｺﾞｼｯｸM-PRO" panose="020F0600000000000000" pitchFamily="50" charset="-128"/>
                <a:ea typeface="HG丸ｺﾞｼｯｸM-PRO" panose="020F0600000000000000" pitchFamily="50" charset="-128"/>
              </a:rPr>
              <a:t>１　回復期リハビリテーション病棟入院料１</a:t>
            </a:r>
            <a:endParaRPr lang="en-US" altLang="ja-JP" sz="24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［施設基準］</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休日を含め、週７日間リハビリテーションを提供できる体制を有していること。</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0"/>
              </a:spcBef>
              <a:buNone/>
            </a:pPr>
            <a:endParaRPr lang="en-US" altLang="ja-JP" sz="2200" dirty="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［経過措置］</a:t>
            </a:r>
            <a:endParaRPr lang="en-US" altLang="ja-JP" sz="2200" dirty="0" smtClean="0">
              <a:latin typeface="HG丸ｺﾞｼｯｸM-PRO" panose="020F0600000000000000" pitchFamily="50" charset="-128"/>
              <a:ea typeface="HG丸ｺﾞｼｯｸM-PRO" panose="020F0600000000000000" pitchFamily="50" charset="-128"/>
            </a:endParaRPr>
          </a:p>
          <a:p>
            <a:pPr marL="265113" indent="0">
              <a:spcBef>
                <a:spcPts val="60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平成２６年３月３１日に回復期リハビリテーション病棟入院料１の届出を行っている病棟であって、</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休日リハビリテーション提供体制加算の届出を行っていない医療機関</a:t>
            </a:r>
            <a:r>
              <a:rPr lang="ja-JP" altLang="en-US" sz="2200" dirty="0" smtClean="0">
                <a:latin typeface="HG丸ｺﾞｼｯｸM-PRO" panose="020F0600000000000000" pitchFamily="50" charset="-128"/>
                <a:ea typeface="HG丸ｺﾞｼｯｸM-PRO" panose="020F0600000000000000" pitchFamily="50" charset="-128"/>
              </a:rPr>
              <a:t>については、平成２６年９月３０日までの間は上記の基準を満たしているものとする。</a:t>
            </a:r>
            <a:endParaRPr lang="en-US" altLang="ja-JP" sz="2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092430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19728" y="692696"/>
            <a:ext cx="8500744" cy="5832648"/>
          </a:xfrm>
          <a:prstGeom prst="snip2DiagRect">
            <a:avLst>
              <a:gd name="adj1" fmla="val 0"/>
              <a:gd name="adj2" fmla="val 931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51520" y="188640"/>
            <a:ext cx="8568952" cy="720080"/>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74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758006207"/>
              </p:ext>
            </p:extLst>
          </p:nvPr>
        </p:nvGraphicFramePr>
        <p:xfrm>
          <a:off x="933696" y="2348880"/>
          <a:ext cx="7272808" cy="2126278"/>
        </p:xfrm>
        <a:graphic>
          <a:graphicData uri="http://schemas.openxmlformats.org/drawingml/2006/table">
            <a:tbl>
              <a:tblPr firstRow="1" bandRow="1">
                <a:tableStyleId>{C4B1156A-380E-4F78-BDF5-A606A8083BF9}</a:tableStyleId>
              </a:tblPr>
              <a:tblGrid>
                <a:gridCol w="3636404"/>
                <a:gridCol w="3636404"/>
              </a:tblGrid>
              <a:tr h="327713">
                <a:tc>
                  <a:txBody>
                    <a:bodyPr/>
                    <a:lstStyle/>
                    <a:p>
                      <a:pPr algn="ctr"/>
                      <a:r>
                        <a:rPr kumimoji="1" lang="ja-JP" altLang="en-US" sz="1800" b="0" dirty="0" smtClean="0">
                          <a:latin typeface="HG丸ｺﾞｼｯｸM-PRO" panose="020F0600000000000000" pitchFamily="50" charset="-128"/>
                          <a:ea typeface="HG丸ｺﾞｼｯｸM-PRO" panose="020F0600000000000000" pitchFamily="50" charset="-128"/>
                        </a:rPr>
                        <a:t>現　　行</a:t>
                      </a:r>
                      <a:endParaRPr kumimoji="1" lang="ja-JP" altLang="en-US" sz="18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b="0" dirty="0" smtClean="0">
                          <a:latin typeface="HG丸ｺﾞｼｯｸM-PRO" panose="020F0600000000000000" pitchFamily="50" charset="-128"/>
                          <a:ea typeface="HG丸ｺﾞｼｯｸM-PRO" panose="020F0600000000000000" pitchFamily="50" charset="-128"/>
                        </a:rPr>
                        <a:t>改　定　後</a:t>
                      </a:r>
                      <a:endParaRPr kumimoji="1" lang="ja-JP" altLang="en-US" sz="18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0518">
                <a:tc>
                  <a:txBody>
                    <a:bodyPr/>
                    <a:lstStyle/>
                    <a:p>
                      <a:pPr marL="180975" indent="-180975"/>
                      <a:r>
                        <a:rPr kumimoji="1" lang="ja-JP" altLang="en-US" sz="1800" dirty="0" smtClean="0">
                          <a:latin typeface="HG丸ｺﾞｼｯｸM-PRO" panose="020F0600000000000000" pitchFamily="50" charset="-128"/>
                          <a:ea typeface="HG丸ｺﾞｼｯｸM-PRO" panose="020F0600000000000000" pitchFamily="50" charset="-128"/>
                        </a:rPr>
                        <a:t>［施設基準］</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800" dirty="0" smtClean="0">
                          <a:latin typeface="HG丸ｺﾞｼｯｸM-PRO" panose="020F0600000000000000" pitchFamily="50" charset="-128"/>
                          <a:ea typeface="HG丸ｺﾞｼｯｸM-PRO" panose="020F0600000000000000" pitchFamily="50" charset="-128"/>
                        </a:rPr>
                        <a:t>　　当該病棟へ入院する患者全体に占める</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看護必要度評価票</a:t>
                      </a:r>
                      <a:r>
                        <a:rPr kumimoji="1" lang="ja-JP" altLang="en-US" sz="1800" dirty="0" smtClean="0">
                          <a:latin typeface="HG丸ｺﾞｼｯｸM-PRO" panose="020F0600000000000000" pitchFamily="50" charset="-128"/>
                          <a:ea typeface="HG丸ｺﾞｼｯｸM-PRO" panose="020F0600000000000000" pitchFamily="50" charset="-128"/>
                        </a:rPr>
                        <a:t>Ａ項目の得点が１点以上の患者の割合が</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１割５分以上</a:t>
                      </a:r>
                      <a:r>
                        <a:rPr kumimoji="1" lang="ja-JP" altLang="en-US" sz="1800" dirty="0" smtClean="0">
                          <a:latin typeface="HG丸ｺﾞｼｯｸM-PRO" panose="020F0600000000000000" pitchFamily="50" charset="-128"/>
                          <a:ea typeface="HG丸ｺﾞｼｯｸM-PRO" panose="020F0600000000000000" pitchFamily="50" charset="-128"/>
                        </a:rPr>
                        <a:t>であること。</a:t>
                      </a:r>
                      <a:endParaRPr kumimoji="1" lang="ja-JP" altLang="en-US" sz="18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r>
                        <a:rPr kumimoji="1" lang="ja-JP" altLang="en-US" sz="1800" dirty="0" smtClean="0">
                          <a:latin typeface="HG丸ｺﾞｼｯｸM-PRO" panose="020F0600000000000000" pitchFamily="50" charset="-128"/>
                          <a:ea typeface="HG丸ｺﾞｼｯｸM-PRO" panose="020F0600000000000000" pitchFamily="50" charset="-128"/>
                        </a:rPr>
                        <a:t>［施設基準］</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800" dirty="0" smtClean="0">
                          <a:latin typeface="HG丸ｺﾞｼｯｸM-PRO" panose="020F0600000000000000" pitchFamily="50" charset="-128"/>
                          <a:ea typeface="HG丸ｺﾞｼｯｸM-PRO" panose="020F0600000000000000" pitchFamily="50" charset="-128"/>
                        </a:rPr>
                        <a:t>　　当該病棟へ入院する患者全体に占める</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一般病棟用の重症度、医療・看護必要度</a:t>
                      </a:r>
                      <a:r>
                        <a:rPr kumimoji="1" lang="ja-JP" altLang="en-US" sz="1800" dirty="0" smtClean="0">
                          <a:latin typeface="HG丸ｺﾞｼｯｸM-PRO" panose="020F0600000000000000" pitchFamily="50" charset="-128"/>
                          <a:ea typeface="HG丸ｺﾞｼｯｸM-PRO" panose="020F0600000000000000" pitchFamily="50" charset="-128"/>
                        </a:rPr>
                        <a:t>Ａ項目の得点が１点以上の患者の割合が</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１割以上</a:t>
                      </a:r>
                      <a:r>
                        <a:rPr kumimoji="1" lang="ja-JP" altLang="en-US" sz="1800" dirty="0" smtClean="0">
                          <a:latin typeface="HG丸ｺﾞｼｯｸM-PRO" panose="020F0600000000000000" pitchFamily="50" charset="-128"/>
                          <a:ea typeface="HG丸ｺﾞｼｯｸM-PRO" panose="020F0600000000000000" pitchFamily="50" charset="-128"/>
                        </a:rPr>
                        <a:t>であること。</a:t>
                      </a:r>
                      <a:endParaRPr kumimoji="1" lang="ja-JP" altLang="en-US" sz="18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角丸四角形 1"/>
          <p:cNvSpPr/>
          <p:nvPr/>
        </p:nvSpPr>
        <p:spPr>
          <a:xfrm>
            <a:off x="467544" y="1844824"/>
            <a:ext cx="6048672" cy="432048"/>
          </a:xfrm>
          <a:prstGeom prst="roundRect">
            <a:avLst/>
          </a:prstGeom>
          <a:solidFill>
            <a:srgbClr val="FFFF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332656"/>
            <a:ext cx="8424936" cy="6336704"/>
          </a:xfrm>
        </p:spPr>
        <p:txBody>
          <a:bodyPr>
            <a:normAutofit/>
          </a:bodyPr>
          <a:lstStyle/>
          <a:p>
            <a:pPr marL="0" indent="0">
              <a:spcBef>
                <a:spcPts val="600"/>
              </a:spcBef>
              <a:spcAft>
                <a:spcPts val="1200"/>
              </a:spcAft>
              <a:buNone/>
            </a:pPr>
            <a:r>
              <a:rPr kumimoji="1" lang="ja-JP" altLang="en-US" sz="2200" dirty="0" smtClean="0">
                <a:latin typeface="HG丸ｺﾞｼｯｸM-PRO" panose="020F0600000000000000" pitchFamily="50" charset="-128"/>
                <a:ea typeface="HG丸ｺﾞｼｯｸM-PRO" panose="020F0600000000000000" pitchFamily="50" charset="-128"/>
              </a:rPr>
              <a:t>Ａ</a:t>
            </a:r>
            <a:r>
              <a:rPr lang="en-US" altLang="ja-JP" sz="2200" dirty="0" smtClean="0">
                <a:latin typeface="HG丸ｺﾞｼｯｸM-PRO" panose="020F0600000000000000" pitchFamily="50" charset="-128"/>
                <a:ea typeface="HG丸ｺﾞｼｯｸM-PRO" panose="020F0600000000000000" pitchFamily="50" charset="-128"/>
              </a:rPr>
              <a:t>30</a:t>
            </a:r>
            <a:r>
              <a:rPr lang="ja-JP" altLang="en-US" sz="2200" dirty="0" smtClean="0">
                <a:latin typeface="HG丸ｺﾞｼｯｸM-PRO" panose="020F0600000000000000" pitchFamily="50" charset="-128"/>
                <a:ea typeface="HG丸ｺﾞｼｯｸM-PRO" panose="020F0600000000000000" pitchFamily="50" charset="-128"/>
              </a:rPr>
              <a:t>８</a:t>
            </a:r>
            <a:r>
              <a:rPr kumimoji="1" lang="ja-JP" altLang="en-US" sz="2200" dirty="0" smtClean="0">
                <a:latin typeface="HG丸ｺﾞｼｯｸM-PRO" panose="020F0600000000000000" pitchFamily="50" charset="-128"/>
                <a:ea typeface="HG丸ｺﾞｼｯｸM-PRO" panose="020F0600000000000000" pitchFamily="50" charset="-128"/>
              </a:rPr>
              <a:t>　回復期リハビリテーション病棟入院料（１日につき）</a:t>
            </a:r>
            <a:endParaRPr kumimoji="1" lang="en-US" altLang="ja-JP" sz="2200" dirty="0" smtClean="0">
              <a:latin typeface="HG丸ｺﾞｼｯｸM-PRO" panose="020F0600000000000000" pitchFamily="50" charset="-128"/>
              <a:ea typeface="HG丸ｺﾞｼｯｸM-PRO" panose="020F0600000000000000" pitchFamily="50" charset="-128"/>
            </a:endParaRPr>
          </a:p>
          <a:p>
            <a:pPr marL="265113" indent="-265113">
              <a:spcBef>
                <a:spcPts val="1200"/>
              </a:spcBef>
              <a:buNone/>
            </a:pPr>
            <a:r>
              <a:rPr lang="ja-JP" altLang="en-US" sz="2200" dirty="0" smtClean="0">
                <a:latin typeface="HG丸ｺﾞｼｯｸM-PRO" panose="020F0600000000000000" pitchFamily="50" charset="-128"/>
                <a:ea typeface="HG丸ｺﾞｼｯｸM-PRO" panose="020F0600000000000000" pitchFamily="50" charset="-128"/>
              </a:rPr>
              <a:t>◆回復期リハビリテーション病棟入院料１における</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重症度・看護必要度の項目等の見直し</a:t>
            </a:r>
            <a:r>
              <a:rPr lang="ja-JP" altLang="en-US" sz="2200" dirty="0" smtClean="0">
                <a:latin typeface="HG丸ｺﾞｼｯｸM-PRO" panose="020F0600000000000000" pitchFamily="50" charset="-128"/>
                <a:ea typeface="HG丸ｺﾞｼｯｸM-PRO" panose="020F0600000000000000" pitchFamily="50" charset="-128"/>
              </a:rPr>
              <a:t>を行う。</a:t>
            </a:r>
            <a:endParaRPr lang="en-US" altLang="ja-JP" sz="2200" dirty="0" smtClean="0">
              <a:latin typeface="HG丸ｺﾞｼｯｸM-PRO" panose="020F0600000000000000" pitchFamily="50" charset="-128"/>
              <a:ea typeface="HG丸ｺﾞｼｯｸM-PRO" panose="020F0600000000000000" pitchFamily="50" charset="-128"/>
            </a:endParaRPr>
          </a:p>
          <a:p>
            <a:pPr marL="180975" indent="0">
              <a:spcBef>
                <a:spcPts val="1800"/>
              </a:spcBef>
              <a:buNone/>
            </a:pPr>
            <a:r>
              <a:rPr lang="ja-JP" altLang="en-US" sz="2000" dirty="0" smtClean="0">
                <a:latin typeface="HG丸ｺﾞｼｯｸM-PRO" panose="020F0600000000000000" pitchFamily="50" charset="-128"/>
                <a:ea typeface="HG丸ｺﾞｼｯｸM-PRO" panose="020F0600000000000000" pitchFamily="50" charset="-128"/>
              </a:rPr>
              <a:t>１　回復期リハビリテーション病棟入院料１</a:t>
            </a:r>
            <a:endParaRPr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200" dirty="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200" dirty="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200" dirty="0">
              <a:latin typeface="HG丸ｺﾞｼｯｸM-PRO" panose="020F0600000000000000" pitchFamily="50" charset="-128"/>
              <a:ea typeface="HG丸ｺﾞｼｯｸM-PRO" panose="020F0600000000000000" pitchFamily="50" charset="-128"/>
            </a:endParaRPr>
          </a:p>
          <a:p>
            <a:pPr marL="265113" indent="-265113">
              <a:spcBef>
                <a:spcPts val="1200"/>
              </a:spcBef>
              <a:buNone/>
            </a:pPr>
            <a:r>
              <a:rPr lang="ja-JP" altLang="en-US" sz="2200" dirty="0" smtClean="0">
                <a:latin typeface="HG丸ｺﾞｼｯｸM-PRO" panose="020F0600000000000000" pitchFamily="50" charset="-128"/>
                <a:ea typeface="HG丸ｺﾞｼｯｸM-PRO" panose="020F0600000000000000" pitchFamily="50" charset="-128"/>
              </a:rPr>
              <a:t>［経過措置］</a:t>
            </a:r>
            <a:endParaRPr lang="en-US" altLang="ja-JP" sz="2200" dirty="0" smtClean="0">
              <a:latin typeface="HG丸ｺﾞｼｯｸM-PRO" panose="020F0600000000000000" pitchFamily="50" charset="-128"/>
              <a:ea typeface="HG丸ｺﾞｼｯｸM-PRO" panose="020F0600000000000000" pitchFamily="50" charset="-128"/>
            </a:endParaRPr>
          </a:p>
          <a:p>
            <a:pPr marL="265113" indent="0">
              <a:spcBef>
                <a:spcPts val="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平成２６年３月３１日に回復期リハビリテーション病棟入院料１の届出を行っている病棟については、</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平成２６年９月３０日までの間、上記の基準を満たしている</a:t>
            </a:r>
            <a:r>
              <a:rPr lang="ja-JP" altLang="en-US" sz="2200" dirty="0" smtClean="0">
                <a:latin typeface="HG丸ｺﾞｼｯｸM-PRO" panose="020F0600000000000000" pitchFamily="50" charset="-128"/>
                <a:ea typeface="HG丸ｺﾞｼｯｸM-PRO" panose="020F0600000000000000" pitchFamily="50" charset="-128"/>
              </a:rPr>
              <a:t>ものとする。</a:t>
            </a:r>
            <a:endParaRPr lang="en-US" altLang="ja-JP" sz="2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040681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19728" y="764704"/>
            <a:ext cx="8604956" cy="5976664"/>
          </a:xfrm>
          <a:prstGeom prst="snip2DiagRect">
            <a:avLst>
              <a:gd name="adj1" fmla="val 0"/>
              <a:gd name="adj2" fmla="val 931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19728" y="188640"/>
            <a:ext cx="8568952" cy="720080"/>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75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292780273"/>
              </p:ext>
            </p:extLst>
          </p:nvPr>
        </p:nvGraphicFramePr>
        <p:xfrm>
          <a:off x="715772" y="1124744"/>
          <a:ext cx="7776864" cy="3744416"/>
        </p:xfrm>
        <a:graphic>
          <a:graphicData uri="http://schemas.openxmlformats.org/drawingml/2006/table">
            <a:tbl>
              <a:tblPr firstRow="1" bandRow="1">
                <a:tableStyleId>{C4B1156A-380E-4F78-BDF5-A606A8083BF9}</a:tableStyleId>
              </a:tblPr>
              <a:tblGrid>
                <a:gridCol w="6505645"/>
                <a:gridCol w="1271219"/>
              </a:tblGrid>
              <a:tr h="46805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１　亜急性期入院医療管理料１</a:t>
                      </a:r>
                      <a:endPar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r>
              <a:tr h="468052">
                <a:tc>
                  <a:txBody>
                    <a:bodyPr/>
                    <a:lstStyle/>
                    <a:p>
                      <a:pPr marL="180975" indent="0" algn="r">
                        <a:spcBef>
                          <a:spcPts val="600"/>
                        </a:spcBef>
                      </a:pP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　　　　　　　　　　　 ２</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０６１点 → ２</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１１９点</a:t>
                      </a:r>
                      <a:endPar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+58</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46805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rPr>
                        <a:t>２　亜急性期入院医療管理料２</a:t>
                      </a:r>
                      <a:endPar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r>
              <a:tr h="468052">
                <a:tc>
                  <a:txBody>
                    <a:bodyPr/>
                    <a:lstStyle/>
                    <a:p>
                      <a:pPr marL="180975" indent="0" algn="r">
                        <a:spcBef>
                          <a:spcPts val="600"/>
                        </a:spcBef>
                      </a:pP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　　　　　　　　　　　 １</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９１１点 → １</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９６５点</a:t>
                      </a:r>
                      <a:endPar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+54</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46805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rPr>
                        <a:t>３　亜急性期入院医療管理料（指定地域）１</a:t>
                      </a:r>
                      <a:endPar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68052">
                <a:tc>
                  <a:txBody>
                    <a:bodyPr/>
                    <a:lstStyle/>
                    <a:p>
                      <a:pPr marL="180975" indent="0" algn="r">
                        <a:spcBef>
                          <a:spcPts val="600"/>
                        </a:spcBef>
                      </a:pP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　　　　　　　　　　　 １</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７６１点 → １</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８１１点</a:t>
                      </a:r>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+50</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46805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rPr>
                        <a:t>４　亜急性期入院医療管理料（指定地域）２</a:t>
                      </a:r>
                      <a:endPar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68052">
                <a:tc>
                  <a:txBody>
                    <a:bodyPr/>
                    <a:lstStyle/>
                    <a:p>
                      <a:pPr marL="180975" indent="0" algn="r">
                        <a:spcBef>
                          <a:spcPts val="600"/>
                        </a:spcBef>
                      </a:pP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　　　　　　　　　　　 １</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６６１点 → １</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７０８点</a:t>
                      </a:r>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+47</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2" name="フローチャート : 代替処理 1"/>
          <p:cNvSpPr/>
          <p:nvPr/>
        </p:nvSpPr>
        <p:spPr>
          <a:xfrm>
            <a:off x="234223" y="5445224"/>
            <a:ext cx="8784976" cy="1152128"/>
          </a:xfrm>
          <a:prstGeom prst="flowChartAlternateProcess">
            <a:avLst/>
          </a:prstGeom>
          <a:solidFill>
            <a:srgbClr val="FFFFC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260648"/>
            <a:ext cx="8424936" cy="6552728"/>
          </a:xfrm>
        </p:spPr>
        <p:txBody>
          <a:bodyPr>
            <a:normAutofit/>
          </a:bodyPr>
          <a:lstStyle/>
          <a:p>
            <a:pPr marL="0" indent="0">
              <a:spcBef>
                <a:spcPts val="600"/>
              </a:spcBef>
              <a:buNone/>
            </a:pPr>
            <a:r>
              <a:rPr kumimoji="1" lang="ja-JP" altLang="en-US" sz="2400" dirty="0" smtClean="0">
                <a:latin typeface="HG丸ｺﾞｼｯｸM-PRO" panose="020F0600000000000000" pitchFamily="50" charset="-128"/>
                <a:ea typeface="HG丸ｺﾞｼｯｸM-PRO" panose="020F0600000000000000" pitchFamily="50" charset="-128"/>
              </a:rPr>
              <a:t>Ａ</a:t>
            </a:r>
            <a:r>
              <a:rPr lang="en-US" altLang="ja-JP" sz="2400" dirty="0" smtClean="0">
                <a:latin typeface="HG丸ｺﾞｼｯｸM-PRO" panose="020F0600000000000000" pitchFamily="50" charset="-128"/>
                <a:ea typeface="HG丸ｺﾞｼｯｸM-PRO" panose="020F0600000000000000" pitchFamily="50" charset="-128"/>
              </a:rPr>
              <a:t>30</a:t>
            </a:r>
            <a:r>
              <a:rPr lang="ja-JP" altLang="en-US" sz="2400" dirty="0" smtClean="0">
                <a:latin typeface="HG丸ｺﾞｼｯｸM-PRO" panose="020F0600000000000000" pitchFamily="50" charset="-128"/>
                <a:ea typeface="HG丸ｺﾞｼｯｸM-PRO" panose="020F0600000000000000" pitchFamily="50" charset="-128"/>
              </a:rPr>
              <a:t>８</a:t>
            </a:r>
            <a:r>
              <a:rPr lang="en-US" altLang="ja-JP" sz="2400" dirty="0" smtClean="0">
                <a:latin typeface="HG丸ｺﾞｼｯｸM-PRO" panose="020F0600000000000000" pitchFamily="50" charset="-128"/>
                <a:ea typeface="HG丸ｺﾞｼｯｸM-PRO" panose="020F0600000000000000" pitchFamily="50" charset="-128"/>
              </a:rPr>
              <a:t>-2</a:t>
            </a:r>
            <a:r>
              <a:rPr kumimoji="1" lang="ja-JP" altLang="en-US" sz="2400" dirty="0" smtClean="0">
                <a:latin typeface="HG丸ｺﾞｼｯｸM-PRO" panose="020F0600000000000000" pitchFamily="50" charset="-128"/>
                <a:ea typeface="HG丸ｺﾞｼｯｸM-PRO" panose="020F0600000000000000" pitchFamily="50" charset="-128"/>
              </a:rPr>
              <a:t>　亜急性期入院医療管理料（１日につき）</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2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2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2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2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2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2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2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2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2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200" dirty="0" smtClean="0">
              <a:latin typeface="HG丸ｺﾞｼｯｸM-PRO" panose="020F0600000000000000" pitchFamily="50" charset="-128"/>
              <a:ea typeface="HG丸ｺﾞｼｯｸM-PRO" panose="020F0600000000000000" pitchFamily="50" charset="-128"/>
            </a:endParaRPr>
          </a:p>
          <a:p>
            <a:pPr marL="712788" indent="0">
              <a:spcBef>
                <a:spcPts val="1800"/>
              </a:spcBef>
              <a:buNone/>
            </a:pPr>
            <a:r>
              <a:rPr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lang="ja-JP" altLang="en-US" sz="2000" u="sng" dirty="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a:t>
            </a:r>
            <a:r>
              <a:rPr lang="ja-JP" altLang="en-US" sz="2000" u="sng" dirty="0" smtClean="0">
                <a:uFill>
                  <a:solidFill>
                    <a:srgbClr val="0000FF"/>
                  </a:solidFill>
                </a:uFill>
                <a:latin typeface="HG丸ｺﾞｼｯｸM-PRO" panose="020F0600000000000000" pitchFamily="50" charset="-128"/>
                <a:ea typeface="HG丸ｺﾞｼｯｸM-PRO" panose="020F0600000000000000" pitchFamily="50" charset="-128"/>
              </a:rPr>
              <a:t>対応分</a:t>
            </a:r>
            <a:r>
              <a:rPr lang="ja-JP" altLang="en-US" sz="2000" dirty="0" smtClean="0">
                <a:latin typeface="HG丸ｺﾞｼｯｸM-PRO" panose="020F0600000000000000" pitchFamily="50" charset="-128"/>
                <a:ea typeface="HG丸ｺﾞｼｯｸM-PRO" panose="020F0600000000000000" pitchFamily="50" charset="-128"/>
              </a:rPr>
              <a:t>　</a:t>
            </a:r>
            <a:endParaRPr lang="en-US" altLang="ja-JP" sz="2000" dirty="0" smtClean="0">
              <a:latin typeface="HG丸ｺﾞｼｯｸM-PRO" panose="020F0600000000000000" pitchFamily="50" charset="-128"/>
              <a:ea typeface="HG丸ｺﾞｼｯｸM-PRO" panose="020F0600000000000000" pitchFamily="50" charset="-128"/>
            </a:endParaRPr>
          </a:p>
          <a:p>
            <a:pPr marL="446088" indent="-265113">
              <a:spcBef>
                <a:spcPts val="1200"/>
              </a:spcBef>
              <a:buNone/>
            </a:pPr>
            <a:r>
              <a:rPr lang="ja-JP" altLang="en-US" sz="2200" dirty="0" smtClean="0">
                <a:latin typeface="HG丸ｺﾞｼｯｸM-PRO" panose="020F0600000000000000" pitchFamily="50" charset="-128"/>
                <a:ea typeface="HG丸ｺﾞｼｯｸM-PRO" panose="020F0600000000000000" pitchFamily="50" charset="-128"/>
              </a:rPr>
              <a:t>⇒　亜急性期入院医療管理料は</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平成２６年９月３０日をもって廃止</a:t>
            </a:r>
            <a:r>
              <a:rPr lang="ja-JP" altLang="en-US" sz="2200" dirty="0" smtClean="0">
                <a:latin typeface="HG丸ｺﾞｼｯｸM-PRO" panose="020F0600000000000000" pitchFamily="50" charset="-128"/>
                <a:ea typeface="HG丸ｺﾞｼｯｸM-PRO" panose="020F0600000000000000" pitchFamily="50" charset="-128"/>
              </a:rPr>
              <a:t>する。（経過措置期間は、消費税率引き上げ対応分を加味した新点数により算定する。）</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2926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19728" y="548680"/>
            <a:ext cx="8604956" cy="6192688"/>
          </a:xfrm>
          <a:prstGeom prst="snip2DiagRect">
            <a:avLst>
              <a:gd name="adj1" fmla="val 0"/>
              <a:gd name="adj2" fmla="val 931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19728" y="188640"/>
            <a:ext cx="8568952" cy="576064"/>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1736" y="261902"/>
            <a:ext cx="8424936" cy="6552728"/>
          </a:xfrm>
        </p:spPr>
        <p:txBody>
          <a:bodyPr>
            <a:normAutofit/>
          </a:bodyPr>
          <a:lstStyle/>
          <a:p>
            <a:pPr marL="0" indent="0">
              <a:spcBef>
                <a:spcPts val="600"/>
              </a:spcBef>
              <a:buNone/>
            </a:pPr>
            <a:r>
              <a:rPr kumimoji="1" lang="ja-JP" altLang="en-US" sz="2200" dirty="0" smtClean="0">
                <a:solidFill>
                  <a:srgbClr val="FF0000"/>
                </a:solidFill>
                <a:latin typeface="HG丸ｺﾞｼｯｸM-PRO" panose="020F0600000000000000" pitchFamily="50" charset="-128"/>
                <a:ea typeface="HG丸ｺﾞｼｯｸM-PRO" panose="020F0600000000000000" pitchFamily="50" charset="-128"/>
              </a:rPr>
              <a:t>Ａ</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30</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８</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-3</a:t>
            </a:r>
            <a:r>
              <a:rPr kumimoji="1" lang="ja-JP" altLang="en-US" sz="2200" dirty="0" smtClean="0">
                <a:solidFill>
                  <a:srgbClr val="FF0000"/>
                </a:solidFill>
                <a:latin typeface="HG丸ｺﾞｼｯｸM-PRO" panose="020F0600000000000000" pitchFamily="50" charset="-128"/>
                <a:ea typeface="HG丸ｺﾞｼｯｸM-PRO" panose="020F0600000000000000" pitchFamily="50" charset="-128"/>
              </a:rPr>
              <a:t>　地域包括ケア病棟入院料（１日につき）（新）</a:t>
            </a:r>
            <a:endParaRPr kumimoji="1"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1800"/>
              </a:spcBef>
              <a:buNone/>
            </a:pPr>
            <a:r>
              <a:rPr lang="ja-JP" altLang="en-US" sz="2000" dirty="0" smtClean="0">
                <a:latin typeface="HG丸ｺﾞｼｯｸM-PRO" panose="020F0600000000000000" pitchFamily="50" charset="-128"/>
                <a:ea typeface="HG丸ｺﾞｼｯｸM-PRO" panose="020F0600000000000000" pitchFamily="50" charset="-128"/>
              </a:rPr>
              <a:t>◆急性期後・回復期を担う病床を充実させるため、</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①一定の重症度、医療・看護必要度基準を満たす患者の診療実績、②在宅療養支援病院、二次救急病院又は救急告示病院等であること、③在宅復帰率の実績、④診療内容に関するデータの提出等</a:t>
            </a:r>
            <a:r>
              <a:rPr lang="ja-JP" altLang="en-US" sz="2000" dirty="0" smtClean="0">
                <a:latin typeface="HG丸ｺﾞｼｯｸM-PRO" panose="020F0600000000000000" pitchFamily="50" charset="-128"/>
                <a:ea typeface="HG丸ｺﾞｼｯｸM-PRO" panose="020F0600000000000000" pitchFamily="50" charset="-128"/>
              </a:rPr>
              <a:t>の施設基準を設定した病棟等の評価を新設する。</a:t>
            </a: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dirty="0" smtClean="0">
              <a:latin typeface="HG丸ｺﾞｼｯｸM-PRO" panose="020F0600000000000000" pitchFamily="50" charset="-128"/>
              <a:ea typeface="HG丸ｺﾞｼｯｸM-PRO" panose="020F0600000000000000" pitchFamily="50" charset="-128"/>
            </a:endParaRPr>
          </a:p>
          <a:p>
            <a:pPr marL="712788" indent="0">
              <a:spcBef>
                <a:spcPts val="600"/>
              </a:spcBef>
              <a:buNone/>
            </a:pPr>
            <a:endParaRPr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712788" indent="0">
              <a:spcBef>
                <a:spcPts val="0"/>
              </a:spcBef>
              <a:buNone/>
            </a:pPr>
            <a:r>
              <a:rPr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lang="ja-JP" altLang="en-US" sz="2000" u="sng" dirty="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a:t>
            </a:r>
            <a:r>
              <a:rPr lang="ja-JP" altLang="en-US" sz="2000" u="sng" dirty="0" smtClean="0">
                <a:uFill>
                  <a:solidFill>
                    <a:srgbClr val="0000FF"/>
                  </a:solidFill>
                </a:uFill>
                <a:latin typeface="HG丸ｺﾞｼｯｸM-PRO" panose="020F0600000000000000" pitchFamily="50" charset="-128"/>
                <a:ea typeface="HG丸ｺﾞｼｯｸM-PRO" panose="020F0600000000000000" pitchFamily="50" charset="-128"/>
              </a:rPr>
              <a:t>対応分</a:t>
            </a: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76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109695309"/>
              </p:ext>
            </p:extLst>
          </p:nvPr>
        </p:nvGraphicFramePr>
        <p:xfrm>
          <a:off x="733774" y="2564904"/>
          <a:ext cx="7776864" cy="3528392"/>
        </p:xfrm>
        <a:graphic>
          <a:graphicData uri="http://schemas.openxmlformats.org/drawingml/2006/table">
            <a:tbl>
              <a:tblPr firstRow="1" bandRow="1">
                <a:tableStyleId>{C4B1156A-380E-4F78-BDF5-A606A8083BF9}</a:tableStyleId>
              </a:tblPr>
              <a:tblGrid>
                <a:gridCol w="6505645"/>
                <a:gridCol w="1271219"/>
              </a:tblGrid>
              <a:tr h="441049">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１　地域包括ケア病棟入院料１　　　　　</a:t>
                      </a:r>
                      <a:r>
                        <a:rPr kumimoji="1" lang="ja-JP" altLang="en-US" sz="2000" b="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２</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５５８点</a:t>
                      </a:r>
                      <a:endParaRPr kumimoji="1" lang="ja-JP" altLang="en-US" sz="2000" b="0" dirty="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+58</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41049">
                <a:tc>
                  <a:txBody>
                    <a:bodyPr/>
                    <a:lstStyle/>
                    <a:p>
                      <a:pPr marL="0" indent="0" algn="l">
                        <a:spcBef>
                          <a:spcPts val="600"/>
                        </a:spcBef>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　◆生活療養を受ける場合　 </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　　　　　　２</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５４４点</a:t>
                      </a:r>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+58</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441049">
                <a:tc>
                  <a:txBody>
                    <a:bodyPr/>
                    <a:lstStyle/>
                    <a:p>
                      <a:pPr marL="0" indent="0" algn="l">
                        <a:spcBef>
                          <a:spcPts val="600"/>
                        </a:spcBef>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２　地域包括ケア入院医療管理料１　　　</a:t>
                      </a:r>
                      <a:r>
                        <a:rPr kumimoji="1" lang="ja-JP" altLang="en-US" sz="2000" b="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２</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５５８点</a:t>
                      </a:r>
                      <a:endParaRPr kumimoji="1" lang="ja-JP" altLang="en-US" sz="2000" b="0" dirty="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+58</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049">
                <a:tc>
                  <a:txBody>
                    <a:bodyPr/>
                    <a:lstStyle/>
                    <a:p>
                      <a:pPr marL="0" indent="0" algn="l">
                        <a:spcBef>
                          <a:spcPts val="600"/>
                        </a:spcBef>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　◆生活療養を受ける場合　　　　　　　  </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２</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５４４点</a:t>
                      </a:r>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+58</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049">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３　地域包括ケア病棟入院料２　　　　　</a:t>
                      </a:r>
                      <a:r>
                        <a:rPr kumimoji="1" lang="ja-JP" altLang="en-US" sz="2000" b="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２</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０５８点</a:t>
                      </a:r>
                      <a:endParaRPr kumimoji="1" lang="ja-JP" altLang="en-US" sz="2000" b="0" dirty="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+58</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049">
                <a:tc>
                  <a:txBody>
                    <a:bodyPr/>
                    <a:lstStyle/>
                    <a:p>
                      <a:pPr marL="0" indent="0" algn="l">
                        <a:spcBef>
                          <a:spcPts val="600"/>
                        </a:spcBef>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　◆生活療養を受ける場合　 </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　　　　　　２</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０４４点</a:t>
                      </a:r>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+58</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049">
                <a:tc>
                  <a:txBody>
                    <a:bodyPr/>
                    <a:lstStyle/>
                    <a:p>
                      <a:pPr marL="0" indent="0" algn="l">
                        <a:spcBef>
                          <a:spcPts val="600"/>
                        </a:spcBef>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４　地域包括ケア入院医療管理料２　　　</a:t>
                      </a:r>
                      <a:r>
                        <a:rPr kumimoji="1" lang="ja-JP" altLang="en-US" sz="2000" b="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２</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０５８点</a:t>
                      </a:r>
                      <a:endParaRPr kumimoji="1" lang="ja-JP" altLang="en-US" sz="2000" b="0" dirty="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+58</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049">
                <a:tc>
                  <a:txBody>
                    <a:bodyPr/>
                    <a:lstStyle/>
                    <a:p>
                      <a:pPr marL="0" indent="0" algn="l">
                        <a:spcBef>
                          <a:spcPts val="600"/>
                        </a:spcBef>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　◆生活療養を受ける場合　　　　　　　  </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２</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０４４点</a:t>
                      </a:r>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+58</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626278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19728" y="188640"/>
            <a:ext cx="8604956" cy="6552727"/>
          </a:xfrm>
          <a:prstGeom prst="snip2DiagRect">
            <a:avLst>
              <a:gd name="adj1" fmla="val 0"/>
              <a:gd name="adj2" fmla="val 931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1736" y="404664"/>
            <a:ext cx="8424936" cy="6409966"/>
          </a:xfrm>
        </p:spPr>
        <p:txBody>
          <a:bodyPr>
            <a:normAutofit/>
          </a:bodyPr>
          <a:lstStyle/>
          <a:p>
            <a:pPr marL="0" indent="0">
              <a:spcBef>
                <a:spcPts val="600"/>
              </a:spcBef>
              <a:buNone/>
            </a:pPr>
            <a:endParaRPr kumimoji="1"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dirty="0">
              <a:latin typeface="HG丸ｺﾞｼｯｸM-PRO" panose="020F0600000000000000" pitchFamily="50" charset="-128"/>
              <a:ea typeface="HG丸ｺﾞｼｯｸM-PRO" panose="020F0600000000000000" pitchFamily="50" charset="-128"/>
            </a:endParaRPr>
          </a:p>
          <a:p>
            <a:pPr marL="1435100" indent="0">
              <a:spcBef>
                <a:spcPts val="1800"/>
              </a:spcBef>
              <a:buNone/>
            </a:pPr>
            <a:r>
              <a:rPr lang="en-US" altLang="ja-JP" sz="1800" u="sng" dirty="0">
                <a:uFill>
                  <a:solidFill>
                    <a:srgbClr val="0000FF"/>
                  </a:solidFill>
                </a:uFill>
                <a:latin typeface="HG丸ｺﾞｼｯｸM-PRO" panose="020F0600000000000000" pitchFamily="50" charset="-128"/>
                <a:ea typeface="HG丸ｺﾞｼｯｸM-PRO" panose="020F0600000000000000" pitchFamily="50" charset="-128"/>
              </a:rPr>
              <a:t>※</a:t>
            </a:r>
            <a:r>
              <a:rPr lang="ja-JP" altLang="en-US" sz="1800" u="sng" dirty="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r>
              <a:rPr lang="ja-JP" altLang="en-US" sz="18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85725" indent="0">
              <a:spcBef>
                <a:spcPts val="1200"/>
              </a:spcBef>
              <a:buNone/>
            </a:pPr>
            <a:r>
              <a:rPr lang="ja-JP" altLang="en-US" sz="1800" dirty="0" smtClean="0">
                <a:uFill>
                  <a:solidFill>
                    <a:srgbClr val="0000FF"/>
                  </a:solidFill>
                </a:uFill>
                <a:latin typeface="HG丸ｺﾞｼｯｸM-PRO" panose="020F0600000000000000" pitchFamily="50" charset="-128"/>
                <a:ea typeface="HG丸ｺﾞｼｯｸM-PRO" panose="020F0600000000000000" pitchFamily="50" charset="-128"/>
              </a:rPr>
              <a:t>［算定要件］</a:t>
            </a:r>
            <a:endParaRPr lang="en-US" altLang="ja-JP" sz="1800"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361950" indent="0">
              <a:spcBef>
                <a:spcPts val="0"/>
              </a:spcBef>
              <a:buNone/>
            </a:pPr>
            <a:r>
              <a:rPr lang="ja-JP" altLang="en-US" sz="1800" dirty="0" smtClean="0">
                <a:uFill>
                  <a:solidFill>
                    <a:srgbClr val="0000FF"/>
                  </a:solidFill>
                </a:uFill>
                <a:latin typeface="HG丸ｺﾞｼｯｸM-PRO" panose="020F0600000000000000" pitchFamily="50" charset="-128"/>
                <a:ea typeface="HG丸ｺﾞｼｯｸM-PRO" panose="020F0600000000000000" pitchFamily="50" charset="-128"/>
              </a:rPr>
              <a:t>①　</a:t>
            </a:r>
            <a:r>
              <a:rPr lang="ja-JP" altLang="en-US" sz="1800" u="sng"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６０日を限度</a:t>
            </a:r>
            <a:r>
              <a:rPr lang="ja-JP" altLang="en-US" sz="1800" dirty="0" smtClean="0">
                <a:uFill>
                  <a:solidFill>
                    <a:srgbClr val="0000FF"/>
                  </a:solidFill>
                </a:uFill>
                <a:latin typeface="HG丸ｺﾞｼｯｸM-PRO" panose="020F0600000000000000" pitchFamily="50" charset="-128"/>
                <a:ea typeface="HG丸ｺﾞｼｯｸM-PRO" panose="020F0600000000000000" pitchFamily="50" charset="-128"/>
              </a:rPr>
              <a:t>として算定する。</a:t>
            </a:r>
            <a:endParaRPr lang="en-US" altLang="ja-JP" sz="1800"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627063" indent="-265113">
              <a:spcBef>
                <a:spcPts val="0"/>
              </a:spcBef>
              <a:buNone/>
            </a:pPr>
            <a:r>
              <a:rPr lang="ja-JP" altLang="en-US" sz="1800" dirty="0" smtClean="0">
                <a:uFill>
                  <a:solidFill>
                    <a:srgbClr val="0000FF"/>
                  </a:solidFill>
                </a:uFill>
                <a:latin typeface="HG丸ｺﾞｼｯｸM-PRO" panose="020F0600000000000000" pitchFamily="50" charset="-128"/>
                <a:ea typeface="HG丸ｺﾞｼｯｸM-PRO" panose="020F0600000000000000" pitchFamily="50" charset="-128"/>
              </a:rPr>
              <a:t>②　地域包括ケア入院医療管理料について、自院で直前にＤＰＣ</a:t>
            </a:r>
            <a:r>
              <a:rPr lang="en-US" altLang="ja-JP" sz="1800" dirty="0" smtClean="0">
                <a:uFill>
                  <a:solidFill>
                    <a:srgbClr val="0000FF"/>
                  </a:solidFill>
                </a:uFill>
                <a:latin typeface="HG丸ｺﾞｼｯｸM-PRO" panose="020F0600000000000000" pitchFamily="50" charset="-128"/>
                <a:ea typeface="HG丸ｺﾞｼｯｸM-PRO" panose="020F0600000000000000" pitchFamily="50" charset="-128"/>
              </a:rPr>
              <a:t>/</a:t>
            </a:r>
            <a:r>
              <a:rPr lang="ja-JP" altLang="en-US" sz="1800" dirty="0" smtClean="0">
                <a:uFill>
                  <a:solidFill>
                    <a:srgbClr val="0000FF"/>
                  </a:solidFill>
                </a:uFill>
                <a:latin typeface="HG丸ｺﾞｼｯｸM-PRO" panose="020F0600000000000000" pitchFamily="50" charset="-128"/>
                <a:ea typeface="HG丸ｺﾞｼｯｸM-PRO" panose="020F0600000000000000" pitchFamily="50" charset="-128"/>
              </a:rPr>
              <a:t>ＰＤＰＳで算定していた患者が転床した場合は、特定入院期間中は引き続き</a:t>
            </a:r>
            <a:r>
              <a:rPr lang="en-US" altLang="ja-JP" sz="1800" dirty="0" smtClean="0">
                <a:uFill>
                  <a:solidFill>
                    <a:srgbClr val="0000FF"/>
                  </a:solidFill>
                </a:uFill>
                <a:latin typeface="HG丸ｺﾞｼｯｸM-PRO" panose="020F0600000000000000" pitchFamily="50" charset="-128"/>
                <a:ea typeface="HG丸ｺﾞｼｯｸM-PRO" panose="020F0600000000000000" pitchFamily="50" charset="-128"/>
              </a:rPr>
              <a:t/>
            </a:r>
            <a:br>
              <a:rPr lang="en-US" altLang="ja-JP" sz="1800" dirty="0" smtClean="0">
                <a:uFill>
                  <a:solidFill>
                    <a:srgbClr val="0000FF"/>
                  </a:solidFill>
                </a:uFill>
                <a:latin typeface="HG丸ｺﾞｼｯｸM-PRO" panose="020F0600000000000000" pitchFamily="50" charset="-128"/>
                <a:ea typeface="HG丸ｺﾞｼｯｸM-PRO" panose="020F0600000000000000" pitchFamily="50" charset="-128"/>
              </a:rPr>
            </a:br>
            <a:r>
              <a:rPr lang="ja-JP" altLang="en-US" sz="1800" dirty="0" smtClean="0">
                <a:uFill>
                  <a:solidFill>
                    <a:srgbClr val="0000FF"/>
                  </a:solidFill>
                </a:uFill>
                <a:latin typeface="HG丸ｺﾞｼｯｸM-PRO" panose="020F0600000000000000" pitchFamily="50" charset="-128"/>
                <a:ea typeface="HG丸ｺﾞｼｯｸM-PRO" panose="020F0600000000000000" pitchFamily="50" charset="-128"/>
              </a:rPr>
              <a:t>ＤＰＣ</a:t>
            </a:r>
            <a:r>
              <a:rPr lang="en-US" altLang="ja-JP" sz="1800" dirty="0" smtClean="0">
                <a:uFill>
                  <a:solidFill>
                    <a:srgbClr val="0000FF"/>
                  </a:solidFill>
                </a:uFill>
                <a:latin typeface="HG丸ｺﾞｼｯｸM-PRO" panose="020F0600000000000000" pitchFamily="50" charset="-128"/>
                <a:ea typeface="HG丸ｺﾞｼｯｸM-PRO" panose="020F0600000000000000" pitchFamily="50" charset="-128"/>
              </a:rPr>
              <a:t>/</a:t>
            </a:r>
            <a:r>
              <a:rPr lang="ja-JP" altLang="en-US" sz="1800" dirty="0" smtClean="0">
                <a:uFill>
                  <a:solidFill>
                    <a:srgbClr val="0000FF"/>
                  </a:solidFill>
                </a:uFill>
                <a:latin typeface="HG丸ｺﾞｼｯｸM-PRO" panose="020F0600000000000000" pitchFamily="50" charset="-128"/>
                <a:ea typeface="HG丸ｺﾞｼｯｸM-PRO" panose="020F0600000000000000" pitchFamily="50" charset="-128"/>
              </a:rPr>
              <a:t>ＰＤＰＳで算定する。</a:t>
            </a:r>
            <a:endParaRPr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77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677689876"/>
              </p:ext>
            </p:extLst>
          </p:nvPr>
        </p:nvGraphicFramePr>
        <p:xfrm>
          <a:off x="733774" y="332656"/>
          <a:ext cx="7776864" cy="4389120"/>
        </p:xfrm>
        <a:graphic>
          <a:graphicData uri="http://schemas.openxmlformats.org/drawingml/2006/table">
            <a:tbl>
              <a:tblPr firstRow="1" bandRow="1">
                <a:tableStyleId>{C4B1156A-380E-4F78-BDF5-A606A8083BF9}</a:tableStyleId>
              </a:tblPr>
              <a:tblGrid>
                <a:gridCol w="6505645"/>
                <a:gridCol w="1271219"/>
              </a:tblGrid>
              <a:tr h="701039">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５　地域包括ケア病棟入院料１（注２  特定地域）</a:t>
                      </a:r>
                      <a:r>
                        <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rPr>
                        <a:t/>
                      </a:r>
                      <a:br>
                        <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rPr>
                      </a:b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b="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２</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１９１点</a:t>
                      </a:r>
                      <a:endParaRPr kumimoji="1" lang="ja-JP" altLang="en-US" sz="2000" b="0" dirty="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
                      </a:r>
                      <a:b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b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+50</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50735">
                <a:tc>
                  <a:txBody>
                    <a:bodyPr/>
                    <a:lstStyle/>
                    <a:p>
                      <a:pPr marL="0" indent="0" algn="l">
                        <a:spcBef>
                          <a:spcPts val="600"/>
                        </a:spcBef>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　◆生活療養を受ける場合　 </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　　　　　　２</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１７７点</a:t>
                      </a:r>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+50</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620531">
                <a:tc>
                  <a:txBody>
                    <a:bodyPr/>
                    <a:lstStyle/>
                    <a:p>
                      <a:pPr marL="0" indent="0" algn="l">
                        <a:spcBef>
                          <a:spcPts val="600"/>
                        </a:spcBef>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６　地域包括ケア入院医療管理料１（注２</a:t>
                      </a:r>
                      <a:r>
                        <a:rPr kumimoji="1" lang="ja-JP" altLang="en-US" sz="2000" b="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特定地域）</a:t>
                      </a:r>
                      <a:r>
                        <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rPr>
                        <a:t/>
                      </a:r>
                      <a:br>
                        <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rPr>
                      </a:b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b="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２</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１９１点</a:t>
                      </a:r>
                      <a:endParaRPr kumimoji="1" lang="ja-JP" altLang="en-US" sz="2000" b="0" dirty="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
                      </a:r>
                      <a:b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b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+50</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735">
                <a:tc>
                  <a:txBody>
                    <a:bodyPr/>
                    <a:lstStyle/>
                    <a:p>
                      <a:pPr marL="0" indent="0" algn="l">
                        <a:spcBef>
                          <a:spcPts val="600"/>
                        </a:spcBef>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　◆生活療養を受ける場合　　　　　　　  </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２</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１７７点</a:t>
                      </a:r>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+50</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0531">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７　地域包括ケア病棟入院料２（注２  特定地域）</a:t>
                      </a:r>
                      <a:r>
                        <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rPr>
                        <a:t/>
                      </a:r>
                      <a:br>
                        <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rPr>
                      </a:b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b="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７６３点</a:t>
                      </a:r>
                      <a:endParaRPr kumimoji="1" lang="ja-JP" altLang="en-US" sz="2000" b="0" dirty="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
                      </a:r>
                      <a:b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b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+50</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735">
                <a:tc>
                  <a:txBody>
                    <a:bodyPr/>
                    <a:lstStyle/>
                    <a:p>
                      <a:pPr marL="0" indent="0" algn="l">
                        <a:spcBef>
                          <a:spcPts val="600"/>
                        </a:spcBef>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　◆生活療養を受ける場合　 </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　　　　　　１</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７４９点</a:t>
                      </a:r>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+50</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0531">
                <a:tc>
                  <a:txBody>
                    <a:bodyPr/>
                    <a:lstStyle/>
                    <a:p>
                      <a:pPr marL="0" indent="0" algn="l">
                        <a:spcBef>
                          <a:spcPts val="600"/>
                        </a:spcBef>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８　地域包括ケア入院医療管理料２（注２  特定地域）</a:t>
                      </a:r>
                      <a:r>
                        <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rPr>
                        <a:t/>
                      </a:r>
                      <a:br>
                        <a:rPr kumimoji="1" lang="en-US" altLang="ja-JP" sz="2000" b="0" dirty="0" smtClean="0">
                          <a:solidFill>
                            <a:schemeClr val="tx1"/>
                          </a:solidFill>
                          <a:latin typeface="HG丸ｺﾞｼｯｸM-PRO" panose="020F0600000000000000" pitchFamily="50" charset="-128"/>
                          <a:ea typeface="HG丸ｺﾞｼｯｸM-PRO" panose="020F0600000000000000" pitchFamily="50" charset="-128"/>
                        </a:rPr>
                      </a:b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b="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７６３点</a:t>
                      </a:r>
                      <a:endParaRPr kumimoji="1" lang="ja-JP" altLang="en-US" sz="2000" b="0" dirty="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
                      </a:r>
                      <a:b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b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+50</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735">
                <a:tc>
                  <a:txBody>
                    <a:bodyPr/>
                    <a:lstStyle/>
                    <a:p>
                      <a:pPr marL="0" indent="0" algn="l">
                        <a:spcBef>
                          <a:spcPts val="600"/>
                        </a:spcBef>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rPr>
                        <a:t>　◆生活療養を受ける場合　　　　　　　  </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20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2000" b="0" dirty="0" smtClean="0">
                          <a:solidFill>
                            <a:srgbClr val="FF0000"/>
                          </a:solidFill>
                          <a:latin typeface="HG丸ｺﾞｼｯｸM-PRO" panose="020F0600000000000000" pitchFamily="50" charset="-128"/>
                          <a:ea typeface="HG丸ｺﾞｼｯｸM-PRO" panose="020F0600000000000000" pitchFamily="50" charset="-128"/>
                        </a:rPr>
                        <a:t>７４９点</a:t>
                      </a:r>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rPr>
                        <a:t>+50</a:t>
                      </a:r>
                      <a:r>
                        <a:rPr kumimoji="1" lang="ja-JP" altLang="en-US" sz="18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8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471267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19728" y="260648"/>
            <a:ext cx="8604956" cy="6480719"/>
          </a:xfrm>
          <a:prstGeom prst="snip2DiagRect">
            <a:avLst>
              <a:gd name="adj1" fmla="val 0"/>
              <a:gd name="adj2" fmla="val 931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1736" y="332656"/>
            <a:ext cx="8356728" cy="6481974"/>
          </a:xfrm>
        </p:spPr>
        <p:txBody>
          <a:bodyPr>
            <a:normAutofit lnSpcReduction="10000"/>
          </a:bodyPr>
          <a:lstStyle/>
          <a:p>
            <a:pPr marL="0" indent="0">
              <a:spcBef>
                <a:spcPts val="600"/>
              </a:spcBef>
              <a:buNone/>
            </a:pPr>
            <a:r>
              <a:rPr lang="ja-JP" altLang="en-US" sz="1600" dirty="0" smtClean="0">
                <a:latin typeface="HG丸ｺﾞｼｯｸM-PRO" panose="020F0600000000000000" pitchFamily="50" charset="-128"/>
                <a:ea typeface="HG丸ｺﾞｼｯｸM-PRO" panose="020F0600000000000000" pitchFamily="50" charset="-128"/>
              </a:rPr>
              <a:t>［施設基準］</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1600" dirty="0" smtClean="0">
                <a:latin typeface="HG丸ｺﾞｼｯｸM-PRO" panose="020F0600000000000000" pitchFamily="50" charset="-128"/>
                <a:ea typeface="HG丸ｺﾞｼｯｸM-PRO" panose="020F0600000000000000" pitchFamily="50" charset="-128"/>
              </a:rPr>
              <a:t>◆地域包括ケア病棟入院料（入院医療管理料を含む）１及び２</a:t>
            </a:r>
            <a:endParaRPr lang="en-US" altLang="ja-JP" sz="1600" dirty="0" smtClean="0">
              <a:latin typeface="HG丸ｺﾞｼｯｸM-PRO" panose="020F0600000000000000" pitchFamily="50" charset="-128"/>
              <a:ea typeface="HG丸ｺﾞｼｯｸM-PRO" panose="020F0600000000000000" pitchFamily="50" charset="-128"/>
            </a:endParaRPr>
          </a:p>
          <a:p>
            <a:pPr marL="542925" indent="-277813">
              <a:spcBef>
                <a:spcPts val="600"/>
              </a:spcBef>
              <a:buNone/>
            </a:pPr>
            <a:r>
              <a:rPr lang="ja-JP" altLang="en-US" sz="1600" dirty="0" smtClean="0">
                <a:latin typeface="HG丸ｺﾞｼｯｸM-PRO" panose="020F0600000000000000" pitchFamily="50" charset="-128"/>
                <a:ea typeface="HG丸ｺﾞｼｯｸM-PRO" panose="020F0600000000000000" pitchFamily="50" charset="-128"/>
              </a:rPr>
              <a:t>①　</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疾患別リハビリテーション又はがん患者リハビリテーション</a:t>
            </a:r>
            <a:r>
              <a:rPr lang="ja-JP" altLang="en-US" sz="1600" dirty="0" smtClean="0">
                <a:latin typeface="HG丸ｺﾞｼｯｸM-PRO" panose="020F0600000000000000" pitchFamily="50" charset="-128"/>
                <a:ea typeface="HG丸ｺﾞｼｯｸM-PRO" panose="020F0600000000000000" pitchFamily="50" charset="-128"/>
              </a:rPr>
              <a:t>の届出を行っていること。</a:t>
            </a:r>
            <a:endParaRPr lang="en-US" altLang="ja-JP" sz="1600" dirty="0" smtClean="0">
              <a:latin typeface="HG丸ｺﾞｼｯｸM-PRO" panose="020F0600000000000000" pitchFamily="50" charset="-128"/>
              <a:ea typeface="HG丸ｺﾞｼｯｸM-PRO" panose="020F0600000000000000" pitchFamily="50" charset="-128"/>
            </a:endParaRPr>
          </a:p>
          <a:p>
            <a:pPr marL="542925" indent="-277813">
              <a:spcBef>
                <a:spcPts val="600"/>
              </a:spcBef>
              <a:buNone/>
            </a:pPr>
            <a:r>
              <a:rPr lang="ja-JP" altLang="en-US" sz="1600" dirty="0" smtClean="0">
                <a:latin typeface="HG丸ｺﾞｼｯｸM-PRO" panose="020F0600000000000000" pitchFamily="50" charset="-128"/>
                <a:ea typeface="HG丸ｺﾞｼｯｸM-PRO" panose="020F0600000000000000" pitchFamily="50" charset="-128"/>
              </a:rPr>
              <a:t>②　</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入院医療管理料は病室単位</a:t>
            </a:r>
            <a:r>
              <a:rPr lang="ja-JP" altLang="en-US" sz="1600" dirty="0" smtClean="0">
                <a:latin typeface="HG丸ｺﾞｼｯｸM-PRO" panose="020F0600000000000000" pitchFamily="50" charset="-128"/>
                <a:ea typeface="HG丸ｺﾞｼｯｸM-PRO" panose="020F0600000000000000" pitchFamily="50" charset="-128"/>
              </a:rPr>
              <a:t>の評価とし、届出は許可病床数</a:t>
            </a:r>
            <a:r>
              <a:rPr lang="en-US" altLang="ja-JP" sz="1600" dirty="0" smtClean="0">
                <a:solidFill>
                  <a:srgbClr val="0000FF"/>
                </a:solidFill>
                <a:latin typeface="HG丸ｺﾞｼｯｸM-PRO" panose="020F0600000000000000" pitchFamily="50" charset="-128"/>
                <a:ea typeface="HG丸ｺﾞｼｯｸM-PRO" panose="020F0600000000000000" pitchFamily="50" charset="-128"/>
              </a:rPr>
              <a:t>200</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床未満の医療機関で１棟</a:t>
            </a:r>
            <a:r>
              <a:rPr lang="ja-JP" altLang="en-US" sz="1600" dirty="0" smtClean="0">
                <a:latin typeface="HG丸ｺﾞｼｯｸM-PRO" panose="020F0600000000000000" pitchFamily="50" charset="-128"/>
                <a:ea typeface="HG丸ｺﾞｼｯｸM-PRO" panose="020F0600000000000000" pitchFamily="50" charset="-128"/>
              </a:rPr>
              <a:t>に限る。</a:t>
            </a:r>
            <a:endParaRPr lang="en-US" altLang="ja-JP" sz="1600" dirty="0" smtClean="0">
              <a:latin typeface="HG丸ｺﾞｼｯｸM-PRO" panose="020F0600000000000000" pitchFamily="50" charset="-128"/>
              <a:ea typeface="HG丸ｺﾞｼｯｸM-PRO" panose="020F0600000000000000" pitchFamily="50" charset="-128"/>
            </a:endParaRPr>
          </a:p>
          <a:p>
            <a:pPr marL="542925" indent="-277813">
              <a:spcBef>
                <a:spcPts val="600"/>
              </a:spcBef>
              <a:buNone/>
            </a:pPr>
            <a:r>
              <a:rPr lang="ja-JP" altLang="en-US" sz="1600" dirty="0" smtClean="0">
                <a:latin typeface="HG丸ｺﾞｼｯｸM-PRO" panose="020F0600000000000000" pitchFamily="50" charset="-128"/>
                <a:ea typeface="HG丸ｺﾞｼｯｸM-PRO" panose="020F0600000000000000" pitchFamily="50" charset="-128"/>
              </a:rPr>
              <a:t>③　</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療養病床については、１病棟</a:t>
            </a:r>
            <a:r>
              <a:rPr lang="ja-JP" altLang="en-US" sz="1600" dirty="0" smtClean="0">
                <a:latin typeface="HG丸ｺﾞｼｯｸM-PRO" panose="020F0600000000000000" pitchFamily="50" charset="-128"/>
                <a:ea typeface="HG丸ｺﾞｼｯｸM-PRO" panose="020F0600000000000000" pitchFamily="50" charset="-128"/>
              </a:rPr>
              <a:t>に限り届出することができる。</a:t>
            </a:r>
            <a:endParaRPr lang="en-US" altLang="ja-JP" sz="1600" dirty="0" smtClean="0">
              <a:latin typeface="HG丸ｺﾞｼｯｸM-PRO" panose="020F0600000000000000" pitchFamily="50" charset="-128"/>
              <a:ea typeface="HG丸ｺﾞｼｯｸM-PRO" panose="020F0600000000000000" pitchFamily="50" charset="-128"/>
            </a:endParaRPr>
          </a:p>
          <a:p>
            <a:pPr marL="542925" indent="-277813">
              <a:spcBef>
                <a:spcPts val="600"/>
              </a:spcBef>
              <a:buNone/>
            </a:pPr>
            <a:r>
              <a:rPr lang="ja-JP" altLang="en-US" sz="1600" dirty="0" smtClean="0">
                <a:latin typeface="HG丸ｺﾞｼｯｸM-PRO" panose="020F0600000000000000" pitchFamily="50" charset="-128"/>
                <a:ea typeface="HG丸ｺﾞｼｯｸM-PRO" panose="020F0600000000000000" pitchFamily="50" charset="-128"/>
              </a:rPr>
              <a:t>④　許可病床数</a:t>
            </a:r>
            <a:r>
              <a:rPr lang="en-US" altLang="ja-JP" sz="1600" dirty="0" smtClean="0">
                <a:solidFill>
                  <a:srgbClr val="0000FF"/>
                </a:solidFill>
                <a:latin typeface="HG丸ｺﾞｼｯｸM-PRO" panose="020F0600000000000000" pitchFamily="50" charset="-128"/>
                <a:ea typeface="HG丸ｺﾞｼｯｸM-PRO" panose="020F0600000000000000" pitchFamily="50" charset="-128"/>
              </a:rPr>
              <a:t>200</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床未満の医療機関</a:t>
            </a:r>
            <a:r>
              <a:rPr lang="ja-JP" altLang="en-US" sz="1600" dirty="0" smtClean="0">
                <a:latin typeface="HG丸ｺﾞｼｯｸM-PRO" panose="020F0600000000000000" pitchFamily="50" charset="-128"/>
                <a:ea typeface="HG丸ｺﾞｼｯｸM-PRO" panose="020F0600000000000000" pitchFamily="50" charset="-128"/>
              </a:rPr>
              <a:t>にあっては、入院基本料の届出がなく、</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地域包括ケア病棟入院料のみの届出であっても差し支えない</a:t>
            </a:r>
            <a:r>
              <a:rPr lang="ja-JP" altLang="en-US" sz="1600" dirty="0" smtClean="0">
                <a:latin typeface="HG丸ｺﾞｼｯｸM-PRO" panose="020F0600000000000000" pitchFamily="50" charset="-128"/>
                <a:ea typeface="HG丸ｺﾞｼｯｸM-PRO" panose="020F0600000000000000" pitchFamily="50" charset="-128"/>
              </a:rPr>
              <a:t>。</a:t>
            </a:r>
            <a:endParaRPr lang="en-US" altLang="ja-JP" sz="1600" dirty="0" smtClean="0">
              <a:latin typeface="HG丸ｺﾞｼｯｸM-PRO" panose="020F0600000000000000" pitchFamily="50" charset="-128"/>
              <a:ea typeface="HG丸ｺﾞｼｯｸM-PRO" panose="020F0600000000000000" pitchFamily="50" charset="-128"/>
            </a:endParaRPr>
          </a:p>
          <a:p>
            <a:pPr marL="542925" indent="-277813">
              <a:spcBef>
                <a:spcPts val="600"/>
              </a:spcBef>
              <a:buNone/>
            </a:pPr>
            <a:r>
              <a:rPr lang="ja-JP" altLang="en-US" sz="1600" dirty="0" smtClean="0">
                <a:latin typeface="HG丸ｺﾞｼｯｸM-PRO" panose="020F0600000000000000" pitchFamily="50" charset="-128"/>
                <a:ea typeface="HG丸ｺﾞｼｯｸM-PRO" panose="020F0600000000000000" pitchFamily="50" charset="-128"/>
              </a:rPr>
              <a:t>⑤　平成</a:t>
            </a:r>
            <a:r>
              <a:rPr lang="en-US" altLang="ja-JP" sz="1600" dirty="0" smtClean="0">
                <a:latin typeface="HG丸ｺﾞｼｯｸM-PRO" panose="020F0600000000000000" pitchFamily="50" charset="-128"/>
                <a:ea typeface="HG丸ｺﾞｼｯｸM-PRO" panose="020F0600000000000000" pitchFamily="50" charset="-128"/>
              </a:rPr>
              <a:t>26</a:t>
            </a:r>
            <a:r>
              <a:rPr lang="ja-JP" altLang="en-US" sz="1600" dirty="0" smtClean="0">
                <a:latin typeface="HG丸ｺﾞｼｯｸM-PRO" panose="020F0600000000000000" pitchFamily="50" charset="-128"/>
                <a:ea typeface="HG丸ｺﾞｼｯｸM-PRO" panose="020F0600000000000000" pitchFamily="50" charset="-128"/>
              </a:rPr>
              <a:t>年</a:t>
            </a:r>
            <a:r>
              <a:rPr lang="en-US" altLang="ja-JP" sz="1600" dirty="0" smtClean="0">
                <a:latin typeface="HG丸ｺﾞｼｯｸM-PRO" panose="020F0600000000000000" pitchFamily="50" charset="-128"/>
                <a:ea typeface="HG丸ｺﾞｼｯｸM-PRO" panose="020F0600000000000000" pitchFamily="50" charset="-128"/>
              </a:rPr>
              <a:t>3</a:t>
            </a:r>
            <a:r>
              <a:rPr lang="ja-JP" altLang="en-US" sz="1600" dirty="0" smtClean="0">
                <a:latin typeface="HG丸ｺﾞｼｯｸM-PRO" panose="020F0600000000000000" pitchFamily="50" charset="-128"/>
                <a:ea typeface="HG丸ｺﾞｼｯｸM-PRO" panose="020F0600000000000000" pitchFamily="50" charset="-128"/>
              </a:rPr>
              <a:t>月</a:t>
            </a:r>
            <a:r>
              <a:rPr lang="en-US" altLang="ja-JP" sz="1600" dirty="0" smtClean="0">
                <a:latin typeface="HG丸ｺﾞｼｯｸM-PRO" panose="020F0600000000000000" pitchFamily="50" charset="-128"/>
                <a:ea typeface="HG丸ｺﾞｼｯｸM-PRO" panose="020F0600000000000000" pitchFamily="50" charset="-128"/>
              </a:rPr>
              <a:t>31</a:t>
            </a:r>
            <a:r>
              <a:rPr lang="ja-JP" altLang="en-US" sz="1600" dirty="0" smtClean="0">
                <a:latin typeface="HG丸ｺﾞｼｯｸM-PRO" panose="020F0600000000000000" pitchFamily="50" charset="-128"/>
                <a:ea typeface="HG丸ｺﾞｼｯｸM-PRO" panose="020F0600000000000000" pitchFamily="50" charset="-128"/>
              </a:rPr>
              <a:t>日に</a:t>
            </a:r>
            <a:r>
              <a:rPr lang="en-US" altLang="ja-JP" sz="1600" dirty="0" smtClean="0">
                <a:latin typeface="HG丸ｺﾞｼｯｸM-PRO" panose="020F0600000000000000" pitchFamily="50" charset="-128"/>
                <a:ea typeface="HG丸ｺﾞｼｯｸM-PRO" panose="020F0600000000000000" pitchFamily="50" charset="-128"/>
              </a:rPr>
              <a:t>10</a:t>
            </a:r>
            <a:r>
              <a:rPr lang="ja-JP" altLang="en-US" sz="1600" dirty="0" smtClean="0">
                <a:latin typeface="HG丸ｺﾞｼｯｸM-PRO" panose="020F0600000000000000" pitchFamily="50" charset="-128"/>
                <a:ea typeface="HG丸ｺﾞｼｯｸM-PRO" panose="020F0600000000000000" pitchFamily="50" charset="-128"/>
              </a:rPr>
              <a:t>対</a:t>
            </a:r>
            <a:r>
              <a:rPr lang="en-US" altLang="ja-JP" sz="1600" dirty="0" smtClean="0">
                <a:latin typeface="HG丸ｺﾞｼｯｸM-PRO" panose="020F0600000000000000" pitchFamily="50" charset="-128"/>
                <a:ea typeface="HG丸ｺﾞｼｯｸM-PRO" panose="020F0600000000000000" pitchFamily="50" charset="-128"/>
              </a:rPr>
              <a:t>1</a:t>
            </a:r>
            <a:r>
              <a:rPr lang="ja-JP" altLang="en-US" sz="1600" dirty="0" err="1" smtClean="0">
                <a:latin typeface="HG丸ｺﾞｼｯｸM-PRO" panose="020F0600000000000000" pitchFamily="50" charset="-128"/>
                <a:ea typeface="HG丸ｺﾞｼｯｸM-PRO" panose="020F0600000000000000" pitchFamily="50" charset="-128"/>
              </a:rPr>
              <a:t>、</a:t>
            </a:r>
            <a:r>
              <a:rPr lang="en-US" altLang="ja-JP" sz="1600" dirty="0" smtClean="0">
                <a:latin typeface="HG丸ｺﾞｼｯｸM-PRO" panose="020F0600000000000000" pitchFamily="50" charset="-128"/>
                <a:ea typeface="HG丸ｺﾞｼｯｸM-PRO" panose="020F0600000000000000" pitchFamily="50" charset="-128"/>
              </a:rPr>
              <a:t>13</a:t>
            </a:r>
            <a:r>
              <a:rPr lang="ja-JP" altLang="en-US" sz="1600" dirty="0" smtClean="0">
                <a:latin typeface="HG丸ｺﾞｼｯｸM-PRO" panose="020F0600000000000000" pitchFamily="50" charset="-128"/>
                <a:ea typeface="HG丸ｺﾞｼｯｸM-PRO" panose="020F0600000000000000" pitchFamily="50" charset="-128"/>
              </a:rPr>
              <a:t>対</a:t>
            </a:r>
            <a:r>
              <a:rPr lang="en-US" altLang="ja-JP" sz="1600" dirty="0" smtClean="0">
                <a:latin typeface="HG丸ｺﾞｼｯｸM-PRO" panose="020F0600000000000000" pitchFamily="50" charset="-128"/>
                <a:ea typeface="HG丸ｺﾞｼｯｸM-PRO" panose="020F0600000000000000" pitchFamily="50" charset="-128"/>
              </a:rPr>
              <a:t>1</a:t>
            </a:r>
            <a:r>
              <a:rPr lang="ja-JP" altLang="en-US" sz="1600" dirty="0" err="1" smtClean="0">
                <a:latin typeface="HG丸ｺﾞｼｯｸM-PRO" panose="020F0600000000000000" pitchFamily="50" charset="-128"/>
                <a:ea typeface="HG丸ｺﾞｼｯｸM-PRO" panose="020F0600000000000000" pitchFamily="50" charset="-128"/>
              </a:rPr>
              <a:t>、</a:t>
            </a:r>
            <a:r>
              <a:rPr lang="en-US" altLang="ja-JP" sz="1600" dirty="0" smtClean="0">
                <a:latin typeface="HG丸ｺﾞｼｯｸM-PRO" panose="020F0600000000000000" pitchFamily="50" charset="-128"/>
                <a:ea typeface="HG丸ｺﾞｼｯｸM-PRO" panose="020F0600000000000000" pitchFamily="50" charset="-128"/>
              </a:rPr>
              <a:t>15</a:t>
            </a:r>
            <a:r>
              <a:rPr lang="ja-JP" altLang="en-US" sz="1600" dirty="0" smtClean="0">
                <a:latin typeface="HG丸ｺﾞｼｯｸM-PRO" panose="020F0600000000000000" pitchFamily="50" charset="-128"/>
                <a:ea typeface="HG丸ｺﾞｼｯｸM-PRO" panose="020F0600000000000000" pitchFamily="50" charset="-128"/>
              </a:rPr>
              <a:t>対</a:t>
            </a:r>
            <a:r>
              <a:rPr lang="en-US" altLang="ja-JP" sz="1600" dirty="0" smtClean="0">
                <a:latin typeface="HG丸ｺﾞｼｯｸM-PRO" panose="020F0600000000000000" pitchFamily="50" charset="-128"/>
                <a:ea typeface="HG丸ｺﾞｼｯｸM-PRO" panose="020F0600000000000000" pitchFamily="50" charset="-128"/>
              </a:rPr>
              <a:t>1</a:t>
            </a:r>
            <a:r>
              <a:rPr lang="ja-JP" altLang="en-US" sz="1600" dirty="0" smtClean="0">
                <a:latin typeface="HG丸ｺﾞｼｯｸM-PRO" panose="020F0600000000000000" pitchFamily="50" charset="-128"/>
                <a:ea typeface="HG丸ｺﾞｼｯｸM-PRO" panose="020F0600000000000000" pitchFamily="50" charset="-128"/>
              </a:rPr>
              <a:t>入院基本料を届け出ている病院は、地域包括ケア病棟入院料を届け出ている期間中、７対</a:t>
            </a:r>
            <a:r>
              <a:rPr lang="en-US" altLang="ja-JP" sz="1600" dirty="0" smtClean="0">
                <a:latin typeface="HG丸ｺﾞｼｯｸM-PRO" panose="020F0600000000000000" pitchFamily="50" charset="-128"/>
                <a:ea typeface="HG丸ｺﾞｼｯｸM-PRO" panose="020F0600000000000000" pitchFamily="50" charset="-128"/>
              </a:rPr>
              <a:t>1</a:t>
            </a:r>
            <a:r>
              <a:rPr lang="ja-JP" altLang="en-US" sz="1600" dirty="0" smtClean="0">
                <a:latin typeface="HG丸ｺﾞｼｯｸM-PRO" panose="020F0600000000000000" pitchFamily="50" charset="-128"/>
                <a:ea typeface="HG丸ｺﾞｼｯｸM-PRO" panose="020F0600000000000000" pitchFamily="50" charset="-128"/>
              </a:rPr>
              <a:t>入院基本料を届け出ることはできない。</a:t>
            </a:r>
            <a:endParaRPr lang="en-US" altLang="ja-JP" sz="1600" dirty="0" smtClean="0">
              <a:latin typeface="HG丸ｺﾞｼｯｸM-PRO" panose="020F0600000000000000" pitchFamily="50" charset="-128"/>
              <a:ea typeface="HG丸ｺﾞｼｯｸM-PRO" panose="020F0600000000000000" pitchFamily="50" charset="-128"/>
            </a:endParaRPr>
          </a:p>
          <a:p>
            <a:pPr marL="542925" indent="-277813">
              <a:spcBef>
                <a:spcPts val="600"/>
              </a:spcBef>
              <a:buNone/>
            </a:pPr>
            <a:r>
              <a:rPr lang="ja-JP" altLang="en-US" sz="1600" dirty="0" smtClean="0">
                <a:latin typeface="HG丸ｺﾞｼｯｸM-PRO" panose="020F0600000000000000" pitchFamily="50" charset="-128"/>
                <a:ea typeface="HG丸ｺﾞｼｯｸM-PRO" panose="020F0600000000000000" pitchFamily="50" charset="-128"/>
              </a:rPr>
              <a:t>⑥　</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看護職員</a:t>
            </a:r>
            <a:r>
              <a:rPr lang="en-US" altLang="ja-JP" sz="1600" dirty="0" smtClean="0">
                <a:solidFill>
                  <a:srgbClr val="0000FF"/>
                </a:solidFill>
                <a:latin typeface="HG丸ｺﾞｼｯｸM-PRO" panose="020F0600000000000000" pitchFamily="50" charset="-128"/>
                <a:ea typeface="HG丸ｺﾞｼｯｸM-PRO" panose="020F0600000000000000" pitchFamily="50" charset="-128"/>
              </a:rPr>
              <a:t>13</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対</a:t>
            </a:r>
            <a:r>
              <a:rPr lang="en-US" altLang="ja-JP" sz="1600" dirty="0" smtClean="0">
                <a:solidFill>
                  <a:srgbClr val="0000FF"/>
                </a:solidFill>
                <a:latin typeface="HG丸ｺﾞｼｯｸM-PRO" panose="020F0600000000000000" pitchFamily="50" charset="-128"/>
                <a:ea typeface="HG丸ｺﾞｼｯｸM-PRO" panose="020F0600000000000000" pitchFamily="50" charset="-128"/>
              </a:rPr>
              <a:t>1</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以上</a:t>
            </a:r>
            <a:r>
              <a:rPr lang="ja-JP" altLang="en-US" sz="1600" dirty="0" smtClean="0">
                <a:latin typeface="HG丸ｺﾞｼｯｸM-PRO" panose="020F0600000000000000" pitchFamily="50" charset="-128"/>
                <a:ea typeface="HG丸ｺﾞｼｯｸM-PRO" panose="020F0600000000000000" pitchFamily="50" charset="-128"/>
              </a:rPr>
              <a:t>、</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専従の常勤理学療法士、常勤作業療法士又は常勤言語聴覚士</a:t>
            </a:r>
            <a:r>
              <a:rPr lang="en-US" altLang="ja-JP" sz="1600" dirty="0" smtClean="0">
                <a:solidFill>
                  <a:srgbClr val="0000FF"/>
                </a:solidFill>
                <a:latin typeface="HG丸ｺﾞｼｯｸM-PRO" panose="020F0600000000000000" pitchFamily="50" charset="-128"/>
                <a:ea typeface="HG丸ｺﾞｼｯｸM-PRO" panose="020F0600000000000000" pitchFamily="50" charset="-128"/>
              </a:rPr>
              <a:t>1</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名以上</a:t>
            </a:r>
            <a:r>
              <a:rPr lang="ja-JP" altLang="en-US" sz="1600" dirty="0" smtClean="0">
                <a:latin typeface="HG丸ｺﾞｼｯｸM-PRO" panose="020F0600000000000000" pitchFamily="50" charset="-128"/>
                <a:ea typeface="HG丸ｺﾞｼｯｸM-PRO" panose="020F0600000000000000" pitchFamily="50" charset="-128"/>
              </a:rPr>
              <a:t>及び</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専任の在宅復帰支援担当者</a:t>
            </a:r>
            <a:r>
              <a:rPr lang="en-US" altLang="ja-JP" sz="1600" dirty="0">
                <a:solidFill>
                  <a:srgbClr val="0000FF"/>
                </a:solidFill>
                <a:latin typeface="HG丸ｺﾞｼｯｸM-PRO" panose="020F0600000000000000" pitchFamily="50" charset="-128"/>
                <a:ea typeface="HG丸ｺﾞｼｯｸM-PRO" panose="020F0600000000000000" pitchFamily="50" charset="-128"/>
              </a:rPr>
              <a:t>1</a:t>
            </a:r>
            <a:r>
              <a:rPr lang="ja-JP" altLang="en-US" sz="1600" dirty="0">
                <a:solidFill>
                  <a:srgbClr val="0000FF"/>
                </a:solidFill>
                <a:latin typeface="HG丸ｺﾞｼｯｸM-PRO" panose="020F0600000000000000" pitchFamily="50" charset="-128"/>
                <a:ea typeface="HG丸ｺﾞｼｯｸM-PRO" panose="020F0600000000000000" pitchFamily="50" charset="-128"/>
              </a:rPr>
              <a:t>名</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以上</a:t>
            </a:r>
            <a:r>
              <a:rPr lang="ja-JP" altLang="en-US" sz="1600" dirty="0">
                <a:latin typeface="HG丸ｺﾞｼｯｸM-PRO" panose="020F0600000000000000" pitchFamily="50" charset="-128"/>
                <a:ea typeface="HG丸ｺﾞｼｯｸM-PRO" panose="020F0600000000000000" pitchFamily="50" charset="-128"/>
              </a:rPr>
              <a:t>が配置されて</a:t>
            </a:r>
            <a:r>
              <a:rPr lang="ja-JP" altLang="en-US" sz="1600" dirty="0" smtClean="0">
                <a:latin typeface="HG丸ｺﾞｼｯｸM-PRO" panose="020F0600000000000000" pitchFamily="50" charset="-128"/>
                <a:ea typeface="HG丸ｺﾞｼｯｸM-PRO" panose="020F0600000000000000" pitchFamily="50" charset="-128"/>
              </a:rPr>
              <a:t>いること。</a:t>
            </a:r>
            <a:endParaRPr lang="en-US" altLang="ja-JP" sz="1600" dirty="0" smtClean="0">
              <a:latin typeface="HG丸ｺﾞｼｯｸM-PRO" panose="020F0600000000000000" pitchFamily="50" charset="-128"/>
              <a:ea typeface="HG丸ｺﾞｼｯｸM-PRO" panose="020F0600000000000000" pitchFamily="50" charset="-128"/>
            </a:endParaRPr>
          </a:p>
          <a:p>
            <a:pPr marL="542925" indent="-277813">
              <a:spcBef>
                <a:spcPts val="600"/>
              </a:spcBef>
              <a:buNone/>
            </a:pPr>
            <a:r>
              <a:rPr lang="ja-JP" altLang="en-US" sz="1600" dirty="0" smtClean="0">
                <a:latin typeface="HG丸ｺﾞｼｯｸM-PRO" panose="020F0600000000000000" pitchFamily="50" charset="-128"/>
                <a:ea typeface="HG丸ｺﾞｼｯｸM-PRO" panose="020F0600000000000000" pitchFamily="50" charset="-128"/>
              </a:rPr>
              <a:t>⑦　一般病棟用の重症度、医療・看護必要度</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Ａ項目１点以上の患者を</a:t>
            </a:r>
            <a:r>
              <a:rPr lang="en-US" altLang="ja-JP" sz="1600" dirty="0" smtClean="0">
                <a:solidFill>
                  <a:srgbClr val="0000FF"/>
                </a:solidFill>
                <a:latin typeface="HG丸ｺﾞｼｯｸM-PRO" panose="020F0600000000000000" pitchFamily="50" charset="-128"/>
                <a:ea typeface="HG丸ｺﾞｼｯｸM-PRO" panose="020F0600000000000000" pitchFamily="50" charset="-128"/>
              </a:rPr>
              <a:t>10</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％以上入院</a:t>
            </a:r>
            <a:r>
              <a:rPr lang="ja-JP" altLang="en-US" sz="1600" dirty="0" smtClean="0">
                <a:latin typeface="HG丸ｺﾞｼｯｸM-PRO" panose="020F0600000000000000" pitchFamily="50" charset="-128"/>
                <a:ea typeface="HG丸ｺﾞｼｯｸM-PRO" panose="020F0600000000000000" pitchFamily="50" charset="-128"/>
              </a:rPr>
              <a:t>させていること。</a:t>
            </a:r>
            <a:endParaRPr lang="en-US" altLang="ja-JP" sz="1600" dirty="0" smtClean="0">
              <a:latin typeface="HG丸ｺﾞｼｯｸM-PRO" panose="020F0600000000000000" pitchFamily="50" charset="-128"/>
              <a:ea typeface="HG丸ｺﾞｼｯｸM-PRO" panose="020F0600000000000000" pitchFamily="50" charset="-128"/>
            </a:endParaRPr>
          </a:p>
          <a:p>
            <a:pPr marL="542925" indent="-277813">
              <a:spcBef>
                <a:spcPts val="600"/>
              </a:spcBef>
              <a:buNone/>
            </a:pPr>
            <a:r>
              <a:rPr lang="ja-JP" altLang="en-US" sz="1600" dirty="0" smtClean="0">
                <a:latin typeface="HG丸ｺﾞｼｯｸM-PRO" panose="020F0600000000000000" pitchFamily="50" charset="-128"/>
                <a:ea typeface="HG丸ｺﾞｼｯｸM-PRO" panose="020F0600000000000000" pitchFamily="50" charset="-128"/>
              </a:rPr>
              <a:t>⑧　次の</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いずれかを満たす</a:t>
            </a:r>
            <a:r>
              <a:rPr lang="ja-JP" altLang="en-US" sz="1600" dirty="0" smtClean="0">
                <a:latin typeface="HG丸ｺﾞｼｯｸM-PRO" panose="020F0600000000000000" pitchFamily="50" charset="-128"/>
                <a:ea typeface="HG丸ｺﾞｼｯｸM-PRO" panose="020F0600000000000000" pitchFamily="50" charset="-128"/>
              </a:rPr>
              <a:t>こと。</a:t>
            </a:r>
            <a:r>
              <a:rPr lang="en-US" altLang="ja-JP" sz="1600" dirty="0">
                <a:latin typeface="HG丸ｺﾞｼｯｸM-PRO" panose="020F0600000000000000" pitchFamily="50" charset="-128"/>
                <a:ea typeface="HG丸ｺﾞｼｯｸM-PRO" panose="020F0600000000000000" pitchFamily="50" charset="-128"/>
              </a:rPr>
              <a:t/>
            </a:r>
            <a:br>
              <a:rPr lang="en-US" altLang="ja-JP" sz="1600" dirty="0">
                <a:latin typeface="HG丸ｺﾞｼｯｸM-PRO" panose="020F0600000000000000" pitchFamily="50" charset="-128"/>
                <a:ea typeface="HG丸ｺﾞｼｯｸM-PRO" panose="020F0600000000000000" pitchFamily="50" charset="-128"/>
              </a:rPr>
            </a:br>
            <a:r>
              <a:rPr lang="ja-JP" altLang="en-US" sz="1600" dirty="0" smtClean="0">
                <a:latin typeface="HG丸ｺﾞｼｯｸM-PRO" panose="020F0600000000000000" pitchFamily="50" charset="-128"/>
                <a:ea typeface="HG丸ｺﾞｼｯｸM-PRO" panose="020F0600000000000000" pitchFamily="50" charset="-128"/>
              </a:rPr>
              <a:t>ア　在宅療養支援病院の届出</a:t>
            </a:r>
            <a:r>
              <a:rPr lang="en-US" altLang="ja-JP" sz="1600" dirty="0">
                <a:latin typeface="HG丸ｺﾞｼｯｸM-PRO" panose="020F0600000000000000" pitchFamily="50" charset="-128"/>
                <a:ea typeface="HG丸ｺﾞｼｯｸM-PRO" panose="020F0600000000000000" pitchFamily="50" charset="-128"/>
              </a:rPr>
              <a:t/>
            </a:r>
            <a:br>
              <a:rPr lang="en-US" altLang="ja-JP" sz="1600" dirty="0">
                <a:latin typeface="HG丸ｺﾞｼｯｸM-PRO" panose="020F0600000000000000" pitchFamily="50" charset="-128"/>
                <a:ea typeface="HG丸ｺﾞｼｯｸM-PRO" panose="020F0600000000000000" pitchFamily="50" charset="-128"/>
              </a:rPr>
            </a:br>
            <a:r>
              <a:rPr lang="ja-JP" altLang="en-US" sz="1600" dirty="0" smtClean="0">
                <a:latin typeface="HG丸ｺﾞｼｯｸM-PRO" panose="020F0600000000000000" pitchFamily="50" charset="-128"/>
                <a:ea typeface="HG丸ｺﾞｼｯｸM-PRO" panose="020F0600000000000000" pitchFamily="50" charset="-128"/>
              </a:rPr>
              <a:t>イ　在宅療養後方支援病院として年３件以上の在宅患者の受入実績があること</a:t>
            </a:r>
            <a:r>
              <a:rPr lang="en-US" altLang="ja-JP" sz="1600" dirty="0" smtClean="0">
                <a:latin typeface="HG丸ｺﾞｼｯｸM-PRO" panose="020F0600000000000000" pitchFamily="50" charset="-128"/>
                <a:ea typeface="HG丸ｺﾞｼｯｸM-PRO" panose="020F0600000000000000" pitchFamily="50" charset="-128"/>
              </a:rPr>
              <a:t/>
            </a:r>
            <a:br>
              <a:rPr lang="en-US" altLang="ja-JP" sz="1600" dirty="0" smtClean="0">
                <a:latin typeface="HG丸ｺﾞｼｯｸM-PRO" panose="020F0600000000000000" pitchFamily="50" charset="-128"/>
                <a:ea typeface="HG丸ｺﾞｼｯｸM-PRO" panose="020F0600000000000000" pitchFamily="50" charset="-128"/>
              </a:rPr>
            </a:br>
            <a:r>
              <a:rPr lang="ja-JP" altLang="en-US" sz="1600" dirty="0" smtClean="0">
                <a:latin typeface="HG丸ｺﾞｼｯｸM-PRO" panose="020F0600000000000000" pitchFamily="50" charset="-128"/>
                <a:ea typeface="HG丸ｺﾞｼｯｸM-PRO" panose="020F0600000000000000" pitchFamily="50" charset="-128"/>
              </a:rPr>
              <a:t>ウ　二次救急医療施設の指定を受けていること</a:t>
            </a:r>
            <a:r>
              <a:rPr lang="en-US" altLang="ja-JP" sz="1600" dirty="0" smtClean="0">
                <a:latin typeface="HG丸ｺﾞｼｯｸM-PRO" panose="020F0600000000000000" pitchFamily="50" charset="-128"/>
                <a:ea typeface="HG丸ｺﾞｼｯｸM-PRO" panose="020F0600000000000000" pitchFamily="50" charset="-128"/>
              </a:rPr>
              <a:t/>
            </a:r>
            <a:br>
              <a:rPr lang="en-US" altLang="ja-JP" sz="1600" dirty="0" smtClean="0">
                <a:latin typeface="HG丸ｺﾞｼｯｸM-PRO" panose="020F0600000000000000" pitchFamily="50" charset="-128"/>
                <a:ea typeface="HG丸ｺﾞｼｯｸM-PRO" panose="020F0600000000000000" pitchFamily="50" charset="-128"/>
              </a:rPr>
            </a:br>
            <a:r>
              <a:rPr lang="ja-JP" altLang="en-US" sz="1600" dirty="0" smtClean="0">
                <a:latin typeface="HG丸ｺﾞｼｯｸM-PRO" panose="020F0600000000000000" pitchFamily="50" charset="-128"/>
                <a:ea typeface="HG丸ｺﾞｼｯｸM-PRO" panose="020F0600000000000000" pitchFamily="50" charset="-128"/>
              </a:rPr>
              <a:t>エ　救急告示病院であること</a:t>
            </a:r>
            <a:endParaRPr lang="en-US" altLang="ja-JP" sz="1600" dirty="0" smtClean="0">
              <a:latin typeface="HG丸ｺﾞｼｯｸM-PRO" panose="020F0600000000000000" pitchFamily="50" charset="-128"/>
              <a:ea typeface="HG丸ｺﾞｼｯｸM-PRO" panose="020F0600000000000000" pitchFamily="50" charset="-128"/>
            </a:endParaRPr>
          </a:p>
          <a:p>
            <a:pPr marL="542925" indent="-277813">
              <a:spcBef>
                <a:spcPts val="600"/>
              </a:spcBef>
              <a:buNone/>
            </a:pPr>
            <a:r>
              <a:rPr lang="ja-JP" altLang="en-US" sz="1600" dirty="0" smtClean="0">
                <a:latin typeface="HG丸ｺﾞｼｯｸM-PRO" panose="020F0600000000000000" pitchFamily="50" charset="-128"/>
                <a:ea typeface="HG丸ｺﾞｼｯｸM-PRO" panose="020F0600000000000000" pitchFamily="50" charset="-128"/>
              </a:rPr>
              <a:t>⑨　</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データ提出加算の届出</a:t>
            </a:r>
            <a:r>
              <a:rPr lang="ja-JP" altLang="en-US" sz="1600" dirty="0" smtClean="0">
                <a:latin typeface="HG丸ｺﾞｼｯｸM-PRO" panose="020F0600000000000000" pitchFamily="50" charset="-128"/>
                <a:ea typeface="HG丸ｺﾞｼｯｸM-PRO" panose="020F0600000000000000" pitchFamily="50" charset="-128"/>
              </a:rPr>
              <a:t>を行っていること。</a:t>
            </a:r>
            <a:endParaRPr lang="en-US" altLang="ja-JP" sz="1600" dirty="0" smtClean="0">
              <a:latin typeface="HG丸ｺﾞｼｯｸM-PRO" panose="020F0600000000000000" pitchFamily="50" charset="-128"/>
              <a:ea typeface="HG丸ｺﾞｼｯｸM-PRO" panose="020F0600000000000000" pitchFamily="50" charset="-128"/>
            </a:endParaRPr>
          </a:p>
          <a:p>
            <a:pPr marL="542925" indent="-277813">
              <a:spcBef>
                <a:spcPts val="600"/>
              </a:spcBef>
              <a:buNone/>
            </a:pPr>
            <a:r>
              <a:rPr lang="ja-JP" altLang="en-US" sz="1600" dirty="0" smtClean="0">
                <a:latin typeface="HG丸ｺﾞｼｯｸM-PRO" panose="020F0600000000000000" pitchFamily="50" charset="-128"/>
                <a:ea typeface="HG丸ｺﾞｼｯｸM-PRO" panose="020F0600000000000000" pitchFamily="50" charset="-128"/>
              </a:rPr>
              <a:t>⑩　リハビリテーションを提供する患者について、</a:t>
            </a: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リハビリテーションを１日平均２単位以上提供</a:t>
            </a:r>
            <a:r>
              <a:rPr lang="ja-JP" altLang="en-US" sz="1600" dirty="0" smtClean="0">
                <a:latin typeface="HG丸ｺﾞｼｯｸM-PRO" panose="020F0600000000000000" pitchFamily="50" charset="-128"/>
                <a:ea typeface="HG丸ｺﾞｼｯｸM-PRO" panose="020F0600000000000000" pitchFamily="50" charset="-128"/>
              </a:rPr>
              <a:t>していること。</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78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494158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15177" y="269812"/>
            <a:ext cx="8604956" cy="6480719"/>
          </a:xfrm>
          <a:prstGeom prst="snip2DiagRect">
            <a:avLst>
              <a:gd name="adj1" fmla="val 0"/>
              <a:gd name="adj2" fmla="val 931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79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1109309" y="1844824"/>
            <a:ext cx="7560840" cy="2448272"/>
          </a:xfrm>
          <a:prstGeom prst="rect">
            <a:avLst/>
          </a:prstGeom>
          <a:solidFill>
            <a:schemeClr val="accent2">
              <a:lumMod val="20000"/>
              <a:lumOff val="80000"/>
            </a:schemeClr>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8" name="大かっこ 7"/>
          <p:cNvSpPr/>
          <p:nvPr/>
        </p:nvSpPr>
        <p:spPr>
          <a:xfrm>
            <a:off x="1475656" y="2276872"/>
            <a:ext cx="6912768" cy="1152128"/>
          </a:xfrm>
          <a:prstGeom prst="bracketPair">
            <a:avLst>
              <a:gd name="adj" fmla="val 11903"/>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cxnSp>
        <p:nvCxnSpPr>
          <p:cNvPr id="6" name="直線コネクタ 5"/>
          <p:cNvCxnSpPr/>
          <p:nvPr/>
        </p:nvCxnSpPr>
        <p:spPr>
          <a:xfrm>
            <a:off x="1391034" y="3510171"/>
            <a:ext cx="70693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コンテンツ プレースホルダー 2"/>
          <p:cNvSpPr>
            <a:spLocks noGrp="1"/>
          </p:cNvSpPr>
          <p:nvPr>
            <p:ph idx="1"/>
          </p:nvPr>
        </p:nvSpPr>
        <p:spPr>
          <a:xfrm>
            <a:off x="391736" y="332656"/>
            <a:ext cx="8356728" cy="6481974"/>
          </a:xfrm>
        </p:spPr>
        <p:txBody>
          <a:bodyPr>
            <a:normAutofit/>
          </a:bodyPr>
          <a:lstStyle/>
          <a:p>
            <a:pPr marL="0" indent="0">
              <a:spcBef>
                <a:spcPts val="600"/>
              </a:spcBef>
              <a:buNone/>
            </a:pPr>
            <a:r>
              <a:rPr lang="ja-JP" altLang="en-US" sz="1800" dirty="0" smtClean="0">
                <a:latin typeface="HG丸ｺﾞｼｯｸM-PRO" panose="020F0600000000000000" pitchFamily="50" charset="-128"/>
                <a:ea typeface="HG丸ｺﾞｼｯｸM-PRO" panose="020F0600000000000000" pitchFamily="50" charset="-128"/>
              </a:rPr>
              <a:t>［施設基準］</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1800" dirty="0" smtClean="0">
                <a:latin typeface="HG丸ｺﾞｼｯｸM-PRO" panose="020F0600000000000000" pitchFamily="50" charset="-128"/>
                <a:ea typeface="HG丸ｺﾞｼｯｸM-PRO" panose="020F0600000000000000" pitchFamily="50" charset="-128"/>
              </a:rPr>
              <a:t>◆地域包括ケア病棟入院料（入院医療管理料を含む）１</a:t>
            </a:r>
            <a:endParaRPr lang="en-US" altLang="ja-JP" sz="1800" dirty="0" smtClean="0">
              <a:latin typeface="HG丸ｺﾞｼｯｸM-PRO" panose="020F0600000000000000" pitchFamily="50" charset="-128"/>
              <a:ea typeface="HG丸ｺﾞｼｯｸM-PRO" panose="020F0600000000000000" pitchFamily="50" charset="-128"/>
            </a:endParaRPr>
          </a:p>
          <a:p>
            <a:pPr marL="542925" indent="-277813">
              <a:spcBef>
                <a:spcPts val="600"/>
              </a:spcBef>
              <a:buNone/>
            </a:pPr>
            <a:r>
              <a:rPr lang="ja-JP" altLang="en-US" sz="1800" dirty="0" smtClean="0">
                <a:latin typeface="HG丸ｺﾞｼｯｸM-PRO" panose="020F0600000000000000" pitchFamily="50" charset="-128"/>
                <a:ea typeface="HG丸ｺﾞｼｯｸM-PRO" panose="020F0600000000000000" pitchFamily="50" charset="-128"/>
              </a:rPr>
              <a:t>①　</a:t>
            </a:r>
            <a:r>
              <a:rPr lang="ja-JP" altLang="en-US" sz="1800" u="sng" dirty="0" smtClean="0">
                <a:solidFill>
                  <a:srgbClr val="FF0000"/>
                </a:solidFill>
                <a:latin typeface="HG丸ｺﾞｼｯｸM-PRO" panose="020F0600000000000000" pitchFamily="50" charset="-128"/>
                <a:ea typeface="HG丸ｺﾞｼｯｸM-PRO" panose="020F0600000000000000" pitchFamily="50" charset="-128"/>
              </a:rPr>
              <a:t>在宅復帰率が７割以上</a:t>
            </a:r>
            <a:r>
              <a:rPr lang="ja-JP" altLang="en-US" sz="1800" dirty="0" smtClean="0">
                <a:latin typeface="HG丸ｺﾞｼｯｸM-PRO" panose="020F0600000000000000" pitchFamily="50" charset="-128"/>
                <a:ea typeface="HG丸ｺﾞｼｯｸM-PRO" panose="020F0600000000000000" pitchFamily="50" charset="-128"/>
              </a:rPr>
              <a:t>であること。</a:t>
            </a:r>
            <a:endParaRPr lang="en-US" altLang="ja-JP" sz="1800" dirty="0" smtClean="0">
              <a:latin typeface="HG丸ｺﾞｼｯｸM-PRO" panose="020F0600000000000000" pitchFamily="50" charset="-128"/>
              <a:ea typeface="HG丸ｺﾞｼｯｸM-PRO" panose="020F0600000000000000" pitchFamily="50" charset="-128"/>
            </a:endParaRPr>
          </a:p>
          <a:p>
            <a:pPr marL="542925" indent="-277813">
              <a:spcBef>
                <a:spcPts val="600"/>
              </a:spcBef>
              <a:buNone/>
            </a:pPr>
            <a:r>
              <a:rPr lang="ja-JP" altLang="en-US" sz="1800" dirty="0" smtClean="0">
                <a:latin typeface="HG丸ｺﾞｼｯｸM-PRO" panose="020F0600000000000000" pitchFamily="50" charset="-128"/>
                <a:ea typeface="HG丸ｺﾞｼｯｸM-PRO" panose="020F0600000000000000" pitchFamily="50" charset="-128"/>
              </a:rPr>
              <a:t>②　１人当たりの</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居室面積</a:t>
            </a:r>
            <a:r>
              <a:rPr lang="ja-JP" altLang="en-US" sz="1800" dirty="0" smtClean="0">
                <a:latin typeface="HG丸ｺﾞｼｯｸM-PRO" panose="020F0600000000000000" pitchFamily="50" charset="-128"/>
                <a:ea typeface="HG丸ｺﾞｼｯｸM-PRO" panose="020F0600000000000000" pitchFamily="50" charset="-128"/>
              </a:rPr>
              <a:t>が内法による測定で</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６</a:t>
            </a:r>
            <a:r>
              <a:rPr lang="en-US" altLang="ja-JP" sz="18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４㎡以上</a:t>
            </a:r>
            <a:r>
              <a:rPr lang="ja-JP" altLang="en-US" sz="1800" dirty="0" smtClean="0">
                <a:latin typeface="HG丸ｺﾞｼｯｸM-PRO" panose="020F0600000000000000" pitchFamily="50" charset="-128"/>
                <a:ea typeface="HG丸ｺﾞｼｯｸM-PRO" panose="020F0600000000000000" pitchFamily="50" charset="-128"/>
              </a:rPr>
              <a:t>であること。</a:t>
            </a:r>
            <a:endParaRPr lang="en-US" altLang="ja-JP" sz="1800" dirty="0" smtClean="0">
              <a:latin typeface="HG丸ｺﾞｼｯｸM-PRO" panose="020F0600000000000000" pitchFamily="50" charset="-128"/>
              <a:ea typeface="HG丸ｺﾞｼｯｸM-PRO" panose="020F0600000000000000" pitchFamily="50" charset="-128"/>
            </a:endParaRPr>
          </a:p>
          <a:p>
            <a:pPr marL="627063" indent="-627063">
              <a:spcBef>
                <a:spcPts val="1800"/>
              </a:spcBef>
              <a:spcAft>
                <a:spcPts val="600"/>
              </a:spcAft>
              <a:buNone/>
            </a:pPr>
            <a:r>
              <a:rPr lang="ja-JP" altLang="en-US" sz="1800" dirty="0">
                <a:solidFill>
                  <a:srgbClr val="FF0000"/>
                </a:solidFill>
                <a:latin typeface="HG丸ｺﾞｼｯｸM-PRO" panose="020F0600000000000000" pitchFamily="50" charset="-128"/>
                <a:ea typeface="HG丸ｺﾞｼｯｸM-PRO" panose="020F0600000000000000" pitchFamily="50" charset="-128"/>
              </a:rPr>
              <a:t>　</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　　</a:t>
            </a:r>
            <a:r>
              <a:rPr lang="en-US" altLang="ja-JP" sz="1800" dirty="0" smtClean="0">
                <a:latin typeface="HG丸ｺﾞｼｯｸM-PRO" panose="020F0600000000000000" pitchFamily="50" charset="-128"/>
                <a:ea typeface="HG丸ｺﾞｼｯｸM-PRO" panose="020F0600000000000000" pitchFamily="50" charset="-128"/>
              </a:rPr>
              <a:t>【</a:t>
            </a:r>
            <a:r>
              <a:rPr lang="ja-JP" altLang="en-US" sz="1800" dirty="0" smtClean="0">
                <a:latin typeface="HG丸ｺﾞｼｯｸM-PRO" panose="020F0600000000000000" pitchFamily="50" charset="-128"/>
                <a:ea typeface="HG丸ｺﾞｼｯｸM-PRO" panose="020F0600000000000000" pitchFamily="50" charset="-128"/>
              </a:rPr>
              <a:t>①在宅復帰率（算定式）</a:t>
            </a:r>
            <a:r>
              <a:rPr lang="en-US" altLang="ja-JP" sz="1800" dirty="0" smtClean="0">
                <a:latin typeface="HG丸ｺﾞｼｯｸM-PRO" panose="020F0600000000000000" pitchFamily="50" charset="-128"/>
                <a:ea typeface="HG丸ｺﾞｼｯｸM-PRO" panose="020F0600000000000000" pitchFamily="50" charset="-128"/>
              </a:rPr>
              <a:t>】</a:t>
            </a:r>
          </a:p>
          <a:p>
            <a:pPr marL="1169988" indent="0">
              <a:spcBef>
                <a:spcPts val="0"/>
              </a:spcBef>
              <a:buNone/>
            </a:pP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自宅、療養病棟（在宅復帰機能強化加算）、居住系介護施設、　　　　</a:t>
            </a:r>
            <a: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t/>
            </a:r>
            <a:b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b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介護老健（在宅強化型老健施設</a:t>
            </a:r>
            <a: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t>or</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在宅復帰・在宅療養支援機能</a:t>
            </a:r>
            <a: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t/>
            </a:r>
            <a:b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b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加算）に</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「退院した患者」</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＋療養病棟（在宅復帰機能強化加算）</a:t>
            </a:r>
            <a: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t/>
            </a:r>
            <a:b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b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に</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「転棟した患者」</a:t>
            </a:r>
            <a:endParaRPr lang="en-US" altLang="ja-JP" sz="1800" dirty="0" smtClean="0">
              <a:solidFill>
                <a:srgbClr val="FF0000"/>
              </a:solidFill>
              <a:latin typeface="HG丸ｺﾞｼｯｸM-PRO" panose="020F0600000000000000" pitchFamily="50" charset="-128"/>
              <a:ea typeface="HG丸ｺﾞｼｯｸM-PRO" panose="020F0600000000000000" pitchFamily="50" charset="-128"/>
            </a:endParaRPr>
          </a:p>
          <a:p>
            <a:pPr marL="1169988" indent="0">
              <a:spcBef>
                <a:spcPts val="1800"/>
              </a:spcBef>
              <a:spcAft>
                <a:spcPts val="2400"/>
              </a:spcAft>
              <a:buNone/>
            </a:pP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地域包括ケア病棟（病室）から</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退院した患者</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（死亡退院を除く）</a:t>
            </a:r>
            <a: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t/>
            </a:r>
            <a:br>
              <a:rPr lang="en-US" altLang="ja-JP" sz="1800" dirty="0" smtClean="0">
                <a:solidFill>
                  <a:srgbClr val="0000FF"/>
                </a:solidFill>
                <a:latin typeface="HG丸ｺﾞｼｯｸM-PRO" panose="020F0600000000000000" pitchFamily="50" charset="-128"/>
                <a:ea typeface="HG丸ｺﾞｼｯｸM-PRO" panose="020F0600000000000000" pitchFamily="50" charset="-128"/>
              </a:rPr>
            </a:b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＋転棟した</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患者</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（退院先は特別な関係も可）</a:t>
            </a:r>
            <a:endParaRPr lang="en-US" altLang="ja-JP" sz="18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1800" dirty="0" smtClean="0">
                <a:latin typeface="HG丸ｺﾞｼｯｸM-PRO" panose="020F0600000000000000" pitchFamily="50" charset="-128"/>
                <a:ea typeface="HG丸ｺﾞｼｯｸM-PRO" panose="020F0600000000000000" pitchFamily="50" charset="-128"/>
              </a:rPr>
              <a:t>［留意事項］</a:t>
            </a:r>
            <a:endParaRPr lang="en-US" altLang="ja-JP" sz="1800" dirty="0" smtClean="0">
              <a:latin typeface="HG丸ｺﾞｼｯｸM-PRO" panose="020F0600000000000000" pitchFamily="50" charset="-128"/>
              <a:ea typeface="HG丸ｺﾞｼｯｸM-PRO" panose="020F0600000000000000" pitchFamily="50" charset="-128"/>
            </a:endParaRPr>
          </a:p>
          <a:p>
            <a:pPr marL="446088" indent="-180975">
              <a:spcBef>
                <a:spcPts val="600"/>
              </a:spcBef>
              <a:buNone/>
            </a:pPr>
            <a:r>
              <a:rPr lang="ja-JP" altLang="en-US" sz="1800" dirty="0" smtClean="0">
                <a:latin typeface="HG丸ｺﾞｼｯｸM-PRO" panose="020F0600000000000000" pitchFamily="50" charset="-128"/>
                <a:ea typeface="HG丸ｺﾞｼｯｸM-PRO" panose="020F0600000000000000" pitchFamily="50" charset="-128"/>
              </a:rPr>
              <a:t>①　地域包括ケア病棟入院料（入院医療管理料を含む）１及び２の</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施設基準</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⑨（データ提出加算の届出）</a:t>
            </a:r>
            <a:r>
              <a:rPr lang="ja-JP" altLang="en-US" sz="1800" dirty="0" smtClean="0">
                <a:latin typeface="HG丸ｺﾞｼｯｸM-PRO" panose="020F0600000000000000" pitchFamily="50" charset="-128"/>
                <a:ea typeface="HG丸ｺﾞｼｯｸM-PRO" panose="020F0600000000000000" pitchFamily="50" charset="-128"/>
              </a:rPr>
              <a:t>については、</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平成２７年４月１日から適用</a:t>
            </a:r>
            <a:r>
              <a:rPr lang="ja-JP" altLang="en-US" sz="1800" dirty="0" smtClean="0">
                <a:latin typeface="HG丸ｺﾞｼｯｸM-PRO" panose="020F0600000000000000" pitchFamily="50" charset="-128"/>
                <a:ea typeface="HG丸ｺﾞｼｯｸM-PRO" panose="020F0600000000000000" pitchFamily="50" charset="-128"/>
              </a:rPr>
              <a:t>するものとする。</a:t>
            </a:r>
            <a:endParaRPr lang="en-US" altLang="ja-JP" sz="1800" dirty="0" smtClean="0">
              <a:latin typeface="HG丸ｺﾞｼｯｸM-PRO" panose="020F0600000000000000" pitchFamily="50" charset="-128"/>
              <a:ea typeface="HG丸ｺﾞｼｯｸM-PRO" panose="020F0600000000000000" pitchFamily="50" charset="-128"/>
            </a:endParaRPr>
          </a:p>
          <a:p>
            <a:pPr marL="446088" indent="-180975">
              <a:spcBef>
                <a:spcPts val="600"/>
              </a:spcBef>
              <a:buNone/>
            </a:pPr>
            <a:r>
              <a:rPr lang="ja-JP" altLang="en-US" sz="1800" dirty="0" smtClean="0">
                <a:latin typeface="HG丸ｺﾞｼｯｸM-PRO" panose="020F0600000000000000" pitchFamily="50" charset="-128"/>
                <a:ea typeface="HG丸ｺﾞｼｯｸM-PRO" panose="020F0600000000000000" pitchFamily="50" charset="-128"/>
              </a:rPr>
              <a:t>②　地域包括ケア病棟入院料（入院医療管理料を含む）１の</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施設基準②（居室面積）</a:t>
            </a:r>
            <a:r>
              <a:rPr lang="ja-JP" altLang="en-US" sz="1800" dirty="0" smtClean="0">
                <a:latin typeface="HG丸ｺﾞｼｯｸM-PRO" panose="020F0600000000000000" pitchFamily="50" charset="-128"/>
                <a:ea typeface="HG丸ｺﾞｼｯｸM-PRO" panose="020F0600000000000000" pitchFamily="50" charset="-128"/>
              </a:rPr>
              <a:t>については、</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平成２７年３月３１日までに届出を行った医療機関にあっては、壁芯での測定</a:t>
            </a:r>
            <a:r>
              <a:rPr lang="ja-JP" altLang="en-US" sz="1800" dirty="0" smtClean="0">
                <a:latin typeface="HG丸ｺﾞｼｯｸM-PRO" panose="020F0600000000000000" pitchFamily="50" charset="-128"/>
                <a:ea typeface="HG丸ｺﾞｼｯｸM-PRO" panose="020F0600000000000000" pitchFamily="50" charset="-128"/>
              </a:rPr>
              <a:t>でも差し支えない。</a:t>
            </a:r>
            <a:endParaRPr lang="en-US" altLang="ja-JP" sz="1800" dirty="0">
              <a:latin typeface="HG丸ｺﾞｼｯｸM-PRO" panose="020F0600000000000000" pitchFamily="50" charset="-128"/>
              <a:ea typeface="HG丸ｺﾞｼｯｸM-PRO" panose="020F0600000000000000" pitchFamily="50" charset="-128"/>
            </a:endParaRPr>
          </a:p>
          <a:p>
            <a:pPr marL="542925" indent="-277813">
              <a:spcBef>
                <a:spcPts val="600"/>
              </a:spcBef>
              <a:buNone/>
            </a:pPr>
            <a:endParaRPr lang="en-US" altLang="ja-JP" sz="1800" dirty="0" smtClean="0">
              <a:latin typeface="HG丸ｺﾞｼｯｸM-PRO" panose="020F0600000000000000" pitchFamily="50" charset="-128"/>
              <a:ea typeface="HG丸ｺﾞｼｯｸM-PRO" panose="020F0600000000000000" pitchFamily="50" charset="-128"/>
            </a:endParaRPr>
          </a:p>
        </p:txBody>
      </p:sp>
      <p:sp>
        <p:nvSpPr>
          <p:cNvPr id="13" name="大かっこ 12"/>
          <p:cNvSpPr/>
          <p:nvPr/>
        </p:nvSpPr>
        <p:spPr>
          <a:xfrm>
            <a:off x="1475656" y="3645024"/>
            <a:ext cx="6912768" cy="504056"/>
          </a:xfrm>
          <a:prstGeom prst="bracketPair">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304667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51520" y="1628800"/>
            <a:ext cx="8640960" cy="5229200"/>
          </a:xfrm>
          <a:prstGeom prst="snip2DiagRect">
            <a:avLst>
              <a:gd name="adj1" fmla="val 0"/>
              <a:gd name="adj2" fmla="val 11052"/>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4" name="角丸四角形 3"/>
          <p:cNvSpPr/>
          <p:nvPr/>
        </p:nvSpPr>
        <p:spPr>
          <a:xfrm>
            <a:off x="251520" y="764704"/>
            <a:ext cx="8640960"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a:xfrm>
            <a:off x="457200" y="116632"/>
            <a:ext cx="8229600" cy="576064"/>
          </a:xfrm>
          <a:prstGeom prst="flowChartAlternateProcess">
            <a:avLst/>
          </a:prstGeom>
          <a:solidFill>
            <a:srgbClr val="FFFFCC"/>
          </a:solidFill>
          <a:ln w="28575">
            <a:solidFill>
              <a:schemeClr val="tx1"/>
            </a:solidFill>
          </a:ln>
          <a:effectLst>
            <a:outerShdw blurRad="50800" dist="38100" algn="l" rotWithShape="0">
              <a:prstClr val="black">
                <a:alpha val="40000"/>
              </a:prstClr>
            </a:outerShdw>
          </a:effectLst>
        </p:spPr>
        <p:txBody>
          <a:bodyPr>
            <a:noAutofit/>
          </a:bodyPr>
          <a:lstStyle/>
          <a:p>
            <a:r>
              <a:rPr lang="ja-JP" altLang="en-US" sz="3200" dirty="0">
                <a:solidFill>
                  <a:srgbClr val="002060"/>
                </a:solidFill>
                <a:effectLst>
                  <a:outerShdw blurRad="38100" dist="38100" dir="2700000" algn="tl">
                    <a:srgbClr val="000000">
                      <a:alpha val="43137"/>
                    </a:srgbClr>
                  </a:outerShdw>
                </a:effectLst>
                <a:latin typeface="+mj-ea"/>
              </a:rPr>
              <a:t>主治医機能の</a:t>
            </a:r>
            <a:r>
              <a:rPr lang="ja-JP" altLang="en-US" sz="3200" dirty="0" smtClean="0">
                <a:solidFill>
                  <a:srgbClr val="002060"/>
                </a:solidFill>
                <a:effectLst>
                  <a:outerShdw blurRad="38100" dist="38100" dir="2700000" algn="tl">
                    <a:srgbClr val="000000">
                      <a:alpha val="43137"/>
                    </a:srgbClr>
                  </a:outerShdw>
                </a:effectLst>
                <a:latin typeface="+mj-ea"/>
              </a:rPr>
              <a:t>評価</a:t>
            </a:r>
            <a:r>
              <a:rPr lang="ja-JP" altLang="en-US" sz="2400" dirty="0" smtClean="0">
                <a:solidFill>
                  <a:srgbClr val="002060"/>
                </a:solidFill>
                <a:effectLst>
                  <a:outerShdw blurRad="38100" dist="38100" dir="2700000" algn="tl">
                    <a:srgbClr val="000000">
                      <a:alpha val="43137"/>
                    </a:srgbClr>
                  </a:outerShdw>
                </a:effectLst>
                <a:latin typeface="+mj-ea"/>
              </a:rPr>
              <a:t>（出来高評価）</a:t>
            </a:r>
            <a:endParaRPr kumimoji="1" lang="ja-JP" altLang="en-US" sz="2400" dirty="0">
              <a:solidFill>
                <a:srgbClr val="002060"/>
              </a:solidFill>
              <a:effectLst>
                <a:outerShdw blurRad="38100" dist="38100" dir="2700000" algn="tl">
                  <a:srgbClr val="000000">
                    <a:alpha val="43137"/>
                  </a:srgbClr>
                </a:outerShdw>
              </a:effectLst>
              <a:latin typeface="+mj-ea"/>
            </a:endParaRPr>
          </a:p>
        </p:txBody>
      </p:sp>
      <p:sp>
        <p:nvSpPr>
          <p:cNvPr id="5" name="スライド番号プレースホルダー 4"/>
          <p:cNvSpPr>
            <a:spLocks noGrp="1"/>
          </p:cNvSpPr>
          <p:nvPr>
            <p:ph type="sldNum" sz="quarter" idx="12"/>
          </p:nvPr>
        </p:nvSpPr>
        <p:spPr>
          <a:xfrm>
            <a:off x="6876256" y="6476040"/>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1259632" y="5373216"/>
            <a:ext cx="4680520" cy="1008112"/>
          </a:xfrm>
          <a:prstGeom prst="rect">
            <a:avLst/>
          </a:prstGeom>
          <a:noFill/>
          <a:ln w="19050">
            <a:solidFill>
              <a:schemeClr val="accent6">
                <a:lumMod val="75000"/>
              </a:schemeClr>
            </a:solid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5536" y="692696"/>
            <a:ext cx="8424936" cy="6165304"/>
          </a:xfrm>
        </p:spPr>
        <p:txBody>
          <a:bodyPr anchor="ctr">
            <a:normAutofit fontScale="85000" lnSpcReduction="10000"/>
          </a:bodyPr>
          <a:lstStyle/>
          <a:p>
            <a:pPr marL="0" indent="0">
              <a:buNone/>
            </a:pPr>
            <a:r>
              <a:rPr lang="ja-JP" altLang="en-US" sz="3000" dirty="0" smtClean="0">
                <a:solidFill>
                  <a:srgbClr val="FF0000"/>
                </a:solidFill>
                <a:latin typeface="HG丸ｺﾞｼｯｸM-PRO" panose="020F0600000000000000" pitchFamily="50" charset="-128"/>
                <a:ea typeface="HG丸ｺﾞｼｯｸM-PRO" panose="020F0600000000000000" pitchFamily="50" charset="-128"/>
              </a:rPr>
              <a:t>◆地域包括診療加算　２</a:t>
            </a:r>
            <a:r>
              <a:rPr lang="en-US" altLang="ja-JP" sz="3000" dirty="0" smtClean="0">
                <a:solidFill>
                  <a:srgbClr val="FF0000"/>
                </a:solidFill>
                <a:latin typeface="HG丸ｺﾞｼｯｸM-PRO" panose="020F0600000000000000" pitchFamily="50" charset="-128"/>
                <a:ea typeface="HG丸ｺﾞｼｯｸM-PRO" panose="020F0600000000000000" pitchFamily="50" charset="-128"/>
              </a:rPr>
              <a:t>0</a:t>
            </a:r>
            <a:r>
              <a:rPr lang="ja-JP" altLang="en-US" sz="3000" dirty="0" smtClean="0">
                <a:solidFill>
                  <a:srgbClr val="FF0000"/>
                </a:solidFill>
                <a:latin typeface="HG丸ｺﾞｼｯｸM-PRO" panose="020F0600000000000000" pitchFamily="50" charset="-128"/>
                <a:ea typeface="HG丸ｺﾞｼｯｸM-PRO" panose="020F0600000000000000" pitchFamily="50" charset="-128"/>
              </a:rPr>
              <a:t>点（</a:t>
            </a:r>
            <a:r>
              <a:rPr lang="en-US" altLang="ja-JP" sz="3000" dirty="0" smtClean="0">
                <a:solidFill>
                  <a:srgbClr val="FF0000"/>
                </a:solidFill>
                <a:latin typeface="HG丸ｺﾞｼｯｸM-PRO" panose="020F0600000000000000" pitchFamily="50" charset="-128"/>
                <a:ea typeface="HG丸ｺﾞｼｯｸM-PRO" panose="020F0600000000000000" pitchFamily="50" charset="-128"/>
              </a:rPr>
              <a:t>1</a:t>
            </a:r>
            <a:r>
              <a:rPr lang="ja-JP" altLang="en-US" sz="3000" dirty="0" smtClean="0">
                <a:solidFill>
                  <a:srgbClr val="FF0000"/>
                </a:solidFill>
                <a:latin typeface="HG丸ｺﾞｼｯｸM-PRO" panose="020F0600000000000000" pitchFamily="50" charset="-128"/>
                <a:ea typeface="HG丸ｺﾞｼｯｸM-PRO" panose="020F0600000000000000" pitchFamily="50" charset="-128"/>
              </a:rPr>
              <a:t>回につき</a:t>
            </a:r>
            <a:r>
              <a:rPr lang="ja-JP" altLang="en-US" sz="3000" dirty="0">
                <a:solidFill>
                  <a:srgbClr val="FF0000"/>
                </a:solidFill>
                <a:latin typeface="HG丸ｺﾞｼｯｸM-PRO" panose="020F0600000000000000" pitchFamily="50" charset="-128"/>
                <a:ea typeface="HG丸ｺﾞｼｯｸM-PRO" panose="020F0600000000000000" pitchFamily="50" charset="-128"/>
              </a:rPr>
              <a:t>）（</a:t>
            </a:r>
            <a:r>
              <a:rPr lang="ja-JP" altLang="en-US" sz="3000" dirty="0" smtClean="0">
                <a:solidFill>
                  <a:srgbClr val="FF0000"/>
                </a:solidFill>
                <a:latin typeface="HG丸ｺﾞｼｯｸM-PRO" panose="020F0600000000000000" pitchFamily="50" charset="-128"/>
                <a:ea typeface="HG丸ｺﾞｼｯｸM-PRO" panose="020F0600000000000000" pitchFamily="50" charset="-128"/>
              </a:rPr>
              <a:t>新）</a:t>
            </a:r>
            <a:r>
              <a:rPr lang="en-US" altLang="ja-JP" sz="3000" dirty="0" smtClean="0">
                <a:solidFill>
                  <a:srgbClr val="FF0000"/>
                </a:solidFill>
                <a:latin typeface="HG丸ｺﾞｼｯｸM-PRO" panose="020F0600000000000000" pitchFamily="50" charset="-128"/>
                <a:ea typeface="HG丸ｺﾞｼｯｸM-PRO" panose="020F0600000000000000" pitchFamily="50" charset="-128"/>
              </a:rPr>
              <a:t/>
            </a:r>
            <a:br>
              <a:rPr lang="en-US" altLang="ja-JP" sz="3000" dirty="0" smtClean="0">
                <a:solidFill>
                  <a:srgbClr val="FF0000"/>
                </a:solidFill>
                <a:latin typeface="HG丸ｺﾞｼｯｸM-PRO" panose="020F0600000000000000" pitchFamily="50" charset="-128"/>
                <a:ea typeface="HG丸ｺﾞｼｯｸM-PRO" panose="020F0600000000000000" pitchFamily="50" charset="-128"/>
              </a:rPr>
            </a:br>
            <a:r>
              <a:rPr lang="ja-JP" altLang="en-US" dirty="0">
                <a:solidFill>
                  <a:srgbClr val="FF0000"/>
                </a:solidFill>
                <a:latin typeface="HG丸ｺﾞｼｯｸM-PRO" panose="020F0600000000000000" pitchFamily="50" charset="-128"/>
                <a:ea typeface="HG丸ｺﾞｼｯｸM-PRO" panose="020F0600000000000000" pitchFamily="50" charset="-128"/>
              </a:rPr>
              <a:t>　</a:t>
            </a:r>
            <a:r>
              <a:rPr lang="en-US" altLang="ja-JP" sz="2600" dirty="0" smtClean="0">
                <a:solidFill>
                  <a:srgbClr val="0000FF"/>
                </a:solidFill>
                <a:latin typeface="HG丸ｺﾞｼｯｸM-PRO" panose="020F0600000000000000" pitchFamily="50" charset="-128"/>
                <a:ea typeface="HG丸ｺﾞｼｯｸM-PRO" panose="020F0600000000000000" pitchFamily="50" charset="-128"/>
              </a:rPr>
              <a:t>※A001 </a:t>
            </a:r>
            <a:r>
              <a:rPr lang="ja-JP" altLang="en-US" sz="2600" dirty="0" smtClean="0">
                <a:solidFill>
                  <a:srgbClr val="0000FF"/>
                </a:solidFill>
                <a:latin typeface="HG丸ｺﾞｼｯｸM-PRO" panose="020F0600000000000000" pitchFamily="50" charset="-128"/>
                <a:ea typeface="HG丸ｺﾞｼｯｸM-PRO" panose="020F0600000000000000" pitchFamily="50" charset="-128"/>
              </a:rPr>
              <a:t>再診料の加算</a:t>
            </a:r>
            <a:r>
              <a:rPr lang="en-US" altLang="ja-JP" sz="26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600" dirty="0" smtClean="0">
                <a:solidFill>
                  <a:srgbClr val="0000FF"/>
                </a:solidFill>
                <a:uFill>
                  <a:solidFill>
                    <a:schemeClr val="tx1"/>
                  </a:solidFill>
                </a:uFill>
                <a:latin typeface="HG丸ｺﾞｼｯｸM-PRO" panose="020F0600000000000000" pitchFamily="50" charset="-128"/>
                <a:ea typeface="HG丸ｺﾞｼｯｸM-PRO" panose="020F0600000000000000" pitchFamily="50" charset="-128"/>
              </a:rPr>
              <a:t>診療所</a:t>
            </a:r>
            <a:r>
              <a:rPr lang="ja-JP" altLang="en-US" sz="2600" dirty="0" smtClean="0">
                <a:solidFill>
                  <a:srgbClr val="0000FF"/>
                </a:solidFill>
                <a:latin typeface="HG丸ｺﾞｼｯｸM-PRO" panose="020F0600000000000000" pitchFamily="50" charset="-128"/>
                <a:ea typeface="HG丸ｺﾞｼｯｸM-PRO" panose="020F0600000000000000" pitchFamily="50" charset="-128"/>
              </a:rPr>
              <a:t>に限る</a:t>
            </a:r>
            <a:r>
              <a:rPr lang="en-US" altLang="ja-JP" sz="2600" dirty="0" smtClean="0">
                <a:solidFill>
                  <a:srgbClr val="0000FF"/>
                </a:solidFill>
                <a:latin typeface="HG丸ｺﾞｼｯｸM-PRO" panose="020F0600000000000000" pitchFamily="50" charset="-128"/>
                <a:ea typeface="HG丸ｺﾞｼｯｸM-PRO" panose="020F0600000000000000" pitchFamily="50" charset="-128"/>
              </a:rPr>
              <a:t>】</a:t>
            </a:r>
          </a:p>
          <a:p>
            <a:pPr marL="0" indent="0">
              <a:spcBef>
                <a:spcPts val="1200"/>
              </a:spcBef>
              <a:buNone/>
            </a:pPr>
            <a:r>
              <a:rPr lang="ja-JP" altLang="en-US" sz="2400" dirty="0" smtClean="0">
                <a:latin typeface="HG丸ｺﾞｼｯｸM-PRO" panose="020F0600000000000000" pitchFamily="50" charset="-128"/>
                <a:ea typeface="HG丸ｺﾞｼｯｸM-PRO" panose="020F0600000000000000" pitchFamily="50" charset="-128"/>
              </a:rPr>
              <a:t>［算定</a:t>
            </a:r>
            <a:r>
              <a:rPr lang="ja-JP" altLang="en-US" sz="2400" dirty="0">
                <a:latin typeface="HG丸ｺﾞｼｯｸM-PRO" panose="020F0600000000000000" pitchFamily="50" charset="-128"/>
                <a:ea typeface="HG丸ｺﾞｼｯｸM-PRO" panose="020F0600000000000000" pitchFamily="50" charset="-128"/>
              </a:rPr>
              <a:t>要件</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a:p>
            <a:pPr marL="542925" indent="-542925">
              <a:buNone/>
            </a:pPr>
            <a:r>
              <a:rPr lang="ja-JP" altLang="en-US" sz="2400" dirty="0" smtClean="0">
                <a:latin typeface="HG丸ｺﾞｼｯｸM-PRO" panose="020F0600000000000000" pitchFamily="50" charset="-128"/>
                <a:ea typeface="HG丸ｺﾞｼｯｸM-PRO" panose="020F0600000000000000" pitchFamily="50" charset="-128"/>
              </a:rPr>
              <a:t>　・対象患者は、</a:t>
            </a:r>
            <a:r>
              <a:rPr lang="ja-JP" altLang="en-US" sz="2400" b="1" u="heavy" dirty="0" smtClean="0">
                <a:solidFill>
                  <a:srgbClr val="FF0000"/>
                </a:solidFill>
                <a:latin typeface="HG丸ｺﾞｼｯｸM-PRO" panose="020F0600000000000000" pitchFamily="50" charset="-128"/>
                <a:ea typeface="HG丸ｺﾞｼｯｸM-PRO" panose="020F0600000000000000" pitchFamily="50" charset="-128"/>
              </a:rPr>
              <a:t>高血圧症、糖尿病、脂質異常症、認知症のうち</a:t>
            </a:r>
            <a:r>
              <a:rPr lang="en-US" altLang="ja-JP" sz="2400" b="1" u="heavy" dirty="0" smtClean="0">
                <a:solidFill>
                  <a:srgbClr val="FF0000"/>
                </a:solidFill>
                <a:latin typeface="HG丸ｺﾞｼｯｸM-PRO" panose="020F0600000000000000" pitchFamily="50" charset="-128"/>
                <a:ea typeface="HG丸ｺﾞｼｯｸM-PRO" panose="020F0600000000000000" pitchFamily="50" charset="-128"/>
              </a:rPr>
              <a:t>2</a:t>
            </a:r>
            <a:r>
              <a:rPr lang="ja-JP" altLang="en-US" sz="2400" b="1" u="heavy" dirty="0" smtClean="0">
                <a:solidFill>
                  <a:srgbClr val="FF0000"/>
                </a:solidFill>
                <a:latin typeface="HG丸ｺﾞｼｯｸM-PRO" panose="020F0600000000000000" pitchFamily="50" charset="-128"/>
                <a:ea typeface="HG丸ｺﾞｼｯｸM-PRO" panose="020F0600000000000000" pitchFamily="50" charset="-128"/>
              </a:rPr>
              <a:t>つ以上（疑いは除く）を有する患者</a:t>
            </a:r>
            <a:endParaRPr lang="en-US" altLang="ja-JP" sz="2400" b="1" u="heavy" dirty="0" smtClean="0">
              <a:solidFill>
                <a:srgbClr val="FF0000"/>
              </a:solidFill>
              <a:latin typeface="HG丸ｺﾞｼｯｸM-PRO" panose="020F0600000000000000" pitchFamily="50" charset="-128"/>
              <a:ea typeface="HG丸ｺﾞｼｯｸM-PRO" panose="020F0600000000000000" pitchFamily="50" charset="-128"/>
            </a:endParaRPr>
          </a:p>
          <a:p>
            <a:pPr marL="542925" indent="-542925">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・対象４疾病のうち当該医療機関で診療を行う</a:t>
            </a:r>
            <a:r>
              <a:rPr lang="en-US" altLang="ja-JP" sz="2400" dirty="0" smtClean="0">
                <a:latin typeface="HG丸ｺﾞｼｯｸM-PRO" panose="020F0600000000000000" pitchFamily="50" charset="-128"/>
                <a:ea typeface="HG丸ｺﾞｼｯｸM-PRO" panose="020F0600000000000000" pitchFamily="50" charset="-128"/>
              </a:rPr>
              <a:t>2</a:t>
            </a:r>
            <a:r>
              <a:rPr lang="ja-JP" altLang="en-US" sz="2400" dirty="0" smtClean="0">
                <a:latin typeface="HG丸ｺﾞｼｯｸM-PRO" panose="020F0600000000000000" pitchFamily="50" charset="-128"/>
                <a:ea typeface="HG丸ｺﾞｼｯｸM-PRO" panose="020F0600000000000000" pitchFamily="50" charset="-128"/>
              </a:rPr>
              <a:t>疾病と</a:t>
            </a:r>
            <a:r>
              <a:rPr lang="ja-JP" altLang="en-US" sz="2400" u="sng" dirty="0" smtClean="0">
                <a:solidFill>
                  <a:srgbClr val="0000FF"/>
                </a:solidFill>
                <a:latin typeface="HG丸ｺﾞｼｯｸM-PRO" panose="020F0600000000000000" pitchFamily="50" charset="-128"/>
                <a:ea typeface="HG丸ｺﾞｼｯｸM-PRO" panose="020F0600000000000000" pitchFamily="50" charset="-128"/>
              </a:rPr>
              <a:t>重複しない</a:t>
            </a:r>
            <a:r>
              <a:rPr lang="en-US" altLang="ja-JP" sz="2400" u="sng" dirty="0" smtClean="0">
                <a:solidFill>
                  <a:srgbClr val="0000FF"/>
                </a:solidFill>
                <a:latin typeface="HG丸ｺﾞｼｯｸM-PRO" panose="020F0600000000000000" pitchFamily="50" charset="-128"/>
                <a:ea typeface="HG丸ｺﾞｼｯｸM-PRO" panose="020F0600000000000000" pitchFamily="50" charset="-128"/>
              </a:rPr>
              <a:t>2</a:t>
            </a:r>
            <a:br>
              <a:rPr lang="en-US" altLang="ja-JP" sz="2400" u="sng" dirty="0" smtClean="0">
                <a:solidFill>
                  <a:srgbClr val="0000FF"/>
                </a:solidFill>
                <a:latin typeface="HG丸ｺﾞｼｯｸM-PRO" panose="020F0600000000000000" pitchFamily="50" charset="-128"/>
                <a:ea typeface="HG丸ｺﾞｼｯｸM-PRO" panose="020F0600000000000000" pitchFamily="50" charset="-128"/>
              </a:rPr>
            </a:br>
            <a:r>
              <a:rPr lang="ja-JP" altLang="en-US" sz="2400" u="sng" dirty="0" smtClean="0">
                <a:solidFill>
                  <a:srgbClr val="0000FF"/>
                </a:solidFill>
                <a:latin typeface="HG丸ｺﾞｼｯｸM-PRO" panose="020F0600000000000000" pitchFamily="50" charset="-128"/>
                <a:ea typeface="HG丸ｺﾞｼｯｸM-PRO" panose="020F0600000000000000" pitchFamily="50" charset="-128"/>
              </a:rPr>
              <a:t>疾病について</a:t>
            </a:r>
            <a:r>
              <a:rPr lang="ja-JP" altLang="en-US" sz="2400" u="sng" dirty="0">
                <a:solidFill>
                  <a:srgbClr val="0000FF"/>
                </a:solidFill>
                <a:latin typeface="HG丸ｺﾞｼｯｸM-PRO" panose="020F0600000000000000" pitchFamily="50" charset="-128"/>
                <a:ea typeface="HG丸ｺﾞｼｯｸM-PRO" panose="020F0600000000000000" pitchFamily="50" charset="-128"/>
              </a:rPr>
              <a:t>他医療</a:t>
            </a:r>
            <a:r>
              <a:rPr lang="ja-JP" altLang="en-US" sz="2400" u="sng" dirty="0" smtClean="0">
                <a:solidFill>
                  <a:srgbClr val="0000FF"/>
                </a:solidFill>
                <a:latin typeface="HG丸ｺﾞｼｯｸM-PRO" panose="020F0600000000000000" pitchFamily="50" charset="-128"/>
                <a:ea typeface="HG丸ｺﾞｼｯｸM-PRO" panose="020F0600000000000000" pitchFamily="50" charset="-128"/>
              </a:rPr>
              <a:t>機関</a:t>
            </a:r>
            <a:r>
              <a:rPr lang="ja-JP" altLang="en-US" sz="2400" u="sng" dirty="0">
                <a:solidFill>
                  <a:srgbClr val="0000FF"/>
                </a:solidFill>
                <a:latin typeface="HG丸ｺﾞｼｯｸM-PRO" panose="020F0600000000000000" pitchFamily="50" charset="-128"/>
                <a:ea typeface="HG丸ｺﾞｼｯｸM-PRO" panose="020F0600000000000000" pitchFamily="50" charset="-128"/>
              </a:rPr>
              <a:t>でも当該</a:t>
            </a:r>
            <a:r>
              <a:rPr lang="ja-JP" altLang="en-US" sz="2400" u="sng" dirty="0" smtClean="0">
                <a:solidFill>
                  <a:srgbClr val="0000FF"/>
                </a:solidFill>
                <a:latin typeface="HG丸ｺﾞｼｯｸM-PRO" panose="020F0600000000000000" pitchFamily="50" charset="-128"/>
                <a:ea typeface="HG丸ｺﾞｼｯｸM-PRO" panose="020F0600000000000000" pitchFamily="50" charset="-128"/>
              </a:rPr>
              <a:t>加算又は地域包括診療料を算定可</a:t>
            </a:r>
            <a:endParaRPr lang="en-US" altLang="ja-JP" sz="2400" u="sng"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・担当医を決める</a:t>
            </a:r>
            <a:r>
              <a:rPr lang="en-US" altLang="ja-JP" sz="2400" dirty="0" smtClean="0">
                <a:latin typeface="HG丸ｺﾞｼｯｸM-PRO" panose="020F0600000000000000" pitchFamily="50" charset="-128"/>
                <a:ea typeface="HG丸ｺﾞｼｯｸM-PRO" panose="020F0600000000000000" pitchFamily="50" charset="-128"/>
              </a:rPr>
              <a:t/>
            </a:r>
            <a:br>
              <a:rPr lang="en-US" altLang="ja-JP" sz="2400" dirty="0" smtClean="0">
                <a:latin typeface="HG丸ｺﾞｼｯｸM-PRO" panose="020F0600000000000000" pitchFamily="50" charset="-128"/>
                <a:ea typeface="HG丸ｺﾞｼｯｸM-PRO" panose="020F0600000000000000" pitchFamily="50" charset="-128"/>
              </a:rPr>
            </a:b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当該医師は</a:t>
            </a:r>
            <a:r>
              <a:rPr lang="ja-JP" altLang="en-US" sz="2400" u="sng" dirty="0" smtClean="0">
                <a:solidFill>
                  <a:srgbClr val="0000FF"/>
                </a:solidFill>
                <a:latin typeface="HG丸ｺﾞｼｯｸM-PRO" panose="020F0600000000000000" pitchFamily="50" charset="-128"/>
                <a:ea typeface="HG丸ｺﾞｼｯｸM-PRO" panose="020F0600000000000000" pitchFamily="50" charset="-128"/>
              </a:rPr>
              <a:t>関係団体主催の研修を終了</a:t>
            </a:r>
            <a:r>
              <a:rPr lang="ja-JP" altLang="en-US" sz="2400" dirty="0" smtClean="0">
                <a:latin typeface="HG丸ｺﾞｼｯｸM-PRO" panose="020F0600000000000000" pitchFamily="50" charset="-128"/>
                <a:ea typeface="HG丸ｺﾞｼｯｸM-PRO" panose="020F0600000000000000" pitchFamily="50" charset="-128"/>
              </a:rPr>
              <a:t>（詳細は後日規定）</a:t>
            </a:r>
            <a:r>
              <a:rPr lang="en-US" altLang="ja-JP" sz="2400" dirty="0" smtClean="0">
                <a:latin typeface="HG丸ｺﾞｼｯｸM-PRO" panose="020F0600000000000000" pitchFamily="50" charset="-128"/>
                <a:ea typeface="HG丸ｺﾞｼｯｸM-PRO" panose="020F0600000000000000" pitchFamily="50" charset="-128"/>
              </a:rPr>
              <a:t/>
            </a:r>
            <a:br>
              <a:rPr lang="en-US" altLang="ja-JP" sz="2400" dirty="0" smtClean="0">
                <a:latin typeface="HG丸ｺﾞｼｯｸM-PRO" panose="020F0600000000000000" pitchFamily="50" charset="-128"/>
                <a:ea typeface="HG丸ｺﾞｼｯｸM-PRO" panose="020F0600000000000000" pitchFamily="50" charset="-128"/>
              </a:rPr>
            </a:br>
            <a:r>
              <a:rPr lang="ja-JP" altLang="en-US" sz="2400" dirty="0" smtClean="0">
                <a:latin typeface="HG丸ｺﾞｼｯｸM-PRO" panose="020F0600000000000000" pitchFamily="50" charset="-128"/>
                <a:ea typeface="HG丸ｺﾞｼｯｸM-PRO" panose="020F0600000000000000" pitchFamily="50" charset="-128"/>
              </a:rPr>
              <a:t>　（この取扱いは、</a:t>
            </a:r>
            <a:r>
              <a:rPr lang="ja-JP" altLang="en-US" sz="2400" u="sng" dirty="0" smtClean="0">
                <a:solidFill>
                  <a:srgbClr val="0000FF"/>
                </a:solidFill>
                <a:latin typeface="HG丸ｺﾞｼｯｸM-PRO" panose="020F0600000000000000" pitchFamily="50" charset="-128"/>
                <a:ea typeface="HG丸ｺﾞｼｯｸM-PRO" panose="020F0600000000000000" pitchFamily="50" charset="-128"/>
              </a:rPr>
              <a:t>平成</a:t>
            </a:r>
            <a:r>
              <a:rPr lang="en-US" altLang="ja-JP" sz="2400" u="sng" dirty="0" smtClean="0">
                <a:solidFill>
                  <a:srgbClr val="0000FF"/>
                </a:solidFill>
                <a:latin typeface="HG丸ｺﾞｼｯｸM-PRO" panose="020F0600000000000000" pitchFamily="50" charset="-128"/>
                <a:ea typeface="HG丸ｺﾞｼｯｸM-PRO" panose="020F0600000000000000" pitchFamily="50" charset="-128"/>
              </a:rPr>
              <a:t>27</a:t>
            </a:r>
            <a:r>
              <a:rPr lang="ja-JP" altLang="en-US" sz="2400" u="sng" dirty="0" smtClean="0">
                <a:solidFill>
                  <a:srgbClr val="0000FF"/>
                </a:solidFill>
                <a:latin typeface="HG丸ｺﾞｼｯｸM-PRO" panose="020F0600000000000000" pitchFamily="50" charset="-128"/>
                <a:ea typeface="HG丸ｺﾞｼｯｸM-PRO" panose="020F0600000000000000" pitchFamily="50" charset="-128"/>
              </a:rPr>
              <a:t>年</a:t>
            </a:r>
            <a:r>
              <a:rPr lang="en-US" altLang="ja-JP" sz="2400" u="sng" dirty="0" smtClean="0">
                <a:solidFill>
                  <a:srgbClr val="0000FF"/>
                </a:solidFill>
                <a:latin typeface="HG丸ｺﾞｼｯｸM-PRO" panose="020F0600000000000000" pitchFamily="50" charset="-128"/>
                <a:ea typeface="HG丸ｺﾞｼｯｸM-PRO" panose="020F0600000000000000" pitchFamily="50" charset="-128"/>
              </a:rPr>
              <a:t>4</a:t>
            </a:r>
            <a:r>
              <a:rPr lang="ja-JP" altLang="en-US" sz="2400" u="sng" dirty="0" smtClean="0">
                <a:solidFill>
                  <a:srgbClr val="0000FF"/>
                </a:solidFill>
                <a:latin typeface="HG丸ｺﾞｼｯｸM-PRO" panose="020F0600000000000000" pitchFamily="50" charset="-128"/>
                <a:ea typeface="HG丸ｺﾞｼｯｸM-PRO" panose="020F0600000000000000" pitchFamily="50" charset="-128"/>
              </a:rPr>
              <a:t>月</a:t>
            </a:r>
            <a:r>
              <a:rPr lang="en-US" altLang="ja-JP" sz="2400" u="sng" dirty="0" smtClean="0">
                <a:solidFill>
                  <a:srgbClr val="0000FF"/>
                </a:solidFill>
                <a:latin typeface="HG丸ｺﾞｼｯｸM-PRO" panose="020F0600000000000000" pitchFamily="50" charset="-128"/>
                <a:ea typeface="HG丸ｺﾞｼｯｸM-PRO" panose="020F0600000000000000" pitchFamily="50" charset="-128"/>
              </a:rPr>
              <a:t>1</a:t>
            </a:r>
            <a:r>
              <a:rPr lang="ja-JP" altLang="en-US" sz="2400" u="sng" dirty="0" smtClean="0">
                <a:solidFill>
                  <a:srgbClr val="0000FF"/>
                </a:solidFill>
                <a:latin typeface="HG丸ｺﾞｼｯｸM-PRO" panose="020F0600000000000000" pitchFamily="50" charset="-128"/>
                <a:ea typeface="HG丸ｺﾞｼｯｸM-PRO" panose="020F0600000000000000" pitchFamily="50" charset="-128"/>
              </a:rPr>
              <a:t>日より適用</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a:p>
            <a:pPr marL="542925" indent="-542925">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服薬</a:t>
            </a:r>
            <a:r>
              <a:rPr lang="ja-JP" altLang="en-US" sz="2400" dirty="0" smtClean="0">
                <a:latin typeface="HG丸ｺﾞｼｯｸM-PRO" panose="020F0600000000000000" pitchFamily="50" charset="-128"/>
                <a:ea typeface="HG丸ｺﾞｼｯｸM-PRO" panose="020F0600000000000000" pitchFamily="50" charset="-128"/>
              </a:rPr>
              <a:t>管理、健康管理等を行っている</a:t>
            </a:r>
            <a:endParaRPr lang="en-US" altLang="ja-JP" sz="2400" dirty="0" smtClean="0">
              <a:latin typeface="HG丸ｺﾞｼｯｸM-PRO" panose="020F0600000000000000" pitchFamily="50" charset="-128"/>
              <a:ea typeface="HG丸ｺﾞｼｯｸM-PRO" panose="020F0600000000000000" pitchFamily="50" charset="-128"/>
            </a:endParaRPr>
          </a:p>
          <a:p>
            <a:pPr marL="542925" indent="-542925">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・在宅医療と</a:t>
            </a:r>
            <a:r>
              <a:rPr lang="en-US" altLang="ja-JP" sz="2400" dirty="0" smtClean="0">
                <a:latin typeface="HG丸ｺﾞｼｯｸM-PRO" panose="020F0600000000000000" pitchFamily="50" charset="-128"/>
                <a:ea typeface="HG丸ｺﾞｼｯｸM-PRO" panose="020F0600000000000000" pitchFamily="50" charset="-128"/>
              </a:rPr>
              <a:t>24</a:t>
            </a:r>
            <a:r>
              <a:rPr lang="ja-JP" altLang="en-US" sz="2400" dirty="0" smtClean="0">
                <a:latin typeface="HG丸ｺﾞｼｯｸM-PRO" panose="020F0600000000000000" pitchFamily="50" charset="-128"/>
                <a:ea typeface="HG丸ｺﾞｼｯｸM-PRO" panose="020F0600000000000000" pitchFamily="50" charset="-128"/>
              </a:rPr>
              <a:t>時間対応について、在宅医療を行うことを院内掲示</a:t>
            </a:r>
            <a:r>
              <a:rPr lang="en-US" altLang="ja-JP" sz="2400" dirty="0" smtClean="0">
                <a:latin typeface="HG丸ｺﾞｼｯｸM-PRO" panose="020F0600000000000000" pitchFamily="50" charset="-128"/>
                <a:ea typeface="HG丸ｺﾞｼｯｸM-PRO" panose="020F0600000000000000" pitchFamily="50" charset="-128"/>
              </a:rPr>
              <a:t/>
            </a:r>
            <a:br>
              <a:rPr lang="en-US" altLang="ja-JP" sz="2400" dirty="0" smtClean="0">
                <a:latin typeface="HG丸ｺﾞｼｯｸM-PRO" panose="020F0600000000000000" pitchFamily="50" charset="-128"/>
                <a:ea typeface="HG丸ｺﾞｼｯｸM-PRO" panose="020F0600000000000000" pitchFamily="50" charset="-128"/>
              </a:rPr>
            </a:br>
            <a:r>
              <a:rPr lang="ja-JP" altLang="en-US" sz="2400" dirty="0" smtClean="0">
                <a:latin typeface="HG丸ｺﾞｼｯｸM-PRO" panose="020F0600000000000000" pitchFamily="50" charset="-128"/>
                <a:ea typeface="HG丸ｺﾞｼｯｸM-PRO" panose="020F0600000000000000" pitchFamily="50" charset="-128"/>
              </a:rPr>
              <a:t>し、夜間</a:t>
            </a:r>
            <a:r>
              <a:rPr lang="ja-JP" altLang="en-US" sz="2400" dirty="0">
                <a:latin typeface="HG丸ｺﾞｼｯｸM-PRO" panose="020F0600000000000000" pitchFamily="50" charset="-128"/>
                <a:ea typeface="HG丸ｺﾞｼｯｸM-PRO" panose="020F0600000000000000" pitchFamily="50" charset="-128"/>
              </a:rPr>
              <a:t>の</a:t>
            </a:r>
            <a:r>
              <a:rPr lang="ja-JP" altLang="en-US" sz="2400" dirty="0" smtClean="0">
                <a:latin typeface="HG丸ｺﾞｼｯｸM-PRO" panose="020F0600000000000000" pitchFamily="50" charset="-128"/>
                <a:ea typeface="HG丸ｺﾞｼｯｸM-PRO" panose="020F0600000000000000" pitchFamily="50" charset="-128"/>
              </a:rPr>
              <a:t>連絡先</a:t>
            </a:r>
            <a:r>
              <a:rPr lang="ja-JP" altLang="en-US" sz="2400" dirty="0">
                <a:latin typeface="HG丸ｺﾞｼｯｸM-PRO" panose="020F0600000000000000" pitchFamily="50" charset="-128"/>
                <a:ea typeface="HG丸ｺﾞｼｯｸM-PRO" panose="020F0600000000000000" pitchFamily="50" charset="-128"/>
              </a:rPr>
              <a:t>も</a:t>
            </a:r>
            <a:r>
              <a:rPr lang="ja-JP" altLang="en-US" sz="2400" dirty="0" smtClean="0">
                <a:latin typeface="HG丸ｺﾞｼｯｸM-PRO" panose="020F0600000000000000" pitchFamily="50" charset="-128"/>
                <a:ea typeface="HG丸ｺﾞｼｯｸM-PRO" panose="020F0600000000000000" pitchFamily="50" charset="-128"/>
              </a:rPr>
              <a:t>含めて当該患者に対して説明と同意を求める</a:t>
            </a:r>
            <a:r>
              <a:rPr lang="ja-JP" altLang="en-US" sz="2400" dirty="0">
                <a:latin typeface="HG丸ｺﾞｼｯｸM-PRO" panose="020F0600000000000000" pitchFamily="50" charset="-128"/>
                <a:ea typeface="HG丸ｺﾞｼｯｸM-PRO" panose="020F0600000000000000" pitchFamily="50" charset="-128"/>
              </a:rPr>
              <a:t>と</a:t>
            </a:r>
            <a:r>
              <a:rPr lang="ja-JP" altLang="en-US" sz="2400" dirty="0" smtClean="0">
                <a:latin typeface="HG丸ｺﾞｼｯｸM-PRO" panose="020F0600000000000000" pitchFamily="50" charset="-128"/>
                <a:ea typeface="HG丸ｺﾞｼｯｸM-PRO" panose="020F0600000000000000" pitchFamily="50" charset="-128"/>
              </a:rPr>
              <a:t>ともに、</a:t>
            </a:r>
            <a:r>
              <a:rPr lang="ja-JP" altLang="en-US" sz="2400" b="1" u="heavy" dirty="0" smtClean="0">
                <a:solidFill>
                  <a:srgbClr val="FF0000"/>
                </a:solidFill>
                <a:latin typeface="HG丸ｺﾞｼｯｸM-PRO" panose="020F0600000000000000" pitchFamily="50" charset="-128"/>
                <a:ea typeface="HG丸ｺﾞｼｯｸM-PRO" panose="020F0600000000000000" pitchFamily="50" charset="-128"/>
              </a:rPr>
              <a:t>下記のいずれか１つに該当</a:t>
            </a:r>
            <a:endParaRPr lang="en-US" altLang="ja-JP" sz="2400" b="1" u="heavy" dirty="0" smtClean="0">
              <a:solidFill>
                <a:srgbClr val="FF0000"/>
              </a:solidFill>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　　　　①　時間外対応加算１又は２を算定</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　　　　②　常勤医師が３人以上在籍　</a:t>
            </a:r>
            <a:endParaRPr lang="en-US" altLang="ja-JP" sz="2400" u="sng" dirty="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lang="ja-JP" altLang="en-US" sz="2400" dirty="0">
                <a:solidFill>
                  <a:srgbClr val="0000FF"/>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　　　③　在宅療養支援診療所である</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spcBef>
                <a:spcPts val="600"/>
              </a:spcBef>
              <a:buNone/>
            </a:pPr>
            <a:r>
              <a:rPr lang="ja-JP" altLang="en-US" sz="2400" dirty="0">
                <a:solidFill>
                  <a:srgbClr val="0000FF"/>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u="sng" dirty="0" smtClean="0">
                <a:solidFill>
                  <a:srgbClr val="FF0000"/>
                </a:solidFill>
                <a:latin typeface="HG丸ｺﾞｼｯｸM-PRO" panose="020F0600000000000000" pitchFamily="50" charset="-128"/>
                <a:ea typeface="HG丸ｺﾞｼｯｸM-PRO" panose="020F0600000000000000" pitchFamily="50" charset="-128"/>
              </a:rPr>
              <a:t>地域包括診療加算と地域包括診療料は、どちらか一方に限り届出可</a:t>
            </a:r>
            <a:endParaRPr lang="en-US" altLang="ja-JP" sz="2400" u="sng" dirty="0" smtClean="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865109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19728" y="548680"/>
            <a:ext cx="8500744" cy="6192688"/>
          </a:xfrm>
          <a:prstGeom prst="snip2DiagRect">
            <a:avLst>
              <a:gd name="adj1" fmla="val 0"/>
              <a:gd name="adj2" fmla="val 931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62441" y="116632"/>
            <a:ext cx="8568952" cy="576064"/>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80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フローチャート : 代替処理 7"/>
          <p:cNvSpPr/>
          <p:nvPr/>
        </p:nvSpPr>
        <p:spPr>
          <a:xfrm>
            <a:off x="204615" y="836712"/>
            <a:ext cx="8730970" cy="1872208"/>
          </a:xfrm>
          <a:prstGeom prst="flowChartAlternateProcess">
            <a:avLst/>
          </a:prstGeom>
          <a:solidFill>
            <a:srgbClr val="FFFFCC"/>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188640"/>
            <a:ext cx="8424936" cy="6480720"/>
          </a:xfrm>
        </p:spPr>
        <p:txBody>
          <a:bodyPr>
            <a:normAutofit lnSpcReduction="10000"/>
          </a:bodyPr>
          <a:lstStyle/>
          <a:p>
            <a:pPr marL="0" indent="0">
              <a:spcBef>
                <a:spcPts val="600"/>
              </a:spcBef>
              <a:spcAft>
                <a:spcPts val="1200"/>
              </a:spcAft>
              <a:buNone/>
            </a:pPr>
            <a:r>
              <a:rPr lang="ja-JP" altLang="en-US" sz="2200" dirty="0">
                <a:latin typeface="HG丸ｺﾞｼｯｸM-PRO" panose="020F0600000000000000" pitchFamily="50" charset="-128"/>
                <a:ea typeface="HG丸ｺﾞｼｯｸM-PRO" panose="020F0600000000000000" pitchFamily="50" charset="-128"/>
              </a:rPr>
              <a:t>Ａ</a:t>
            </a:r>
            <a:r>
              <a:rPr lang="en-US" altLang="ja-JP" sz="2200" dirty="0">
                <a:latin typeface="HG丸ｺﾞｼｯｸM-PRO" panose="020F0600000000000000" pitchFamily="50" charset="-128"/>
                <a:ea typeface="HG丸ｺﾞｼｯｸM-PRO" panose="020F0600000000000000" pitchFamily="50" charset="-128"/>
              </a:rPr>
              <a:t>30</a:t>
            </a:r>
            <a:r>
              <a:rPr lang="ja-JP" altLang="en-US" sz="2200" dirty="0">
                <a:latin typeface="HG丸ｺﾞｼｯｸM-PRO" panose="020F0600000000000000" pitchFamily="50" charset="-128"/>
                <a:ea typeface="HG丸ｺﾞｼｯｸM-PRO" panose="020F0600000000000000" pitchFamily="50" charset="-128"/>
              </a:rPr>
              <a:t>８</a:t>
            </a:r>
            <a:r>
              <a:rPr lang="en-US" altLang="ja-JP" sz="2200" dirty="0">
                <a:latin typeface="HG丸ｺﾞｼｯｸM-PRO" panose="020F0600000000000000" pitchFamily="50" charset="-128"/>
                <a:ea typeface="HG丸ｺﾞｼｯｸM-PRO" panose="020F0600000000000000" pitchFamily="50" charset="-128"/>
              </a:rPr>
              <a:t>-3</a:t>
            </a:r>
            <a:r>
              <a:rPr lang="ja-JP" altLang="en-US" sz="2200" dirty="0">
                <a:latin typeface="HG丸ｺﾞｼｯｸM-PRO" panose="020F0600000000000000" pitchFamily="50" charset="-128"/>
                <a:ea typeface="HG丸ｺﾞｼｯｸM-PRO" panose="020F0600000000000000" pitchFamily="50" charset="-128"/>
              </a:rPr>
              <a:t>　地域包括ケア病棟入院料（１日につき</a:t>
            </a:r>
            <a:r>
              <a:rPr lang="ja-JP" altLang="en-US" sz="2200" dirty="0" smtClean="0">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（新）</a:t>
            </a:r>
            <a:r>
              <a:rPr lang="ja-JP" altLang="en-US" sz="2200" dirty="0" smtClean="0">
                <a:latin typeface="HG丸ｺﾞｼｯｸM-PRO" panose="020F0600000000000000" pitchFamily="50" charset="-128"/>
                <a:ea typeface="HG丸ｺﾞｼｯｸM-PRO" panose="020F0600000000000000" pitchFamily="50" charset="-128"/>
              </a:rPr>
              <a:t> </a:t>
            </a:r>
            <a:endParaRPr lang="en-US" altLang="ja-JP" sz="22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200" dirty="0">
              <a:latin typeface="HG丸ｺﾞｼｯｸM-PRO" panose="020F0600000000000000" pitchFamily="50" charset="-128"/>
              <a:ea typeface="HG丸ｺﾞｼｯｸM-PRO" panose="020F0600000000000000" pitchFamily="50" charset="-128"/>
            </a:endParaRPr>
          </a:p>
          <a:p>
            <a:pPr marL="265113" indent="0">
              <a:spcBef>
                <a:spcPts val="0"/>
              </a:spcBef>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注３　看護職員配置加算（１日につき）　　１５０点</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0">
              <a:spcBef>
                <a:spcPts val="600"/>
              </a:spcBef>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注４　看護補助者配置加算（１日につき）　１５０点</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0">
              <a:spcBef>
                <a:spcPts val="600"/>
              </a:spcBef>
              <a:buNone/>
            </a:pP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注５</a:t>
            </a: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救急・在宅等支援病床初期加算</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
            </a:r>
            <a:b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b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　　　　　　（１日につき・１４日まで）　１５０点</a:t>
            </a:r>
            <a:endParaRPr lang="en-US" altLang="ja-JP" sz="24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0"/>
              </a:spcBef>
              <a:buNone/>
            </a:pPr>
            <a:endParaRPr lang="en-US" altLang="ja-JP" sz="2200" dirty="0">
              <a:latin typeface="HG丸ｺﾞｼｯｸM-PRO" panose="020F0600000000000000" pitchFamily="50" charset="-128"/>
              <a:ea typeface="HG丸ｺﾞｼｯｸM-PRO" panose="020F0600000000000000" pitchFamily="50" charset="-128"/>
            </a:endParaRPr>
          </a:p>
          <a:p>
            <a:pPr marL="265113" indent="-265113">
              <a:spcBef>
                <a:spcPts val="0"/>
              </a:spcBef>
              <a:buNone/>
            </a:pPr>
            <a:r>
              <a:rPr lang="ja-JP" altLang="en-US" sz="1800" dirty="0" smtClean="0">
                <a:latin typeface="HG丸ｺﾞｼｯｸM-PRO" panose="020F0600000000000000" pitchFamily="50" charset="-128"/>
                <a:ea typeface="HG丸ｺﾞｼｯｸM-PRO" panose="020F0600000000000000" pitchFamily="50" charset="-128"/>
              </a:rPr>
              <a:t>［施設基準］</a:t>
            </a:r>
            <a:endParaRPr lang="en-US" altLang="ja-JP" sz="1800" dirty="0" smtClean="0">
              <a:latin typeface="HG丸ｺﾞｼｯｸM-PRO" panose="020F0600000000000000" pitchFamily="50" charset="-128"/>
              <a:ea typeface="HG丸ｺﾞｼｯｸM-PRO" panose="020F0600000000000000" pitchFamily="50" charset="-128"/>
            </a:endParaRPr>
          </a:p>
          <a:p>
            <a:pPr marL="542925" indent="-542925">
              <a:spcBef>
                <a:spcPts val="0"/>
              </a:spcBef>
              <a:buNone/>
            </a:pPr>
            <a:r>
              <a:rPr lang="ja-JP" altLang="en-US" sz="1800" dirty="0" smtClean="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看護職員配置加算</a:t>
            </a:r>
            <a:endParaRPr lang="en-US" altLang="ja-JP" sz="1800" dirty="0" smtClean="0">
              <a:latin typeface="HG丸ｺﾞｼｯｸM-PRO" panose="020F0600000000000000" pitchFamily="50" charset="-128"/>
              <a:ea typeface="HG丸ｺﾞｼｯｸM-PRO" panose="020F0600000000000000" pitchFamily="50" charset="-128"/>
            </a:endParaRPr>
          </a:p>
          <a:p>
            <a:pPr marL="542925" indent="-277813">
              <a:spcBef>
                <a:spcPts val="0"/>
              </a:spcBef>
              <a:buNone/>
            </a:pPr>
            <a:r>
              <a:rPr lang="ja-JP" altLang="en-US" sz="1800" dirty="0" smtClean="0">
                <a:latin typeface="HG丸ｺﾞｼｯｸM-PRO" panose="020F0600000000000000" pitchFamily="50" charset="-128"/>
                <a:ea typeface="HG丸ｺﾞｼｯｸM-PRO" panose="020F0600000000000000" pitchFamily="50" charset="-128"/>
              </a:rPr>
              <a:t>①　看護職員が地域包括ケア病棟入院料の施設基準の最小必要人数に加え、</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５０対１以上の人数が配置</a:t>
            </a:r>
            <a:r>
              <a:rPr lang="ja-JP" altLang="en-US" sz="1800" dirty="0" smtClean="0">
                <a:latin typeface="HG丸ｺﾞｼｯｸM-PRO" panose="020F0600000000000000" pitchFamily="50" charset="-128"/>
                <a:ea typeface="HG丸ｺﾞｼｯｸM-PRO" panose="020F0600000000000000" pitchFamily="50" charset="-128"/>
              </a:rPr>
              <a:t>されていること。</a:t>
            </a:r>
            <a:endParaRPr lang="en-US" altLang="ja-JP" sz="1800" dirty="0" smtClean="0">
              <a:latin typeface="HG丸ｺﾞｼｯｸM-PRO" panose="020F0600000000000000" pitchFamily="50" charset="-128"/>
              <a:ea typeface="HG丸ｺﾞｼｯｸM-PRO" panose="020F0600000000000000" pitchFamily="50" charset="-128"/>
            </a:endParaRPr>
          </a:p>
          <a:p>
            <a:pPr marL="542925" indent="-277813">
              <a:spcBef>
                <a:spcPts val="0"/>
              </a:spcBef>
              <a:buNone/>
            </a:pPr>
            <a:r>
              <a:rPr lang="ja-JP" altLang="en-US" sz="1800" dirty="0" smtClean="0">
                <a:latin typeface="HG丸ｺﾞｼｯｸM-PRO" panose="020F0600000000000000" pitchFamily="50" charset="-128"/>
                <a:ea typeface="HG丸ｺﾞｼｯｸM-PRO" panose="020F0600000000000000" pitchFamily="50" charset="-128"/>
              </a:rPr>
              <a:t>②　地域包括ケア入院医療管理料を算定する場合は、</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当該病室を含む病棟全体</a:t>
            </a:r>
            <a:r>
              <a:rPr lang="ja-JP" altLang="en-US" sz="1800" dirty="0" smtClean="0">
                <a:latin typeface="HG丸ｺﾞｼｯｸM-PRO" panose="020F0600000000000000" pitchFamily="50" charset="-128"/>
                <a:ea typeface="HG丸ｺﾞｼｯｸM-PRO" panose="020F0600000000000000" pitchFamily="50" charset="-128"/>
              </a:rPr>
              <a:t>の看護職員が最小必要人数に加え、</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５０対１以上の人数が配置</a:t>
            </a:r>
            <a:r>
              <a:rPr lang="ja-JP" altLang="en-US" sz="1800" dirty="0" smtClean="0">
                <a:latin typeface="HG丸ｺﾞｼｯｸM-PRO" panose="020F0600000000000000" pitchFamily="50" charset="-128"/>
                <a:ea typeface="HG丸ｺﾞｼｯｸM-PRO" panose="020F0600000000000000" pitchFamily="50" charset="-128"/>
              </a:rPr>
              <a:t>されていること。</a:t>
            </a:r>
            <a:endParaRPr lang="en-US" altLang="ja-JP" sz="1800" dirty="0" smtClean="0">
              <a:latin typeface="HG丸ｺﾞｼｯｸM-PRO" panose="020F0600000000000000" pitchFamily="50" charset="-128"/>
              <a:ea typeface="HG丸ｺﾞｼｯｸM-PRO" panose="020F0600000000000000" pitchFamily="50" charset="-128"/>
            </a:endParaRPr>
          </a:p>
          <a:p>
            <a:pPr marL="542925" indent="-542925">
              <a:spcBef>
                <a:spcPts val="600"/>
              </a:spcBef>
              <a:buNone/>
            </a:pPr>
            <a:r>
              <a:rPr lang="ja-JP" altLang="en-US" sz="1800" dirty="0" smtClean="0">
                <a:latin typeface="HG丸ｺﾞｼｯｸM-PRO" panose="020F0600000000000000" pitchFamily="50" charset="-128"/>
                <a:ea typeface="HG丸ｺﾞｼｯｸM-PRO" panose="020F0600000000000000" pitchFamily="50" charset="-128"/>
              </a:rPr>
              <a:t>◆看護補助者配置加算</a:t>
            </a:r>
            <a:endParaRPr lang="en-US" altLang="ja-JP" sz="1800" dirty="0" smtClean="0">
              <a:latin typeface="HG丸ｺﾞｼｯｸM-PRO" panose="020F0600000000000000" pitchFamily="50" charset="-128"/>
              <a:ea typeface="HG丸ｺﾞｼｯｸM-PRO" panose="020F0600000000000000" pitchFamily="50" charset="-128"/>
            </a:endParaRPr>
          </a:p>
          <a:p>
            <a:pPr marL="542925" indent="-277813">
              <a:spcBef>
                <a:spcPts val="0"/>
              </a:spcBef>
              <a:buNone/>
            </a:pPr>
            <a:r>
              <a:rPr lang="ja-JP" altLang="en-US" sz="1800" dirty="0" smtClean="0">
                <a:latin typeface="HG丸ｺﾞｼｯｸM-PRO" panose="020F0600000000000000" pitchFamily="50" charset="-128"/>
                <a:ea typeface="HG丸ｺﾞｼｯｸM-PRO" panose="020F0600000000000000" pitchFamily="50" charset="-128"/>
              </a:rPr>
              <a:t>①　看護補助者（看護職員を除く）が</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２５対１以上配置</a:t>
            </a:r>
            <a:r>
              <a:rPr lang="ja-JP" altLang="en-US" sz="1800" dirty="0" smtClean="0">
                <a:latin typeface="HG丸ｺﾞｼｯｸM-PRO" panose="020F0600000000000000" pitchFamily="50" charset="-128"/>
                <a:ea typeface="HG丸ｺﾞｼｯｸM-PRO" panose="020F0600000000000000" pitchFamily="50" charset="-128"/>
              </a:rPr>
              <a:t>されていること。</a:t>
            </a:r>
            <a:endParaRPr lang="en-US" altLang="ja-JP" sz="1800" dirty="0" smtClean="0">
              <a:latin typeface="HG丸ｺﾞｼｯｸM-PRO" panose="020F0600000000000000" pitchFamily="50" charset="-128"/>
              <a:ea typeface="HG丸ｺﾞｼｯｸM-PRO" panose="020F0600000000000000" pitchFamily="50" charset="-128"/>
            </a:endParaRPr>
          </a:p>
          <a:p>
            <a:pPr marL="542925" indent="-277813">
              <a:spcBef>
                <a:spcPts val="0"/>
              </a:spcBef>
              <a:buNone/>
            </a:pPr>
            <a:r>
              <a:rPr lang="ja-JP" altLang="en-US" sz="1800" dirty="0" smtClean="0">
                <a:latin typeface="HG丸ｺﾞｼｯｸM-PRO" panose="020F0600000000000000" pitchFamily="50" charset="-128"/>
                <a:ea typeface="HG丸ｺﾞｼｯｸM-PRO" panose="020F0600000000000000" pitchFamily="50" charset="-128"/>
              </a:rPr>
              <a:t>②　地域包括ケア入院医療管理料を算定する場合は、</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当該病室を含む病棟全体</a:t>
            </a:r>
            <a:r>
              <a:rPr lang="ja-JP" altLang="en-US" sz="1800" dirty="0" smtClean="0">
                <a:latin typeface="HG丸ｺﾞｼｯｸM-PRO" panose="020F0600000000000000" pitchFamily="50" charset="-128"/>
                <a:ea typeface="HG丸ｺﾞｼｯｸM-PRO" panose="020F0600000000000000" pitchFamily="50" charset="-128"/>
              </a:rPr>
              <a:t>の看護補助者（看護職員を除く）が</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２５対１以上配置</a:t>
            </a:r>
            <a:r>
              <a:rPr lang="ja-JP" altLang="en-US" sz="1800" dirty="0" smtClean="0">
                <a:latin typeface="HG丸ｺﾞｼｯｸM-PRO" panose="020F0600000000000000" pitchFamily="50" charset="-128"/>
                <a:ea typeface="HG丸ｺﾞｼｯｸM-PRO" panose="020F0600000000000000" pitchFamily="50" charset="-128"/>
              </a:rPr>
              <a:t>されていること。</a:t>
            </a:r>
            <a:endParaRPr lang="en-US" altLang="ja-JP" sz="1800" dirty="0" smtClean="0">
              <a:latin typeface="HG丸ｺﾞｼｯｸM-PRO" panose="020F0600000000000000" pitchFamily="50" charset="-128"/>
              <a:ea typeface="HG丸ｺﾞｼｯｸM-PRO" panose="020F0600000000000000" pitchFamily="50" charset="-128"/>
            </a:endParaRPr>
          </a:p>
          <a:p>
            <a:pPr marL="265113" indent="-265113">
              <a:spcBef>
                <a:spcPts val="1200"/>
              </a:spcBef>
              <a:buNone/>
            </a:pPr>
            <a:r>
              <a:rPr lang="ja-JP" altLang="en-US" sz="1800" dirty="0" smtClean="0">
                <a:latin typeface="HG丸ｺﾞｼｯｸM-PRO" panose="020F0600000000000000" pitchFamily="50" charset="-128"/>
                <a:ea typeface="HG丸ｺﾞｼｯｸM-PRO" panose="020F0600000000000000" pitchFamily="50" charset="-128"/>
              </a:rPr>
              <a:t>［留意事項］</a:t>
            </a:r>
            <a:endParaRPr lang="en-US" altLang="ja-JP" sz="1800" dirty="0" smtClean="0">
              <a:latin typeface="HG丸ｺﾞｼｯｸM-PRO" panose="020F0600000000000000" pitchFamily="50" charset="-128"/>
              <a:ea typeface="HG丸ｺﾞｼｯｸM-PRO" panose="020F0600000000000000" pitchFamily="50" charset="-128"/>
            </a:endParaRPr>
          </a:p>
          <a:p>
            <a:pPr marL="265113" indent="0">
              <a:spcBef>
                <a:spcPts val="600"/>
              </a:spcBef>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看護補助者配置加算については、</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平成２７年３月３１日までの間</a:t>
            </a:r>
            <a:r>
              <a:rPr lang="ja-JP" altLang="en-US" sz="1800" dirty="0" smtClean="0">
                <a:latin typeface="HG丸ｺﾞｼｯｸM-PRO" panose="020F0600000000000000" pitchFamily="50" charset="-128"/>
                <a:ea typeface="HG丸ｺﾞｼｯｸM-PRO" panose="020F0600000000000000" pitchFamily="50" charset="-128"/>
              </a:rPr>
              <a:t>は必要人数の</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５割未満であれば看護職員を看護補助者とみなしても差し支えない</a:t>
            </a:r>
            <a:r>
              <a:rPr lang="ja-JP" altLang="en-US" sz="1800" dirty="0" smtClean="0">
                <a:latin typeface="HG丸ｺﾞｼｯｸM-PRO" panose="020F0600000000000000" pitchFamily="50" charset="-128"/>
                <a:ea typeface="HG丸ｺﾞｼｯｸM-PRO" panose="020F0600000000000000" pitchFamily="50" charset="-128"/>
              </a:rPr>
              <a:t>。</a:t>
            </a:r>
            <a:endParaRPr lang="en-US" altLang="ja-JP" sz="1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704227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51520" y="404664"/>
            <a:ext cx="8640960" cy="2880320"/>
          </a:xfrm>
          <a:prstGeom prst="roundRect">
            <a:avLst>
              <a:gd name="adj" fmla="val 1179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81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251520" y="3789040"/>
            <a:ext cx="8640960" cy="1656184"/>
          </a:xfrm>
          <a:prstGeom prst="roundRect">
            <a:avLst>
              <a:gd name="adj" fmla="val 1179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620688"/>
            <a:ext cx="8424936" cy="6120680"/>
          </a:xfrm>
        </p:spPr>
        <p:txBody>
          <a:bodyPr>
            <a:normAutofit/>
          </a:bodyPr>
          <a:lstStyle/>
          <a:p>
            <a:pPr marL="0" indent="0">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Ａ</a:t>
            </a:r>
            <a:r>
              <a:rPr lang="en-US" altLang="ja-JP" sz="2000" dirty="0" smtClean="0">
                <a:latin typeface="HG丸ｺﾞｼｯｸM-PRO" panose="020F0600000000000000" pitchFamily="50" charset="-128"/>
                <a:ea typeface="HG丸ｺﾞｼｯｸM-PRO" panose="020F0600000000000000" pitchFamily="50" charset="-128"/>
              </a:rPr>
              <a:t>311</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精神科救急入院料（</a:t>
            </a:r>
            <a:r>
              <a:rPr lang="ja-JP" altLang="en-US" sz="2000" dirty="0">
                <a:latin typeface="HG丸ｺﾞｼｯｸM-PRO" panose="020F0600000000000000" pitchFamily="50" charset="-128"/>
                <a:ea typeface="HG丸ｺﾞｼｯｸM-PRO" panose="020F0600000000000000" pitchFamily="50" charset="-128"/>
              </a:rPr>
              <a:t>１日につき）</a:t>
            </a: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　１　精神科救急入院料１</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000" dirty="0" smtClean="0">
                <a:latin typeface="HG丸ｺﾞｼｯｸM-PRO" panose="020F0600000000000000" pitchFamily="50" charset="-128"/>
                <a:ea typeface="HG丸ｺﾞｼｯｸM-PRO" panose="020F0600000000000000" pitchFamily="50" charset="-128"/>
              </a:rPr>
              <a:t>　　イ　３０日以内の期間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３</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４６２</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000" dirty="0">
                <a:solidFill>
                  <a:srgbClr val="FF0000"/>
                </a:solidFill>
                <a:latin typeface="HG丸ｺﾞｼｯｸM-PRO" panose="020F0600000000000000" pitchFamily="50" charset="-128"/>
                <a:ea typeface="HG丸ｺﾞｼｯｸM-PRO" panose="020F0600000000000000" pitchFamily="50" charset="-128"/>
              </a:rPr>
              <a:t>　→　３</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５５７</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+95</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000" dirty="0" smtClean="0">
                <a:latin typeface="HG丸ｺﾞｼｯｸM-PRO" panose="020F0600000000000000" pitchFamily="50" charset="-128"/>
                <a:ea typeface="HG丸ｺﾞｼｯｸM-PRO" panose="020F0600000000000000" pitchFamily="50" charset="-128"/>
              </a:rPr>
              <a:t>　　ロ　３１日以上の期間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３</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０４２</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000" dirty="0">
                <a:solidFill>
                  <a:srgbClr val="FF0000"/>
                </a:solidFill>
                <a:latin typeface="HG丸ｺﾞｼｯｸM-PRO" panose="020F0600000000000000" pitchFamily="50" charset="-128"/>
                <a:ea typeface="HG丸ｺﾞｼｯｸM-PRO" panose="020F0600000000000000" pitchFamily="50" charset="-128"/>
              </a:rPr>
              <a:t>　→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３</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１２５</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a:solidFill>
                  <a:srgbClr val="0000FF"/>
                </a:solidFill>
                <a:latin typeface="HG丸ｺﾞｼｯｸM-PRO" panose="020F0600000000000000" pitchFamily="50" charset="-128"/>
                <a:ea typeface="HG丸ｺﾞｼｯｸM-PRO" panose="020F0600000000000000" pitchFamily="50" charset="-128"/>
              </a:rPr>
              <a:t>83</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 </a:t>
            </a:r>
            <a:endPar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　２　精神科救急入院料２</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000" dirty="0">
                <a:latin typeface="HG丸ｺﾞｼｯｸM-PRO" panose="020F0600000000000000" pitchFamily="50" charset="-128"/>
                <a:ea typeface="HG丸ｺﾞｼｯｸM-PRO" panose="020F0600000000000000" pitchFamily="50" charset="-128"/>
              </a:rPr>
              <a:t>　　イ　３０日以内の期間　 　</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３</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２６２点</a:t>
            </a:r>
            <a:r>
              <a:rPr lang="ja-JP" altLang="en-US" sz="2000" dirty="0">
                <a:solidFill>
                  <a:srgbClr val="FF0000"/>
                </a:solidFill>
                <a:latin typeface="HG丸ｺﾞｼｯｸM-PRO" panose="020F0600000000000000" pitchFamily="50" charset="-128"/>
                <a:ea typeface="HG丸ｺﾞｼｯｸM-PRO" panose="020F0600000000000000" pitchFamily="50" charset="-128"/>
              </a:rPr>
              <a:t>　→　３</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３５１</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a:solidFill>
                  <a:srgbClr val="0000FF"/>
                </a:solidFill>
                <a:latin typeface="HG丸ｺﾞｼｯｸM-PRO" panose="020F0600000000000000" pitchFamily="50" charset="-128"/>
                <a:ea typeface="HG丸ｺﾞｼｯｸM-PRO" panose="020F0600000000000000" pitchFamily="50" charset="-128"/>
              </a:rPr>
              <a:t>89</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000" dirty="0">
                <a:latin typeface="HG丸ｺﾞｼｯｸM-PRO" panose="020F0600000000000000" pitchFamily="50" charset="-128"/>
                <a:ea typeface="HG丸ｺﾞｼｯｸM-PRO" panose="020F0600000000000000" pitchFamily="50" charset="-128"/>
              </a:rPr>
              <a:t>　　ロ　３１日以上の期間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２</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８４２点</a:t>
            </a:r>
            <a:r>
              <a:rPr lang="ja-JP" altLang="en-US" sz="2000" dirty="0">
                <a:solidFill>
                  <a:srgbClr val="FF0000"/>
                </a:solidFill>
                <a:latin typeface="HG丸ｺﾞｼｯｸM-PRO" panose="020F0600000000000000" pitchFamily="50" charset="-128"/>
                <a:ea typeface="HG丸ｺﾞｼｯｸM-PRO" panose="020F0600000000000000" pitchFamily="50" charset="-128"/>
              </a:rPr>
              <a:t>　→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２</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９２０</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+78</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 </a:t>
            </a:r>
            <a:endParaRPr lang="en-US" altLang="ja-JP" sz="20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r>
              <a:rPr kumimoji="1" lang="ja-JP" altLang="en-US" sz="2000" dirty="0" smtClean="0">
                <a:uFill>
                  <a:solidFill>
                    <a:srgbClr val="0000FF"/>
                  </a:solidFill>
                </a:uFill>
                <a:latin typeface="HG丸ｺﾞｼｯｸM-PRO" panose="020F0600000000000000" pitchFamily="50" charset="-128"/>
                <a:ea typeface="HG丸ｺﾞｼｯｸM-PRO" panose="020F0600000000000000" pitchFamily="50" charset="-128"/>
              </a:rPr>
              <a:t>Ａ</a:t>
            </a:r>
            <a:r>
              <a:rPr kumimoji="1" lang="en-US" altLang="ja-JP" sz="2000" dirty="0" smtClean="0">
                <a:uFill>
                  <a:solidFill>
                    <a:srgbClr val="0000FF"/>
                  </a:solidFill>
                </a:uFill>
                <a:latin typeface="HG丸ｺﾞｼｯｸM-PRO" panose="020F0600000000000000" pitchFamily="50" charset="-128"/>
                <a:ea typeface="HG丸ｺﾞｼｯｸM-PRO" panose="020F0600000000000000" pitchFamily="50" charset="-128"/>
              </a:rPr>
              <a:t>311-3</a:t>
            </a:r>
            <a:r>
              <a:rPr kumimoji="1" lang="ja-JP" altLang="en-US" sz="2000" dirty="0" smtClean="0">
                <a:uFill>
                  <a:solidFill>
                    <a:srgbClr val="0000FF"/>
                  </a:solidFill>
                </a:uFill>
                <a:latin typeface="HG丸ｺﾞｼｯｸM-PRO" panose="020F0600000000000000" pitchFamily="50" charset="-128"/>
                <a:ea typeface="HG丸ｺﾞｼｯｸM-PRO" panose="020F0600000000000000" pitchFamily="50" charset="-128"/>
              </a:rPr>
              <a:t>　精神科救急・合併症入院料（１日につき）</a:t>
            </a:r>
            <a:endParaRPr kumimoji="1" lang="en-US" altLang="ja-JP" sz="2000"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１</a:t>
            </a:r>
            <a:r>
              <a:rPr lang="ja-JP" altLang="en-US" sz="2000" dirty="0">
                <a:latin typeface="HG丸ｺﾞｼｯｸM-PRO" panose="020F0600000000000000" pitchFamily="50" charset="-128"/>
                <a:ea typeface="HG丸ｺﾞｼｯｸM-PRO" panose="020F0600000000000000" pitchFamily="50" charset="-128"/>
              </a:rPr>
              <a:t>　３０日以内の期間　</a:t>
            </a: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３</a:t>
            </a:r>
            <a:r>
              <a:rPr lang="en-US" altLang="ja-JP" sz="2000" dirty="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４６２点　→　３</a:t>
            </a:r>
            <a:r>
              <a:rPr lang="en-US" altLang="ja-JP" sz="2000" dirty="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５６０点</a:t>
            </a:r>
            <a:r>
              <a:rPr lang="ja-JP" altLang="en-US"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98</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000" dirty="0">
                <a:latin typeface="HG丸ｺﾞｼｯｸM-PRO" panose="020F0600000000000000" pitchFamily="50" charset="-128"/>
                <a:ea typeface="HG丸ｺﾞｼｯｸM-PRO" panose="020F0600000000000000" pitchFamily="50" charset="-128"/>
              </a:rPr>
              <a:t>　２　３１日以上の期間　　 </a:t>
            </a: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３</a:t>
            </a:r>
            <a:r>
              <a:rPr lang="en-US" altLang="ja-JP" sz="2000" dirty="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０４２点　→　３</a:t>
            </a:r>
            <a:r>
              <a:rPr lang="en-US" altLang="ja-JP" sz="2000" dirty="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１２８点</a:t>
            </a:r>
            <a:r>
              <a:rPr lang="ja-JP" altLang="en-US"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86</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000" dirty="0">
                <a:uFill>
                  <a:solidFill>
                    <a:srgbClr val="0000FF"/>
                  </a:solidFill>
                </a:uFill>
                <a:latin typeface="HG丸ｺﾞｼｯｸM-PRO" panose="020F0600000000000000" pitchFamily="50" charset="-128"/>
                <a:ea typeface="HG丸ｺﾞｼｯｸM-PRO" panose="020F0600000000000000" pitchFamily="50" charset="-128"/>
              </a:rPr>
              <a:t>　</a:t>
            </a:r>
            <a:endParaRPr kumimoji="1" lang="en-US" altLang="ja-JP" sz="2000"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712788" indent="0">
              <a:spcBef>
                <a:spcPts val="600"/>
              </a:spcBef>
              <a:buNone/>
            </a:pPr>
            <a:r>
              <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kumimoji="1" lang="ja-JP" altLang="en-US" sz="2000" u="sng" dirty="0" smtClean="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endParaRPr kumimoji="1" lang="ja-JP" altLang="en-US" sz="2000" u="sng" dirty="0">
              <a:uFill>
                <a:solidFill>
                  <a:srgbClr val="0000FF"/>
                </a:solidFill>
              </a:u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908415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51520" y="836712"/>
            <a:ext cx="8640960" cy="5904656"/>
          </a:xfrm>
          <a:prstGeom prst="snip2DiagRect">
            <a:avLst>
              <a:gd name="adj1" fmla="val 0"/>
              <a:gd name="adj2" fmla="val 1032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51520" y="116632"/>
            <a:ext cx="8640960" cy="1152128"/>
          </a:xfrm>
          <a:prstGeom prst="roundRect">
            <a:avLst>
              <a:gd name="adj" fmla="val 1900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82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67544" y="260648"/>
            <a:ext cx="8208912" cy="6597352"/>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0" indent="0">
              <a:spcBef>
                <a:spcPts val="1200"/>
              </a:spcBef>
              <a:buNone/>
            </a:pPr>
            <a:r>
              <a:rPr lang="ja-JP" altLang="en-US" sz="2200" dirty="0">
                <a:latin typeface="HG丸ｺﾞｼｯｸM-PRO" panose="020F0600000000000000" pitchFamily="50" charset="-128"/>
                <a:ea typeface="HG丸ｺﾞｼｯｸM-PRO" panose="020F0600000000000000" pitchFamily="50" charset="-128"/>
              </a:rPr>
              <a:t>Ａ</a:t>
            </a:r>
            <a:r>
              <a:rPr lang="en-US" altLang="ja-JP" sz="2200" dirty="0">
                <a:latin typeface="HG丸ｺﾞｼｯｸM-PRO" panose="020F0600000000000000" pitchFamily="50" charset="-128"/>
                <a:ea typeface="HG丸ｺﾞｼｯｸM-PRO" panose="020F0600000000000000" pitchFamily="50" charset="-128"/>
              </a:rPr>
              <a:t>311</a:t>
            </a:r>
            <a:r>
              <a:rPr lang="ja-JP" altLang="en-US" sz="2200" dirty="0">
                <a:latin typeface="HG丸ｺﾞｼｯｸM-PRO" panose="020F0600000000000000" pitchFamily="50" charset="-128"/>
                <a:ea typeface="HG丸ｺﾞｼｯｸM-PRO" panose="020F0600000000000000" pitchFamily="50" charset="-128"/>
              </a:rPr>
              <a:t>　精神科救急入院料（１日につき</a:t>
            </a:r>
            <a:r>
              <a:rPr lang="ja-JP" altLang="en-US" sz="2200" dirty="0" smtClean="0">
                <a:latin typeface="HG丸ｺﾞｼｯｸM-PRO" panose="020F0600000000000000" pitchFamily="50" charset="-128"/>
                <a:ea typeface="HG丸ｺﾞｼｯｸM-PRO" panose="020F0600000000000000" pitchFamily="50" charset="-128"/>
              </a:rPr>
              <a:t>）</a:t>
            </a:r>
            <a:endParaRPr lang="en-US" altLang="ja-JP" sz="22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200" dirty="0">
                <a:uFill>
                  <a:solidFill>
                    <a:srgbClr val="0000FF"/>
                  </a:solidFill>
                </a:uFill>
                <a:latin typeface="HG丸ｺﾞｼｯｸM-PRO" panose="020F0600000000000000" pitchFamily="50" charset="-128"/>
                <a:ea typeface="HG丸ｺﾞｼｯｸM-PRO" panose="020F0600000000000000" pitchFamily="50" charset="-128"/>
              </a:rPr>
              <a:t>Ａ</a:t>
            </a:r>
            <a:r>
              <a:rPr lang="en-US" altLang="ja-JP" sz="2200" dirty="0">
                <a:uFill>
                  <a:solidFill>
                    <a:srgbClr val="0000FF"/>
                  </a:solidFill>
                </a:uFill>
                <a:latin typeface="HG丸ｺﾞｼｯｸM-PRO" panose="020F0600000000000000" pitchFamily="50" charset="-128"/>
                <a:ea typeface="HG丸ｺﾞｼｯｸM-PRO" panose="020F0600000000000000" pitchFamily="50" charset="-128"/>
              </a:rPr>
              <a:t>311-3</a:t>
            </a:r>
            <a:r>
              <a:rPr lang="ja-JP" altLang="en-US" sz="2200" dirty="0">
                <a:uFill>
                  <a:solidFill>
                    <a:srgbClr val="0000FF"/>
                  </a:solidFill>
                </a:uFill>
                <a:latin typeface="HG丸ｺﾞｼｯｸM-PRO" panose="020F0600000000000000" pitchFamily="50" charset="-128"/>
                <a:ea typeface="HG丸ｺﾞｼｯｸM-PRO" panose="020F0600000000000000" pitchFamily="50" charset="-128"/>
              </a:rPr>
              <a:t>　精神科救急・合併症入院料（１日につき）</a:t>
            </a:r>
            <a:endParaRPr lang="en-US" altLang="ja-JP" sz="2200"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0"/>
              </a:spcBef>
              <a:buNone/>
            </a:pPr>
            <a:endParaRPr lang="en-US" altLang="ja-JP" sz="2000" dirty="0">
              <a:latin typeface="HG丸ｺﾞｼｯｸM-PRO" panose="020F0600000000000000" pitchFamily="50" charset="-128"/>
              <a:ea typeface="HG丸ｺﾞｼｯｸM-PRO" panose="020F0600000000000000" pitchFamily="50" charset="-128"/>
            </a:endParaRPr>
          </a:p>
          <a:p>
            <a:pPr marL="180975" indent="-180975">
              <a:spcBef>
                <a:spcPts val="0"/>
              </a:spcBef>
              <a:buNone/>
            </a:pP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◆措置入院、緊急措置入院及び応急入院の実績要件を、現状に即した要件に見直す</a:t>
            </a:r>
            <a:r>
              <a:rPr lang="ja-JP" altLang="en-US" sz="1800" dirty="0">
                <a:solidFill>
                  <a:schemeClr val="tx1"/>
                </a:solidFill>
                <a:latin typeface="HG丸ｺﾞｼｯｸM-PRO" panose="020F0600000000000000" pitchFamily="50" charset="-128"/>
                <a:ea typeface="HG丸ｺﾞｼｯｸM-PRO" panose="020F0600000000000000" pitchFamily="50" charset="-128"/>
              </a:rPr>
              <a:t>ととも</a:t>
            </a:r>
            <a:r>
              <a:rPr lang="ja-JP" altLang="en-US" sz="1800" dirty="0" smtClean="0">
                <a:solidFill>
                  <a:schemeClr val="tx1"/>
                </a:solidFill>
                <a:latin typeface="HG丸ｺﾞｼｯｸM-PRO" panose="020F0600000000000000" pitchFamily="50" charset="-128"/>
                <a:ea typeface="HG丸ｺﾞｼｯｸM-PRO" panose="020F0600000000000000" pitchFamily="50" charset="-128"/>
              </a:rPr>
              <a:t>に、夜間休日の救急の受入れ実績を要件に加える</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1800"/>
              </a:spcBef>
              <a:buNone/>
            </a:pPr>
            <a:endParaRPr lang="en-US" altLang="ja-JP" sz="1800" dirty="0" smtClean="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1800"/>
              </a:spcBef>
              <a:buNone/>
            </a:pP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1800"/>
              </a:spcBef>
              <a:buNone/>
            </a:pPr>
            <a:endParaRPr lang="en-US" altLang="ja-JP" sz="1800" dirty="0" smtClean="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1800"/>
              </a:spcBef>
              <a:buNone/>
            </a:pP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0"/>
              </a:spcBef>
              <a:buNone/>
            </a:pPr>
            <a:endParaRPr lang="en-US" altLang="ja-JP" sz="1800" dirty="0" smtClean="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1800"/>
              </a:spcBef>
              <a:buNone/>
            </a:pPr>
            <a:endParaRPr lang="en-US" altLang="ja-JP" sz="1800" dirty="0" smtClean="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3000"/>
              </a:spcBef>
              <a:buNone/>
            </a:pP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510080762"/>
              </p:ext>
            </p:extLst>
          </p:nvPr>
        </p:nvGraphicFramePr>
        <p:xfrm>
          <a:off x="179512" y="2023377"/>
          <a:ext cx="8784976" cy="4450080"/>
        </p:xfrm>
        <a:graphic>
          <a:graphicData uri="http://schemas.openxmlformats.org/drawingml/2006/table">
            <a:tbl>
              <a:tblPr firstRow="1" bandRow="1">
                <a:tableStyleId>{C4B1156A-380E-4F78-BDF5-A606A8083BF9}</a:tableStyleId>
              </a:tblPr>
              <a:tblGrid>
                <a:gridCol w="4392488"/>
                <a:gridCol w="4392488"/>
              </a:tblGrid>
              <a:tr h="359887">
                <a:tc>
                  <a:txBody>
                    <a:bodyPr/>
                    <a:lstStyle/>
                    <a:p>
                      <a:pPr algn="ctr"/>
                      <a:r>
                        <a:rPr kumimoji="1" lang="ja-JP" altLang="en-US" sz="1800" b="0" dirty="0" smtClean="0">
                          <a:latin typeface="HG丸ｺﾞｼｯｸM-PRO" panose="020F0600000000000000" pitchFamily="50" charset="-128"/>
                          <a:ea typeface="HG丸ｺﾞｼｯｸM-PRO" panose="020F0600000000000000" pitchFamily="50" charset="-128"/>
                        </a:rPr>
                        <a:t>現　　行</a:t>
                      </a:r>
                      <a:endParaRPr kumimoji="1" lang="ja-JP" altLang="en-US" sz="18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b="0" dirty="0" smtClean="0">
                          <a:latin typeface="HG丸ｺﾞｼｯｸM-PRO" panose="020F0600000000000000" pitchFamily="50" charset="-128"/>
                          <a:ea typeface="HG丸ｺﾞｼｯｸM-PRO" panose="020F0600000000000000" pitchFamily="50" charset="-128"/>
                        </a:rPr>
                        <a:t>改　定　後</a:t>
                      </a:r>
                      <a:endParaRPr kumimoji="1" lang="ja-JP" altLang="en-US" sz="18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2722">
                <a:tc>
                  <a:txBody>
                    <a:bodyPr/>
                    <a:lstStyle/>
                    <a:p>
                      <a:pPr marL="180975" indent="-180975">
                        <a:spcBef>
                          <a:spcPts val="600"/>
                        </a:spcBef>
                      </a:pPr>
                      <a:r>
                        <a:rPr kumimoji="1" lang="ja-JP" altLang="en-US" sz="1800" dirty="0" smtClean="0">
                          <a:latin typeface="HG丸ｺﾞｼｯｸM-PRO" panose="020F0600000000000000" pitchFamily="50" charset="-128"/>
                          <a:ea typeface="HG丸ｺﾞｼｯｸM-PRO" panose="020F0600000000000000" pitchFamily="50" charset="-128"/>
                        </a:rPr>
                        <a:t>［施設基準］</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361950" indent="-180975">
                        <a:spcBef>
                          <a:spcPts val="600"/>
                        </a:spcBef>
                      </a:pPr>
                      <a:r>
                        <a:rPr kumimoji="1" lang="ja-JP" altLang="en-US" sz="1800" dirty="0" smtClean="0">
                          <a:latin typeface="HG丸ｺﾞｼｯｸM-PRO" panose="020F0600000000000000" pitchFamily="50" charset="-128"/>
                          <a:ea typeface="HG丸ｺﾞｼｯｸM-PRO" panose="020F0600000000000000" pitchFamily="50" charset="-128"/>
                        </a:rPr>
                        <a:t>①　地域における１年間における措置入院、緊急措置入院及び応急入院に係る新規入院患者のうち、原則として４分の１以上又は</a:t>
                      </a:r>
                      <a:r>
                        <a:rPr kumimoji="1" lang="ja-JP" altLang="en-US" sz="1800" dirty="0" smtClean="0">
                          <a:solidFill>
                            <a:srgbClr val="0000FF"/>
                          </a:solidFill>
                          <a:latin typeface="HG丸ｺﾞｼｯｸM-PRO" panose="020F0600000000000000" pitchFamily="50" charset="-128"/>
                          <a:ea typeface="HG丸ｺﾞｼｯｸM-PRO" panose="020F0600000000000000" pitchFamily="50" charset="-128"/>
                        </a:rPr>
                        <a:t>３０件以</a:t>
                      </a:r>
                      <a:r>
                        <a:rPr kumimoji="1" lang="ja-JP" altLang="en-US" sz="1800" dirty="0" smtClean="0">
                          <a:latin typeface="HG丸ｺﾞｼｯｸM-PRO" panose="020F0600000000000000" pitchFamily="50" charset="-128"/>
                          <a:ea typeface="HG丸ｺﾞｼｯｸM-PRO" panose="020F0600000000000000" pitchFamily="50" charset="-128"/>
                        </a:rPr>
                        <a:t>上の患者を当該病棟において受入れていること。</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361950" indent="-180975">
                        <a:spcBef>
                          <a:spcPts val="600"/>
                        </a:spcBef>
                      </a:pPr>
                      <a:r>
                        <a:rPr kumimoji="1" lang="ja-JP" altLang="en-US" sz="1800" dirty="0" smtClean="0">
                          <a:latin typeface="HG丸ｺﾞｼｯｸM-PRO" panose="020F0600000000000000" pitchFamily="50" charset="-128"/>
                          <a:ea typeface="HG丸ｺﾞｼｯｸM-PRO" panose="020F0600000000000000" pitchFamily="50" charset="-128"/>
                        </a:rPr>
                        <a:t>②　精神疾患に係る時間外、休日又は深夜における診療（電話再診を除く。）件数が年間２００件以上又は次の地域における人口万対２</a:t>
                      </a:r>
                      <a:r>
                        <a:rPr kumimoji="1" lang="en-US" altLang="ja-JP" sz="1800" dirty="0" smtClean="0">
                          <a:latin typeface="HG丸ｺﾞｼｯｸM-PRO" panose="020F0600000000000000" pitchFamily="50" charset="-128"/>
                          <a:ea typeface="HG丸ｺﾞｼｯｸM-PRO" panose="020F0600000000000000" pitchFamily="50" charset="-128"/>
                        </a:rPr>
                        <a:t>.</a:t>
                      </a:r>
                      <a:r>
                        <a:rPr kumimoji="1" lang="ja-JP" altLang="en-US" sz="1800" dirty="0" smtClean="0">
                          <a:latin typeface="HG丸ｺﾞｼｯｸM-PRO" panose="020F0600000000000000" pitchFamily="50" charset="-128"/>
                          <a:ea typeface="HG丸ｺﾞｼｯｸM-PRO" panose="020F0600000000000000" pitchFamily="50" charset="-128"/>
                        </a:rPr>
                        <a:t>５件以上であること。</a:t>
                      </a:r>
                      <a:endParaRPr kumimoji="1" lang="ja-JP" altLang="en-US" sz="18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spcBef>
                          <a:spcPts val="600"/>
                        </a:spcBef>
                      </a:pPr>
                      <a:r>
                        <a:rPr kumimoji="1" lang="ja-JP" altLang="en-US" sz="1800" dirty="0" smtClean="0">
                          <a:latin typeface="HG丸ｺﾞｼｯｸM-PRO" panose="020F0600000000000000" pitchFamily="50" charset="-128"/>
                          <a:ea typeface="HG丸ｺﾞｼｯｸM-PRO" panose="020F0600000000000000" pitchFamily="50" charset="-128"/>
                        </a:rPr>
                        <a:t>［施設基準］</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361950" indent="-180975">
                        <a:spcBef>
                          <a:spcPts val="600"/>
                        </a:spcBef>
                      </a:pPr>
                      <a:r>
                        <a:rPr kumimoji="1" lang="ja-JP" altLang="en-US" sz="1800" dirty="0" smtClean="0">
                          <a:latin typeface="HG丸ｺﾞｼｯｸM-PRO" panose="020F0600000000000000" pitchFamily="50" charset="-128"/>
                          <a:ea typeface="HG丸ｺﾞｼｯｸM-PRO" panose="020F0600000000000000" pitchFamily="50" charset="-128"/>
                        </a:rPr>
                        <a:t>①　地域における１年間における措置入院、緊急措置入院及び応急入院に係る新規入院患者のうち、原則として４分の１以上又は</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２０件以上</a:t>
                      </a:r>
                      <a:r>
                        <a:rPr kumimoji="1" lang="ja-JP" altLang="en-US" sz="1800" dirty="0" smtClean="0">
                          <a:latin typeface="HG丸ｺﾞｼｯｸM-PRO" panose="020F0600000000000000" pitchFamily="50" charset="-128"/>
                          <a:ea typeface="HG丸ｺﾞｼｯｸM-PRO" panose="020F0600000000000000" pitchFamily="50" charset="-128"/>
                        </a:rPr>
                        <a:t>の患者を当該病棟において受入れていること。</a:t>
                      </a:r>
                      <a:endParaRPr kumimoji="1" lang="en-US" altLang="ja-JP" sz="1800" dirty="0" smtClean="0">
                        <a:latin typeface="HG丸ｺﾞｼｯｸM-PRO" panose="020F0600000000000000" pitchFamily="50" charset="-128"/>
                        <a:ea typeface="HG丸ｺﾞｼｯｸM-PRO" panose="020F0600000000000000" pitchFamily="50" charset="-128"/>
                      </a:endParaRPr>
                    </a:p>
                    <a:p>
                      <a:pPr marL="361950" indent="-180975">
                        <a:spcBef>
                          <a:spcPts val="600"/>
                        </a:spcBef>
                      </a:pPr>
                      <a:r>
                        <a:rPr kumimoji="1" lang="ja-JP" altLang="en-US" sz="1800" dirty="0" smtClean="0">
                          <a:latin typeface="HG丸ｺﾞｼｯｸM-PRO" panose="020F0600000000000000" pitchFamily="50" charset="-128"/>
                          <a:ea typeface="HG丸ｺﾞｼｯｸM-PRO" panose="020F0600000000000000" pitchFamily="50" charset="-128"/>
                        </a:rPr>
                        <a:t>②　精神疾患に係る時間外、休日又は深夜における診療（電話再診を除く。）件数が年間２００件以上又は次の地域における人口万対２</a:t>
                      </a:r>
                      <a:r>
                        <a:rPr kumimoji="1" lang="en-US" altLang="ja-JP" sz="1800" dirty="0" smtClean="0">
                          <a:latin typeface="HG丸ｺﾞｼｯｸM-PRO" panose="020F0600000000000000" pitchFamily="50" charset="-128"/>
                          <a:ea typeface="HG丸ｺﾞｼｯｸM-PRO" panose="020F0600000000000000" pitchFamily="50" charset="-128"/>
                        </a:rPr>
                        <a:t>.</a:t>
                      </a:r>
                      <a:r>
                        <a:rPr kumimoji="1" lang="ja-JP" altLang="en-US" sz="1800" dirty="0" smtClean="0">
                          <a:latin typeface="HG丸ｺﾞｼｯｸM-PRO" panose="020F0600000000000000" pitchFamily="50" charset="-128"/>
                          <a:ea typeface="HG丸ｺﾞｼｯｸM-PRO" panose="020F0600000000000000" pitchFamily="50" charset="-128"/>
                        </a:rPr>
                        <a:t>５件以上であり、</a:t>
                      </a:r>
                      <a:r>
                        <a:rPr kumimoji="1" lang="ja-JP" altLang="en-US" sz="1800" dirty="0" smtClean="0">
                          <a:solidFill>
                            <a:srgbClr val="FF0000"/>
                          </a:solidFill>
                          <a:latin typeface="HG丸ｺﾞｼｯｸM-PRO" panose="020F0600000000000000" pitchFamily="50" charset="-128"/>
                          <a:ea typeface="HG丸ｺﾞｼｯｸM-PRO" panose="020F0600000000000000" pitchFamily="50" charset="-128"/>
                        </a:rPr>
                        <a:t>かつ、精神疾患にかかる時間外、休日又は深夜における入院件数が年間２０件以上であること。</a:t>
                      </a:r>
                      <a:endParaRPr kumimoji="1" lang="ja-JP" altLang="en-US" sz="180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277869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62441" y="2708920"/>
            <a:ext cx="8568952" cy="4149080"/>
          </a:xfrm>
          <a:prstGeom prst="snip2DiagRect">
            <a:avLst>
              <a:gd name="adj1" fmla="val 0"/>
              <a:gd name="adj2" fmla="val 1582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62441" y="116632"/>
            <a:ext cx="8568952" cy="3024336"/>
          </a:xfrm>
          <a:prstGeom prst="roundRect">
            <a:avLst>
              <a:gd name="adj" fmla="val 1180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83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フローチャート : 代替処理 8"/>
          <p:cNvSpPr/>
          <p:nvPr/>
        </p:nvSpPr>
        <p:spPr>
          <a:xfrm>
            <a:off x="204615" y="3356992"/>
            <a:ext cx="8730970" cy="1008112"/>
          </a:xfrm>
          <a:prstGeom prst="flowChartAlternateProcess">
            <a:avLst/>
          </a:prstGeom>
          <a:solidFill>
            <a:srgbClr val="FFFFCC"/>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188640"/>
            <a:ext cx="8424936" cy="6669360"/>
          </a:xfrm>
        </p:spPr>
        <p:txBody>
          <a:bodyPr>
            <a:normAutofit/>
          </a:bodyPr>
          <a:lstStyle/>
          <a:p>
            <a:pPr marL="0" indent="0">
              <a:spcBef>
                <a:spcPts val="600"/>
              </a:spcBef>
              <a:buNone/>
            </a:pPr>
            <a:r>
              <a:rPr lang="ja-JP" altLang="en-US" sz="2400" dirty="0">
                <a:latin typeface="HG丸ｺﾞｼｯｸM-PRO" panose="020F0600000000000000" pitchFamily="50" charset="-128"/>
                <a:ea typeface="HG丸ｺﾞｼｯｸM-PRO" panose="020F0600000000000000" pitchFamily="50" charset="-128"/>
              </a:rPr>
              <a:t>Ａ</a:t>
            </a:r>
            <a:r>
              <a:rPr lang="en-US" altLang="ja-JP" sz="2400" dirty="0" smtClean="0">
                <a:latin typeface="HG丸ｺﾞｼｯｸM-PRO" panose="020F0600000000000000" pitchFamily="50" charset="-128"/>
                <a:ea typeface="HG丸ｺﾞｼｯｸM-PRO" panose="020F0600000000000000" pitchFamily="50" charset="-128"/>
              </a:rPr>
              <a:t>311-2</a:t>
            </a:r>
            <a:r>
              <a:rPr lang="ja-JP" altLang="en-US" sz="2400" dirty="0">
                <a:latin typeface="HG丸ｺﾞｼｯｸM-PRO" panose="020F0600000000000000" pitchFamily="50" charset="-128"/>
                <a:ea typeface="HG丸ｺﾞｼｯｸM-PRO" panose="020F0600000000000000" pitchFamily="50" charset="-128"/>
              </a:rPr>
              <a:t>　精神科急性期治療</a:t>
            </a:r>
            <a:r>
              <a:rPr lang="ja-JP" altLang="en-US" sz="2400" dirty="0" smtClean="0">
                <a:latin typeface="HG丸ｺﾞｼｯｸM-PRO" panose="020F0600000000000000" pitchFamily="50" charset="-128"/>
                <a:ea typeface="HG丸ｺﾞｼｯｸM-PRO" panose="020F0600000000000000" pitchFamily="50" charset="-128"/>
              </a:rPr>
              <a:t>病棟入院料（１日につき） </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１　</a:t>
            </a:r>
            <a:r>
              <a:rPr lang="ja-JP" altLang="en-US" sz="2000" dirty="0" smtClean="0">
                <a:latin typeface="HG丸ｺﾞｼｯｸM-PRO" panose="020F0600000000000000" pitchFamily="50" charset="-128"/>
                <a:ea typeface="HG丸ｺﾞｼｯｸM-PRO" panose="020F0600000000000000" pitchFamily="50" charset="-128"/>
              </a:rPr>
              <a:t>精神科急性期治療病棟入院料</a:t>
            </a:r>
            <a:r>
              <a:rPr lang="ja-JP" altLang="en-US" sz="2000" dirty="0">
                <a:latin typeface="HG丸ｺﾞｼｯｸM-PRO" panose="020F0600000000000000" pitchFamily="50" charset="-128"/>
                <a:ea typeface="HG丸ｺﾞｼｯｸM-PRO" panose="020F0600000000000000" pitchFamily="50" charset="-128"/>
              </a:rPr>
              <a:t>１</a:t>
            </a: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000" dirty="0">
                <a:latin typeface="HG丸ｺﾞｼｯｸM-PRO" panose="020F0600000000000000" pitchFamily="50" charset="-128"/>
                <a:ea typeface="HG丸ｺﾞｼｯｸM-PRO" panose="020F0600000000000000" pitchFamily="50" charset="-128"/>
              </a:rPr>
              <a:t>　　イ　３０日以内の期間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９３１点</a:t>
            </a:r>
            <a:r>
              <a:rPr lang="ja-JP" altLang="en-US" sz="2000" dirty="0">
                <a:solidFill>
                  <a:srgbClr val="FF0000"/>
                </a:solidFill>
                <a:latin typeface="HG丸ｺﾞｼｯｸM-PRO" panose="020F0600000000000000" pitchFamily="50" charset="-128"/>
                <a:ea typeface="HG丸ｺﾞｼｯｸM-PRO" panose="020F0600000000000000" pitchFamily="50" charset="-128"/>
              </a:rPr>
              <a:t>　→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９８４</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a:solidFill>
                  <a:srgbClr val="0000FF"/>
                </a:solidFill>
                <a:latin typeface="HG丸ｺﾞｼｯｸM-PRO" panose="020F0600000000000000" pitchFamily="50" charset="-128"/>
                <a:ea typeface="HG丸ｺﾞｼｯｸM-PRO" panose="020F0600000000000000" pitchFamily="50" charset="-128"/>
              </a:rPr>
              <a:t>53</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000" dirty="0">
                <a:latin typeface="HG丸ｺﾞｼｯｸM-PRO" panose="020F0600000000000000" pitchFamily="50" charset="-128"/>
                <a:ea typeface="HG丸ｺﾞｼｯｸM-PRO" panose="020F0600000000000000" pitchFamily="50" charset="-128"/>
              </a:rPr>
              <a:t>　　ロ　３１日以上の期間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６１１</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000" dirty="0">
                <a:solidFill>
                  <a:srgbClr val="FF0000"/>
                </a:solidFill>
                <a:latin typeface="HG丸ｺﾞｼｯｸM-PRO" panose="020F0600000000000000" pitchFamily="50" charset="-128"/>
                <a:ea typeface="HG丸ｺﾞｼｯｸM-PRO" panose="020F0600000000000000" pitchFamily="50" charset="-128"/>
              </a:rPr>
              <a:t>　→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６５５点</a:t>
            </a:r>
            <a:r>
              <a:rPr lang="ja-JP" altLang="en-US"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a:solidFill>
                  <a:srgbClr val="0000FF"/>
                </a:solidFill>
                <a:latin typeface="HG丸ｺﾞｼｯｸM-PRO" panose="020F0600000000000000" pitchFamily="50" charset="-128"/>
                <a:ea typeface="HG丸ｺﾞｼｯｸM-PRO" panose="020F0600000000000000" pitchFamily="50" charset="-128"/>
              </a:rPr>
              <a:t>44</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 </a:t>
            </a:r>
            <a:endParaRPr lang="en-US" altLang="ja-JP" sz="20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000" dirty="0">
                <a:latin typeface="HG丸ｺﾞｼｯｸM-PRO" panose="020F0600000000000000" pitchFamily="50" charset="-128"/>
                <a:ea typeface="HG丸ｺﾞｼｯｸM-PRO" panose="020F0600000000000000" pitchFamily="50" charset="-128"/>
              </a:rPr>
              <a:t>　２　</a:t>
            </a:r>
            <a:r>
              <a:rPr lang="ja-JP" altLang="en-US" sz="2000" dirty="0" smtClean="0">
                <a:latin typeface="HG丸ｺﾞｼｯｸM-PRO" panose="020F0600000000000000" pitchFamily="50" charset="-128"/>
                <a:ea typeface="HG丸ｺﾞｼｯｸM-PRO" panose="020F0600000000000000" pitchFamily="50" charset="-128"/>
              </a:rPr>
              <a:t>精神科急性期治療病棟入院料</a:t>
            </a:r>
            <a:r>
              <a:rPr lang="ja-JP" altLang="en-US" sz="2000" dirty="0">
                <a:latin typeface="HG丸ｺﾞｼｯｸM-PRO" panose="020F0600000000000000" pitchFamily="50" charset="-128"/>
                <a:ea typeface="HG丸ｺﾞｼｯｸM-PRO" panose="020F0600000000000000" pitchFamily="50" charset="-128"/>
              </a:rPr>
              <a:t>２</a:t>
            </a: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000" dirty="0">
                <a:latin typeface="HG丸ｺﾞｼｯｸM-PRO" panose="020F0600000000000000" pitchFamily="50" charset="-128"/>
                <a:ea typeface="HG丸ｺﾞｼｯｸM-PRO" panose="020F0600000000000000" pitchFamily="50" charset="-128"/>
              </a:rPr>
              <a:t>　　イ　３０日以内の期間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８３１点</a:t>
            </a:r>
            <a:r>
              <a:rPr lang="ja-JP" altLang="en-US" sz="2000" dirty="0">
                <a:solidFill>
                  <a:srgbClr val="FF0000"/>
                </a:solidFill>
                <a:latin typeface="HG丸ｺﾞｼｯｸM-PRO" panose="020F0600000000000000" pitchFamily="50" charset="-128"/>
                <a:ea typeface="HG丸ｺﾞｼｯｸM-PRO" panose="020F0600000000000000" pitchFamily="50" charset="-128"/>
              </a:rPr>
              <a:t>　→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８８１点</a:t>
            </a:r>
            <a:r>
              <a:rPr lang="ja-JP" altLang="en-US"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a:solidFill>
                  <a:srgbClr val="0000FF"/>
                </a:solidFill>
                <a:latin typeface="HG丸ｺﾞｼｯｸM-PRO" panose="020F0600000000000000" pitchFamily="50" charset="-128"/>
                <a:ea typeface="HG丸ｺﾞｼｯｸM-PRO" panose="020F0600000000000000" pitchFamily="50" charset="-128"/>
              </a:rPr>
              <a:t>50</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000" dirty="0">
                <a:latin typeface="HG丸ｺﾞｼｯｸM-PRO" panose="020F0600000000000000" pitchFamily="50" charset="-128"/>
                <a:ea typeface="HG丸ｺﾞｼｯｸM-PRO" panose="020F0600000000000000" pitchFamily="50" charset="-128"/>
              </a:rPr>
              <a:t>　　ロ　３１日以上の期間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５１１点</a:t>
            </a:r>
            <a:r>
              <a:rPr lang="ja-JP" altLang="en-US" sz="2000" dirty="0">
                <a:solidFill>
                  <a:srgbClr val="FF0000"/>
                </a:solidFill>
                <a:latin typeface="HG丸ｺﾞｼｯｸM-PRO" panose="020F0600000000000000" pitchFamily="50" charset="-128"/>
                <a:ea typeface="HG丸ｺﾞｼｯｸM-PRO" panose="020F0600000000000000" pitchFamily="50" charset="-128"/>
              </a:rPr>
              <a:t>　→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５５２点</a:t>
            </a:r>
            <a:r>
              <a:rPr lang="ja-JP" altLang="en-US"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a:solidFill>
                  <a:srgbClr val="0000FF"/>
                </a:solidFill>
                <a:latin typeface="HG丸ｺﾞｼｯｸM-PRO" panose="020F0600000000000000" pitchFamily="50" charset="-128"/>
                <a:ea typeface="HG丸ｺﾞｼｯｸM-PRO" panose="020F0600000000000000" pitchFamily="50" charset="-128"/>
              </a:rPr>
              <a:t>41</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 </a:t>
            </a:r>
            <a:endParaRPr lang="en-US" altLang="ja-JP" sz="20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lgn="ctr">
              <a:spcBef>
                <a:spcPts val="1200"/>
              </a:spcBef>
              <a:buNone/>
            </a:pPr>
            <a:r>
              <a:rPr lang="en-US" altLang="ja-JP" sz="1800" u="sng" dirty="0">
                <a:uFill>
                  <a:solidFill>
                    <a:srgbClr val="0000FF"/>
                  </a:solidFill>
                </a:uFill>
                <a:latin typeface="HG丸ｺﾞｼｯｸM-PRO" panose="020F0600000000000000" pitchFamily="50" charset="-128"/>
                <a:ea typeface="HG丸ｺﾞｼｯｸM-PRO" panose="020F0600000000000000" pitchFamily="50" charset="-128"/>
              </a:rPr>
              <a:t>※</a:t>
            </a:r>
            <a:r>
              <a:rPr lang="ja-JP" altLang="en-US" sz="1800" u="sng" dirty="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p>
          <a:p>
            <a:pPr marL="265113" indent="-265113">
              <a:spcBef>
                <a:spcPts val="0"/>
              </a:spcBef>
              <a:buNone/>
            </a:pPr>
            <a:endParaRPr lang="en-US" altLang="ja-JP" sz="1600" dirty="0" smtClean="0">
              <a:latin typeface="HG丸ｺﾞｼｯｸM-PRO" panose="020F0600000000000000" pitchFamily="50" charset="-128"/>
              <a:ea typeface="HG丸ｺﾞｼｯｸM-PRO" panose="020F0600000000000000" pitchFamily="50" charset="-128"/>
            </a:endParaRPr>
          </a:p>
          <a:p>
            <a:pPr marL="265113" indent="-265113">
              <a:spcBef>
                <a:spcPts val="0"/>
              </a:spcBef>
              <a:buNone/>
            </a:pPr>
            <a:endParaRPr lang="en-US" altLang="ja-JP" sz="1100" dirty="0" smtClean="0">
              <a:latin typeface="HG丸ｺﾞｼｯｸM-PRO" panose="020F0600000000000000" pitchFamily="50" charset="-128"/>
              <a:ea typeface="HG丸ｺﾞｼｯｸM-PRO" panose="020F0600000000000000" pitchFamily="50" charset="-128"/>
            </a:endParaRPr>
          </a:p>
          <a:p>
            <a:pPr marL="265113" indent="-265113">
              <a:spcBef>
                <a:spcPts val="0"/>
              </a:spcBef>
              <a:buNone/>
            </a:pP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（新）注４　精神科急性期医師配置加算（１６対１）</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0"/>
              </a:spcBef>
              <a:buNone/>
            </a:pP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（１日につき）　５００点</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0"/>
              </a:spcBef>
              <a:buNone/>
            </a:pPr>
            <a:endParaRPr lang="en-US" altLang="ja-JP" sz="2000" dirty="0" smtClean="0">
              <a:latin typeface="HG丸ｺﾞｼｯｸM-PRO" panose="020F0600000000000000" pitchFamily="50" charset="-128"/>
              <a:ea typeface="HG丸ｺﾞｼｯｸM-PRO" panose="020F0600000000000000" pitchFamily="50" charset="-128"/>
            </a:endParaRPr>
          </a:p>
          <a:p>
            <a:pPr marL="265113" indent="-265113">
              <a:spcBef>
                <a:spcPts val="0"/>
              </a:spcBef>
              <a:buNone/>
            </a:pPr>
            <a:r>
              <a:rPr lang="ja-JP" altLang="en-US" sz="1800" dirty="0" smtClean="0">
                <a:latin typeface="HG丸ｺﾞｼｯｸM-PRO" panose="020F0600000000000000" pitchFamily="50" charset="-128"/>
                <a:ea typeface="HG丸ｺﾞｼｯｸM-PRO" panose="020F0600000000000000" pitchFamily="50" charset="-128"/>
              </a:rPr>
              <a:t>◆急性期病床において密度の高い医療を提供し、平均在院日数の短縮を図る観点から、</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精神科急性期治療病棟入院料１</a:t>
            </a:r>
            <a:r>
              <a:rPr lang="ja-JP" altLang="en-US" sz="1800" dirty="0" smtClean="0">
                <a:latin typeface="HG丸ｺﾞｼｯｸM-PRO" panose="020F0600000000000000" pitchFamily="50" charset="-128"/>
                <a:ea typeface="HG丸ｺﾞｼｯｸM-PRO" panose="020F0600000000000000" pitchFamily="50" charset="-128"/>
              </a:rPr>
              <a:t>について、</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医師を重点的に配置</a:t>
            </a:r>
            <a:r>
              <a:rPr lang="ja-JP" altLang="en-US" sz="1800" dirty="0" smtClean="0">
                <a:latin typeface="HG丸ｺﾞｼｯｸM-PRO" panose="020F0600000000000000" pitchFamily="50" charset="-128"/>
                <a:ea typeface="HG丸ｺﾞｼｯｸM-PRO" panose="020F0600000000000000" pitchFamily="50" charset="-128"/>
              </a:rPr>
              <a:t>した場合の評価を新設。</a:t>
            </a:r>
            <a:endParaRPr lang="en-US" altLang="ja-JP" sz="1800" dirty="0" smtClean="0">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1800" dirty="0" smtClean="0">
                <a:latin typeface="HG丸ｺﾞｼｯｸM-PRO" panose="020F0600000000000000" pitchFamily="50" charset="-128"/>
                <a:ea typeface="HG丸ｺﾞｼｯｸM-PRO" panose="020F0600000000000000" pitchFamily="50" charset="-128"/>
              </a:rPr>
              <a:t>［算定要件］</a:t>
            </a:r>
            <a:endParaRPr lang="en-US" altLang="ja-JP" sz="1800" dirty="0" smtClean="0">
              <a:latin typeface="HG丸ｺﾞｼｯｸM-PRO" panose="020F0600000000000000" pitchFamily="50" charset="-128"/>
              <a:ea typeface="HG丸ｺﾞｼｯｸM-PRO" panose="020F0600000000000000" pitchFamily="50" charset="-128"/>
            </a:endParaRPr>
          </a:p>
          <a:p>
            <a:pPr marL="542925" indent="-542925">
              <a:spcBef>
                <a:spcPts val="0"/>
              </a:spcBef>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①　新規入院患者のうち６割以上が入院日から起算して</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３月以内に退院</a:t>
            </a:r>
            <a:r>
              <a:rPr lang="ja-JP" altLang="en-US" sz="1800" u="sng" dirty="0" smtClean="0">
                <a:latin typeface="HG丸ｺﾞｼｯｸM-PRO" panose="020F0600000000000000" pitchFamily="50" charset="-128"/>
                <a:ea typeface="HG丸ｺﾞｼｯｸM-PRO" panose="020F0600000000000000" pitchFamily="50" charset="-128"/>
              </a:rPr>
              <a:t>し、</a:t>
            </a:r>
            <a:r>
              <a:rPr lang="en-US" altLang="ja-JP" sz="1800" u="sng" dirty="0" smtClean="0">
                <a:latin typeface="HG丸ｺﾞｼｯｸM-PRO" panose="020F0600000000000000" pitchFamily="50" charset="-128"/>
                <a:ea typeface="HG丸ｺﾞｼｯｸM-PRO" panose="020F0600000000000000" pitchFamily="50" charset="-128"/>
              </a:rPr>
              <a:t/>
            </a:r>
            <a:br>
              <a:rPr lang="en-US" altLang="ja-JP" sz="1800" u="sng" dirty="0" smtClean="0">
                <a:latin typeface="HG丸ｺﾞｼｯｸM-PRO" panose="020F0600000000000000" pitchFamily="50" charset="-128"/>
                <a:ea typeface="HG丸ｺﾞｼｯｸM-PRO" panose="020F0600000000000000" pitchFamily="50" charset="-128"/>
              </a:rPr>
            </a:b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在宅へ移行</a:t>
            </a:r>
            <a:endParaRPr lang="en-US" altLang="ja-JP" sz="1800" u="sng"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spcBef>
                <a:spcPts val="0"/>
              </a:spcBef>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②　過去１年間の</a:t>
            </a:r>
            <a:r>
              <a:rPr lang="ja-JP" altLang="en-US" sz="1800" u="heavy" dirty="0" smtClean="0">
                <a:uFill>
                  <a:solidFill>
                    <a:srgbClr val="0000FF"/>
                  </a:solidFill>
                </a:uFill>
                <a:latin typeface="HG丸ｺﾞｼｯｸM-PRO" panose="020F0600000000000000" pitchFamily="50" charset="-128"/>
                <a:ea typeface="HG丸ｺﾞｼｯｸM-PRO" panose="020F0600000000000000" pitchFamily="50" charset="-128"/>
              </a:rPr>
              <a:t>時間外、休日又は深夜</a:t>
            </a:r>
            <a:r>
              <a:rPr lang="ja-JP" altLang="en-US" sz="1800" dirty="0" smtClean="0">
                <a:latin typeface="HG丸ｺﾞｼｯｸM-PRO" panose="020F0600000000000000" pitchFamily="50" charset="-128"/>
                <a:ea typeface="HG丸ｺﾞｼｯｸM-PRO" panose="020F0600000000000000" pitchFamily="50" charset="-128"/>
              </a:rPr>
              <a:t>における</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入院件数が８件以上</a:t>
            </a:r>
            <a:endParaRPr lang="en-US" altLang="ja-JP" sz="1800" u="sng"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spcBef>
                <a:spcPts val="0"/>
              </a:spcBef>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③　過去１年間の</a:t>
            </a:r>
            <a:r>
              <a:rPr lang="ja-JP" altLang="en-US" sz="1800" u="heavy" dirty="0" smtClean="0">
                <a:uFill>
                  <a:solidFill>
                    <a:srgbClr val="0000FF"/>
                  </a:solidFill>
                </a:uFill>
                <a:latin typeface="HG丸ｺﾞｼｯｸM-PRO" panose="020F0600000000000000" pitchFamily="50" charset="-128"/>
                <a:ea typeface="HG丸ｺﾞｼｯｸM-PRO" panose="020F0600000000000000" pitchFamily="50" charset="-128"/>
              </a:rPr>
              <a:t>時間外、休日又は深夜</a:t>
            </a:r>
            <a:r>
              <a:rPr lang="ja-JP" altLang="en-US" sz="1800" dirty="0" smtClean="0">
                <a:latin typeface="HG丸ｺﾞｼｯｸM-PRO" panose="020F0600000000000000" pitchFamily="50" charset="-128"/>
                <a:ea typeface="HG丸ｺﾞｼｯｸM-PRO" panose="020F0600000000000000" pitchFamily="50" charset="-128"/>
              </a:rPr>
              <a:t>における</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外来対応件数が</a:t>
            </a:r>
            <a:r>
              <a:rPr lang="en-US" altLang="ja-JP" sz="1800" u="sng" dirty="0" smtClean="0">
                <a:solidFill>
                  <a:srgbClr val="0000FF"/>
                </a:solidFill>
                <a:latin typeface="HG丸ｺﾞｼｯｸM-PRO" panose="020F0600000000000000" pitchFamily="50" charset="-128"/>
                <a:ea typeface="HG丸ｺﾞｼｯｸM-PRO" panose="020F0600000000000000" pitchFamily="50" charset="-128"/>
              </a:rPr>
              <a:t>20</a:t>
            </a:r>
            <a:r>
              <a:rPr lang="ja-JP" altLang="en-US" sz="1800" u="sng" dirty="0" smtClean="0">
                <a:solidFill>
                  <a:srgbClr val="0000FF"/>
                </a:solidFill>
                <a:latin typeface="HG丸ｺﾞｼｯｸM-PRO" panose="020F0600000000000000" pitchFamily="50" charset="-128"/>
                <a:ea typeface="HG丸ｺﾞｼｯｸM-PRO" panose="020F0600000000000000" pitchFamily="50" charset="-128"/>
              </a:rPr>
              <a:t>件以上</a:t>
            </a:r>
            <a:endParaRPr lang="en-US" altLang="ja-JP" sz="1800" u="sng" dirty="0">
              <a:solidFill>
                <a:srgbClr val="0000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216488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19728" y="1628800"/>
            <a:ext cx="8500744" cy="5112568"/>
          </a:xfrm>
          <a:prstGeom prst="snip2DiagRect">
            <a:avLst>
              <a:gd name="adj1" fmla="val 0"/>
              <a:gd name="adj2" fmla="val 931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62441" y="116632"/>
            <a:ext cx="8568952" cy="1800200"/>
          </a:xfrm>
          <a:prstGeom prst="roundRect">
            <a:avLst>
              <a:gd name="adj" fmla="val 1708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84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フローチャート : 代替処理 7"/>
          <p:cNvSpPr/>
          <p:nvPr/>
        </p:nvSpPr>
        <p:spPr>
          <a:xfrm>
            <a:off x="262441" y="2132856"/>
            <a:ext cx="8630039" cy="1224136"/>
          </a:xfrm>
          <a:prstGeom prst="flowChartAlternateProcess">
            <a:avLst/>
          </a:prstGeom>
          <a:solidFill>
            <a:srgbClr val="FFFFCC"/>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188640"/>
            <a:ext cx="8424936" cy="6480720"/>
          </a:xfrm>
        </p:spPr>
        <p:txBody>
          <a:bodyPr>
            <a:normAutofit/>
          </a:bodyPr>
          <a:lstStyle/>
          <a:p>
            <a:pPr marL="0" indent="0">
              <a:spcBef>
                <a:spcPts val="600"/>
              </a:spcBef>
              <a:buNone/>
            </a:pPr>
            <a:r>
              <a:rPr lang="ja-JP" altLang="en-US" sz="2200" dirty="0">
                <a:latin typeface="HG丸ｺﾞｼｯｸM-PRO" panose="020F0600000000000000" pitchFamily="50" charset="-128"/>
                <a:ea typeface="HG丸ｺﾞｼｯｸM-PRO" panose="020F0600000000000000" pitchFamily="50" charset="-128"/>
              </a:rPr>
              <a:t>Ａ</a:t>
            </a:r>
            <a:r>
              <a:rPr lang="en-US" altLang="ja-JP" sz="2200" dirty="0">
                <a:latin typeface="HG丸ｺﾞｼｯｸM-PRO" panose="020F0600000000000000" pitchFamily="50" charset="-128"/>
                <a:ea typeface="HG丸ｺﾞｼｯｸM-PRO" panose="020F0600000000000000" pitchFamily="50" charset="-128"/>
              </a:rPr>
              <a:t>311</a:t>
            </a:r>
            <a:r>
              <a:rPr lang="ja-JP" altLang="en-US" sz="2200" dirty="0">
                <a:latin typeface="HG丸ｺﾞｼｯｸM-PRO" panose="020F0600000000000000" pitchFamily="50" charset="-128"/>
                <a:ea typeface="HG丸ｺﾞｼｯｸM-PRO" panose="020F0600000000000000" pitchFamily="50" charset="-128"/>
              </a:rPr>
              <a:t>　精神科救急入院料（１日につき</a:t>
            </a:r>
            <a:r>
              <a:rPr lang="ja-JP" altLang="en-US" sz="2200" dirty="0" smtClean="0">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注４</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200" dirty="0">
                <a:latin typeface="HG丸ｺﾞｼｯｸM-PRO" panose="020F0600000000000000" pitchFamily="50" charset="-128"/>
                <a:ea typeface="HG丸ｺﾞｼｯｸM-PRO" panose="020F0600000000000000" pitchFamily="50" charset="-128"/>
              </a:rPr>
              <a:t>Ａ</a:t>
            </a:r>
            <a:r>
              <a:rPr lang="en-US" altLang="ja-JP" sz="2200" dirty="0">
                <a:latin typeface="HG丸ｺﾞｼｯｸM-PRO" panose="020F0600000000000000" pitchFamily="50" charset="-128"/>
                <a:ea typeface="HG丸ｺﾞｼｯｸM-PRO" panose="020F0600000000000000" pitchFamily="50" charset="-128"/>
              </a:rPr>
              <a:t>311-2</a:t>
            </a:r>
            <a:r>
              <a:rPr lang="ja-JP" altLang="en-US" sz="2200" dirty="0">
                <a:latin typeface="HG丸ｺﾞｼｯｸM-PRO" panose="020F0600000000000000" pitchFamily="50" charset="-128"/>
                <a:ea typeface="HG丸ｺﾞｼｯｸM-PRO" panose="020F0600000000000000" pitchFamily="50" charset="-128"/>
              </a:rPr>
              <a:t>　精神科急性期治療病棟入院料（１日につき</a:t>
            </a:r>
            <a:r>
              <a:rPr lang="ja-JP" altLang="en-US" sz="2200" dirty="0" smtClean="0">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注５</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
            </a:r>
            <a:b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b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（注４ 精神科急性期医師配置加算を算定するものに限る。） </a:t>
            </a:r>
            <a:endParaRPr lang="en-US" altLang="ja-JP" sz="2200" dirty="0">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200" dirty="0">
                <a:uFill>
                  <a:solidFill>
                    <a:srgbClr val="0000FF"/>
                  </a:solidFill>
                </a:uFill>
                <a:latin typeface="HG丸ｺﾞｼｯｸM-PRO" panose="020F0600000000000000" pitchFamily="50" charset="-128"/>
                <a:ea typeface="HG丸ｺﾞｼｯｸM-PRO" panose="020F0600000000000000" pitchFamily="50" charset="-128"/>
              </a:rPr>
              <a:t>Ａ</a:t>
            </a:r>
            <a:r>
              <a:rPr lang="en-US" altLang="ja-JP" sz="2200" dirty="0">
                <a:uFill>
                  <a:solidFill>
                    <a:srgbClr val="0000FF"/>
                  </a:solidFill>
                </a:uFill>
                <a:latin typeface="HG丸ｺﾞｼｯｸM-PRO" panose="020F0600000000000000" pitchFamily="50" charset="-128"/>
                <a:ea typeface="HG丸ｺﾞｼｯｸM-PRO" panose="020F0600000000000000" pitchFamily="50" charset="-128"/>
              </a:rPr>
              <a:t>311-3</a:t>
            </a:r>
            <a:r>
              <a:rPr lang="ja-JP" altLang="en-US" sz="2200" dirty="0">
                <a:uFill>
                  <a:solidFill>
                    <a:srgbClr val="0000FF"/>
                  </a:solidFill>
                </a:uFill>
                <a:latin typeface="HG丸ｺﾞｼｯｸM-PRO" panose="020F0600000000000000" pitchFamily="50" charset="-128"/>
                <a:ea typeface="HG丸ｺﾞｼｯｸM-PRO" panose="020F0600000000000000" pitchFamily="50" charset="-128"/>
              </a:rPr>
              <a:t>　精神科救急・合併症入院料（１日につき</a:t>
            </a:r>
            <a:r>
              <a:rPr lang="ja-JP" altLang="en-US" sz="2200" dirty="0" smtClean="0">
                <a:uFill>
                  <a:solidFill>
                    <a:srgbClr val="0000FF"/>
                  </a:solidFill>
                </a:u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注４</a:t>
            </a:r>
            <a:endParaRPr lang="en-US" altLang="ja-JP" sz="2200" dirty="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dirty="0">
              <a:latin typeface="HG丸ｺﾞｼｯｸM-PRO" panose="020F0600000000000000" pitchFamily="50" charset="-128"/>
              <a:ea typeface="HG丸ｺﾞｼｯｸM-PRO" panose="020F0600000000000000" pitchFamily="50" charset="-128"/>
            </a:endParaRPr>
          </a:p>
          <a:p>
            <a:pPr marL="265113" indent="-265113">
              <a:spcBef>
                <a:spcPts val="0"/>
              </a:spcBef>
              <a:buNone/>
            </a:pP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（新）院内標準診療計画加算</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0"/>
              </a:spcBef>
              <a:buNone/>
            </a:pP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800" dirty="0">
                <a:solidFill>
                  <a:srgbClr val="FF0000"/>
                </a:solidFill>
                <a:latin typeface="HG丸ｺﾞｼｯｸM-PRO" panose="020F0600000000000000" pitchFamily="50" charset="-128"/>
                <a:ea typeface="HG丸ｺﾞｼｯｸM-PRO" panose="020F0600000000000000" pitchFamily="50" charset="-128"/>
              </a:rPr>
              <a:t>退院時１回</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）２００点</a:t>
            </a:r>
            <a:endParaRPr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0"/>
              </a:spcBef>
              <a:buNone/>
            </a:pPr>
            <a:endParaRPr lang="en-US" altLang="ja-JP" sz="2400" dirty="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0"/>
              </a:spcBef>
              <a:buNone/>
            </a:pPr>
            <a:r>
              <a:rPr lang="ja-JP" altLang="en-US" sz="2200" dirty="0" smtClean="0">
                <a:latin typeface="HG丸ｺﾞｼｯｸM-PRO" panose="020F0600000000000000" pitchFamily="50" charset="-128"/>
                <a:ea typeface="HG丸ｺﾞｼｯｸM-PRO" panose="020F0600000000000000" pitchFamily="50" charset="-128"/>
              </a:rPr>
              <a:t>［算定要件］</a:t>
            </a:r>
            <a:endParaRPr lang="en-US" altLang="ja-JP" sz="2200" dirty="0" smtClean="0">
              <a:latin typeface="HG丸ｺﾞｼｯｸM-PRO" panose="020F0600000000000000" pitchFamily="50" charset="-128"/>
              <a:ea typeface="HG丸ｺﾞｼｯｸM-PRO" panose="020F0600000000000000" pitchFamily="50" charset="-128"/>
            </a:endParaRPr>
          </a:p>
          <a:p>
            <a:pPr marL="265113" indent="0">
              <a:spcBef>
                <a:spcPts val="0"/>
              </a:spcBef>
              <a:buNone/>
            </a:pPr>
            <a:r>
              <a:rPr lang="ja-JP" altLang="en-US" sz="2200" dirty="0" smtClean="0">
                <a:latin typeface="HG丸ｺﾞｼｯｸM-PRO" panose="020F0600000000000000" pitchFamily="50" charset="-128"/>
                <a:ea typeface="HG丸ｺﾞｼｯｸM-PRO" panose="020F0600000000000000" pitchFamily="50" charset="-128"/>
              </a:rPr>
              <a:t>　入院した日から起算して７日以内に</a:t>
            </a:r>
            <a:r>
              <a:rPr lang="ja-JP" altLang="en-US" sz="2200" u="heavy" dirty="0" smtClean="0">
                <a:uFill>
                  <a:solidFill>
                    <a:srgbClr val="0000FF"/>
                  </a:solidFill>
                </a:uFill>
                <a:latin typeface="HG丸ｺﾞｼｯｸM-PRO" panose="020F0600000000000000" pitchFamily="50" charset="-128"/>
                <a:ea typeface="HG丸ｺﾞｼｯｸM-PRO" panose="020F0600000000000000" pitchFamily="50" charset="-128"/>
              </a:rPr>
              <a:t>医師、看護師及び精神保健福祉士等が共同</a:t>
            </a:r>
            <a:r>
              <a:rPr lang="ja-JP" altLang="en-US" sz="2200" dirty="0" smtClean="0">
                <a:latin typeface="HG丸ｺﾞｼｯｸM-PRO" panose="020F0600000000000000" pitchFamily="50" charset="-128"/>
                <a:ea typeface="HG丸ｺﾞｼｯｸM-PRO" panose="020F0600000000000000" pitchFamily="50" charset="-128"/>
              </a:rPr>
              <a:t>して、</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院内標準診療計画を策定</a:t>
            </a:r>
            <a:r>
              <a:rPr lang="ja-JP" altLang="en-US" sz="2200" dirty="0" smtClean="0">
                <a:latin typeface="HG丸ｺﾞｼｯｸM-PRO" panose="020F0600000000000000" pitchFamily="50" charset="-128"/>
                <a:ea typeface="HG丸ｺﾞｼｯｸM-PRO" panose="020F0600000000000000" pitchFamily="50" charset="-128"/>
              </a:rPr>
              <a:t>し、当該計画書に基づき診療を行い、当該患者が</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６０日以内に退院した場合</a:t>
            </a:r>
            <a:r>
              <a:rPr lang="ja-JP" altLang="en-US" sz="2200" dirty="0" smtClean="0">
                <a:latin typeface="HG丸ｺﾞｼｯｸM-PRO" panose="020F0600000000000000" pitchFamily="50" charset="-128"/>
                <a:ea typeface="HG丸ｺﾞｼｯｸM-PRO" panose="020F0600000000000000" pitchFamily="50" charset="-128"/>
              </a:rPr>
              <a:t>に退院時１回に限り所定点数に加算する。</a:t>
            </a:r>
            <a:endParaRPr lang="en-US" altLang="ja-JP" sz="2200" dirty="0" smtClean="0">
              <a:latin typeface="HG丸ｺﾞｼｯｸM-PRO" panose="020F0600000000000000" pitchFamily="50" charset="-128"/>
              <a:ea typeface="HG丸ｺﾞｼｯｸM-PRO" panose="020F0600000000000000" pitchFamily="50" charset="-128"/>
            </a:endParaRPr>
          </a:p>
          <a:p>
            <a:pPr marL="0" indent="0">
              <a:spcBef>
                <a:spcPts val="1200"/>
              </a:spcBef>
              <a:buNone/>
            </a:pPr>
            <a:r>
              <a:rPr lang="ja-JP" altLang="en-US" sz="2200" dirty="0" smtClean="0">
                <a:latin typeface="HG丸ｺﾞｼｯｸM-PRO" panose="020F0600000000000000" pitchFamily="50" charset="-128"/>
                <a:ea typeface="HG丸ｺﾞｼｯｸM-PRO" panose="020F0600000000000000" pitchFamily="50" charset="-128"/>
              </a:rPr>
              <a:t>［対象患者］</a:t>
            </a:r>
            <a:endParaRPr lang="en-US" altLang="ja-JP" sz="2200" dirty="0">
              <a:latin typeface="HG丸ｺﾞｼｯｸM-PRO" panose="020F0600000000000000" pitchFamily="50" charset="-128"/>
              <a:ea typeface="HG丸ｺﾞｼｯｸM-PRO" panose="020F0600000000000000" pitchFamily="50" charset="-128"/>
            </a:endParaRPr>
          </a:p>
          <a:p>
            <a:pPr marL="265113" indent="0">
              <a:spcBef>
                <a:spcPts val="0"/>
              </a:spcBef>
              <a:buNone/>
            </a:pP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統合失調症、統合失調型障害及び妄想性障害又は気分（感情）障害のもの</a:t>
            </a:r>
            <a:endParaRPr lang="en-US" altLang="ja-JP" sz="2200" dirty="0">
              <a:solidFill>
                <a:srgbClr val="0000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055393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19728" y="980728"/>
            <a:ext cx="8500744" cy="5760640"/>
          </a:xfrm>
          <a:prstGeom prst="snip2DiagRect">
            <a:avLst>
              <a:gd name="adj1" fmla="val 0"/>
              <a:gd name="adj2" fmla="val 691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62441" y="116632"/>
            <a:ext cx="8568952" cy="1152128"/>
          </a:xfrm>
          <a:prstGeom prst="roundRect">
            <a:avLst>
              <a:gd name="adj" fmla="val 1708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85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フローチャート : 代替処理 7"/>
          <p:cNvSpPr/>
          <p:nvPr/>
        </p:nvSpPr>
        <p:spPr>
          <a:xfrm>
            <a:off x="269701" y="2348880"/>
            <a:ext cx="8630039" cy="2232248"/>
          </a:xfrm>
          <a:prstGeom prst="flowChartAlternateProcess">
            <a:avLst/>
          </a:prstGeom>
          <a:solidFill>
            <a:srgbClr val="FFFFCC"/>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188640"/>
            <a:ext cx="8424936" cy="6669360"/>
          </a:xfrm>
        </p:spPr>
        <p:txBody>
          <a:bodyPr>
            <a:normAutofit fontScale="92500" lnSpcReduction="20000"/>
          </a:bodyPr>
          <a:lstStyle/>
          <a:p>
            <a:pPr marL="0" indent="0">
              <a:lnSpc>
                <a:spcPct val="110000"/>
              </a:lnSpc>
              <a:spcBef>
                <a:spcPts val="600"/>
              </a:spcBef>
              <a:buNone/>
            </a:pPr>
            <a:r>
              <a:rPr lang="ja-JP" altLang="en-US" sz="2600" dirty="0" smtClean="0">
                <a:latin typeface="HG丸ｺﾞｼｯｸM-PRO" panose="020F0600000000000000" pitchFamily="50" charset="-128"/>
                <a:ea typeface="HG丸ｺﾞｼｯｸM-PRO" panose="020F0600000000000000" pitchFamily="50" charset="-128"/>
              </a:rPr>
              <a:t>Ａ</a:t>
            </a:r>
            <a:r>
              <a:rPr lang="en-US" altLang="ja-JP" sz="2600" dirty="0" smtClean="0">
                <a:latin typeface="HG丸ｺﾞｼｯｸM-PRO" panose="020F0600000000000000" pitchFamily="50" charset="-128"/>
                <a:ea typeface="HG丸ｺﾞｼｯｸM-PRO" panose="020F0600000000000000" pitchFamily="50" charset="-128"/>
              </a:rPr>
              <a:t>312</a:t>
            </a:r>
            <a:r>
              <a:rPr lang="ja-JP" altLang="en-US" sz="2600" dirty="0">
                <a:latin typeface="HG丸ｺﾞｼｯｸM-PRO" panose="020F0600000000000000" pitchFamily="50" charset="-128"/>
                <a:ea typeface="HG丸ｺﾞｼｯｸM-PRO" panose="020F0600000000000000" pitchFamily="50" charset="-128"/>
              </a:rPr>
              <a:t>　</a:t>
            </a:r>
            <a:r>
              <a:rPr lang="ja-JP" altLang="en-US" sz="2600" dirty="0" smtClean="0">
                <a:latin typeface="HG丸ｺﾞｼｯｸM-PRO" panose="020F0600000000000000" pitchFamily="50" charset="-128"/>
                <a:ea typeface="HG丸ｺﾞｼｯｸM-PRO" panose="020F0600000000000000" pitchFamily="50" charset="-128"/>
              </a:rPr>
              <a:t>精神療養病棟入院料</a:t>
            </a:r>
            <a:r>
              <a:rPr lang="ja-JP" altLang="en-US" sz="2600" dirty="0">
                <a:latin typeface="HG丸ｺﾞｼｯｸM-PRO" panose="020F0600000000000000" pitchFamily="50" charset="-128"/>
                <a:ea typeface="HG丸ｺﾞｼｯｸM-PRO" panose="020F0600000000000000" pitchFamily="50" charset="-128"/>
              </a:rPr>
              <a:t>（１日につき</a:t>
            </a:r>
            <a:r>
              <a:rPr lang="ja-JP" altLang="en-US" sz="2600" dirty="0" smtClean="0">
                <a:latin typeface="HG丸ｺﾞｼｯｸM-PRO" panose="020F0600000000000000" pitchFamily="50" charset="-128"/>
                <a:ea typeface="HG丸ｺﾞｼｯｸM-PRO" panose="020F0600000000000000" pitchFamily="50" charset="-128"/>
              </a:rPr>
              <a:t>）</a:t>
            </a:r>
            <a:r>
              <a:rPr lang="en-US" altLang="ja-JP" sz="2600" dirty="0" smtClean="0">
                <a:latin typeface="HG丸ｺﾞｼｯｸM-PRO" panose="020F0600000000000000" pitchFamily="50" charset="-128"/>
                <a:ea typeface="HG丸ｺﾞｼｯｸM-PRO" panose="020F0600000000000000" pitchFamily="50" charset="-128"/>
              </a:rPr>
              <a:t/>
            </a:r>
            <a:br>
              <a:rPr lang="en-US" altLang="ja-JP" sz="2600" dirty="0" smtClean="0">
                <a:latin typeface="HG丸ｺﾞｼｯｸM-PRO" panose="020F0600000000000000" pitchFamily="50" charset="-128"/>
                <a:ea typeface="HG丸ｺﾞｼｯｸM-PRO" panose="020F0600000000000000" pitchFamily="50" charset="-128"/>
              </a:rPr>
            </a:b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a:solidFill>
                  <a:srgbClr val="FF0000"/>
                </a:solidFill>
                <a:latin typeface="HG丸ｺﾞｼｯｸM-PRO" panose="020F0600000000000000" pitchFamily="50" charset="-128"/>
                <a:ea typeface="HG丸ｺﾞｼｯｸM-PRO" panose="020F0600000000000000" pitchFamily="50" charset="-128"/>
              </a:rPr>
              <a:t>０６１</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400" dirty="0">
                <a:solidFill>
                  <a:srgbClr val="FF0000"/>
                </a:solidFill>
                <a:latin typeface="HG丸ｺﾞｼｯｸM-PRO" panose="020F0600000000000000" pitchFamily="50" charset="-128"/>
                <a:ea typeface="HG丸ｺﾞｼｯｸM-PRO" panose="020F0600000000000000" pitchFamily="50" charset="-128"/>
              </a:rPr>
              <a:t>　→　１</a:t>
            </a:r>
            <a:r>
              <a:rPr lang="en-US" altLang="ja-JP" sz="24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400" dirty="0">
                <a:solidFill>
                  <a:srgbClr val="FF0000"/>
                </a:solidFill>
                <a:latin typeface="HG丸ｺﾞｼｯｸM-PRO" panose="020F0600000000000000" pitchFamily="50" charset="-128"/>
                <a:ea typeface="HG丸ｺﾞｼｯｸM-PRO" panose="020F0600000000000000" pitchFamily="50" charset="-128"/>
              </a:rPr>
              <a:t>０９０</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400" dirty="0">
                <a:solidFill>
                  <a:srgbClr val="0000FF"/>
                </a:solidFill>
                <a:latin typeface="HG丸ｺﾞｼｯｸM-PRO" panose="020F0600000000000000" pitchFamily="50" charset="-128"/>
                <a:ea typeface="HG丸ｺﾞｼｯｸM-PRO" panose="020F0600000000000000" pitchFamily="50" charset="-128"/>
              </a:rPr>
              <a:t>（</a:t>
            </a:r>
            <a:r>
              <a:rPr lang="en-US" altLang="ja-JP" sz="24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400" dirty="0">
                <a:solidFill>
                  <a:srgbClr val="0000FF"/>
                </a:solidFill>
                <a:latin typeface="HG丸ｺﾞｼｯｸM-PRO" panose="020F0600000000000000" pitchFamily="50" charset="-128"/>
                <a:ea typeface="HG丸ｺﾞｼｯｸM-PRO" panose="020F0600000000000000" pitchFamily="50" charset="-128"/>
              </a:rPr>
              <a:t>29</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400" dirty="0">
              <a:solidFill>
                <a:srgbClr val="0000FF"/>
              </a:solidFill>
              <a:latin typeface="HG丸ｺﾞｼｯｸM-PRO" panose="020F0600000000000000" pitchFamily="50" charset="-128"/>
              <a:ea typeface="HG丸ｺﾞｼｯｸM-PRO" panose="020F0600000000000000" pitchFamily="50" charset="-128"/>
            </a:endParaRPr>
          </a:p>
          <a:p>
            <a:pPr marL="1254125" indent="0">
              <a:lnSpc>
                <a:spcPct val="110000"/>
              </a:lnSpc>
              <a:spcBef>
                <a:spcPts val="600"/>
              </a:spcBef>
              <a:spcAft>
                <a:spcPts val="600"/>
              </a:spcAft>
              <a:buNone/>
            </a:pPr>
            <a:r>
              <a:rPr lang="en-US" altLang="ja-JP" sz="1800" u="sng" dirty="0">
                <a:uFill>
                  <a:solidFill>
                    <a:srgbClr val="0000FF"/>
                  </a:solidFill>
                </a:uFill>
                <a:latin typeface="HG丸ｺﾞｼｯｸM-PRO" panose="020F0600000000000000" pitchFamily="50" charset="-128"/>
                <a:ea typeface="HG丸ｺﾞｼｯｸM-PRO" panose="020F0600000000000000" pitchFamily="50" charset="-128"/>
              </a:rPr>
              <a:t>※</a:t>
            </a:r>
            <a:r>
              <a:rPr lang="ja-JP" altLang="en-US" sz="1800" u="sng" dirty="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p>
          <a:p>
            <a:pPr marL="265113" indent="-265113">
              <a:lnSpc>
                <a:spcPct val="110000"/>
              </a:lnSpc>
              <a:spcBef>
                <a:spcPts val="0"/>
              </a:spcBef>
              <a:buNone/>
            </a:pPr>
            <a:endParaRPr lang="en-US" altLang="ja-JP" sz="1200" dirty="0" smtClean="0">
              <a:latin typeface="HG丸ｺﾞｼｯｸM-PRO" panose="020F0600000000000000" pitchFamily="50" charset="-128"/>
              <a:ea typeface="HG丸ｺﾞｼｯｸM-PRO" panose="020F0600000000000000" pitchFamily="50" charset="-128"/>
            </a:endParaRPr>
          </a:p>
          <a:p>
            <a:pPr marL="265113" indent="-265113">
              <a:lnSpc>
                <a:spcPct val="120000"/>
              </a:lnSpc>
              <a:spcBef>
                <a:spcPts val="0"/>
              </a:spcBef>
              <a:buNone/>
            </a:pP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慢性期の病棟では、精神保健福祉士の配置により、平均在院日数が短縮することが示されていることを踏まえ</a:t>
            </a:r>
            <a:r>
              <a:rPr lang="ja-JP" altLang="en-US" sz="2000" dirty="0" smtClean="0">
                <a:latin typeface="HG丸ｺﾞｼｯｸM-PRO" panose="020F0600000000000000" pitchFamily="50" charset="-128"/>
                <a:ea typeface="HG丸ｺﾞｼｯｸM-PRO" panose="020F0600000000000000" pitchFamily="50" charset="-128"/>
              </a:rPr>
              <a:t>、</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精神</a:t>
            </a:r>
            <a:r>
              <a:rPr lang="ja-JP" altLang="en-US" sz="2000" dirty="0">
                <a:solidFill>
                  <a:srgbClr val="0000FF"/>
                </a:solidFill>
                <a:latin typeface="HG丸ｺﾞｼｯｸM-PRO" panose="020F0600000000000000" pitchFamily="50" charset="-128"/>
                <a:ea typeface="HG丸ｺﾞｼｯｸM-PRO" panose="020F0600000000000000" pitchFamily="50" charset="-128"/>
              </a:rPr>
              <a:t>保健福祉士を配置した場合の評価を新設</a:t>
            </a:r>
            <a:r>
              <a:rPr lang="ja-JP" altLang="en-US" sz="2000" dirty="0">
                <a:latin typeface="HG丸ｺﾞｼｯｸM-PRO" panose="020F0600000000000000" pitchFamily="50" charset="-128"/>
                <a:ea typeface="HG丸ｺﾞｼｯｸM-PRO" panose="020F0600000000000000" pitchFamily="50" charset="-128"/>
              </a:rPr>
              <a:t>する</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542925">
              <a:lnSpc>
                <a:spcPct val="110000"/>
              </a:lnSpc>
              <a:spcBef>
                <a:spcPts val="0"/>
              </a:spcBef>
              <a:buNone/>
            </a:pPr>
            <a:r>
              <a:rPr lang="ja-JP" altLang="en-US" sz="1100" dirty="0">
                <a:latin typeface="HG丸ｺﾞｼｯｸM-PRO" panose="020F0600000000000000" pitchFamily="50" charset="-128"/>
                <a:ea typeface="HG丸ｺﾞｼｯｸM-PRO" panose="020F0600000000000000" pitchFamily="50" charset="-128"/>
              </a:rPr>
              <a:t>　</a:t>
            </a:r>
            <a:endParaRPr lang="en-US" altLang="ja-JP" sz="1100" dirty="0">
              <a:latin typeface="HG丸ｺﾞｼｯｸM-PRO" panose="020F0600000000000000" pitchFamily="50" charset="-128"/>
              <a:ea typeface="HG丸ｺﾞｼｯｸM-PRO" panose="020F0600000000000000" pitchFamily="50" charset="-128"/>
            </a:endParaRPr>
          </a:p>
          <a:p>
            <a:pPr marL="542925" indent="-276225">
              <a:lnSpc>
                <a:spcPct val="120000"/>
              </a:lnSpc>
              <a:spcBef>
                <a:spcPts val="600"/>
              </a:spcBef>
              <a:buNone/>
            </a:pPr>
            <a:r>
              <a:rPr lang="ja-JP" altLang="en-US" sz="2600" dirty="0" smtClean="0">
                <a:solidFill>
                  <a:srgbClr val="FF0000"/>
                </a:solidFill>
                <a:latin typeface="HG丸ｺﾞｼｯｸM-PRO" panose="020F0600000000000000" pitchFamily="50" charset="-128"/>
                <a:ea typeface="HG丸ｺﾞｼｯｸM-PRO" panose="020F0600000000000000" pitchFamily="50" charset="-128"/>
              </a:rPr>
              <a:t>（新）注６　精神</a:t>
            </a:r>
            <a:r>
              <a:rPr lang="ja-JP" altLang="en-US" sz="2600" dirty="0">
                <a:solidFill>
                  <a:srgbClr val="FF0000"/>
                </a:solidFill>
                <a:latin typeface="HG丸ｺﾞｼｯｸM-PRO" panose="020F0600000000000000" pitchFamily="50" charset="-128"/>
                <a:ea typeface="HG丸ｺﾞｼｯｸM-PRO" panose="020F0600000000000000" pitchFamily="50" charset="-128"/>
              </a:rPr>
              <a:t>保健福祉士配置</a:t>
            </a:r>
            <a:r>
              <a:rPr lang="ja-JP" altLang="en-US" sz="2600" dirty="0" smtClean="0">
                <a:solidFill>
                  <a:srgbClr val="FF0000"/>
                </a:solidFill>
                <a:latin typeface="HG丸ｺﾞｼｯｸM-PRO" panose="020F0600000000000000" pitchFamily="50" charset="-128"/>
                <a:ea typeface="HG丸ｺﾞｼｯｸM-PRO" panose="020F0600000000000000" pitchFamily="50" charset="-128"/>
              </a:rPr>
              <a:t>加算</a:t>
            </a:r>
            <a:r>
              <a:rPr lang="en-US" altLang="ja-JP" sz="2600" dirty="0" smtClean="0">
                <a:solidFill>
                  <a:srgbClr val="FF0000"/>
                </a:solidFill>
                <a:latin typeface="HG丸ｺﾞｼｯｸM-PRO" panose="020F0600000000000000" pitchFamily="50" charset="-128"/>
                <a:ea typeface="HG丸ｺﾞｼｯｸM-PRO" panose="020F0600000000000000" pitchFamily="50" charset="-128"/>
              </a:rPr>
              <a:t/>
            </a:r>
            <a:br>
              <a:rPr lang="en-US" altLang="ja-JP" sz="2600" dirty="0" smtClean="0">
                <a:solidFill>
                  <a:srgbClr val="FF0000"/>
                </a:solidFill>
                <a:latin typeface="HG丸ｺﾞｼｯｸM-PRO" panose="020F0600000000000000" pitchFamily="50" charset="-128"/>
                <a:ea typeface="HG丸ｺﾞｼｯｸM-PRO" panose="020F0600000000000000" pitchFamily="50" charset="-128"/>
              </a:rPr>
            </a:br>
            <a:r>
              <a:rPr lang="ja-JP" altLang="en-US" sz="26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600" dirty="0">
                <a:solidFill>
                  <a:srgbClr val="FF0000"/>
                </a:solidFill>
                <a:latin typeface="HG丸ｺﾞｼｯｸM-PRO" panose="020F0600000000000000" pitchFamily="50" charset="-128"/>
                <a:ea typeface="HG丸ｺﾞｼｯｸM-PRO" panose="020F0600000000000000" pitchFamily="50" charset="-128"/>
              </a:rPr>
              <a:t>１日につき</a:t>
            </a:r>
            <a:r>
              <a:rPr lang="ja-JP" altLang="en-US" sz="2600" dirty="0" smtClean="0">
                <a:solidFill>
                  <a:srgbClr val="FF0000"/>
                </a:solidFill>
                <a:latin typeface="HG丸ｺﾞｼｯｸM-PRO" panose="020F0600000000000000" pitchFamily="50" charset="-128"/>
                <a:ea typeface="HG丸ｺﾞｼｯｸM-PRO" panose="020F0600000000000000" pitchFamily="50" charset="-128"/>
              </a:rPr>
              <a:t>）　３０点</a:t>
            </a:r>
            <a:endParaRPr lang="en-US" altLang="ja-JP" sz="2600" dirty="0">
              <a:solidFill>
                <a:srgbClr val="FF0000"/>
              </a:solidFill>
              <a:latin typeface="HG丸ｺﾞｼｯｸM-PRO" panose="020F0600000000000000" pitchFamily="50" charset="-128"/>
              <a:ea typeface="HG丸ｺﾞｼｯｸM-PRO" panose="020F0600000000000000" pitchFamily="50" charset="-128"/>
            </a:endParaRPr>
          </a:p>
          <a:p>
            <a:pPr marL="542925" indent="-276225">
              <a:lnSpc>
                <a:spcPct val="110000"/>
              </a:lnSpc>
              <a:spcBef>
                <a:spcPts val="0"/>
              </a:spcBef>
              <a:buNone/>
            </a:pPr>
            <a:endParaRPr lang="en-US" altLang="ja-JP" sz="1100" dirty="0" smtClean="0">
              <a:latin typeface="HG丸ｺﾞｼｯｸM-PRO" panose="020F0600000000000000" pitchFamily="50" charset="-128"/>
              <a:ea typeface="HG丸ｺﾞｼｯｸM-PRO" panose="020F0600000000000000" pitchFamily="50" charset="-128"/>
            </a:endParaRPr>
          </a:p>
          <a:p>
            <a:pPr marL="1169988" indent="-1169988">
              <a:lnSpc>
                <a:spcPct val="120000"/>
              </a:lnSpc>
              <a:spcBef>
                <a:spcPts val="0"/>
              </a:spcBef>
              <a:buNone/>
            </a:pP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（新）</a:t>
            </a:r>
            <a:r>
              <a:rPr lang="ja-JP" altLang="en-US" sz="1900" dirty="0" smtClean="0">
                <a:solidFill>
                  <a:srgbClr val="FF0000"/>
                </a:solidFill>
                <a:latin typeface="HG丸ｺﾞｼｯｸM-PRO" panose="020F0600000000000000" pitchFamily="50" charset="-128"/>
                <a:ea typeface="HG丸ｺﾞｼｯｸM-PRO" panose="020F0600000000000000" pitchFamily="50" charset="-128"/>
              </a:rPr>
              <a:t>注７</a:t>
            </a:r>
            <a:r>
              <a:rPr lang="ja-JP" altLang="en-US" sz="1900" dirty="0" smtClean="0">
                <a:latin typeface="HG丸ｺﾞｼｯｸM-PRO" panose="020F0600000000000000" pitchFamily="50" charset="-128"/>
                <a:ea typeface="HG丸ｺﾞｼｯｸM-PRO" panose="020F0600000000000000" pitchFamily="50" charset="-128"/>
              </a:rPr>
              <a:t>　精神</a:t>
            </a:r>
            <a:r>
              <a:rPr lang="ja-JP" altLang="en-US" sz="1900" dirty="0">
                <a:latin typeface="HG丸ｺﾞｼｯｸM-PRO" panose="020F0600000000000000" pitchFamily="50" charset="-128"/>
                <a:ea typeface="HG丸ｺﾞｼｯｸM-PRO" panose="020F0600000000000000" pitchFamily="50" charset="-128"/>
              </a:rPr>
              <a:t>保健</a:t>
            </a:r>
            <a:r>
              <a:rPr lang="ja-JP" altLang="en-US" sz="1900" dirty="0" smtClean="0">
                <a:latin typeface="HG丸ｺﾞｼｯｸM-PRO" panose="020F0600000000000000" pitchFamily="50" charset="-128"/>
                <a:ea typeface="HG丸ｺﾞｼｯｸM-PRO" panose="020F0600000000000000" pitchFamily="50" charset="-128"/>
              </a:rPr>
              <a:t>福祉士配置</a:t>
            </a:r>
            <a:r>
              <a:rPr lang="ja-JP" altLang="en-US" sz="1900" dirty="0">
                <a:latin typeface="HG丸ｺﾞｼｯｸM-PRO" panose="020F0600000000000000" pitchFamily="50" charset="-128"/>
                <a:ea typeface="HG丸ｺﾞｼｯｸM-PRO" panose="020F0600000000000000" pitchFamily="50" charset="-128"/>
              </a:rPr>
              <a:t>加算を算定した場合は、Ａ</a:t>
            </a:r>
            <a:r>
              <a:rPr lang="en-US" altLang="ja-JP" sz="1900" dirty="0">
                <a:latin typeface="HG丸ｺﾞｼｯｸM-PRO" panose="020F0600000000000000" pitchFamily="50" charset="-128"/>
                <a:ea typeface="HG丸ｺﾞｼｯｸM-PRO" panose="020F0600000000000000" pitchFamily="50" charset="-128"/>
              </a:rPr>
              <a:t>230-2</a:t>
            </a:r>
            <a:r>
              <a:rPr lang="ja-JP" altLang="en-US" sz="1900" dirty="0">
                <a:latin typeface="HG丸ｺﾞｼｯｸM-PRO" panose="020F0600000000000000" pitchFamily="50" charset="-128"/>
                <a:ea typeface="HG丸ｺﾞｼｯｸM-PRO" panose="020F0600000000000000" pitchFamily="50" charset="-128"/>
              </a:rPr>
              <a:t>精神科</a:t>
            </a:r>
            <a:r>
              <a:rPr lang="ja-JP" altLang="en-US" sz="1900" dirty="0" smtClean="0">
                <a:latin typeface="HG丸ｺﾞｼｯｸM-PRO" panose="020F0600000000000000" pitchFamily="50" charset="-128"/>
                <a:ea typeface="HG丸ｺﾞｼｯｸM-PRO" panose="020F0600000000000000" pitchFamily="50" charset="-128"/>
              </a:rPr>
              <a:t>地域</a:t>
            </a:r>
            <a:r>
              <a:rPr lang="en-US" altLang="ja-JP" sz="1900" dirty="0" smtClean="0">
                <a:latin typeface="HG丸ｺﾞｼｯｸM-PRO" panose="020F0600000000000000" pitchFamily="50" charset="-128"/>
                <a:ea typeface="HG丸ｺﾞｼｯｸM-PRO" panose="020F0600000000000000" pitchFamily="50" charset="-128"/>
              </a:rPr>
              <a:t/>
            </a:r>
            <a:br>
              <a:rPr lang="en-US" altLang="ja-JP" sz="1900" dirty="0" smtClean="0">
                <a:latin typeface="HG丸ｺﾞｼｯｸM-PRO" panose="020F0600000000000000" pitchFamily="50" charset="-128"/>
                <a:ea typeface="HG丸ｺﾞｼｯｸM-PRO" panose="020F0600000000000000" pitchFamily="50" charset="-128"/>
              </a:rPr>
            </a:br>
            <a:r>
              <a:rPr lang="ja-JP" altLang="en-US" sz="1900" dirty="0" smtClean="0">
                <a:latin typeface="HG丸ｺﾞｼｯｸM-PRO" panose="020F0600000000000000" pitchFamily="50" charset="-128"/>
                <a:ea typeface="HG丸ｺﾞｼｯｸM-PRO" panose="020F0600000000000000" pitchFamily="50" charset="-128"/>
              </a:rPr>
              <a:t>移行</a:t>
            </a:r>
            <a:r>
              <a:rPr lang="ja-JP" altLang="en-US" sz="1900" dirty="0">
                <a:latin typeface="HG丸ｺﾞｼｯｸM-PRO" panose="020F0600000000000000" pitchFamily="50" charset="-128"/>
                <a:ea typeface="HG丸ｺﾞｼｯｸM-PRO" panose="020F0600000000000000" pitchFamily="50" charset="-128"/>
              </a:rPr>
              <a:t>実施加算、Ｂ</a:t>
            </a:r>
            <a:r>
              <a:rPr lang="en-US" altLang="ja-JP" sz="1900" dirty="0">
                <a:latin typeface="HG丸ｺﾞｼｯｸM-PRO" panose="020F0600000000000000" pitchFamily="50" charset="-128"/>
                <a:ea typeface="HG丸ｺﾞｼｯｸM-PRO" panose="020F0600000000000000" pitchFamily="50" charset="-128"/>
              </a:rPr>
              <a:t>005</a:t>
            </a:r>
            <a:r>
              <a:rPr lang="ja-JP" altLang="en-US" sz="1900" dirty="0">
                <a:latin typeface="HG丸ｺﾞｼｯｸM-PRO" panose="020F0600000000000000" pitchFamily="50" charset="-128"/>
                <a:ea typeface="HG丸ｺﾞｼｯｸM-PRO" panose="020F0600000000000000" pitchFamily="50" charset="-128"/>
              </a:rPr>
              <a:t>退院時共同指導料２、Ｂ</a:t>
            </a:r>
            <a:r>
              <a:rPr lang="en-US" altLang="ja-JP" sz="1900" dirty="0">
                <a:latin typeface="HG丸ｺﾞｼｯｸM-PRO" panose="020F0600000000000000" pitchFamily="50" charset="-128"/>
                <a:ea typeface="HG丸ｺﾞｼｯｸM-PRO" panose="020F0600000000000000" pitchFamily="50" charset="-128"/>
              </a:rPr>
              <a:t>005-1-2</a:t>
            </a:r>
            <a:r>
              <a:rPr lang="ja-JP" altLang="en-US" sz="1900" dirty="0" smtClean="0">
                <a:latin typeface="HG丸ｺﾞｼｯｸM-PRO" panose="020F0600000000000000" pitchFamily="50" charset="-128"/>
                <a:ea typeface="HG丸ｺﾞｼｯｸM-PRO" panose="020F0600000000000000" pitchFamily="50" charset="-128"/>
              </a:rPr>
              <a:t>介護支</a:t>
            </a:r>
            <a:r>
              <a:rPr lang="en-US" altLang="ja-JP" sz="1900" dirty="0" smtClean="0">
                <a:latin typeface="HG丸ｺﾞｼｯｸM-PRO" panose="020F0600000000000000" pitchFamily="50" charset="-128"/>
                <a:ea typeface="HG丸ｺﾞｼｯｸM-PRO" panose="020F0600000000000000" pitchFamily="50" charset="-128"/>
              </a:rPr>
              <a:t/>
            </a:r>
            <a:br>
              <a:rPr lang="en-US" altLang="ja-JP" sz="1900" dirty="0" smtClean="0">
                <a:latin typeface="HG丸ｺﾞｼｯｸM-PRO" panose="020F0600000000000000" pitchFamily="50" charset="-128"/>
                <a:ea typeface="HG丸ｺﾞｼｯｸM-PRO" panose="020F0600000000000000" pitchFamily="50" charset="-128"/>
              </a:rPr>
            </a:br>
            <a:r>
              <a:rPr lang="ja-JP" altLang="en-US" sz="1900" dirty="0" smtClean="0">
                <a:latin typeface="HG丸ｺﾞｼｯｸM-PRO" panose="020F0600000000000000" pitchFamily="50" charset="-128"/>
                <a:ea typeface="HG丸ｺﾞｼｯｸM-PRO" panose="020F0600000000000000" pitchFamily="50" charset="-128"/>
              </a:rPr>
              <a:t>援連携</a:t>
            </a:r>
            <a:r>
              <a:rPr lang="ja-JP" altLang="en-US" sz="1900" dirty="0">
                <a:latin typeface="HG丸ｺﾞｼｯｸM-PRO" panose="020F0600000000000000" pitchFamily="50" charset="-128"/>
                <a:ea typeface="HG丸ｺﾞｼｯｸM-PRO" panose="020F0600000000000000" pitchFamily="50" charset="-128"/>
              </a:rPr>
              <a:t>指導料、Ｉ</a:t>
            </a:r>
            <a:r>
              <a:rPr lang="en-US" altLang="ja-JP" sz="1900" dirty="0">
                <a:latin typeface="HG丸ｺﾞｼｯｸM-PRO" panose="020F0600000000000000" pitchFamily="50" charset="-128"/>
                <a:ea typeface="HG丸ｺﾞｼｯｸM-PRO" panose="020F0600000000000000" pitchFamily="50" charset="-128"/>
              </a:rPr>
              <a:t>011</a:t>
            </a:r>
            <a:r>
              <a:rPr lang="ja-JP" altLang="en-US" sz="1900" dirty="0">
                <a:latin typeface="HG丸ｺﾞｼｯｸM-PRO" panose="020F0600000000000000" pitchFamily="50" charset="-128"/>
                <a:ea typeface="HG丸ｺﾞｼｯｸM-PRO" panose="020F0600000000000000" pitchFamily="50" charset="-128"/>
              </a:rPr>
              <a:t>精神科退院指導料及びＩ</a:t>
            </a:r>
            <a:r>
              <a:rPr lang="en-US" altLang="ja-JP" sz="1900" dirty="0">
                <a:latin typeface="HG丸ｺﾞｼｯｸM-PRO" panose="020F0600000000000000" pitchFamily="50" charset="-128"/>
                <a:ea typeface="HG丸ｺﾞｼｯｸM-PRO" panose="020F0600000000000000" pitchFamily="50" charset="-128"/>
              </a:rPr>
              <a:t>011-2</a:t>
            </a:r>
            <a:r>
              <a:rPr lang="ja-JP" altLang="en-US" sz="1900" dirty="0">
                <a:latin typeface="HG丸ｺﾞｼｯｸM-PRO" panose="020F0600000000000000" pitchFamily="50" charset="-128"/>
                <a:ea typeface="HG丸ｺﾞｼｯｸM-PRO" panose="020F0600000000000000" pitchFamily="50" charset="-128"/>
              </a:rPr>
              <a:t>精神科</a:t>
            </a:r>
            <a:r>
              <a:rPr lang="ja-JP" altLang="en-US" sz="1900" dirty="0" smtClean="0">
                <a:latin typeface="HG丸ｺﾞｼｯｸM-PRO" panose="020F0600000000000000" pitchFamily="50" charset="-128"/>
                <a:ea typeface="HG丸ｺﾞｼｯｸM-PRO" panose="020F0600000000000000" pitchFamily="50" charset="-128"/>
              </a:rPr>
              <a:t>退院</a:t>
            </a:r>
            <a:r>
              <a:rPr lang="en-US" altLang="ja-JP" sz="1900" dirty="0" smtClean="0">
                <a:latin typeface="HG丸ｺﾞｼｯｸM-PRO" panose="020F0600000000000000" pitchFamily="50" charset="-128"/>
                <a:ea typeface="HG丸ｺﾞｼｯｸM-PRO" panose="020F0600000000000000" pitchFamily="50" charset="-128"/>
              </a:rPr>
              <a:t/>
            </a:r>
            <a:br>
              <a:rPr lang="en-US" altLang="ja-JP" sz="1900" dirty="0" smtClean="0">
                <a:latin typeface="HG丸ｺﾞｼｯｸM-PRO" panose="020F0600000000000000" pitchFamily="50" charset="-128"/>
                <a:ea typeface="HG丸ｺﾞｼｯｸM-PRO" panose="020F0600000000000000" pitchFamily="50" charset="-128"/>
              </a:rPr>
            </a:br>
            <a:r>
              <a:rPr lang="ja-JP" altLang="en-US" sz="1900" dirty="0" smtClean="0">
                <a:latin typeface="HG丸ｺﾞｼｯｸM-PRO" panose="020F0600000000000000" pitchFamily="50" charset="-128"/>
                <a:ea typeface="HG丸ｺﾞｼｯｸM-PRO" panose="020F0600000000000000" pitchFamily="50" charset="-128"/>
              </a:rPr>
              <a:t>前訪問</a:t>
            </a:r>
            <a:r>
              <a:rPr lang="ja-JP" altLang="en-US" sz="1900" dirty="0">
                <a:latin typeface="HG丸ｺﾞｼｯｸM-PRO" panose="020F0600000000000000" pitchFamily="50" charset="-128"/>
                <a:ea typeface="HG丸ｺﾞｼｯｸM-PRO" panose="020F0600000000000000" pitchFamily="50" charset="-128"/>
              </a:rPr>
              <a:t>指導料は、算定しない。</a:t>
            </a:r>
            <a:endParaRPr lang="en-US" altLang="ja-JP" sz="1900" dirty="0">
              <a:latin typeface="HG丸ｺﾞｼｯｸM-PRO" panose="020F0600000000000000" pitchFamily="50" charset="-128"/>
              <a:ea typeface="HG丸ｺﾞｼｯｸM-PRO" panose="020F0600000000000000" pitchFamily="50" charset="-128"/>
            </a:endParaRPr>
          </a:p>
          <a:p>
            <a:pPr marL="542925" indent="-276225">
              <a:lnSpc>
                <a:spcPct val="110000"/>
              </a:lnSpc>
              <a:spcBef>
                <a:spcPts val="0"/>
              </a:spcBef>
              <a:buNone/>
            </a:pPr>
            <a:endParaRPr lang="en-US" altLang="ja-JP" sz="1900" dirty="0">
              <a:solidFill>
                <a:srgbClr val="FF0000"/>
              </a:solidFill>
              <a:latin typeface="HG丸ｺﾞｼｯｸM-PRO" panose="020F0600000000000000" pitchFamily="50" charset="-128"/>
              <a:ea typeface="HG丸ｺﾞｼｯｸM-PRO" panose="020F0600000000000000" pitchFamily="50" charset="-128"/>
            </a:endParaRPr>
          </a:p>
          <a:p>
            <a:pPr marL="180975" indent="-180975">
              <a:lnSpc>
                <a:spcPct val="110000"/>
              </a:lnSpc>
              <a:spcBef>
                <a:spcPts val="600"/>
              </a:spcBef>
              <a:buNone/>
            </a:pPr>
            <a:r>
              <a:rPr lang="ja-JP" altLang="en-US" sz="1900" dirty="0">
                <a:latin typeface="HG丸ｺﾞｼｯｸM-PRO" panose="020F0600000000000000" pitchFamily="50" charset="-128"/>
                <a:ea typeface="HG丸ｺﾞｼｯｸM-PRO" panose="020F0600000000000000" pitchFamily="50" charset="-128"/>
              </a:rPr>
              <a:t>［施設基準］</a:t>
            </a:r>
            <a:endParaRPr lang="en-US" altLang="ja-JP" sz="1900" dirty="0">
              <a:latin typeface="HG丸ｺﾞｼｯｸM-PRO" panose="020F0600000000000000" pitchFamily="50" charset="-128"/>
              <a:ea typeface="HG丸ｺﾞｼｯｸM-PRO" panose="020F0600000000000000" pitchFamily="50" charset="-128"/>
            </a:endParaRPr>
          </a:p>
          <a:p>
            <a:pPr marL="361950" indent="-276225">
              <a:lnSpc>
                <a:spcPct val="110000"/>
              </a:lnSpc>
              <a:spcBef>
                <a:spcPts val="300"/>
              </a:spcBef>
              <a:buNone/>
            </a:pPr>
            <a:r>
              <a:rPr lang="ja-JP" altLang="en-US" sz="1900" dirty="0">
                <a:latin typeface="HG丸ｺﾞｼｯｸM-PRO" panose="020F0600000000000000" pitchFamily="50" charset="-128"/>
                <a:ea typeface="HG丸ｺﾞｼｯｸM-PRO" panose="020F0600000000000000" pitchFamily="50" charset="-128"/>
              </a:rPr>
              <a:t>①　当該病棟に</a:t>
            </a:r>
            <a:r>
              <a:rPr lang="ja-JP" altLang="en-US" sz="1900" dirty="0">
                <a:solidFill>
                  <a:srgbClr val="0000FF"/>
                </a:solidFill>
                <a:latin typeface="HG丸ｺﾞｼｯｸM-PRO" panose="020F0600000000000000" pitchFamily="50" charset="-128"/>
                <a:ea typeface="HG丸ｺﾞｼｯｸM-PRO" panose="020F0600000000000000" pitchFamily="50" charset="-128"/>
              </a:rPr>
              <a:t>専従の常勤精神保健福祉士を１名以上配置</a:t>
            </a:r>
            <a:r>
              <a:rPr lang="ja-JP" altLang="en-US" sz="1900" dirty="0">
                <a:latin typeface="HG丸ｺﾞｼｯｸM-PRO" panose="020F0600000000000000" pitchFamily="50" charset="-128"/>
                <a:ea typeface="HG丸ｺﾞｼｯｸM-PRO" panose="020F0600000000000000" pitchFamily="50" charset="-128"/>
              </a:rPr>
              <a:t>すること</a:t>
            </a:r>
            <a:endParaRPr lang="en-US" altLang="ja-JP" sz="1900" dirty="0">
              <a:latin typeface="HG丸ｺﾞｼｯｸM-PRO" panose="020F0600000000000000" pitchFamily="50" charset="-128"/>
              <a:ea typeface="HG丸ｺﾞｼｯｸM-PRO" panose="020F0600000000000000" pitchFamily="50" charset="-128"/>
            </a:endParaRPr>
          </a:p>
          <a:p>
            <a:pPr marL="361950" indent="-276225">
              <a:lnSpc>
                <a:spcPct val="110000"/>
              </a:lnSpc>
              <a:spcBef>
                <a:spcPts val="300"/>
              </a:spcBef>
              <a:buNone/>
            </a:pPr>
            <a:r>
              <a:rPr lang="ja-JP" altLang="en-US" sz="1900" dirty="0">
                <a:latin typeface="HG丸ｺﾞｼｯｸM-PRO" panose="020F0600000000000000" pitchFamily="50" charset="-128"/>
                <a:ea typeface="HG丸ｺﾞｼｯｸM-PRO" panose="020F0600000000000000" pitchFamily="50" charset="-128"/>
              </a:rPr>
              <a:t>②　</a:t>
            </a:r>
            <a:r>
              <a:rPr lang="ja-JP" altLang="en-US" sz="1900" dirty="0">
                <a:solidFill>
                  <a:srgbClr val="0000FF"/>
                </a:solidFill>
                <a:latin typeface="HG丸ｺﾞｼｯｸM-PRO" panose="020F0600000000000000" pitchFamily="50" charset="-128"/>
                <a:ea typeface="HG丸ｺﾞｼｯｸM-PRO" panose="020F0600000000000000" pitchFamily="50" charset="-128"/>
              </a:rPr>
              <a:t>①とは別に</a:t>
            </a:r>
            <a:r>
              <a:rPr lang="ja-JP" altLang="en-US" sz="1900" dirty="0">
                <a:latin typeface="HG丸ｺﾞｼｯｸM-PRO" panose="020F0600000000000000" pitchFamily="50" charset="-128"/>
                <a:ea typeface="HG丸ｺﾞｼｯｸM-PRO" panose="020F0600000000000000" pitchFamily="50" charset="-128"/>
              </a:rPr>
              <a:t>、退院支援部署又は地域移行支援室に</a:t>
            </a:r>
            <a:r>
              <a:rPr lang="ja-JP" altLang="en-US" sz="1900" dirty="0">
                <a:solidFill>
                  <a:srgbClr val="0000FF"/>
                </a:solidFill>
                <a:latin typeface="HG丸ｺﾞｼｯｸM-PRO" panose="020F0600000000000000" pitchFamily="50" charset="-128"/>
                <a:ea typeface="HG丸ｺﾞｼｯｸM-PRO" panose="020F0600000000000000" pitchFamily="50" charset="-128"/>
              </a:rPr>
              <a:t>常勤精神保健福祉士を１名以上配置</a:t>
            </a:r>
            <a:r>
              <a:rPr lang="ja-JP" altLang="en-US" sz="1900" dirty="0">
                <a:latin typeface="HG丸ｺﾞｼｯｸM-PRO" panose="020F0600000000000000" pitchFamily="50" charset="-128"/>
                <a:ea typeface="HG丸ｺﾞｼｯｸM-PRO" panose="020F0600000000000000" pitchFamily="50" charset="-128"/>
              </a:rPr>
              <a:t>すること</a:t>
            </a:r>
            <a:endParaRPr lang="en-US" altLang="ja-JP" sz="1900" dirty="0">
              <a:latin typeface="HG丸ｺﾞｼｯｸM-PRO" panose="020F0600000000000000" pitchFamily="50" charset="-128"/>
              <a:ea typeface="HG丸ｺﾞｼｯｸM-PRO" panose="020F0600000000000000" pitchFamily="50" charset="-128"/>
            </a:endParaRPr>
          </a:p>
          <a:p>
            <a:pPr marL="361950" indent="-276225">
              <a:lnSpc>
                <a:spcPct val="110000"/>
              </a:lnSpc>
              <a:spcBef>
                <a:spcPts val="300"/>
              </a:spcBef>
              <a:buNone/>
            </a:pPr>
            <a:r>
              <a:rPr lang="ja-JP" altLang="en-US" sz="1900" dirty="0">
                <a:latin typeface="HG丸ｺﾞｼｯｸM-PRO" panose="020F0600000000000000" pitchFamily="50" charset="-128"/>
                <a:ea typeface="HG丸ｺﾞｼｯｸM-PRO" panose="020F0600000000000000" pitchFamily="50" charset="-128"/>
              </a:rPr>
              <a:t>③　措置入院、鑑定入院、医療観察法入院で当該保険医療機関に入院となった者を除いた当該病棟の</a:t>
            </a:r>
            <a:r>
              <a:rPr lang="ja-JP" altLang="en-US" sz="1900" dirty="0">
                <a:solidFill>
                  <a:srgbClr val="0000FF"/>
                </a:solidFill>
                <a:latin typeface="HG丸ｺﾞｼｯｸM-PRO" panose="020F0600000000000000" pitchFamily="50" charset="-128"/>
                <a:ea typeface="HG丸ｺﾞｼｯｸM-PRO" panose="020F0600000000000000" pitchFamily="50" charset="-128"/>
              </a:rPr>
              <a:t>新規入院患者のうち９割（精神療養病棟においては７割）以上</a:t>
            </a:r>
            <a:r>
              <a:rPr lang="ja-JP" altLang="en-US" sz="1900" dirty="0">
                <a:latin typeface="HG丸ｺﾞｼｯｸM-PRO" panose="020F0600000000000000" pitchFamily="50" charset="-128"/>
                <a:ea typeface="HG丸ｺﾞｼｯｸM-PRO" panose="020F0600000000000000" pitchFamily="50" charset="-128"/>
              </a:rPr>
              <a:t>が入院日から起算して</a:t>
            </a:r>
            <a:r>
              <a:rPr lang="ja-JP" altLang="en-US" sz="1900" dirty="0">
                <a:solidFill>
                  <a:srgbClr val="0000FF"/>
                </a:solidFill>
                <a:latin typeface="HG丸ｺﾞｼｯｸM-PRO" panose="020F0600000000000000" pitchFamily="50" charset="-128"/>
                <a:ea typeface="HG丸ｺﾞｼｯｸM-PRO" panose="020F0600000000000000" pitchFamily="50" charset="-128"/>
              </a:rPr>
              <a:t>１年以内に退院し、在宅へ移行</a:t>
            </a:r>
            <a:r>
              <a:rPr lang="ja-JP" altLang="en-US" sz="1900" dirty="0">
                <a:latin typeface="HG丸ｺﾞｼｯｸM-PRO" panose="020F0600000000000000" pitchFamily="50" charset="-128"/>
                <a:ea typeface="HG丸ｺﾞｼｯｸM-PRO" panose="020F0600000000000000" pitchFamily="50" charset="-128"/>
              </a:rPr>
              <a:t>する</a:t>
            </a:r>
            <a:r>
              <a:rPr lang="ja-JP" altLang="en-US" sz="1900" dirty="0" smtClean="0">
                <a:latin typeface="HG丸ｺﾞｼｯｸM-PRO" panose="020F0600000000000000" pitchFamily="50" charset="-128"/>
                <a:ea typeface="HG丸ｺﾞｼｯｸM-PRO" panose="020F0600000000000000" pitchFamily="50" charset="-128"/>
              </a:rPr>
              <a:t>こと</a:t>
            </a:r>
            <a:endParaRPr lang="en-US" altLang="ja-JP" sz="19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870779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19728" y="404664"/>
            <a:ext cx="8500744" cy="6336704"/>
          </a:xfrm>
          <a:prstGeom prst="snip2DiagRect">
            <a:avLst>
              <a:gd name="adj1" fmla="val 0"/>
              <a:gd name="adj2" fmla="val 570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62441" y="116632"/>
            <a:ext cx="8568952" cy="432048"/>
          </a:xfrm>
          <a:prstGeom prst="roundRect">
            <a:avLst>
              <a:gd name="adj" fmla="val 1708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86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95536" y="116632"/>
            <a:ext cx="8424936" cy="6552728"/>
          </a:xfrm>
        </p:spPr>
        <p:txBody>
          <a:bodyPr>
            <a:normAutofit/>
          </a:bodyPr>
          <a:lstStyle/>
          <a:p>
            <a:pPr marL="0" indent="0">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Ａ</a:t>
            </a:r>
            <a:r>
              <a:rPr lang="en-US" altLang="ja-JP" sz="2000" dirty="0" smtClean="0">
                <a:latin typeface="HG丸ｺﾞｼｯｸM-PRO" panose="020F0600000000000000" pitchFamily="50" charset="-128"/>
                <a:ea typeface="HG丸ｺﾞｼｯｸM-PRO" panose="020F0600000000000000" pitchFamily="50" charset="-128"/>
              </a:rPr>
              <a:t>312</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精神療養病棟入院料</a:t>
            </a:r>
            <a:r>
              <a:rPr lang="ja-JP" altLang="en-US" sz="2000" dirty="0">
                <a:latin typeface="HG丸ｺﾞｼｯｸM-PRO" panose="020F0600000000000000" pitchFamily="50" charset="-128"/>
                <a:ea typeface="HG丸ｺﾞｼｯｸM-PRO" panose="020F0600000000000000" pitchFamily="50" charset="-128"/>
              </a:rPr>
              <a:t>（１日につき</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u="sng" dirty="0">
              <a:uFill>
                <a:solidFill>
                  <a:srgbClr val="0000FF"/>
                </a:solidFill>
              </a:uFill>
              <a:latin typeface="HG丸ｺﾞｼｯｸM-PRO" panose="020F0600000000000000" pitchFamily="50" charset="-128"/>
              <a:ea typeface="HG丸ｺﾞｼｯｸM-PRO" panose="020F0600000000000000" pitchFamily="50" charset="-128"/>
            </a:endParaRPr>
          </a:p>
          <a:p>
            <a:pPr marL="265113" indent="-265113">
              <a:spcBef>
                <a:spcPts val="0"/>
              </a:spcBef>
              <a:buNone/>
            </a:pPr>
            <a:endParaRPr lang="en-US" altLang="ja-JP" sz="1200" dirty="0" smtClean="0">
              <a:latin typeface="HG丸ｺﾞｼｯｸM-PRO" panose="020F0600000000000000" pitchFamily="50" charset="-128"/>
              <a:ea typeface="HG丸ｺﾞｼｯｸM-PRO" panose="020F0600000000000000" pitchFamily="50" charset="-128"/>
            </a:endParaRPr>
          </a:p>
          <a:p>
            <a:pPr marL="265113" indent="-265113">
              <a:spcBef>
                <a:spcPts val="0"/>
              </a:spcBef>
              <a:buNone/>
            </a:pPr>
            <a:r>
              <a:rPr lang="ja-JP" altLang="en-US" sz="1800" dirty="0" smtClean="0">
                <a:latin typeface="HG丸ｺﾞｼｯｸM-PRO" panose="020F0600000000000000" pitchFamily="50" charset="-128"/>
                <a:ea typeface="HG丸ｺﾞｼｯｸM-PRO" panose="020F0600000000000000" pitchFamily="50" charset="-128"/>
              </a:rPr>
              <a:t>◆　精神療養病棟においては、精神保健指定医の判断を必要とする隔離・身体拘束の割合が低いことを踏まえ、</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病棟ごとに精神保健指定医を配置する要件</a:t>
            </a:r>
            <a:r>
              <a:rPr lang="ja-JP" altLang="en-US" sz="1800" dirty="0" smtClean="0">
                <a:latin typeface="HG丸ｺﾞｼｯｸM-PRO" panose="020F0600000000000000" pitchFamily="50" charset="-128"/>
                <a:ea typeface="HG丸ｺﾞｼｯｸM-PRO" panose="020F0600000000000000" pitchFamily="50" charset="-128"/>
              </a:rPr>
              <a:t>の他、</a:t>
            </a:r>
            <a:r>
              <a:rPr lang="ja-JP" altLang="en-US" sz="1800" dirty="0" smtClean="0">
                <a:solidFill>
                  <a:srgbClr val="0000FF"/>
                </a:solidFill>
                <a:latin typeface="HG丸ｺﾞｼｯｸM-PRO" panose="020F0600000000000000" pitchFamily="50" charset="-128"/>
                <a:ea typeface="HG丸ｺﾞｼｯｸM-PRO" panose="020F0600000000000000" pitchFamily="50" charset="-128"/>
              </a:rPr>
              <a:t>医療法に定める医師の員数配置の要件</a:t>
            </a:r>
            <a:r>
              <a:rPr lang="ja-JP" altLang="en-US" sz="1800" dirty="0" smtClean="0">
                <a:latin typeface="HG丸ｺﾞｼｯｸM-PRO" panose="020F0600000000000000" pitchFamily="50" charset="-128"/>
                <a:ea typeface="HG丸ｺﾞｼｯｸM-PRO" panose="020F0600000000000000" pitchFamily="50" charset="-128"/>
              </a:rPr>
              <a:t>を見直す。</a:t>
            </a:r>
            <a:endParaRPr lang="en-US" altLang="ja-JP" sz="1800" dirty="0" smtClean="0">
              <a:latin typeface="HG丸ｺﾞｼｯｸM-PRO" panose="020F0600000000000000" pitchFamily="50" charset="-128"/>
              <a:ea typeface="HG丸ｺﾞｼｯｸM-PRO" panose="020F06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284820166"/>
              </p:ext>
            </p:extLst>
          </p:nvPr>
        </p:nvGraphicFramePr>
        <p:xfrm>
          <a:off x="467543" y="1556792"/>
          <a:ext cx="8208912" cy="5044440"/>
        </p:xfrm>
        <a:graphic>
          <a:graphicData uri="http://schemas.openxmlformats.org/drawingml/2006/table">
            <a:tbl>
              <a:tblPr firstRow="1" bandRow="1">
                <a:tableStyleId>{C4B1156A-380E-4F78-BDF5-A606A8083BF9}</a:tableStyleId>
              </a:tblPr>
              <a:tblGrid>
                <a:gridCol w="4104456"/>
                <a:gridCol w="4104456"/>
              </a:tblGrid>
              <a:tr h="288032">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現　　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改　定　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1170">
                <a:tc>
                  <a:txBody>
                    <a:bodyPr/>
                    <a:lstStyle/>
                    <a:p>
                      <a:pPr marL="361950" indent="-361950">
                        <a:spcBef>
                          <a:spcPts val="600"/>
                        </a:spcBef>
                      </a:pP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［施設基準］</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600"/>
                        </a:spcBef>
                      </a:pP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①　当該病棟を有する保険医療機関において、常勤の精神保健指定医が２名以上配置され、かつ、当該病棟に</a:t>
                      </a: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常勤の精神保健指定医が１名以上配置</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されていること。</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600"/>
                        </a:spcBef>
                      </a:pP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②　医療法施行規則第１９条第１項第一号に定める医師の員数以上の員数が配置されていること。</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600"/>
                        </a:spcBef>
                      </a:pP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0" indent="-361950">
                        <a:spcBef>
                          <a:spcPts val="600"/>
                        </a:spcBef>
                      </a:pP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［施設基準］</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600"/>
                        </a:spcBef>
                      </a:pP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①　当該病棟を有する保険医療機関において、常勤の精神保健指定医が２名以上配置され、かつ、当該病棟に</a:t>
                      </a:r>
                      <a:r>
                        <a:rPr kumimoji="1" lang="ja-JP" altLang="en-US" sz="1600" u="heavy" baseline="0"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専任の</a:t>
                      </a:r>
                      <a:r>
                        <a:rPr kumimoji="1" lang="ja-JP" altLang="en-US" sz="1600" u="none" baseline="0"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常勤の</a:t>
                      </a:r>
                      <a:r>
                        <a:rPr kumimoji="1" lang="ja-JP" altLang="en-US" sz="1600" u="heavy" baseline="0"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精神科医</a:t>
                      </a: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が１名以上配置</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されていること。</a:t>
                      </a:r>
                      <a:endPar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pPr marL="180975" indent="-180975">
                        <a:spcBef>
                          <a:spcPts val="600"/>
                        </a:spcBef>
                      </a:pP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②　医療法施行規則第１９条第１項第一号に定める医師の員数以上の員数が配置されていること。</a:t>
                      </a: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（当該病棟において、</a:t>
                      </a:r>
                      <a:r>
                        <a:rPr kumimoji="1" lang="ja-JP" altLang="en-US" sz="1600" u="heavy" baseline="0"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看護職員の数が、常時、２５対１以上</a:t>
                      </a:r>
                      <a:r>
                        <a:rPr kumimoji="1" lang="ja-JP" altLang="en-US" sz="1600" u="none" baseline="0"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（平成３０年３月３１日までは、３０対１以上）</a:t>
                      </a: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である場合を除く。）</a:t>
                      </a:r>
                      <a:endPar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endParaRPr>
                    </a:p>
                    <a:p>
                      <a:pPr marL="180975" indent="-180975">
                        <a:spcBef>
                          <a:spcPts val="600"/>
                        </a:spcBef>
                      </a:pP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③　当該病棟の全入院患者に対して、入院後７日以内に退院後生活環境相談員を専任すること。その上で、退院支援のための委員会を設置・開催の上、退院に向けた相談支援、地域援助事業者等</a:t>
                      </a: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の</a:t>
                      </a: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紹介、退院調整等に関する院内における業務を実施すること。</a:t>
                      </a:r>
                      <a:endParaRPr kumimoji="1" lang="en-US" altLang="ja-JP" sz="1600" dirty="0" smtClean="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585604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19728" y="1484784"/>
            <a:ext cx="8500744" cy="5256584"/>
          </a:xfrm>
          <a:prstGeom prst="snip2DiagRect">
            <a:avLst>
              <a:gd name="adj1" fmla="val 0"/>
              <a:gd name="adj2" fmla="val 1153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62441" y="116632"/>
            <a:ext cx="8568952" cy="1800200"/>
          </a:xfrm>
          <a:prstGeom prst="roundRect">
            <a:avLst>
              <a:gd name="adj" fmla="val 1708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87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95536" y="188640"/>
            <a:ext cx="8424936" cy="6480720"/>
          </a:xfrm>
        </p:spPr>
        <p:txBody>
          <a:bodyPr>
            <a:normAutofit/>
          </a:bodyPr>
          <a:lstStyle/>
          <a:p>
            <a:pPr marL="0" indent="0">
              <a:spcBef>
                <a:spcPts val="600"/>
              </a:spcBef>
              <a:buNone/>
            </a:pPr>
            <a:r>
              <a:rPr lang="ja-JP" altLang="en-US" sz="2200" dirty="0">
                <a:latin typeface="HG丸ｺﾞｼｯｸM-PRO" panose="020F0600000000000000" pitchFamily="50" charset="-128"/>
                <a:ea typeface="HG丸ｺﾞｼｯｸM-PRO" panose="020F0600000000000000" pitchFamily="50" charset="-128"/>
              </a:rPr>
              <a:t>Ａ</a:t>
            </a:r>
            <a:r>
              <a:rPr lang="en-US" altLang="ja-JP" sz="2200" dirty="0">
                <a:latin typeface="HG丸ｺﾞｼｯｸM-PRO" panose="020F0600000000000000" pitchFamily="50" charset="-128"/>
                <a:ea typeface="HG丸ｺﾞｼｯｸM-PRO" panose="020F0600000000000000" pitchFamily="50" charset="-128"/>
              </a:rPr>
              <a:t>311</a:t>
            </a:r>
            <a:r>
              <a:rPr lang="ja-JP" altLang="en-US" sz="2200" dirty="0">
                <a:latin typeface="HG丸ｺﾞｼｯｸM-PRO" panose="020F0600000000000000" pitchFamily="50" charset="-128"/>
                <a:ea typeface="HG丸ｺﾞｼｯｸM-PRO" panose="020F0600000000000000" pitchFamily="50" charset="-128"/>
              </a:rPr>
              <a:t>　精神科救急入院料（１日につき</a:t>
            </a:r>
            <a:r>
              <a:rPr lang="ja-JP" altLang="en-US" sz="2200" dirty="0" smtClean="0">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注３</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200" dirty="0">
                <a:latin typeface="HG丸ｺﾞｼｯｸM-PRO" panose="020F0600000000000000" pitchFamily="50" charset="-128"/>
                <a:ea typeface="HG丸ｺﾞｼｯｸM-PRO" panose="020F0600000000000000" pitchFamily="50" charset="-128"/>
              </a:rPr>
              <a:t>Ａ</a:t>
            </a:r>
            <a:r>
              <a:rPr lang="en-US" altLang="ja-JP" sz="2200" dirty="0">
                <a:latin typeface="HG丸ｺﾞｼｯｸM-PRO" panose="020F0600000000000000" pitchFamily="50" charset="-128"/>
                <a:ea typeface="HG丸ｺﾞｼｯｸM-PRO" panose="020F0600000000000000" pitchFamily="50" charset="-128"/>
              </a:rPr>
              <a:t>311-2</a:t>
            </a:r>
            <a:r>
              <a:rPr lang="ja-JP" altLang="en-US" sz="2200" dirty="0">
                <a:latin typeface="HG丸ｺﾞｼｯｸM-PRO" panose="020F0600000000000000" pitchFamily="50" charset="-128"/>
                <a:ea typeface="HG丸ｺﾞｼｯｸM-PRO" panose="020F0600000000000000" pitchFamily="50" charset="-128"/>
              </a:rPr>
              <a:t>　精神科急性期治療病棟入院料（１日につき</a:t>
            </a:r>
            <a:r>
              <a:rPr lang="ja-JP" altLang="en-US" sz="2200" dirty="0" smtClean="0">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注３</a:t>
            </a:r>
            <a:r>
              <a:rPr lang="ja-JP" altLang="en-US" sz="2000" dirty="0" smtClean="0">
                <a:latin typeface="HG丸ｺﾞｼｯｸM-PRO" panose="020F0600000000000000" pitchFamily="50" charset="-128"/>
                <a:ea typeface="HG丸ｺﾞｼｯｸM-PRO" panose="020F0600000000000000" pitchFamily="50" charset="-128"/>
              </a:rPr>
              <a:t> </a:t>
            </a:r>
            <a:endParaRPr lang="en-US" altLang="ja-JP" sz="2200" dirty="0">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200" dirty="0">
                <a:uFill>
                  <a:solidFill>
                    <a:srgbClr val="0000FF"/>
                  </a:solidFill>
                </a:uFill>
                <a:latin typeface="HG丸ｺﾞｼｯｸM-PRO" panose="020F0600000000000000" pitchFamily="50" charset="-128"/>
                <a:ea typeface="HG丸ｺﾞｼｯｸM-PRO" panose="020F0600000000000000" pitchFamily="50" charset="-128"/>
              </a:rPr>
              <a:t>Ａ</a:t>
            </a:r>
            <a:r>
              <a:rPr lang="en-US" altLang="ja-JP" sz="2200" dirty="0">
                <a:uFill>
                  <a:solidFill>
                    <a:srgbClr val="0000FF"/>
                  </a:solidFill>
                </a:uFill>
                <a:latin typeface="HG丸ｺﾞｼｯｸM-PRO" panose="020F0600000000000000" pitchFamily="50" charset="-128"/>
                <a:ea typeface="HG丸ｺﾞｼｯｸM-PRO" panose="020F0600000000000000" pitchFamily="50" charset="-128"/>
              </a:rPr>
              <a:t>311-3</a:t>
            </a:r>
            <a:r>
              <a:rPr lang="ja-JP" altLang="en-US" sz="2200" dirty="0">
                <a:uFill>
                  <a:solidFill>
                    <a:srgbClr val="0000FF"/>
                  </a:solidFill>
                </a:uFill>
                <a:latin typeface="HG丸ｺﾞｼｯｸM-PRO" panose="020F0600000000000000" pitchFamily="50" charset="-128"/>
                <a:ea typeface="HG丸ｺﾞｼｯｸM-PRO" panose="020F0600000000000000" pitchFamily="50" charset="-128"/>
              </a:rPr>
              <a:t>　精神科救急・合併症入院料（１日につき</a:t>
            </a:r>
            <a:r>
              <a:rPr lang="ja-JP" altLang="en-US" sz="2200" dirty="0" smtClean="0">
                <a:uFill>
                  <a:solidFill>
                    <a:srgbClr val="0000FF"/>
                  </a:solidFill>
                </a:u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注３</a:t>
            </a:r>
            <a:endParaRPr lang="en-US" altLang="ja-JP" sz="2200"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200" dirty="0">
                <a:latin typeface="HG丸ｺﾞｼｯｸM-PRO" panose="020F0600000000000000" pitchFamily="50" charset="-128"/>
                <a:ea typeface="HG丸ｺﾞｼｯｸM-PRO" panose="020F0600000000000000" pitchFamily="50" charset="-128"/>
              </a:rPr>
              <a:t>Ａ</a:t>
            </a:r>
            <a:r>
              <a:rPr lang="en-US" altLang="ja-JP" sz="2200" dirty="0" smtClean="0">
                <a:latin typeface="HG丸ｺﾞｼｯｸM-PRO" panose="020F0600000000000000" pitchFamily="50" charset="-128"/>
                <a:ea typeface="HG丸ｺﾞｼｯｸM-PRO" panose="020F0600000000000000" pitchFamily="50" charset="-128"/>
              </a:rPr>
              <a:t>312</a:t>
            </a: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精神療養病棟入院料</a:t>
            </a:r>
            <a:r>
              <a:rPr lang="ja-JP" altLang="en-US" sz="2200" dirty="0">
                <a:latin typeface="HG丸ｺﾞｼｯｸM-PRO" panose="020F0600000000000000" pitchFamily="50" charset="-128"/>
                <a:ea typeface="HG丸ｺﾞｼｯｸM-PRO" panose="020F0600000000000000" pitchFamily="50" charset="-128"/>
              </a:rPr>
              <a:t>（１日につき）</a:t>
            </a:r>
            <a:r>
              <a:rPr lang="ja-JP" altLang="en-US" sz="2200" dirty="0">
                <a:solidFill>
                  <a:srgbClr val="FF0000"/>
                </a:solidFill>
                <a:latin typeface="HG丸ｺﾞｼｯｸM-PRO" panose="020F0600000000000000" pitchFamily="50" charset="-128"/>
                <a:ea typeface="HG丸ｺﾞｼｯｸM-PRO" panose="020F0600000000000000" pitchFamily="50" charset="-128"/>
              </a:rPr>
              <a:t>注３</a:t>
            </a:r>
            <a:endParaRPr lang="en-US" altLang="ja-JP" sz="2200" dirty="0">
              <a:solidFill>
                <a:srgbClr val="FF0000"/>
              </a:solidFill>
              <a:latin typeface="HG丸ｺﾞｼｯｸM-PRO" panose="020F0600000000000000" pitchFamily="50" charset="-128"/>
              <a:ea typeface="HG丸ｺﾞｼｯｸM-PRO" panose="020F0600000000000000" pitchFamily="50" charset="-128"/>
            </a:endParaRPr>
          </a:p>
          <a:p>
            <a:pPr marL="265113" indent="-265113">
              <a:spcBef>
                <a:spcPts val="0"/>
              </a:spcBef>
              <a:buNone/>
            </a:pPr>
            <a:endParaRPr lang="en-US" altLang="ja-JP" sz="1200" dirty="0" smtClean="0">
              <a:latin typeface="HG丸ｺﾞｼｯｸM-PRO" panose="020F0600000000000000" pitchFamily="50" charset="-128"/>
              <a:ea typeface="HG丸ｺﾞｼｯｸM-PRO" panose="020F0600000000000000" pitchFamily="50" charset="-128"/>
            </a:endParaRPr>
          </a:p>
          <a:p>
            <a:pPr marL="265113" indent="-265113">
              <a:spcBef>
                <a:spcPts val="0"/>
              </a:spcBef>
              <a:buNone/>
            </a:pPr>
            <a:r>
              <a:rPr lang="ja-JP" altLang="en-US" sz="2200" dirty="0" smtClean="0">
                <a:latin typeface="HG丸ｺﾞｼｯｸM-PRO" panose="020F0600000000000000" pitchFamily="50" charset="-128"/>
                <a:ea typeface="HG丸ｺﾞｼｯｸM-PRO" panose="020F0600000000000000" pitchFamily="50" charset="-128"/>
              </a:rPr>
              <a:t>◆　非定型抗精神病薬の適切な投薬を推進する観点から、上記入院料の非定型抗精神病薬加算のうち、</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剤数制限のない非定型抗精神病薬加算２を削除</a:t>
            </a:r>
            <a:r>
              <a:rPr lang="ja-JP" altLang="en-US" sz="2200" dirty="0" smtClean="0">
                <a:latin typeface="HG丸ｺﾞｼｯｸM-PRO" panose="020F0600000000000000" pitchFamily="50" charset="-128"/>
                <a:ea typeface="HG丸ｺﾞｼｯｸM-PRO" panose="020F0600000000000000" pitchFamily="50" charset="-128"/>
              </a:rPr>
              <a:t>する。</a:t>
            </a:r>
            <a:endParaRPr lang="en-US" altLang="ja-JP" sz="2200" dirty="0" smtClean="0">
              <a:latin typeface="HG丸ｺﾞｼｯｸM-PRO" panose="020F0600000000000000" pitchFamily="50" charset="-128"/>
              <a:ea typeface="HG丸ｺﾞｼｯｸM-PRO" panose="020F06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507885304"/>
              </p:ext>
            </p:extLst>
          </p:nvPr>
        </p:nvGraphicFramePr>
        <p:xfrm>
          <a:off x="465644" y="3140968"/>
          <a:ext cx="8208912" cy="3352800"/>
        </p:xfrm>
        <a:graphic>
          <a:graphicData uri="http://schemas.openxmlformats.org/drawingml/2006/table">
            <a:tbl>
              <a:tblPr firstRow="1" bandRow="1">
                <a:tableStyleId>{C4B1156A-380E-4F78-BDF5-A606A8083BF9}</a:tableStyleId>
              </a:tblPr>
              <a:tblGrid>
                <a:gridCol w="4104456"/>
                <a:gridCol w="4104456"/>
              </a:tblGrid>
              <a:tr h="216024">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現　　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dirty="0" smtClean="0">
                          <a:latin typeface="HG丸ｺﾞｼｯｸM-PRO" panose="020F0600000000000000" pitchFamily="50" charset="-128"/>
                          <a:ea typeface="HG丸ｺﾞｼｯｸM-PRO" panose="020F0600000000000000" pitchFamily="50" charset="-128"/>
                        </a:rPr>
                        <a:t>改　定　後</a:t>
                      </a:r>
                      <a:endParaRPr kumimoji="1" lang="ja-JP" altLang="en-US" sz="1600" b="0" dirty="0">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0888">
                <a:tc>
                  <a:txBody>
                    <a:bodyPr/>
                    <a:lstStyle/>
                    <a:p>
                      <a:pPr marL="361950" indent="-361950">
                        <a:spcBef>
                          <a:spcPts val="600"/>
                        </a:spcBef>
                      </a:pPr>
                      <a:r>
                        <a:rPr kumimoji="1" lang="ja-JP" altLang="en-US" sz="1600" dirty="0" smtClean="0">
                          <a:latin typeface="HG丸ｺﾞｼｯｸM-PRO" panose="020F0600000000000000" pitchFamily="50" charset="-128"/>
                          <a:ea typeface="HG丸ｺﾞｼｯｸM-PRO" panose="020F0600000000000000" pitchFamily="50" charset="-128"/>
                        </a:rPr>
                        <a:t>注３　当該病棟に入院している統合失調症の患者に対して、計画的な医学管理の下に非定型抗精神病薬による治療を行い、かつ、療養上必要な指導を行った場合には、当該患者が使用した１日当たりの抗精神病薬の種類数に応じ、次に掲げる点数をそれぞれ１日につき所定点数に加算する。</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542925" indent="-180975">
                        <a:spcBef>
                          <a:spcPts val="0"/>
                        </a:spcBef>
                      </a:pP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イ　非定型抗精神病薬加算１</a:t>
                      </a:r>
                      <a:r>
                        <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rPr>
                        <a:t/>
                      </a:r>
                      <a:br>
                        <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rPr>
                      </a:b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（２種類以下の場合）　　　１５点</a:t>
                      </a:r>
                      <a:endPar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180975">
                        <a:spcBef>
                          <a:spcPts val="0"/>
                        </a:spcBef>
                      </a:pP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ロ　非定型抗精神病薬加算２</a:t>
                      </a:r>
                      <a:r>
                        <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rPr>
                        <a:t/>
                      </a:r>
                      <a:br>
                        <a:rPr kumimoji="1" lang="en-US" altLang="ja-JP" sz="1600" dirty="0" smtClean="0">
                          <a:solidFill>
                            <a:srgbClr val="0000FF"/>
                          </a:solidFill>
                          <a:latin typeface="HG丸ｺﾞｼｯｸM-PRO" panose="020F0600000000000000" pitchFamily="50" charset="-128"/>
                          <a:ea typeface="HG丸ｺﾞｼｯｸM-PRO" panose="020F0600000000000000" pitchFamily="50" charset="-128"/>
                        </a:rPr>
                      </a:br>
                      <a:r>
                        <a:rPr kumimoji="1" lang="ja-JP" altLang="en-US" sz="1600" dirty="0" smtClean="0">
                          <a:solidFill>
                            <a:srgbClr val="0000FF"/>
                          </a:solidFill>
                          <a:latin typeface="HG丸ｺﾞｼｯｸM-PRO" panose="020F0600000000000000" pitchFamily="50" charset="-128"/>
                          <a:ea typeface="HG丸ｺﾞｼｯｸM-PRO" panose="020F0600000000000000" pitchFamily="50" charset="-128"/>
                        </a:rPr>
                        <a:t>（イ以外の場合）　　　　　１０点</a:t>
                      </a:r>
                      <a:endParaRPr kumimoji="1" lang="ja-JP" altLang="en-US" sz="1600" dirty="0">
                        <a:solidFill>
                          <a:srgbClr val="0000FF"/>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0" indent="-361950">
                        <a:spcBef>
                          <a:spcPts val="600"/>
                        </a:spcBef>
                      </a:pPr>
                      <a:r>
                        <a:rPr kumimoji="1" lang="ja-JP" altLang="en-US" sz="1600" dirty="0" smtClean="0">
                          <a:latin typeface="HG丸ｺﾞｼｯｸM-PRO" panose="020F0600000000000000" pitchFamily="50" charset="-128"/>
                          <a:ea typeface="HG丸ｺﾞｼｯｸM-PRO" panose="020F0600000000000000" pitchFamily="50" charset="-128"/>
                        </a:rPr>
                        <a:t>注３　当該病棟に入院している統合失調症の患者に対して、計画的な医学管理の下に非定型抗精神病薬による治療を行い、かつ、療養上必要な指導を行った場合には、当該患者が使用した１日当たりの抗精神病薬</a:t>
                      </a:r>
                      <a:r>
                        <a:rPr kumimoji="1" lang="ja-JP" altLang="en-US" sz="1600" dirty="0" smtClean="0">
                          <a:solidFill>
                            <a:srgbClr val="FF0000"/>
                          </a:solidFill>
                          <a:latin typeface="HG丸ｺﾞｼｯｸM-PRO" panose="020F0600000000000000" pitchFamily="50" charset="-128"/>
                          <a:ea typeface="HG丸ｺﾞｼｯｸM-PRO" panose="020F0600000000000000" pitchFamily="50" charset="-128"/>
                        </a:rPr>
                        <a:t>が２種類以下の場合に限り、非定型抗精神病薬加算として、１日につき１５点を所定点数に加算する。</a:t>
                      </a:r>
                      <a:endParaRPr kumimoji="1" lang="ja-JP" altLang="en-US" sz="1600" dirty="0">
                        <a:solidFill>
                          <a:srgbClr val="FF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813028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51520" y="476672"/>
            <a:ext cx="8640960" cy="1080120"/>
          </a:xfrm>
          <a:prstGeom prst="roundRect">
            <a:avLst>
              <a:gd name="adj" fmla="val 2458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88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251520" y="1988840"/>
            <a:ext cx="8640960" cy="3960440"/>
          </a:xfrm>
          <a:prstGeom prst="roundRect">
            <a:avLst>
              <a:gd name="adj" fmla="val 99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620688"/>
            <a:ext cx="8424936" cy="6120680"/>
          </a:xfrm>
        </p:spPr>
        <p:txBody>
          <a:bodyPr>
            <a:normAutofit/>
          </a:bodyPr>
          <a:lstStyle/>
          <a:p>
            <a:pPr marL="0" indent="0">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Ａ</a:t>
            </a:r>
            <a:r>
              <a:rPr lang="en-US" altLang="ja-JP" sz="2200" dirty="0" smtClean="0">
                <a:latin typeface="HG丸ｺﾞｼｯｸM-PRO" panose="020F0600000000000000" pitchFamily="50" charset="-128"/>
                <a:ea typeface="HG丸ｺﾞｼｯｸM-PRO" panose="020F0600000000000000" pitchFamily="50" charset="-128"/>
              </a:rPr>
              <a:t>311-4</a:t>
            </a: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児童・思春期精神科入院医療管理料（</a:t>
            </a:r>
            <a:r>
              <a:rPr lang="ja-JP" altLang="en-US" sz="2200" dirty="0">
                <a:latin typeface="HG丸ｺﾞｼｯｸM-PRO" panose="020F0600000000000000" pitchFamily="50" charset="-128"/>
                <a:ea typeface="HG丸ｺﾞｼｯｸM-PRO" panose="020F0600000000000000" pitchFamily="50" charset="-128"/>
              </a:rPr>
              <a:t>１日につき）</a:t>
            </a:r>
            <a:endParaRPr lang="en-US" altLang="ja-JP" sz="2200" dirty="0">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２</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９１１</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000" dirty="0">
                <a:solidFill>
                  <a:srgbClr val="FF0000"/>
                </a:solidFill>
                <a:latin typeface="HG丸ｺﾞｼｯｸM-PRO" panose="020F0600000000000000" pitchFamily="50" charset="-128"/>
                <a:ea typeface="HG丸ｺﾞｼｯｸM-PRO" panose="020F0600000000000000" pitchFamily="50" charset="-128"/>
              </a:rPr>
              <a:t>　→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２</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９５７点</a:t>
            </a:r>
            <a:r>
              <a:rPr lang="ja-JP" altLang="en-US"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+46</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 </a:t>
            </a:r>
            <a:endParaRPr lang="en-US" altLang="ja-JP" sz="20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r>
              <a:rPr kumimoji="1" lang="ja-JP" altLang="en-US" sz="2200" dirty="0" smtClean="0">
                <a:uFill>
                  <a:solidFill>
                    <a:srgbClr val="0000FF"/>
                  </a:solidFill>
                </a:uFill>
                <a:latin typeface="HG丸ｺﾞｼｯｸM-PRO" panose="020F0600000000000000" pitchFamily="50" charset="-128"/>
                <a:ea typeface="HG丸ｺﾞｼｯｸM-PRO" panose="020F0600000000000000" pitchFamily="50" charset="-128"/>
              </a:rPr>
              <a:t>Ａ</a:t>
            </a:r>
            <a:r>
              <a:rPr kumimoji="1" lang="en-US" altLang="ja-JP" sz="2200" dirty="0" smtClean="0">
                <a:uFill>
                  <a:solidFill>
                    <a:srgbClr val="0000FF"/>
                  </a:solidFill>
                </a:uFill>
                <a:latin typeface="HG丸ｺﾞｼｯｸM-PRO" panose="020F0600000000000000" pitchFamily="50" charset="-128"/>
                <a:ea typeface="HG丸ｺﾞｼｯｸM-PRO" panose="020F0600000000000000" pitchFamily="50" charset="-128"/>
              </a:rPr>
              <a:t>314</a:t>
            </a:r>
            <a:r>
              <a:rPr kumimoji="1" lang="ja-JP" altLang="en-US" sz="2200" dirty="0" smtClean="0">
                <a:uFill>
                  <a:solidFill>
                    <a:srgbClr val="0000FF"/>
                  </a:solidFill>
                </a:uFill>
                <a:latin typeface="HG丸ｺﾞｼｯｸM-PRO" panose="020F0600000000000000" pitchFamily="50" charset="-128"/>
                <a:ea typeface="HG丸ｺﾞｼｯｸM-PRO" panose="020F0600000000000000" pitchFamily="50" charset="-128"/>
              </a:rPr>
              <a:t>　認知症治療病棟入院料（１日につき）</a:t>
            </a:r>
            <a:endParaRPr kumimoji="1" lang="en-US" altLang="ja-JP" sz="2200"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000" dirty="0">
                <a:latin typeface="HG丸ｺﾞｼｯｸM-PRO" panose="020F0600000000000000" pitchFamily="50" charset="-128"/>
                <a:ea typeface="HG丸ｺﾞｼｯｸM-PRO" panose="020F0600000000000000" pitchFamily="50" charset="-128"/>
              </a:rPr>
              <a:t>　１　</a:t>
            </a:r>
            <a:r>
              <a:rPr lang="ja-JP" altLang="en-US" sz="2000" dirty="0" smtClean="0">
                <a:latin typeface="HG丸ｺﾞｼｯｸM-PRO" panose="020F0600000000000000" pitchFamily="50" charset="-128"/>
                <a:ea typeface="HG丸ｺﾞｼｯｸM-PRO" panose="020F0600000000000000" pitchFamily="50" charset="-128"/>
              </a:rPr>
              <a:t>認知症治療病棟入院料１</a:t>
            </a: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000" dirty="0">
                <a:latin typeface="HG丸ｺﾞｼｯｸM-PRO" panose="020F0600000000000000" pitchFamily="50" charset="-128"/>
                <a:ea typeface="HG丸ｺﾞｼｯｸM-PRO" panose="020F0600000000000000" pitchFamily="50" charset="-128"/>
              </a:rPr>
              <a:t>　　イ　３０日以内の期間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７６１</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000" dirty="0">
                <a:solidFill>
                  <a:srgbClr val="FF0000"/>
                </a:solidFill>
                <a:latin typeface="HG丸ｺﾞｼｯｸM-PRO" panose="020F0600000000000000" pitchFamily="50" charset="-128"/>
                <a:ea typeface="HG丸ｺﾞｼｯｸM-PRO" panose="020F0600000000000000" pitchFamily="50" charset="-128"/>
              </a:rPr>
              <a:t>　→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８０９</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a:solidFill>
                  <a:srgbClr val="0000FF"/>
                </a:solidFill>
                <a:latin typeface="HG丸ｺﾞｼｯｸM-PRO" panose="020F0600000000000000" pitchFamily="50" charset="-128"/>
                <a:ea typeface="HG丸ｺﾞｼｯｸM-PRO" panose="020F0600000000000000" pitchFamily="50" charset="-128"/>
              </a:rPr>
              <a:t>48</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000" dirty="0">
                <a:latin typeface="HG丸ｺﾞｼｯｸM-PRO" panose="020F0600000000000000" pitchFamily="50" charset="-128"/>
                <a:ea typeface="HG丸ｺﾞｼｯｸM-PRO" panose="020F0600000000000000" pitchFamily="50" charset="-128"/>
              </a:rPr>
              <a:t>　　ロ　３１日</a:t>
            </a:r>
            <a:r>
              <a:rPr lang="ja-JP" altLang="en-US" sz="2000" dirty="0" smtClean="0">
                <a:latin typeface="HG丸ｺﾞｼｯｸM-PRO" panose="020F0600000000000000" pitchFamily="50" charset="-128"/>
                <a:ea typeface="HG丸ｺﾞｼｯｸM-PRO" panose="020F0600000000000000" pitchFamily="50" charset="-128"/>
              </a:rPr>
              <a:t>以上６０日以内の期間</a:t>
            </a:r>
            <a:r>
              <a:rPr lang="en-US" altLang="ja-JP" sz="2000" dirty="0" smtClean="0">
                <a:latin typeface="HG丸ｺﾞｼｯｸM-PRO" panose="020F0600000000000000" pitchFamily="50" charset="-128"/>
                <a:ea typeface="HG丸ｺﾞｼｯｸM-PRO" panose="020F0600000000000000" pitchFamily="50" charset="-128"/>
              </a:rPr>
              <a:t/>
            </a:r>
            <a:br>
              <a:rPr lang="en-US" altLang="ja-JP" sz="2000" dirty="0" smtClean="0">
                <a:latin typeface="HG丸ｺﾞｼｯｸM-PRO" panose="020F0600000000000000" pitchFamily="50" charset="-128"/>
                <a:ea typeface="HG丸ｺﾞｼｯｸM-PRO" panose="020F0600000000000000" pitchFamily="50" charset="-128"/>
              </a:rPr>
            </a:b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４６１</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000" dirty="0">
                <a:solidFill>
                  <a:srgbClr val="FF0000"/>
                </a:solidFill>
                <a:latin typeface="HG丸ｺﾞｼｯｸM-PRO" panose="020F0600000000000000" pitchFamily="50" charset="-128"/>
                <a:ea typeface="HG丸ｺﾞｼｯｸM-PRO" panose="020F0600000000000000" pitchFamily="50" charset="-128"/>
              </a:rPr>
              <a:t>　→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５０１</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a:solidFill>
                  <a:srgbClr val="0000FF"/>
                </a:solidFill>
                <a:latin typeface="HG丸ｺﾞｼｯｸM-PRO" panose="020F0600000000000000" pitchFamily="50" charset="-128"/>
                <a:ea typeface="HG丸ｺﾞｼｯｸM-PRO" panose="020F0600000000000000" pitchFamily="50" charset="-128"/>
              </a:rPr>
              <a:t>40</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 </a:t>
            </a:r>
            <a:endParaRPr lang="en-US" altLang="ja-JP" sz="20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0"/>
              </a:spcBef>
              <a:buNone/>
            </a:pPr>
            <a:r>
              <a:rPr kumimoji="1" lang="ja-JP" altLang="en-US" sz="2000" dirty="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　</a:t>
            </a:r>
            <a:r>
              <a:rPr kumimoji="1" lang="ja-JP" altLang="en-US" sz="2000"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　</a:t>
            </a:r>
            <a:r>
              <a:rPr kumimoji="1" lang="ja-JP" altLang="en-US" sz="2000" dirty="0" smtClean="0">
                <a:uFill>
                  <a:solidFill>
                    <a:srgbClr val="0000FF"/>
                  </a:solidFill>
                </a:uFill>
                <a:latin typeface="HG丸ｺﾞｼｯｸM-PRO" panose="020F0600000000000000" pitchFamily="50" charset="-128"/>
                <a:ea typeface="HG丸ｺﾞｼｯｸM-PRO" panose="020F0600000000000000" pitchFamily="50" charset="-128"/>
              </a:rPr>
              <a:t>ハ　</a:t>
            </a:r>
            <a:r>
              <a:rPr lang="ja-JP" altLang="en-US" sz="2000" dirty="0">
                <a:latin typeface="HG丸ｺﾞｼｯｸM-PRO" panose="020F0600000000000000" pitchFamily="50" charset="-128"/>
                <a:ea typeface="HG丸ｺﾞｼｯｸM-PRO" panose="020F0600000000000000" pitchFamily="50" charset="-128"/>
              </a:rPr>
              <a:t>６</a:t>
            </a:r>
            <a:r>
              <a:rPr lang="ja-JP" altLang="en-US" sz="2000" dirty="0" smtClean="0">
                <a:latin typeface="HG丸ｺﾞｼｯｸM-PRO" panose="020F0600000000000000" pitchFamily="50" charset="-128"/>
                <a:ea typeface="HG丸ｺﾞｼｯｸM-PRO" panose="020F0600000000000000" pitchFamily="50" charset="-128"/>
              </a:rPr>
              <a:t>１日</a:t>
            </a:r>
            <a:r>
              <a:rPr lang="ja-JP" altLang="en-US" sz="2000" dirty="0">
                <a:latin typeface="HG丸ｺﾞｼｯｸM-PRO" panose="020F0600000000000000" pitchFamily="50" charset="-128"/>
                <a:ea typeface="HG丸ｺﾞｼｯｸM-PRO" panose="020F0600000000000000" pitchFamily="50" charset="-128"/>
              </a:rPr>
              <a:t>以上の期間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１７１</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000" dirty="0">
                <a:solidFill>
                  <a:srgbClr val="FF0000"/>
                </a:solidFill>
                <a:latin typeface="HG丸ｺﾞｼｯｸM-PRO" panose="020F0600000000000000" pitchFamily="50" charset="-128"/>
                <a:ea typeface="HG丸ｺﾞｼｯｸM-PRO" panose="020F0600000000000000" pitchFamily="50" charset="-128"/>
              </a:rPr>
              <a:t>　→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２０３</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a:solidFill>
                  <a:srgbClr val="0000FF"/>
                </a:solidFill>
                <a:latin typeface="HG丸ｺﾞｼｯｸM-PRO" panose="020F0600000000000000" pitchFamily="50" charset="-128"/>
                <a:ea typeface="HG丸ｺﾞｼｯｸM-PRO" panose="020F0600000000000000" pitchFamily="50" charset="-128"/>
              </a:rPr>
              <a:t>32</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 </a:t>
            </a:r>
            <a:endParaRPr kumimoji="1" lang="en-US" altLang="ja-JP" sz="2000"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２</a:t>
            </a:r>
            <a:r>
              <a:rPr lang="ja-JP" altLang="en-US" sz="2000" dirty="0">
                <a:latin typeface="HG丸ｺﾞｼｯｸM-PRO" panose="020F0600000000000000" pitchFamily="50" charset="-128"/>
                <a:ea typeface="HG丸ｺﾞｼｯｸM-PRO" panose="020F0600000000000000" pitchFamily="50" charset="-128"/>
              </a:rPr>
              <a:t>　認知症治療病棟</a:t>
            </a:r>
            <a:r>
              <a:rPr lang="ja-JP" altLang="en-US" sz="2000" dirty="0" smtClean="0">
                <a:latin typeface="HG丸ｺﾞｼｯｸM-PRO" panose="020F0600000000000000" pitchFamily="50" charset="-128"/>
                <a:ea typeface="HG丸ｺﾞｼｯｸM-PRO" panose="020F0600000000000000" pitchFamily="50" charset="-128"/>
              </a:rPr>
              <a:t>入院料２</a:t>
            </a: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000" dirty="0">
                <a:latin typeface="HG丸ｺﾞｼｯｸM-PRO" panose="020F0600000000000000" pitchFamily="50" charset="-128"/>
                <a:ea typeface="HG丸ｺﾞｼｯｸM-PRO" panose="020F0600000000000000" pitchFamily="50" charset="-128"/>
              </a:rPr>
              <a:t>　　イ　３０日以内の期間　 　</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１</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２８１</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000" dirty="0">
                <a:solidFill>
                  <a:srgbClr val="FF0000"/>
                </a:solidFill>
                <a:latin typeface="HG丸ｺﾞｼｯｸM-PRO" panose="020F0600000000000000" pitchFamily="50" charset="-128"/>
                <a:ea typeface="HG丸ｺﾞｼｯｸM-PRO" panose="020F0600000000000000" pitchFamily="50" charset="-128"/>
              </a:rPr>
              <a:t>　→　１</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３１６点</a:t>
            </a:r>
            <a:r>
              <a:rPr lang="ja-JP" altLang="en-US"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a:solidFill>
                  <a:srgbClr val="0000FF"/>
                </a:solidFill>
                <a:latin typeface="HG丸ｺﾞｼｯｸM-PRO" panose="020F0600000000000000" pitchFamily="50" charset="-128"/>
                <a:ea typeface="HG丸ｺﾞｼｯｸM-PRO" panose="020F0600000000000000" pitchFamily="50" charset="-128"/>
              </a:rPr>
              <a:t>35</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000" dirty="0">
                <a:latin typeface="HG丸ｺﾞｼｯｸM-PRO" panose="020F0600000000000000" pitchFamily="50" charset="-128"/>
                <a:ea typeface="HG丸ｺﾞｼｯｸM-PRO" panose="020F0600000000000000" pitchFamily="50" charset="-128"/>
              </a:rPr>
              <a:t>　　ロ　３１日以上６０日以内の期間</a:t>
            </a:r>
            <a:r>
              <a:rPr lang="en-US" altLang="ja-JP" sz="2000" dirty="0">
                <a:latin typeface="HG丸ｺﾞｼｯｸM-PRO" panose="020F0600000000000000" pitchFamily="50" charset="-128"/>
                <a:ea typeface="HG丸ｺﾞｼｯｸM-PRO" panose="020F0600000000000000" pitchFamily="50" charset="-128"/>
              </a:rPr>
              <a:t/>
            </a:r>
            <a:br>
              <a:rPr lang="en-US" altLang="ja-JP" sz="2000" dirty="0">
                <a:latin typeface="HG丸ｺﾞｼｯｸM-PRO" panose="020F0600000000000000" pitchFamily="50" charset="-128"/>
                <a:ea typeface="HG丸ｺﾞｼｯｸM-PRO" panose="020F0600000000000000" pitchFamily="50" charset="-128"/>
              </a:rPr>
            </a:b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１</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０８１</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000" dirty="0">
                <a:solidFill>
                  <a:srgbClr val="FF0000"/>
                </a:solidFill>
                <a:latin typeface="HG丸ｺﾞｼｯｸM-PRO" panose="020F0600000000000000" pitchFamily="50" charset="-128"/>
                <a:ea typeface="HG丸ｺﾞｼｯｸM-PRO" panose="020F0600000000000000" pitchFamily="50" charset="-128"/>
              </a:rPr>
              <a:t>　→　１</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１１１点</a:t>
            </a:r>
            <a:r>
              <a:rPr lang="ja-JP" altLang="en-US"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a:solidFill>
                  <a:srgbClr val="0000FF"/>
                </a:solidFill>
                <a:latin typeface="HG丸ｺﾞｼｯｸM-PRO" panose="020F0600000000000000" pitchFamily="50" charset="-128"/>
                <a:ea typeface="HG丸ｺﾞｼｯｸM-PRO" panose="020F0600000000000000" pitchFamily="50" charset="-128"/>
              </a:rPr>
              <a:t>30</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 </a:t>
            </a:r>
            <a:endParaRPr lang="en-US" altLang="ja-JP" sz="2000" dirty="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000" dirty="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　　</a:t>
            </a:r>
            <a:r>
              <a:rPr lang="ja-JP" altLang="en-US" sz="2000" dirty="0">
                <a:uFill>
                  <a:solidFill>
                    <a:srgbClr val="0000FF"/>
                  </a:solidFill>
                </a:uFill>
                <a:latin typeface="HG丸ｺﾞｼｯｸM-PRO" panose="020F0600000000000000" pitchFamily="50" charset="-128"/>
                <a:ea typeface="HG丸ｺﾞｼｯｸM-PRO" panose="020F0600000000000000" pitchFamily="50" charset="-128"/>
              </a:rPr>
              <a:t>ハ　</a:t>
            </a:r>
            <a:r>
              <a:rPr lang="ja-JP" altLang="en-US" sz="2000" dirty="0">
                <a:latin typeface="HG丸ｺﾞｼｯｸM-PRO" panose="020F0600000000000000" pitchFamily="50" charset="-128"/>
                <a:ea typeface="HG丸ｺﾞｼｯｸM-PRO" panose="020F0600000000000000" pitchFamily="50" charset="-128"/>
              </a:rPr>
              <a:t>６１日以上の期間　　 </a:t>
            </a:r>
            <a:r>
              <a:rPr lang="ja-JP" altLang="en-US" sz="2000"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 ９６１点</a:t>
            </a:r>
            <a:r>
              <a:rPr lang="ja-JP" altLang="en-US" sz="2000" dirty="0">
                <a:solidFill>
                  <a:srgbClr val="FF0000"/>
                </a:solidFill>
                <a:latin typeface="HG丸ｺﾞｼｯｸM-PRO" panose="020F0600000000000000" pitchFamily="50" charset="-128"/>
                <a:ea typeface="HG丸ｺﾞｼｯｸM-PRO" panose="020F0600000000000000" pitchFamily="50" charset="-128"/>
              </a:rPr>
              <a:t>　→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９８７点</a:t>
            </a:r>
            <a:r>
              <a:rPr lang="ja-JP" altLang="en-US" sz="2000" dirty="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000" dirty="0">
                <a:solidFill>
                  <a:srgbClr val="0000FF"/>
                </a:solidFill>
                <a:latin typeface="HG丸ｺﾞｼｯｸM-PRO" panose="020F0600000000000000" pitchFamily="50" charset="-128"/>
                <a:ea typeface="HG丸ｺﾞｼｯｸM-PRO" panose="020F0600000000000000" pitchFamily="50" charset="-128"/>
              </a:rPr>
              <a:t>26</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 </a:t>
            </a:r>
            <a:endParaRPr lang="en-US" altLang="ja-JP" sz="2000"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712788" indent="0">
              <a:spcBef>
                <a:spcPts val="600"/>
              </a:spcBef>
              <a:buNone/>
            </a:pPr>
            <a:r>
              <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kumimoji="1" lang="ja-JP" altLang="en-US" sz="2000" u="sng" dirty="0" smtClean="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endParaRPr kumimoji="1" lang="ja-JP" altLang="en-US" sz="2000" u="sng" dirty="0">
              <a:uFill>
                <a:solidFill>
                  <a:srgbClr val="0000FF"/>
                </a:solidFill>
              </a:u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091350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319728" y="548680"/>
            <a:ext cx="8604956" cy="6192688"/>
          </a:xfrm>
          <a:prstGeom prst="snip2DiagRect">
            <a:avLst>
              <a:gd name="adj1" fmla="val 0"/>
              <a:gd name="adj2" fmla="val 931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19728" y="188640"/>
            <a:ext cx="8568952" cy="576064"/>
          </a:xfrm>
          <a:prstGeom prst="roundRect">
            <a:avLst>
              <a:gd name="adj" fmla="val 289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89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フローチャート : 代替処理 8"/>
          <p:cNvSpPr/>
          <p:nvPr/>
        </p:nvSpPr>
        <p:spPr>
          <a:xfrm>
            <a:off x="1115616" y="5949279"/>
            <a:ext cx="5976664" cy="748273"/>
          </a:xfrm>
          <a:prstGeom prst="flowChartAlternateProcess">
            <a:avLst/>
          </a:prstGeom>
          <a:solidFill>
            <a:srgbClr val="FFFFCC"/>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1736" y="261902"/>
            <a:ext cx="8424936" cy="6552728"/>
          </a:xfrm>
        </p:spPr>
        <p:txBody>
          <a:bodyPr>
            <a:normAutofit/>
          </a:bodyPr>
          <a:lstStyle/>
          <a:p>
            <a:pPr marL="0" indent="0">
              <a:spcBef>
                <a:spcPts val="600"/>
              </a:spcBef>
              <a:buNone/>
            </a:pPr>
            <a:r>
              <a:rPr kumimoji="1" lang="ja-JP" altLang="en-US" sz="2200" dirty="0" smtClean="0">
                <a:latin typeface="HG丸ｺﾞｼｯｸM-PRO" panose="020F0600000000000000" pitchFamily="50" charset="-128"/>
                <a:ea typeface="HG丸ｺﾞｼｯｸM-PRO" panose="020F0600000000000000" pitchFamily="50" charset="-128"/>
              </a:rPr>
              <a:t>Ａ</a:t>
            </a:r>
            <a:r>
              <a:rPr lang="en-US" altLang="ja-JP" sz="2200" dirty="0" smtClean="0">
                <a:latin typeface="HG丸ｺﾞｼｯｸM-PRO" panose="020F0600000000000000" pitchFamily="50" charset="-128"/>
                <a:ea typeface="HG丸ｺﾞｼｯｸM-PRO" panose="020F0600000000000000" pitchFamily="50" charset="-128"/>
              </a:rPr>
              <a:t>317</a:t>
            </a:r>
            <a:r>
              <a:rPr kumimoji="1" lang="ja-JP" altLang="en-US" sz="2200" dirty="0" smtClean="0">
                <a:latin typeface="HG丸ｺﾞｼｯｸM-PRO" panose="020F0600000000000000" pitchFamily="50" charset="-128"/>
                <a:ea typeface="HG丸ｺﾞｼｯｸM-PRO" panose="020F0600000000000000" pitchFamily="50" charset="-128"/>
              </a:rPr>
              <a:t>　特定一般病棟入院料（１日につき）</a:t>
            </a:r>
            <a:endParaRPr kumimoji="1"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dirty="0" smtClean="0">
              <a:latin typeface="HG丸ｺﾞｼｯｸM-PRO" panose="020F0600000000000000" pitchFamily="50" charset="-128"/>
              <a:ea typeface="HG丸ｺﾞｼｯｸM-PRO" panose="020F0600000000000000" pitchFamily="50" charset="-128"/>
            </a:endParaRPr>
          </a:p>
          <a:p>
            <a:pPr marL="712788" indent="0">
              <a:spcBef>
                <a:spcPts val="600"/>
              </a:spcBef>
              <a:buNone/>
            </a:pPr>
            <a:endParaRPr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712788" indent="0">
              <a:spcBef>
                <a:spcPts val="0"/>
              </a:spcBef>
              <a:buNone/>
            </a:pPr>
            <a:r>
              <a:rPr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lang="ja-JP" altLang="en-US" sz="2000" u="sng" dirty="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a:t>
            </a:r>
            <a:r>
              <a:rPr lang="ja-JP" altLang="en-US" sz="2000" u="sng" dirty="0" smtClean="0">
                <a:uFill>
                  <a:solidFill>
                    <a:srgbClr val="0000FF"/>
                  </a:solidFill>
                </a:uFill>
                <a:latin typeface="HG丸ｺﾞｼｯｸM-PRO" panose="020F0600000000000000" pitchFamily="50" charset="-128"/>
                <a:ea typeface="HG丸ｺﾞｼｯｸM-PRO" panose="020F0600000000000000" pitchFamily="50" charset="-128"/>
              </a:rPr>
              <a:t>対応分</a:t>
            </a:r>
            <a:endParaRPr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542925" indent="-277813">
              <a:spcBef>
                <a:spcPts val="1200"/>
              </a:spcBef>
              <a:buNone/>
            </a:pPr>
            <a:r>
              <a:rPr lang="ja-JP" altLang="en-US" sz="2000" dirty="0" smtClean="0">
                <a:latin typeface="HG丸ｺﾞｼｯｸM-PRO" panose="020F0600000000000000" pitchFamily="50" charset="-128"/>
                <a:ea typeface="HG丸ｺﾞｼｯｸM-PRO" panose="020F0600000000000000" pitchFamily="50" charset="-128"/>
              </a:rPr>
              <a:t>◆夜勤７２時間の緩和対象となる特定一般病棟入院料について、一般病棟が１病棟のみの病院を対象に加える。</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277813">
              <a:spcBef>
                <a:spcPts val="600"/>
              </a:spcBef>
              <a:buNone/>
            </a:pPr>
            <a:r>
              <a:rPr lang="ja-JP" altLang="en-US" sz="2000" dirty="0" smtClean="0">
                <a:latin typeface="HG丸ｺﾞｼｯｸM-PRO" panose="020F0600000000000000" pitchFamily="50" charset="-128"/>
                <a:ea typeface="HG丸ｺﾞｼｯｸM-PRO" panose="020F0600000000000000" pitchFamily="50" charset="-128"/>
              </a:rPr>
              <a:t>　　［施設基準］</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277813">
              <a:spcBef>
                <a:spcPts val="0"/>
              </a:spcBef>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一般病棟が</a:t>
            </a:r>
            <a:r>
              <a:rPr lang="ja-JP" altLang="en-US" sz="2000" dirty="0" smtClean="0">
                <a:latin typeface="HG丸ｺﾞｼｯｸM-PRO" panose="020F0600000000000000" pitchFamily="50" charset="-128"/>
                <a:ea typeface="HG丸ｺﾞｼｯｸM-PRO" panose="020F0600000000000000" pitchFamily="50" charset="-128"/>
              </a:rPr>
              <a:t>１病棟のものに限る　</a:t>
            </a:r>
            <a:r>
              <a:rPr lang="ja-JP" altLang="en-US" sz="2400" dirty="0">
                <a:solidFill>
                  <a:srgbClr val="FF0000"/>
                </a:solidFill>
                <a:latin typeface="HG丸ｺﾞｼｯｸM-PRO" panose="020F0600000000000000" pitchFamily="50" charset="-128"/>
                <a:ea typeface="HG丸ｺﾞｼｯｸM-PRO" panose="020F0600000000000000" pitchFamily="50" charset="-128"/>
              </a:rPr>
              <a:t>　</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788828556"/>
              </p:ext>
            </p:extLst>
          </p:nvPr>
        </p:nvGraphicFramePr>
        <p:xfrm>
          <a:off x="715772" y="980727"/>
          <a:ext cx="7776864" cy="3816427"/>
        </p:xfrm>
        <a:graphic>
          <a:graphicData uri="http://schemas.openxmlformats.org/drawingml/2006/table">
            <a:tbl>
              <a:tblPr firstRow="1" bandRow="1">
                <a:tableStyleId>{C4B1156A-380E-4F78-BDF5-A606A8083BF9}</a:tableStyleId>
              </a:tblPr>
              <a:tblGrid>
                <a:gridCol w="6664540"/>
                <a:gridCol w="1112324"/>
              </a:tblGrid>
              <a:tr h="391428">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１　特定一般病棟入院料１　　　</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１０３点　→</a:t>
                      </a:r>
                      <a:r>
                        <a:rPr kumimoji="1" lang="ja-JP" altLang="en-US" sz="1800" b="0" baseline="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１２１点</a:t>
                      </a:r>
                      <a:endParaRPr kumimoji="1" lang="ja-JP" altLang="en-US" sz="1800" b="0" dirty="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+18</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1428">
                <a:tc>
                  <a:txBody>
                    <a:bodyPr/>
                    <a:lstStyle/>
                    <a:p>
                      <a:pPr marL="0" indent="0" algn="l">
                        <a:spcBef>
                          <a:spcPts val="600"/>
                        </a:spcBef>
                      </a:pP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２　特定一般病棟入院料２　　　　</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 ９４５点　→ 　</a:t>
                      </a:r>
                      <a:r>
                        <a:rPr kumimoji="1" lang="ja-JP" altLang="en-US" sz="1800" b="0" baseline="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９６０点</a:t>
                      </a:r>
                      <a:endParaRPr kumimoji="1" lang="ja-JP" altLang="en-US" sz="1800" b="0" dirty="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+15</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685000">
                <a:tc>
                  <a:txBody>
                    <a:bodyPr/>
                    <a:lstStyle/>
                    <a:p>
                      <a:pPr marL="0" indent="0" algn="l">
                        <a:spcBef>
                          <a:spcPts val="600"/>
                        </a:spcBef>
                      </a:pP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　●亜急性期入院医療管理が行われた場合</a:t>
                      </a:r>
                      <a:r>
                        <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rPr>
                        <a:t/>
                      </a:r>
                      <a:br>
                        <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rPr>
                      </a:b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800" b="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７６１点　→　１</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８１１点</a:t>
                      </a:r>
                      <a:endParaRPr kumimoji="1" lang="ja-JP" altLang="en-US" sz="1800" b="0" dirty="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
                      </a:r>
                      <a:b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b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+50</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8571">
                <a:tc>
                  <a:txBody>
                    <a:bodyPr/>
                    <a:lstStyle/>
                    <a:p>
                      <a:pPr marL="0" indent="0" algn="l">
                        <a:spcBef>
                          <a:spcPts val="600"/>
                        </a:spcBef>
                      </a:pP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　●脳血管リハ、運動器リハを算定したことがある患者に</a:t>
                      </a:r>
                      <a:r>
                        <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rPr>
                        <a:t/>
                      </a:r>
                      <a:br>
                        <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rPr>
                      </a:b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　　亜急性期入院医療管理が行われた場合</a:t>
                      </a:r>
                      <a:r>
                        <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rPr>
                        <a:t/>
                      </a:r>
                      <a:br>
                        <a:rPr kumimoji="1" lang="en-US" altLang="ja-JP" sz="1800" b="0" dirty="0" smtClean="0">
                          <a:solidFill>
                            <a:schemeClr val="tx1"/>
                          </a:solidFill>
                          <a:latin typeface="HG丸ｺﾞｼｯｸM-PRO" panose="020F0600000000000000" pitchFamily="50" charset="-128"/>
                          <a:ea typeface="HG丸ｺﾞｼｯｸM-PRO" panose="020F0600000000000000" pitchFamily="50" charset="-128"/>
                        </a:rPr>
                      </a:b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800" b="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６６１点　→　１</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７０８点</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
                      </a:r>
                      <a:b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b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
                      </a:r>
                      <a:b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b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+47</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000">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　●地域包括ケア入院医療管理料１に該当する場合</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（新）</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
                      </a:r>
                      <a:b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b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800" b="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２</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１９１点</a:t>
                      </a:r>
                      <a:endParaRPr kumimoji="1" lang="ja-JP" altLang="en-US" sz="1800" b="0" dirty="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
                      </a:r>
                      <a:b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b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+50</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000">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　●地域包括ケア入院医療管理料２に該当する場合</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（新）</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
                      </a:r>
                      <a:b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b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800" b="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800" b="0" baseline="0"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１</a:t>
                      </a:r>
                      <a:r>
                        <a:rPr kumimoji="1" lang="en-US" altLang="ja-JP" sz="1800" b="0"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800" b="0" dirty="0" smtClean="0">
                          <a:solidFill>
                            <a:srgbClr val="FF0000"/>
                          </a:solidFill>
                          <a:latin typeface="HG丸ｺﾞｼｯｸM-PRO" panose="020F0600000000000000" pitchFamily="50" charset="-128"/>
                          <a:ea typeface="HG丸ｺﾞｼｯｸM-PRO" panose="020F0600000000000000" pitchFamily="50" charset="-128"/>
                        </a:rPr>
                        <a:t>７６３点</a:t>
                      </a:r>
                      <a:endParaRPr kumimoji="1" lang="ja-JP" altLang="en-US" sz="1800" b="0" dirty="0">
                        <a:solidFill>
                          <a:srgbClr val="FF00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
                      </a:r>
                      <a:b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b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r>
                        <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rPr>
                        <a:t>+50</a:t>
                      </a:r>
                      <a:r>
                        <a:rPr kumimoji="1" lang="ja-JP" altLang="en-US" sz="1600" b="0" dirty="0" smtClean="0">
                          <a:solidFill>
                            <a:srgbClr val="0000FF"/>
                          </a:solidFill>
                          <a:latin typeface="HG丸ｺﾞｼｯｸM-PRO" panose="020F0600000000000000" pitchFamily="50" charset="-128"/>
                          <a:ea typeface="HG丸ｺﾞｼｯｸM-PRO" panose="020F0600000000000000" pitchFamily="50" charset="-128"/>
                        </a:rPr>
                        <a:t>）</a:t>
                      </a:r>
                      <a:endParaRPr kumimoji="1" lang="en-US" altLang="ja-JP" sz="1600" b="0" dirty="0" smtClean="0">
                        <a:solidFill>
                          <a:srgbClr val="0000FF"/>
                        </a:solidFill>
                        <a:latin typeface="HG丸ｺﾞｼｯｸM-PRO" panose="020F0600000000000000" pitchFamily="50" charset="-128"/>
                        <a:ea typeface="HG丸ｺﾞｼｯｸM-PRO" panose="020F06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05824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23528" y="188640"/>
            <a:ext cx="8568952" cy="6552728"/>
          </a:xfrm>
          <a:prstGeom prst="snip2DiagRect">
            <a:avLst>
              <a:gd name="adj1" fmla="val 0"/>
              <a:gd name="adj2" fmla="val 741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5536" y="188640"/>
            <a:ext cx="8352928" cy="6552728"/>
          </a:xfrm>
        </p:spPr>
        <p:txBody>
          <a:bodyPr anchor="ctr">
            <a:normAutofit/>
          </a:bodyPr>
          <a:lstStyle/>
          <a:p>
            <a:pPr marL="0" indent="0">
              <a:buNone/>
            </a:pPr>
            <a:r>
              <a:rPr lang="ja-JP" altLang="en-US" sz="2000" dirty="0" smtClean="0">
                <a:latin typeface="HG丸ｺﾞｼｯｸM-PRO" panose="020F0600000000000000" pitchFamily="50" charset="-128"/>
                <a:ea typeface="HG丸ｺﾞｼｯｸM-PRO" panose="020F0600000000000000" pitchFamily="50" charset="-128"/>
              </a:rPr>
              <a:t>［服薬管理］</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542925">
              <a:buNone/>
            </a:pPr>
            <a:r>
              <a:rPr lang="ja-JP" altLang="en-US" sz="2000" dirty="0" smtClean="0">
                <a:latin typeface="HG丸ｺﾞｼｯｸM-PRO" panose="020F0600000000000000" pitchFamily="50" charset="-128"/>
                <a:ea typeface="HG丸ｺﾞｼｯｸM-PRO" panose="020F0600000000000000" pitchFamily="50" charset="-128"/>
              </a:rPr>
              <a:t>　①　</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患者の同意を得て</a:t>
            </a:r>
            <a:r>
              <a:rPr lang="ja-JP" altLang="en-US" sz="2000" dirty="0" smtClean="0">
                <a:latin typeface="HG丸ｺﾞｼｯｸM-PRO" panose="020F0600000000000000" pitchFamily="50" charset="-128"/>
                <a:ea typeface="HG丸ｺﾞｼｯｸM-PRO" panose="020F0600000000000000" pitchFamily="50" charset="-128"/>
              </a:rPr>
              <a:t>、計画的な医学管理の下に療養上必要な指導及</a:t>
            </a:r>
            <a:r>
              <a:rPr lang="en-US" altLang="ja-JP" sz="2000" dirty="0" smtClean="0">
                <a:latin typeface="HG丸ｺﾞｼｯｸM-PRO" panose="020F0600000000000000" pitchFamily="50" charset="-128"/>
                <a:ea typeface="HG丸ｺﾞｼｯｸM-PRO" panose="020F0600000000000000" pitchFamily="50" charset="-128"/>
              </a:rPr>
              <a:t/>
            </a:r>
            <a:br>
              <a:rPr lang="en-US" altLang="ja-JP" sz="2000" dirty="0" smtClean="0">
                <a:latin typeface="HG丸ｺﾞｼｯｸM-PRO" panose="020F0600000000000000" pitchFamily="50" charset="-128"/>
                <a:ea typeface="HG丸ｺﾞｼｯｸM-PRO" panose="020F0600000000000000" pitchFamily="50" charset="-128"/>
              </a:rPr>
            </a:br>
            <a:r>
              <a:rPr lang="ja-JP" altLang="en-US" sz="2000" dirty="0" smtClean="0">
                <a:latin typeface="HG丸ｺﾞｼｯｸM-PRO" panose="020F0600000000000000" pitchFamily="50" charset="-128"/>
                <a:ea typeface="HG丸ｺﾞｼｯｸM-PRO" panose="020F0600000000000000" pitchFamily="50" charset="-128"/>
              </a:rPr>
              <a:t>び診療を行う</a:t>
            </a:r>
            <a:endParaRPr lang="en-US" altLang="ja-JP" sz="2000" dirty="0" smtClean="0">
              <a:latin typeface="HG丸ｺﾞｼｯｸM-PRO" panose="020F0600000000000000" pitchFamily="50" charset="-128"/>
              <a:ea typeface="HG丸ｺﾞｼｯｸM-PRO" panose="020F0600000000000000" pitchFamily="50" charset="-128"/>
            </a:endParaRPr>
          </a:p>
          <a:p>
            <a:pPr marL="542925" indent="-542925">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②　他の医療機関と連携のうえ、患者がかかっている医療機関をすべ</a:t>
            </a:r>
            <a:r>
              <a:rPr lang="en-US" altLang="ja-JP" sz="2000" dirty="0" smtClean="0">
                <a:latin typeface="HG丸ｺﾞｼｯｸM-PRO" panose="020F0600000000000000" pitchFamily="50" charset="-128"/>
                <a:ea typeface="HG丸ｺﾞｼｯｸM-PRO" panose="020F0600000000000000" pitchFamily="50" charset="-128"/>
              </a:rPr>
              <a:t/>
            </a:r>
            <a:br>
              <a:rPr lang="en-US" altLang="ja-JP" sz="2000" dirty="0" smtClean="0">
                <a:latin typeface="HG丸ｺﾞｼｯｸM-PRO" panose="020F0600000000000000" pitchFamily="50" charset="-128"/>
                <a:ea typeface="HG丸ｺﾞｼｯｸM-PRO" panose="020F0600000000000000" pitchFamily="50" charset="-128"/>
              </a:rPr>
            </a:br>
            <a:r>
              <a:rPr lang="ja-JP" altLang="en-US" sz="2000" dirty="0" smtClean="0">
                <a:latin typeface="HG丸ｺﾞｼｯｸM-PRO" panose="020F0600000000000000" pitchFamily="50" charset="-128"/>
                <a:ea typeface="HG丸ｺﾞｼｯｸM-PRO" panose="020F0600000000000000" pitchFamily="50" charset="-128"/>
              </a:rPr>
              <a:t>て把握するとともに、</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処方されている医薬品をすべて管理し、カル</a:t>
            </a:r>
            <a:r>
              <a:rPr lang="en-US" altLang="ja-JP" sz="2000" u="sng" dirty="0" smtClean="0">
                <a:solidFill>
                  <a:srgbClr val="0000FF"/>
                </a:solidFill>
                <a:latin typeface="HG丸ｺﾞｼｯｸM-PRO" panose="020F0600000000000000" pitchFamily="50" charset="-128"/>
                <a:ea typeface="HG丸ｺﾞｼｯｸM-PRO" panose="020F0600000000000000" pitchFamily="50" charset="-128"/>
              </a:rPr>
              <a:t/>
            </a:r>
            <a:br>
              <a:rPr lang="en-US" altLang="ja-JP" sz="2000" u="sng" dirty="0" smtClean="0">
                <a:solidFill>
                  <a:srgbClr val="0000FF"/>
                </a:solidFill>
                <a:latin typeface="HG丸ｺﾞｼｯｸM-PRO" panose="020F0600000000000000" pitchFamily="50" charset="-128"/>
                <a:ea typeface="HG丸ｺﾞｼｯｸM-PRO" panose="020F0600000000000000" pitchFamily="50" charset="-128"/>
              </a:rPr>
            </a:b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テに記載する</a:t>
            </a:r>
            <a:endParaRPr lang="en-US" altLang="ja-JP" sz="2000" u="sng"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r>
              <a:rPr lang="ja-JP" altLang="en-US" sz="2000" dirty="0" smtClean="0">
                <a:latin typeface="HG丸ｺﾞｼｯｸM-PRO" panose="020F0600000000000000" pitchFamily="50" charset="-128"/>
                <a:ea typeface="HG丸ｺﾞｼｯｸM-PRO" panose="020F0600000000000000" pitchFamily="50" charset="-128"/>
              </a:rPr>
              <a:t>　③　当該患者について</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原則として院内処方</a:t>
            </a:r>
            <a:r>
              <a:rPr lang="ja-JP" altLang="en-US" sz="2000" dirty="0" smtClean="0">
                <a:latin typeface="HG丸ｺﾞｼｯｸM-PRO" panose="020F0600000000000000" pitchFamily="50" charset="-128"/>
                <a:ea typeface="HG丸ｺﾞｼｯｸM-PRO" panose="020F0600000000000000" pitchFamily="50" charset="-128"/>
              </a:rPr>
              <a:t>を行うこととするが、</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④の</a:t>
            </a:r>
            <a:r>
              <a:rPr lang="en-US" altLang="ja-JP" sz="2000" u="sng" dirty="0" smtClean="0">
                <a:solidFill>
                  <a:srgbClr val="0000FF"/>
                </a:solidFill>
                <a:latin typeface="HG丸ｺﾞｼｯｸM-PRO" panose="020F0600000000000000" pitchFamily="50" charset="-128"/>
                <a:ea typeface="HG丸ｺﾞｼｯｸM-PRO" panose="020F0600000000000000" pitchFamily="50" charset="-128"/>
              </a:rPr>
              <a:t/>
            </a:r>
            <a:br>
              <a:rPr lang="en-US" altLang="ja-JP" sz="2000" u="sng" dirty="0" smtClean="0">
                <a:solidFill>
                  <a:srgbClr val="0000FF"/>
                </a:solidFill>
                <a:latin typeface="HG丸ｺﾞｼｯｸM-PRO" panose="020F0600000000000000" pitchFamily="50" charset="-128"/>
                <a:ea typeface="HG丸ｺﾞｼｯｸM-PRO" panose="020F0600000000000000" pitchFamily="50" charset="-128"/>
              </a:rPr>
            </a:b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場合に限り院外処方は可能</a:t>
            </a:r>
            <a:endParaRPr lang="en-US" altLang="ja-JP" sz="2000" u="sng"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④　</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院外処方を行う場合</a:t>
            </a:r>
            <a:r>
              <a:rPr lang="ja-JP" altLang="en-US" sz="2000" u="sng" dirty="0" smtClean="0">
                <a:latin typeface="HG丸ｺﾞｼｯｸM-PRO" panose="020F0600000000000000" pitchFamily="50" charset="-128"/>
                <a:ea typeface="HG丸ｺﾞｼｯｸM-PRO" panose="020F0600000000000000" pitchFamily="50" charset="-128"/>
              </a:rPr>
              <a:t>は、下記の通りとする</a:t>
            </a:r>
            <a:endParaRPr lang="en-US" altLang="ja-JP" sz="2000" u="sng" dirty="0" smtClean="0">
              <a:latin typeface="HG丸ｺﾞｼｯｸM-PRO" panose="020F0600000000000000" pitchFamily="50" charset="-128"/>
              <a:ea typeface="HG丸ｺﾞｼｯｸM-PRO" panose="020F0600000000000000" pitchFamily="50" charset="-128"/>
            </a:endParaRPr>
          </a:p>
          <a:p>
            <a:pPr marL="809625" indent="-266700">
              <a:buNone/>
            </a:pPr>
            <a:r>
              <a:rPr lang="ja-JP" altLang="en-US" sz="2000" dirty="0" smtClean="0">
                <a:latin typeface="HG丸ｺﾞｼｯｸM-PRO" panose="020F0600000000000000" pitchFamily="50" charset="-128"/>
                <a:ea typeface="HG丸ｺﾞｼｯｸM-PRO" panose="020F0600000000000000" pitchFamily="50" charset="-128"/>
              </a:rPr>
              <a:t>ア　</a:t>
            </a:r>
            <a:r>
              <a:rPr lang="en-US" altLang="ja-JP" sz="2000" dirty="0" smtClean="0">
                <a:latin typeface="HG丸ｺﾞｼｯｸM-PRO" panose="020F0600000000000000" pitchFamily="50" charset="-128"/>
                <a:ea typeface="HG丸ｺﾞｼｯｸM-PRO" panose="020F0600000000000000" pitchFamily="50" charset="-128"/>
              </a:rPr>
              <a:t>24</a:t>
            </a:r>
            <a:r>
              <a:rPr lang="ja-JP" altLang="en-US" sz="2000" dirty="0" smtClean="0">
                <a:latin typeface="HG丸ｺﾞｼｯｸM-PRO" panose="020F0600000000000000" pitchFamily="50" charset="-128"/>
                <a:ea typeface="HG丸ｺﾞｼｯｸM-PRO" panose="020F0600000000000000" pitchFamily="50" charset="-128"/>
              </a:rPr>
              <a:t>時間対応をしている薬局と連携</a:t>
            </a:r>
            <a:endParaRPr lang="en-US" altLang="ja-JP" sz="2000" dirty="0" smtClean="0">
              <a:latin typeface="HG丸ｺﾞｼｯｸM-PRO" panose="020F0600000000000000" pitchFamily="50" charset="-128"/>
              <a:ea typeface="HG丸ｺﾞｼｯｸM-PRO" panose="020F0600000000000000" pitchFamily="50" charset="-128"/>
            </a:endParaRPr>
          </a:p>
          <a:p>
            <a:pPr marL="809625" indent="-266700">
              <a:buNone/>
            </a:pPr>
            <a:r>
              <a:rPr lang="ja-JP" altLang="en-US" sz="2000" dirty="0" smtClean="0">
                <a:latin typeface="HG丸ｺﾞｼｯｸM-PRO" panose="020F0600000000000000" pitchFamily="50" charset="-128"/>
                <a:ea typeface="HG丸ｺﾞｼｯｸM-PRO" panose="020F0600000000000000" pitchFamily="50" charset="-128"/>
              </a:rPr>
              <a:t>イ　原則として院外処方を行う場合は上記アの薬局を対象とするが、</a:t>
            </a:r>
            <a:r>
              <a:rPr lang="en-US" altLang="ja-JP" sz="2000" dirty="0" smtClean="0">
                <a:latin typeface="HG丸ｺﾞｼｯｸM-PRO" panose="020F0600000000000000" pitchFamily="50" charset="-128"/>
                <a:ea typeface="HG丸ｺﾞｼｯｸM-PRO" panose="020F0600000000000000" pitchFamily="50" charset="-128"/>
              </a:rPr>
              <a:t/>
            </a:r>
            <a:br>
              <a:rPr lang="en-US" altLang="ja-JP" sz="2000" dirty="0" smtClean="0">
                <a:latin typeface="HG丸ｺﾞｼｯｸM-PRO" panose="020F0600000000000000" pitchFamily="50" charset="-128"/>
                <a:ea typeface="HG丸ｺﾞｼｯｸM-PRO" panose="020F0600000000000000" pitchFamily="50" charset="-128"/>
              </a:rPr>
            </a:br>
            <a:r>
              <a:rPr lang="ja-JP" altLang="en-US" sz="2000" dirty="0" smtClean="0">
                <a:latin typeface="HG丸ｺﾞｼｯｸM-PRO" panose="020F0600000000000000" pitchFamily="50" charset="-128"/>
                <a:ea typeface="HG丸ｺﾞｼｯｸM-PRO" panose="020F0600000000000000" pitchFamily="50" charset="-128"/>
              </a:rPr>
              <a:t>患者の同意がある場合に限り、その他の薬局での処方も可能</a:t>
            </a:r>
            <a:r>
              <a:rPr lang="en-US" altLang="ja-JP" sz="2000" dirty="0" smtClean="0">
                <a:latin typeface="HG丸ｺﾞｼｯｸM-PRO" panose="020F0600000000000000" pitchFamily="50" charset="-128"/>
                <a:ea typeface="HG丸ｺﾞｼｯｸM-PRO" panose="020F0600000000000000" pitchFamily="50" charset="-128"/>
              </a:rPr>
              <a:t/>
            </a:r>
            <a:br>
              <a:rPr lang="en-US" altLang="ja-JP" sz="2000" dirty="0" smtClean="0">
                <a:latin typeface="HG丸ｺﾞｼｯｸM-PRO" panose="020F0600000000000000" pitchFamily="50" charset="-128"/>
                <a:ea typeface="HG丸ｺﾞｼｯｸM-PRO" panose="020F0600000000000000" pitchFamily="50" charset="-128"/>
              </a:rPr>
            </a:br>
            <a:r>
              <a:rPr lang="ja-JP" altLang="en-US" sz="2000" dirty="0" smtClean="0">
                <a:latin typeface="HG丸ｺﾞｼｯｸM-PRO" panose="020F0600000000000000" pitchFamily="50" charset="-128"/>
                <a:ea typeface="HG丸ｺﾞｼｯｸM-PRO" panose="020F0600000000000000" pitchFamily="50" charset="-128"/>
              </a:rPr>
              <a:t>　この場合、夜間・休日等の時間外に対応できる薬局のリストを患者に説明し、文書で渡す</a:t>
            </a:r>
            <a:endParaRPr lang="en-US" altLang="ja-JP" sz="2000" dirty="0" smtClean="0">
              <a:latin typeface="HG丸ｺﾞｼｯｸM-PRO" panose="020F0600000000000000" pitchFamily="50" charset="-128"/>
              <a:ea typeface="HG丸ｺﾞｼｯｸM-PRO" panose="020F0600000000000000" pitchFamily="50" charset="-128"/>
            </a:endParaRPr>
          </a:p>
          <a:p>
            <a:pPr marL="809625" indent="-266700">
              <a:buNone/>
            </a:pPr>
            <a:r>
              <a:rPr lang="ja-JP" altLang="en-US" sz="2000" dirty="0" smtClean="0">
                <a:latin typeface="HG丸ｺﾞｼｯｸM-PRO" panose="020F0600000000000000" pitchFamily="50" charset="-128"/>
                <a:ea typeface="HG丸ｺﾞｼｯｸM-PRO" panose="020F0600000000000000" pitchFamily="50" charset="-128"/>
              </a:rPr>
              <a:t>ウ　当該薬局に患者がかかっている医療機関のリストを渡す</a:t>
            </a:r>
            <a:endParaRPr lang="en-US" altLang="ja-JP" sz="2000" dirty="0" smtClean="0">
              <a:latin typeface="HG丸ｺﾞｼｯｸM-PRO" panose="020F0600000000000000" pitchFamily="50" charset="-128"/>
              <a:ea typeface="HG丸ｺﾞｼｯｸM-PRO" panose="020F0600000000000000" pitchFamily="50" charset="-128"/>
            </a:endParaRPr>
          </a:p>
          <a:p>
            <a:pPr marL="809625" indent="-266700">
              <a:buNone/>
            </a:pPr>
            <a:r>
              <a:rPr lang="ja-JP" altLang="en-US" sz="2000" dirty="0" smtClean="0">
                <a:latin typeface="HG丸ｺﾞｼｯｸM-PRO" panose="020F0600000000000000" pitchFamily="50" charset="-128"/>
                <a:ea typeface="HG丸ｺﾞｼｯｸM-PRO" panose="020F0600000000000000" pitchFamily="50" charset="-128"/>
              </a:rPr>
              <a:t>エ　患者は受診時に薬局の発行するお薬手帳、又は当該医療機関発</a:t>
            </a:r>
            <a:r>
              <a:rPr lang="en-US" altLang="ja-JP" sz="2000" dirty="0" smtClean="0">
                <a:latin typeface="HG丸ｺﾞｼｯｸM-PRO" panose="020F0600000000000000" pitchFamily="50" charset="-128"/>
                <a:ea typeface="HG丸ｺﾞｼｯｸM-PRO" panose="020F0600000000000000" pitchFamily="50" charset="-128"/>
              </a:rPr>
              <a:t/>
            </a:r>
            <a:br>
              <a:rPr lang="en-US" altLang="ja-JP" sz="2000" dirty="0" smtClean="0">
                <a:latin typeface="HG丸ｺﾞｼｯｸM-PRO" panose="020F0600000000000000" pitchFamily="50" charset="-128"/>
                <a:ea typeface="HG丸ｺﾞｼｯｸM-PRO" panose="020F0600000000000000" pitchFamily="50" charset="-128"/>
              </a:rPr>
            </a:br>
            <a:r>
              <a:rPr lang="ja-JP" altLang="en-US" sz="2000" dirty="0" smtClean="0">
                <a:latin typeface="HG丸ｺﾞｼｯｸM-PRO" panose="020F0600000000000000" pitchFamily="50" charset="-128"/>
                <a:ea typeface="HG丸ｺﾞｼｯｸM-PRO" panose="020F0600000000000000" pitchFamily="50" charset="-128"/>
              </a:rPr>
              <a:t>行のお薬手帳を持参する</a:t>
            </a:r>
            <a:endParaRPr lang="en-US" altLang="ja-JP" sz="2000" dirty="0" smtClean="0">
              <a:latin typeface="HG丸ｺﾞｼｯｸM-PRO" panose="020F0600000000000000" pitchFamily="50" charset="-128"/>
              <a:ea typeface="HG丸ｺﾞｼｯｸM-PRO" panose="020F0600000000000000" pitchFamily="50" charset="-128"/>
            </a:endParaRPr>
          </a:p>
          <a:p>
            <a:pPr marL="809625" indent="-266700">
              <a:buNone/>
            </a:pPr>
            <a:r>
              <a:rPr lang="ja-JP" altLang="en-US" sz="2000" dirty="0" smtClean="0">
                <a:latin typeface="HG丸ｺﾞｼｯｸM-PRO" panose="020F0600000000000000" pitchFamily="50" charset="-128"/>
                <a:ea typeface="HG丸ｺﾞｼｯｸM-PRO" panose="020F0600000000000000" pitchFamily="50" charset="-128"/>
              </a:rPr>
              <a:t>　　その際、</a:t>
            </a:r>
            <a:r>
              <a:rPr lang="ja-JP" altLang="en-US" sz="2000" u="sng" dirty="0" smtClean="0">
                <a:solidFill>
                  <a:srgbClr val="0000FF"/>
                </a:solidFill>
                <a:latin typeface="HG丸ｺﾞｼｯｸM-PRO" panose="020F0600000000000000" pitchFamily="50" charset="-128"/>
                <a:ea typeface="HG丸ｺﾞｼｯｸM-PRO" panose="020F0600000000000000" pitchFamily="50" charset="-128"/>
              </a:rPr>
              <a:t>医師はお薬手帳のコピーをカルテに貼付等する</a:t>
            </a:r>
            <a:endParaRPr lang="en-US" altLang="ja-JP" sz="2000" u="sng" dirty="0" smtClean="0">
              <a:solidFill>
                <a:srgbClr val="0000FF"/>
              </a:solidFill>
              <a:latin typeface="HG丸ｺﾞｼｯｸM-PRO" panose="020F0600000000000000" pitchFamily="50" charset="-128"/>
              <a:ea typeface="HG丸ｺﾞｼｯｸM-PRO" panose="020F0600000000000000" pitchFamily="50" charset="-128"/>
            </a:endParaRPr>
          </a:p>
          <a:p>
            <a:pPr marL="542925" indent="-542925">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⑤　</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当該加算を算定している場合は、</a:t>
            </a:r>
            <a:r>
              <a:rPr lang="en-US" altLang="ja-JP" sz="2000" u="sng" dirty="0" smtClean="0">
                <a:solidFill>
                  <a:srgbClr val="FF0000"/>
                </a:solidFill>
                <a:latin typeface="HG丸ｺﾞｼｯｸM-PRO" panose="020F0600000000000000" pitchFamily="50" charset="-128"/>
                <a:ea typeface="HG丸ｺﾞｼｯｸM-PRO" panose="020F0600000000000000" pitchFamily="50" charset="-128"/>
              </a:rPr>
              <a:t>7</a:t>
            </a:r>
            <a:r>
              <a:rPr lang="ja-JP" altLang="en-US" sz="2000" u="sng" dirty="0" smtClean="0">
                <a:solidFill>
                  <a:srgbClr val="FF0000"/>
                </a:solidFill>
                <a:latin typeface="HG丸ｺﾞｼｯｸM-PRO" panose="020F0600000000000000" pitchFamily="50" charset="-128"/>
                <a:ea typeface="HG丸ｺﾞｼｯｸM-PRO" panose="020F0600000000000000" pitchFamily="50" charset="-128"/>
              </a:rPr>
              <a:t>剤投与の減算規定の対象外</a:t>
            </a:r>
            <a:endParaRPr lang="en-US" altLang="ja-JP" sz="2000" u="sng" dirty="0" smtClean="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12"/>
          </p:nvPr>
        </p:nvSpPr>
        <p:spPr>
          <a:xfrm>
            <a:off x="6876256" y="6476040"/>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4438640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51520" y="836712"/>
            <a:ext cx="8640960" cy="5904656"/>
          </a:xfrm>
          <a:prstGeom prst="snip2DiagRect">
            <a:avLst>
              <a:gd name="adj1" fmla="val 0"/>
              <a:gd name="adj2" fmla="val 1018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角丸四角形 1"/>
          <p:cNvSpPr/>
          <p:nvPr/>
        </p:nvSpPr>
        <p:spPr>
          <a:xfrm>
            <a:off x="256360" y="100833"/>
            <a:ext cx="8640960" cy="879895"/>
          </a:xfrm>
          <a:prstGeom prst="roundRect">
            <a:avLst>
              <a:gd name="adj" fmla="val 2774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90</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1043608" y="3636812"/>
            <a:ext cx="7560840" cy="2888532"/>
          </a:xfrm>
          <a:prstGeom prst="rect">
            <a:avLst/>
          </a:prstGeom>
          <a:solidFill>
            <a:srgbClr val="FFFFCC"/>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467544" y="188640"/>
            <a:ext cx="8208912" cy="6669360"/>
          </a:xfrm>
          <a:noFill/>
          <a:ln>
            <a:noFill/>
          </a:ln>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265113" indent="-265113">
              <a:spcBef>
                <a:spcPts val="600"/>
              </a:spcBef>
              <a:buNone/>
            </a:pP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◆医療を提供しているが、</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265113" indent="-265113">
              <a:spcBef>
                <a:spcPts val="0"/>
              </a:spcBef>
              <a:buNone/>
            </a:pPr>
            <a:r>
              <a:rPr lang="ja-JP" altLang="en-US" sz="2400" dirty="0">
                <a:solidFill>
                  <a:srgbClr val="0000FF"/>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医療資源の少ない地域に配慮した評価</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265113" indent="-265113">
              <a:spcBef>
                <a:spcPts val="1800"/>
              </a:spcBef>
              <a:buNone/>
            </a:pPr>
            <a:r>
              <a:rPr lang="en-US" altLang="ja-JP" sz="2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対象医療圏は変更せずに、地域包括ケア病棟入院料等の今後の評価体系の要件を緩和した評価を導入することとし、チーム医療等に係る評価については、対象の範囲を拡大するとともに専従の要件</a:t>
            </a:r>
            <a:r>
              <a:rPr lang="ja-JP" altLang="en-US" sz="2200" dirty="0">
                <a:solidFill>
                  <a:schemeClr val="tx1"/>
                </a:solidFill>
                <a:latin typeface="HG丸ｺﾞｼｯｸM-PRO" panose="020F0600000000000000" pitchFamily="50" charset="-128"/>
                <a:ea typeface="HG丸ｺﾞｼｯｸM-PRO" panose="020F0600000000000000" pitchFamily="50" charset="-128"/>
              </a:rPr>
              <a:t>等</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を緩和し、それに応じた評価とする。</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a:solidFill>
                  <a:schemeClr val="tx1"/>
                </a:solidFill>
                <a:latin typeface="HG丸ｺﾞｼｯｸM-PRO" panose="020F0600000000000000" pitchFamily="50" charset="-128"/>
                <a:ea typeface="HG丸ｺﾞｼｯｸM-PRO" panose="020F0600000000000000" pitchFamily="50" charset="-128"/>
              </a:rPr>
              <a:t>１</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．地域包括ケア病棟入院料及び地域包括ケア入院医療管理料については、今後の評価体系に準じて要件を緩和した評価を行う。</a:t>
            </a:r>
            <a:r>
              <a:rPr lang="en-US" altLang="ja-JP" sz="1800" u="sng" dirty="0" smtClean="0">
                <a:solidFill>
                  <a:schemeClr val="tx1"/>
                </a:solidFill>
                <a:uFill>
                  <a:solidFill>
                    <a:srgbClr val="0000FF"/>
                  </a:solidFill>
                </a:uFill>
                <a:latin typeface="HG丸ｺﾞｼｯｸM-PRO" panose="020F0600000000000000" pitchFamily="50" charset="-128"/>
                <a:ea typeface="HG丸ｺﾞｼｯｸM-PRO" panose="020F0600000000000000" pitchFamily="50" charset="-128"/>
              </a:rPr>
              <a:t>※</a:t>
            </a:r>
            <a:r>
              <a:rPr lang="ja-JP" altLang="en-US" sz="1800" u="sng" dirty="0" smtClean="0">
                <a:solidFill>
                  <a:schemeClr val="tx1"/>
                </a:solidFill>
                <a:uFill>
                  <a:solidFill>
                    <a:srgbClr val="0000FF"/>
                  </a:solidFill>
                </a:uFill>
                <a:latin typeface="HG丸ｺﾞｼｯｸM-PRO" panose="020F0600000000000000" pitchFamily="50" charset="-128"/>
                <a:ea typeface="HG丸ｺﾞｼｯｸM-PRO" panose="020F0600000000000000" pitchFamily="50" charset="-128"/>
              </a:rPr>
              <a:t>（　）内は消費税率８％引き上げ対応分</a:t>
            </a:r>
            <a:endParaRPr lang="en-US" altLang="ja-JP" sz="1800" u="sng" dirty="0" smtClean="0">
              <a:solidFill>
                <a:schemeClr val="tx1"/>
              </a:solidFill>
              <a:uFill>
                <a:solidFill>
                  <a:srgbClr val="0000FF"/>
                </a:solidFill>
              </a:uFill>
              <a:latin typeface="HG丸ｺﾞｼｯｸM-PRO" panose="020F0600000000000000" pitchFamily="50" charset="-128"/>
              <a:ea typeface="HG丸ｺﾞｼｯｸM-PRO" panose="020F0600000000000000" pitchFamily="50" charset="-128"/>
            </a:endParaRPr>
          </a:p>
          <a:p>
            <a:pPr marL="265113" indent="-265113">
              <a:spcBef>
                <a:spcPts val="1800"/>
              </a:spcBef>
              <a:buNone/>
            </a:pP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（新</a:t>
            </a:r>
            <a:r>
              <a:rPr lang="ja-JP" altLang="en-US" sz="2200" dirty="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地域包括ケア病棟入院料１</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（特定地域）</a:t>
            </a:r>
            <a:endParaRPr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265113" indent="-265113" algn="r">
              <a:spcBef>
                <a:spcPts val="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200" dirty="0">
                <a:solidFill>
                  <a:schemeClr val="tx1"/>
                </a:solidFill>
                <a:latin typeface="HG丸ｺﾞｼｯｸM-PRO" panose="020F0600000000000000" pitchFamily="50" charset="-128"/>
                <a:ea typeface="HG丸ｺﾞｼｯｸM-PRO" panose="020F0600000000000000" pitchFamily="50" charset="-128"/>
              </a:rPr>
              <a:t>１日につき</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２</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１９１点</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+50</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（新）</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地域包括ケア入院医療管理料１</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（特定地域）</a:t>
            </a:r>
            <a:endParaRPr lang="en-US" altLang="ja-JP" sz="2200" dirty="0" smtClean="0">
              <a:solidFill>
                <a:srgbClr val="0000FF"/>
              </a:solidFill>
              <a:latin typeface="HG丸ｺﾞｼｯｸM-PRO" panose="020F0600000000000000" pitchFamily="50" charset="-128"/>
              <a:ea typeface="HG丸ｺﾞｼｯｸM-PRO" panose="020F0600000000000000" pitchFamily="50" charset="-128"/>
            </a:endParaRPr>
          </a:p>
          <a:p>
            <a:pPr marL="265113" indent="-265113" algn="r">
              <a:spcBef>
                <a:spcPts val="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200" dirty="0">
                <a:solidFill>
                  <a:schemeClr val="tx1"/>
                </a:solidFill>
                <a:latin typeface="HG丸ｺﾞｼｯｸM-PRO" panose="020F0600000000000000" pitchFamily="50" charset="-128"/>
                <a:ea typeface="HG丸ｺﾞｼｯｸM-PRO" panose="020F0600000000000000" pitchFamily="50" charset="-128"/>
              </a:rPr>
              <a:t>１日につき）</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２</a:t>
            </a:r>
            <a:r>
              <a:rPr lang="en-US" altLang="ja-JP" sz="2200" dirty="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１９１点</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+50</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a:solidFill>
                  <a:srgbClr val="FF0000"/>
                </a:solidFill>
                <a:latin typeface="HG丸ｺﾞｼｯｸM-PRO" panose="020F0600000000000000" pitchFamily="50" charset="-128"/>
                <a:ea typeface="HG丸ｺﾞｼｯｸM-PRO" panose="020F0600000000000000" pitchFamily="50" charset="-128"/>
              </a:rPr>
              <a:t>新）</a:t>
            </a:r>
            <a:r>
              <a:rPr lang="ja-JP" altLang="en-US" sz="2200" dirty="0">
                <a:solidFill>
                  <a:schemeClr val="tx1"/>
                </a:solidFill>
                <a:latin typeface="HG丸ｺﾞｼｯｸM-PRO" panose="020F0600000000000000" pitchFamily="50" charset="-128"/>
                <a:ea typeface="HG丸ｺﾞｼｯｸM-PRO" panose="020F0600000000000000" pitchFamily="50" charset="-128"/>
              </a:rPr>
              <a:t>地域包括ケア病棟</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入院料２</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200" dirty="0">
                <a:solidFill>
                  <a:srgbClr val="0000FF"/>
                </a:solidFill>
                <a:latin typeface="HG丸ｺﾞｼｯｸM-PRO" panose="020F0600000000000000" pitchFamily="50" charset="-128"/>
                <a:ea typeface="HG丸ｺﾞｼｯｸM-PRO" panose="020F0600000000000000" pitchFamily="50" charset="-128"/>
              </a:rPr>
              <a:t>特定地域）</a:t>
            </a:r>
            <a:endParaRPr lang="en-US" altLang="ja-JP" sz="2200" dirty="0">
              <a:solidFill>
                <a:srgbClr val="0000FF"/>
              </a:solidFill>
              <a:latin typeface="HG丸ｺﾞｼｯｸM-PRO" panose="020F0600000000000000" pitchFamily="50" charset="-128"/>
              <a:ea typeface="HG丸ｺﾞｼｯｸM-PRO" panose="020F0600000000000000" pitchFamily="50" charset="-128"/>
            </a:endParaRPr>
          </a:p>
          <a:p>
            <a:pPr marL="265113" indent="-265113" algn="r">
              <a:spcBef>
                <a:spcPts val="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200" dirty="0">
                <a:solidFill>
                  <a:schemeClr val="tx1"/>
                </a:solidFill>
                <a:latin typeface="HG丸ｺﾞｼｯｸM-PRO" panose="020F0600000000000000" pitchFamily="50" charset="-128"/>
                <a:ea typeface="HG丸ｺﾞｼｯｸM-PRO" panose="020F0600000000000000" pitchFamily="50" charset="-128"/>
              </a:rPr>
              <a:t>１日につき）</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１</a:t>
            </a:r>
            <a:r>
              <a:rPr lang="en-US" altLang="ja-JP" sz="2200" dirty="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７６３点</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+50</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200" dirty="0">
              <a:solidFill>
                <a:schemeClr val="tx1"/>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a:solidFill>
                  <a:srgbClr val="FF0000"/>
                </a:solidFill>
                <a:latin typeface="HG丸ｺﾞｼｯｸM-PRO" panose="020F0600000000000000" pitchFamily="50" charset="-128"/>
                <a:ea typeface="HG丸ｺﾞｼｯｸM-PRO" panose="020F0600000000000000" pitchFamily="50" charset="-128"/>
              </a:rPr>
              <a:t>新）</a:t>
            </a:r>
            <a:r>
              <a:rPr lang="ja-JP" altLang="en-US" sz="2200" dirty="0">
                <a:solidFill>
                  <a:schemeClr val="tx1"/>
                </a:solidFill>
                <a:latin typeface="HG丸ｺﾞｼｯｸM-PRO" panose="020F0600000000000000" pitchFamily="50" charset="-128"/>
                <a:ea typeface="HG丸ｺﾞｼｯｸM-PRO" panose="020F0600000000000000" pitchFamily="50" charset="-128"/>
              </a:rPr>
              <a:t>地域包括ケア入院医療</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管理料２</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200" dirty="0">
                <a:solidFill>
                  <a:srgbClr val="0000FF"/>
                </a:solidFill>
                <a:latin typeface="HG丸ｺﾞｼｯｸM-PRO" panose="020F0600000000000000" pitchFamily="50" charset="-128"/>
                <a:ea typeface="HG丸ｺﾞｼｯｸM-PRO" panose="020F0600000000000000" pitchFamily="50" charset="-128"/>
              </a:rPr>
              <a:t>特定地域）</a:t>
            </a:r>
            <a:endParaRPr lang="en-US" altLang="ja-JP" sz="2200" dirty="0">
              <a:solidFill>
                <a:srgbClr val="0000FF"/>
              </a:solidFill>
              <a:latin typeface="HG丸ｺﾞｼｯｸM-PRO" panose="020F0600000000000000" pitchFamily="50" charset="-128"/>
              <a:ea typeface="HG丸ｺﾞｼｯｸM-PRO" panose="020F0600000000000000" pitchFamily="50" charset="-128"/>
            </a:endParaRPr>
          </a:p>
          <a:p>
            <a:pPr marL="265113" indent="-265113" algn="r">
              <a:spcBef>
                <a:spcPts val="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200" dirty="0">
                <a:solidFill>
                  <a:schemeClr val="tx1"/>
                </a:solidFill>
                <a:latin typeface="HG丸ｺﾞｼｯｸM-PRO" panose="020F0600000000000000" pitchFamily="50" charset="-128"/>
                <a:ea typeface="HG丸ｺﾞｼｯｸM-PRO" panose="020F0600000000000000" pitchFamily="50" charset="-128"/>
              </a:rPr>
              <a:t>１日につき）</a:t>
            </a:r>
            <a:r>
              <a:rPr lang="ja-JP" altLang="en-US" sz="2200" dirty="0">
                <a:solidFill>
                  <a:srgbClr val="FF0000"/>
                </a:solidFill>
                <a:latin typeface="HG丸ｺﾞｼｯｸM-PRO" panose="020F0600000000000000" pitchFamily="50" charset="-128"/>
                <a:ea typeface="HG丸ｺﾞｼｯｸM-PRO" panose="020F0600000000000000" pitchFamily="50" charset="-128"/>
              </a:rPr>
              <a:t>１</a:t>
            </a:r>
            <a:r>
              <a:rPr lang="en-US" altLang="ja-JP" sz="2200" dirty="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a:solidFill>
                  <a:srgbClr val="FF0000"/>
                </a:solidFill>
                <a:latin typeface="HG丸ｺﾞｼｯｸM-PRO" panose="020F0600000000000000" pitchFamily="50" charset="-128"/>
                <a:ea typeface="HG丸ｺﾞｼｯｸM-PRO" panose="020F0600000000000000" pitchFamily="50" charset="-128"/>
              </a:rPr>
              <a:t>７６３点</a:t>
            </a:r>
            <a:r>
              <a:rPr lang="ja-JP" altLang="en-US" sz="2200" dirty="0">
                <a:solidFill>
                  <a:srgbClr val="0000FF"/>
                </a:solidFill>
                <a:latin typeface="HG丸ｺﾞｼｯｸM-PRO" panose="020F0600000000000000" pitchFamily="50" charset="-128"/>
                <a:ea typeface="HG丸ｺﾞｼｯｸM-PRO" panose="020F0600000000000000" pitchFamily="50" charset="-128"/>
              </a:rPr>
              <a:t>（</a:t>
            </a:r>
            <a:r>
              <a:rPr lang="en-US" altLang="ja-JP" sz="2200" dirty="0">
                <a:solidFill>
                  <a:srgbClr val="0000FF"/>
                </a:solidFill>
                <a:latin typeface="HG丸ｺﾞｼｯｸM-PRO" panose="020F0600000000000000" pitchFamily="50" charset="-128"/>
                <a:ea typeface="HG丸ｺﾞｼｯｸM-PRO" panose="020F0600000000000000" pitchFamily="50" charset="-128"/>
              </a:rPr>
              <a:t>+50</a:t>
            </a:r>
            <a:r>
              <a:rPr lang="ja-JP" altLang="en-US" sz="2200" dirty="0">
                <a:solidFill>
                  <a:srgbClr val="0000FF"/>
                </a:solidFill>
                <a:latin typeface="HG丸ｺﾞｼｯｸM-PRO" panose="020F0600000000000000" pitchFamily="50" charset="-128"/>
                <a:ea typeface="HG丸ｺﾞｼｯｸM-PRO" panose="020F0600000000000000" pitchFamily="50" charset="-128"/>
              </a:rPr>
              <a:t>）</a:t>
            </a:r>
            <a:endParaRPr lang="en-US" altLang="ja-JP" sz="22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635260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51520" y="476672"/>
            <a:ext cx="8640960" cy="6264696"/>
          </a:xfrm>
          <a:prstGeom prst="snip2DiagRect">
            <a:avLst>
              <a:gd name="adj1" fmla="val 0"/>
              <a:gd name="adj2" fmla="val 1018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角丸四角形 1"/>
          <p:cNvSpPr/>
          <p:nvPr/>
        </p:nvSpPr>
        <p:spPr>
          <a:xfrm>
            <a:off x="179512" y="1"/>
            <a:ext cx="5328592" cy="360760"/>
          </a:xfrm>
          <a:prstGeom prst="roundRect">
            <a:avLst>
              <a:gd name="adj" fmla="val 2774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91</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251520" y="1"/>
            <a:ext cx="8424936" cy="6858000"/>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265113" indent="-265113">
              <a:spcBef>
                <a:spcPts val="600"/>
              </a:spcBef>
              <a:buNone/>
            </a:pPr>
            <a:r>
              <a:rPr lang="ja-JP" altLang="en-US" sz="1600" dirty="0" smtClean="0">
                <a:solidFill>
                  <a:srgbClr val="0000FF"/>
                </a:solidFill>
                <a:latin typeface="HG丸ｺﾞｼｯｸM-PRO" panose="020F0600000000000000" pitchFamily="50" charset="-128"/>
                <a:ea typeface="HG丸ｺﾞｼｯｸM-PRO" panose="020F0600000000000000" pitchFamily="50" charset="-128"/>
              </a:rPr>
              <a:t>◆医療を提供しているが医療資源の少ない地域</a:t>
            </a:r>
            <a:endParaRPr lang="en-US" altLang="ja-JP" sz="1600" dirty="0" smtClean="0">
              <a:solidFill>
                <a:srgbClr val="0000FF"/>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89743713"/>
              </p:ext>
            </p:extLst>
          </p:nvPr>
        </p:nvGraphicFramePr>
        <p:xfrm>
          <a:off x="124080" y="346080"/>
          <a:ext cx="8912416" cy="6487439"/>
        </p:xfrm>
        <a:graphic>
          <a:graphicData uri="http://schemas.openxmlformats.org/drawingml/2006/table">
            <a:tbl>
              <a:tblPr firstRow="1" bandRow="1">
                <a:tableStyleId>{7DF18680-E054-41AD-8BC1-D1AEF772440D}</a:tableStyleId>
              </a:tblPr>
              <a:tblGrid>
                <a:gridCol w="719106"/>
                <a:gridCol w="1116574"/>
                <a:gridCol w="7076736"/>
              </a:tblGrid>
              <a:tr h="166872">
                <a:tc>
                  <a:txBody>
                    <a:bodyPr/>
                    <a:lstStyle/>
                    <a:p>
                      <a:pPr algn="ctr" fontAlgn="ctr"/>
                      <a:r>
                        <a:rPr lang="ja-JP" altLang="en-US" sz="1150" u="none" strike="noStrike" dirty="0" smtClean="0">
                          <a:effectLst/>
                        </a:rPr>
                        <a:t>都道府県</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150" u="none" strike="noStrike" dirty="0" smtClean="0">
                          <a:effectLst/>
                        </a:rPr>
                        <a:t>二次医療圏</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150" u="none" strike="noStrike" dirty="0" smtClean="0">
                          <a:effectLst/>
                        </a:rPr>
                        <a:t>市町村</a:t>
                      </a:r>
                      <a:endParaRPr lang="zh-CN"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rowSpan="5">
                  <a:txBody>
                    <a:bodyPr/>
                    <a:lstStyle/>
                    <a:p>
                      <a:pPr algn="l" fontAlgn="ctr"/>
                      <a:r>
                        <a:rPr lang="ja-JP" altLang="en-US" sz="1150" u="none" strike="noStrike" dirty="0">
                          <a:effectLst/>
                        </a:rPr>
                        <a:t>北海道   </a:t>
                      </a:r>
                      <a:endParaRPr lang="ja-JP" altLang="en-US" sz="1150" b="0" i="0" u="none" strike="noStrike" dirty="0">
                        <a:solidFill>
                          <a:srgbClr val="000000"/>
                        </a:solidFill>
                        <a:effectLst/>
                        <a:latin typeface="+mn-ea"/>
                        <a:ea typeface="+mn-ea"/>
                      </a:endParaRPr>
                    </a:p>
                  </a:txBody>
                  <a:tcPr marL="6700" marR="6700" marT="67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中空知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150" u="none" strike="noStrike" dirty="0">
                          <a:effectLst/>
                        </a:rPr>
                        <a:t>芦別市、赤平市、滝川市、砂川市、歌志内市、奈井江町、上砂川町、浦臼町、新十津川町、雨竜町</a:t>
                      </a:r>
                      <a:endParaRPr lang="zh-CN"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rPr>
                        <a:t>東胆振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苫小牧市、白老町、安平町、厚真町、</a:t>
                      </a:r>
                      <a:r>
                        <a:rPr lang="ja-JP" altLang="en-US" sz="1150" u="none" strike="noStrike" dirty="0" err="1">
                          <a:effectLst/>
                        </a:rPr>
                        <a:t>む</a:t>
                      </a:r>
                      <a:r>
                        <a:rPr lang="ja-JP" altLang="en-US" sz="1150" u="none" strike="noStrike" dirty="0">
                          <a:effectLst/>
                        </a:rPr>
                        <a:t>かわ町</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rPr>
                        <a:t>北網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1150" u="none" strike="noStrike" dirty="0">
                          <a:effectLst/>
                        </a:rPr>
                        <a:t>北見市、網走市、大空町、美幌町、津別町、斜里町、清里町、小清水町、訓子府町、置戸町</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7599">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rPr>
                        <a:t>十勝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1150" u="none" strike="noStrike" dirty="0">
                          <a:effectLst/>
                        </a:rPr>
                        <a:t>帯広市、音更町、士幌町、上士幌町、鹿追町、新得町、清水町、芽室町、中礼内村、更別村、大樹町、広尾町、幕別町、池田町、豊頃町、本別町、足寄町、陸別町、浦幌町</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rPr>
                        <a:t>釧路</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1150" u="none" strike="noStrike" dirty="0">
                          <a:effectLst/>
                        </a:rPr>
                        <a:t>釧路市、釧路町、厚岸町、浜中町、標茶町、弟子屈町、鶴居村、白糠町</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rowSpan="2">
                  <a:txBody>
                    <a:bodyPr/>
                    <a:lstStyle/>
                    <a:p>
                      <a:pPr algn="l" fontAlgn="ctr"/>
                      <a:r>
                        <a:rPr lang="ja-JP" altLang="en-US" sz="1150" u="none" strike="noStrike" dirty="0">
                          <a:effectLst/>
                        </a:rPr>
                        <a:t>秋田県   </a:t>
                      </a:r>
                      <a:endParaRPr lang="ja-JP" altLang="en-US" sz="1150" b="0" i="0" u="none" strike="noStrike" dirty="0">
                        <a:solidFill>
                          <a:srgbClr val="000000"/>
                        </a:solidFill>
                        <a:effectLst/>
                        <a:latin typeface="+mn-ea"/>
                        <a:ea typeface="+mn-ea"/>
                      </a:endParaRPr>
                    </a:p>
                  </a:txBody>
                  <a:tcPr marL="6700" marR="6700" marT="67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大館・鹿角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大館市、鹿角市、小坂町</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7599">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rPr>
                        <a:t>由利本荘・にかほ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由利本荘市、に</a:t>
                      </a:r>
                      <a:r>
                        <a:rPr lang="ja-JP" altLang="en-US" sz="1150" u="none" strike="noStrike" dirty="0" err="1">
                          <a:effectLst/>
                        </a:rPr>
                        <a:t>かほ</a:t>
                      </a:r>
                      <a:r>
                        <a:rPr lang="ja-JP" altLang="en-US" sz="1150" u="none" strike="noStrike" dirty="0">
                          <a:effectLst/>
                        </a:rPr>
                        <a:t>市</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rowSpan="2">
                  <a:txBody>
                    <a:bodyPr/>
                    <a:lstStyle/>
                    <a:p>
                      <a:pPr algn="l" fontAlgn="ctr"/>
                      <a:r>
                        <a:rPr lang="ja-JP" altLang="en-US" sz="1150" u="none" strike="noStrike" dirty="0">
                          <a:effectLst/>
                        </a:rPr>
                        <a:t>山形県   </a:t>
                      </a:r>
                    </a:p>
                    <a:p>
                      <a:pPr algn="l" fontAlgn="ctr"/>
                      <a:r>
                        <a:rPr lang="ja-JP" altLang="en-US" sz="1150" u="none" strike="noStrike" dirty="0" smtClean="0">
                          <a:effectLst/>
                        </a:rPr>
                        <a:t>  </a:t>
                      </a:r>
                      <a:endParaRPr lang="ja-JP" altLang="en-US" sz="1150" b="0" i="0" u="none" strike="noStrike" dirty="0">
                        <a:solidFill>
                          <a:srgbClr val="000000"/>
                        </a:solidFill>
                        <a:effectLst/>
                        <a:latin typeface="+mn-ea"/>
                        <a:ea typeface="+mn-ea"/>
                      </a:endParaRPr>
                    </a:p>
                  </a:txBody>
                  <a:tcPr marL="6700" marR="6700" marT="67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置賜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1150" u="none" strike="noStrike" dirty="0">
                          <a:effectLst/>
                        </a:rPr>
                        <a:t>米沢市、長井市、南陽市、高畠町、川西町、小国町、白鷹町、飯豊町</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vMerge="1">
                  <a:txBody>
                    <a:bodyPr/>
                    <a:lstStyle/>
                    <a:p>
                      <a:pPr algn="l" fontAlgn="ctr"/>
                      <a:endParaRPr lang="ja-JP" altLang="en-US" sz="1200" b="0" i="0" u="none" strike="noStrike" dirty="0">
                        <a:solidFill>
                          <a:srgbClr val="000000"/>
                        </a:solidFill>
                        <a:effectLst/>
                        <a:latin typeface="+mn-ea"/>
                        <a:ea typeface="+mn-ea"/>
                      </a:endParaRPr>
                    </a:p>
                  </a:txBody>
                  <a:tcPr marL="6700" marR="6700" marT="67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50" u="none" strike="noStrike" dirty="0">
                          <a:effectLst/>
                        </a:rPr>
                        <a:t>庄内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1150" u="none" strike="noStrike" dirty="0">
                          <a:effectLst/>
                        </a:rPr>
                        <a:t>鶴岡市、酒田市、三川町、庄内町、遊佐町</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7599">
                <a:tc>
                  <a:txBody>
                    <a:bodyPr/>
                    <a:lstStyle/>
                    <a:p>
                      <a:pPr algn="l" fontAlgn="ctr"/>
                      <a:r>
                        <a:rPr lang="ja-JP" altLang="en-US" sz="1150" u="none" strike="noStrike" dirty="0" smtClean="0">
                          <a:effectLst/>
                        </a:rPr>
                        <a:t>福島県 </a:t>
                      </a:r>
                      <a:endParaRPr lang="ja-JP" altLang="en-US" sz="1150" b="0" i="0" u="none" strike="noStrike" dirty="0">
                        <a:solidFill>
                          <a:srgbClr val="000000"/>
                        </a:solidFill>
                        <a:effectLst/>
                        <a:latin typeface="+mn-ea"/>
                        <a:ea typeface="+mn-ea"/>
                      </a:endParaRPr>
                    </a:p>
                  </a:txBody>
                  <a:tcPr marL="6700" marR="6700" marT="67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会津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150" u="none" strike="noStrike" dirty="0">
                          <a:effectLst/>
                        </a:rPr>
                        <a:t>会津若松市、喜多方市、北塩原村、西会津町、磐梯町、猪苗代町、会津坂下町、湯川村、柳津町、三島町、金山町、昭和村、会津美里町</a:t>
                      </a:r>
                      <a:endParaRPr lang="zh-CN"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a:txBody>
                    <a:bodyPr/>
                    <a:lstStyle/>
                    <a:p>
                      <a:pPr algn="l" fontAlgn="ctr"/>
                      <a:r>
                        <a:rPr lang="ja-JP" altLang="en-US" sz="1150" u="none" strike="noStrike" dirty="0">
                          <a:effectLst/>
                        </a:rPr>
                        <a:t>東京都   </a:t>
                      </a:r>
                      <a:endParaRPr lang="ja-JP" altLang="en-US" sz="1150" b="0" i="0" u="none" strike="noStrike" dirty="0">
                        <a:solidFill>
                          <a:srgbClr val="000000"/>
                        </a:solidFill>
                        <a:effectLst/>
                        <a:latin typeface="+mn-ea"/>
                        <a:ea typeface="+mn-ea"/>
                      </a:endParaRPr>
                    </a:p>
                  </a:txBody>
                  <a:tcPr marL="6700" marR="6700" marT="67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島</a:t>
                      </a:r>
                      <a:r>
                        <a:rPr lang="ja-JP" altLang="en-US" sz="1150" u="none" strike="noStrike" dirty="0" err="1">
                          <a:effectLst/>
                        </a:rPr>
                        <a:t>しょ  </a:t>
                      </a:r>
                      <a:r>
                        <a:rPr lang="ja-JP" altLang="en-US" sz="1150" u="none" strike="noStrike" dirty="0">
                          <a:effectLst/>
                        </a:rPr>
                        <a:t>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大島町、利島村、新島村、神津島村、三宅村、御蔵島村、八丈町、青ヶ島村、小笠原村</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rowSpan="3">
                  <a:txBody>
                    <a:bodyPr/>
                    <a:lstStyle/>
                    <a:p>
                      <a:pPr algn="l" fontAlgn="ctr"/>
                      <a:r>
                        <a:rPr lang="ja-JP" altLang="en-US" sz="1150" u="none" strike="noStrike" dirty="0">
                          <a:effectLst/>
                        </a:rPr>
                        <a:t>新潟県   </a:t>
                      </a:r>
                      <a:endParaRPr lang="ja-JP" altLang="en-US" sz="1150" b="0" i="0" u="none" strike="noStrike" dirty="0">
                        <a:solidFill>
                          <a:srgbClr val="000000"/>
                        </a:solidFill>
                        <a:effectLst/>
                        <a:latin typeface="+mn-ea"/>
                        <a:ea typeface="+mn-ea"/>
                      </a:endParaRPr>
                    </a:p>
                  </a:txBody>
                  <a:tcPr marL="6700" marR="6700" marT="67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下越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1150" u="none" strike="noStrike" dirty="0">
                          <a:effectLst/>
                        </a:rPr>
                        <a:t>村上市、新発田市、胎内市、関川村、粟島浦村、聖籠町</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rPr>
                        <a:t>上越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1150" u="none" strike="noStrike" dirty="0">
                          <a:effectLst/>
                        </a:rPr>
                        <a:t>上越市、妙高市、糸魚川市</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rPr>
                        <a:t>佐渡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佐渡市</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7599">
                <a:tc>
                  <a:txBody>
                    <a:bodyPr/>
                    <a:lstStyle/>
                    <a:p>
                      <a:pPr algn="l" fontAlgn="ctr"/>
                      <a:r>
                        <a:rPr lang="ja-JP" altLang="en-US" sz="1150" u="none" strike="noStrike" dirty="0">
                          <a:effectLst/>
                        </a:rPr>
                        <a:t>長野県   </a:t>
                      </a:r>
                      <a:endParaRPr lang="ja-JP" altLang="en-US" sz="1150" b="0" i="0" u="none" strike="noStrike" dirty="0">
                        <a:solidFill>
                          <a:srgbClr val="000000"/>
                        </a:solidFill>
                        <a:effectLst/>
                        <a:latin typeface="+mn-ea"/>
                        <a:ea typeface="+mn-ea"/>
                      </a:endParaRPr>
                    </a:p>
                  </a:txBody>
                  <a:tcPr marL="6700" marR="6700" marT="67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飯伊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1150" u="none" strike="noStrike" dirty="0">
                          <a:effectLst/>
                        </a:rPr>
                        <a:t>飯田市、下伊那郡</a:t>
                      </a:r>
                      <a:r>
                        <a:rPr lang="en-US" altLang="zh-TW" sz="1150" u="none" strike="noStrike" dirty="0">
                          <a:effectLst/>
                        </a:rPr>
                        <a:t>(</a:t>
                      </a:r>
                      <a:r>
                        <a:rPr lang="zh-TW" altLang="en-US" sz="1150" u="none" strike="noStrike" dirty="0">
                          <a:effectLst/>
                        </a:rPr>
                        <a:t>松川町、高森町阿南町、清内路村、阿智村、平谷村、根羽村、下條村、売木村、天龍村、泰阜村、喬木村、豊丘村、大鹿村</a:t>
                      </a:r>
                      <a:r>
                        <a:rPr lang="en-US" altLang="zh-TW" sz="1150" u="none" strike="noStrike" dirty="0">
                          <a:effectLst/>
                        </a:rPr>
                        <a:t>)</a:t>
                      </a:r>
                      <a:endParaRPr lang="en-US" altLang="zh-TW"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a:txBody>
                    <a:bodyPr/>
                    <a:lstStyle/>
                    <a:p>
                      <a:pPr algn="l" fontAlgn="ctr"/>
                      <a:r>
                        <a:rPr lang="ja-JP" altLang="en-US" sz="1150" u="none" strike="noStrike" dirty="0">
                          <a:effectLst/>
                        </a:rPr>
                        <a:t>岐阜県   </a:t>
                      </a:r>
                      <a:endParaRPr lang="ja-JP" altLang="en-US" sz="1150" b="0" i="0" u="none" strike="noStrike" dirty="0">
                        <a:solidFill>
                          <a:srgbClr val="000000"/>
                        </a:solidFill>
                        <a:effectLst/>
                        <a:latin typeface="+mn-ea"/>
                        <a:ea typeface="+mn-ea"/>
                      </a:endParaRPr>
                    </a:p>
                  </a:txBody>
                  <a:tcPr marL="6700" marR="6700" marT="67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飛騨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1150" u="none" strike="noStrike" dirty="0">
                          <a:effectLst/>
                        </a:rPr>
                        <a:t>高山市、飛騨市、下呂市、白川村</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a:txBody>
                    <a:bodyPr/>
                    <a:lstStyle/>
                    <a:p>
                      <a:pPr algn="l" fontAlgn="ctr"/>
                      <a:r>
                        <a:rPr lang="ja-JP" altLang="en-US" sz="1150" u="none" strike="noStrike" dirty="0">
                          <a:effectLst/>
                        </a:rPr>
                        <a:t>和歌山県  </a:t>
                      </a:r>
                      <a:endParaRPr lang="ja-JP" altLang="en-US" sz="1150" b="0" i="0" u="none" strike="noStrike" dirty="0">
                        <a:solidFill>
                          <a:srgbClr val="000000"/>
                        </a:solidFill>
                        <a:effectLst/>
                        <a:latin typeface="+mn-ea"/>
                        <a:ea typeface="+mn-ea"/>
                      </a:endParaRPr>
                    </a:p>
                  </a:txBody>
                  <a:tcPr marL="6700" marR="6700" marT="67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田辺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田辺市、みなべ町、白浜町、上富田町、すさみ町</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a:txBody>
                    <a:bodyPr/>
                    <a:lstStyle/>
                    <a:p>
                      <a:pPr algn="l" fontAlgn="ctr"/>
                      <a:r>
                        <a:rPr lang="ja-JP" altLang="en-US" sz="1150" u="none" strike="noStrike" dirty="0">
                          <a:effectLst/>
                        </a:rPr>
                        <a:t>島根県   </a:t>
                      </a:r>
                      <a:endParaRPr lang="ja-JP" altLang="en-US" sz="1150" b="0" i="0" u="none" strike="noStrike" dirty="0">
                        <a:solidFill>
                          <a:srgbClr val="000000"/>
                        </a:solidFill>
                        <a:effectLst/>
                        <a:latin typeface="+mn-ea"/>
                        <a:ea typeface="+mn-ea"/>
                      </a:endParaRPr>
                    </a:p>
                  </a:txBody>
                  <a:tcPr marL="6700" marR="6700" marT="67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隠岐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海士町、西ノ島町、知夫村、隠岐の島町</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a:txBody>
                    <a:bodyPr/>
                    <a:lstStyle/>
                    <a:p>
                      <a:pPr algn="l" fontAlgn="ctr"/>
                      <a:r>
                        <a:rPr lang="ja-JP" altLang="en-US" sz="1150" u="none" strike="noStrike" dirty="0">
                          <a:effectLst/>
                        </a:rPr>
                        <a:t>岡山県   </a:t>
                      </a:r>
                      <a:endParaRPr lang="ja-JP" altLang="en-US" sz="1150" b="0" i="0" u="none" strike="noStrike" dirty="0">
                        <a:solidFill>
                          <a:srgbClr val="000000"/>
                        </a:solidFill>
                        <a:effectLst/>
                        <a:latin typeface="+mn-ea"/>
                        <a:ea typeface="+mn-ea"/>
                      </a:endParaRPr>
                    </a:p>
                  </a:txBody>
                  <a:tcPr marL="6700" marR="6700" marT="67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津山・英田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1150" u="none" strike="noStrike" dirty="0">
                          <a:effectLst/>
                        </a:rPr>
                        <a:t>津山市、美作市、鏡野町、勝央町、奈義町、西粟倉村、久米南町、美咲町</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a:txBody>
                    <a:bodyPr/>
                    <a:lstStyle/>
                    <a:p>
                      <a:pPr algn="l" fontAlgn="ctr"/>
                      <a:r>
                        <a:rPr lang="ja-JP" altLang="en-US" sz="1150" u="none" strike="noStrike" dirty="0">
                          <a:effectLst/>
                        </a:rPr>
                        <a:t>香川県   </a:t>
                      </a:r>
                      <a:endParaRPr lang="ja-JP" altLang="en-US" sz="1150" b="0" i="0" u="none" strike="noStrike" dirty="0">
                        <a:solidFill>
                          <a:srgbClr val="000000"/>
                        </a:solidFill>
                        <a:effectLst/>
                        <a:latin typeface="+mn-ea"/>
                        <a:ea typeface="+mn-ea"/>
                      </a:endParaRPr>
                    </a:p>
                  </a:txBody>
                  <a:tcPr marL="6700" marR="6700" marT="67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小豆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1150" u="none" strike="noStrike" dirty="0">
                          <a:effectLst/>
                        </a:rPr>
                        <a:t>小豆郡（土庄町、小豆島町）</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a:txBody>
                    <a:bodyPr/>
                    <a:lstStyle/>
                    <a:p>
                      <a:pPr algn="l" fontAlgn="ctr"/>
                      <a:r>
                        <a:rPr lang="ja-JP" altLang="en-US" sz="1150" u="none" strike="noStrike" dirty="0">
                          <a:effectLst/>
                        </a:rPr>
                        <a:t>高知県   </a:t>
                      </a:r>
                      <a:endParaRPr lang="ja-JP" altLang="en-US" sz="1150" b="0" i="0" u="none" strike="noStrike" dirty="0">
                        <a:solidFill>
                          <a:srgbClr val="000000"/>
                        </a:solidFill>
                        <a:effectLst/>
                        <a:latin typeface="+mn-ea"/>
                        <a:ea typeface="+mn-ea"/>
                      </a:endParaRPr>
                    </a:p>
                  </a:txBody>
                  <a:tcPr marL="6700" marR="6700" marT="67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幡多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宿毛市、土佐清水市、四万十市、大月町、三原村、黒潮町</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rowSpan="4">
                  <a:txBody>
                    <a:bodyPr/>
                    <a:lstStyle/>
                    <a:p>
                      <a:pPr algn="l" fontAlgn="ctr"/>
                      <a:r>
                        <a:rPr lang="ja-JP" altLang="en-US" sz="1150" u="none" strike="noStrike" dirty="0">
                          <a:effectLst/>
                        </a:rPr>
                        <a:t>長崎県   </a:t>
                      </a:r>
                      <a:endParaRPr lang="ja-JP" altLang="en-US" sz="1150" b="0" i="0" u="none" strike="noStrike" dirty="0">
                        <a:solidFill>
                          <a:srgbClr val="000000"/>
                        </a:solidFill>
                        <a:effectLst/>
                        <a:latin typeface="+mn-ea"/>
                        <a:ea typeface="+mn-ea"/>
                      </a:endParaRPr>
                    </a:p>
                  </a:txBody>
                  <a:tcPr marL="6700" marR="6700" marT="67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五島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五島市</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rPr>
                        <a:t>上五島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1150" u="none" strike="noStrike" dirty="0">
                          <a:effectLst/>
                        </a:rPr>
                        <a:t>新上五島町、小値賀町</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rPr>
                        <a:t>壱岐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壱岐市</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rPr>
                        <a:t>対馬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対馬市</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a:txBody>
                    <a:bodyPr/>
                    <a:lstStyle/>
                    <a:p>
                      <a:pPr algn="l" fontAlgn="ctr"/>
                      <a:r>
                        <a:rPr lang="ja-JP" altLang="en-US" sz="1150" u="none" strike="noStrike" dirty="0">
                          <a:effectLst/>
                        </a:rPr>
                        <a:t>熊本県   </a:t>
                      </a:r>
                      <a:endParaRPr lang="ja-JP" altLang="en-US" sz="1150" b="0" i="0" u="none" strike="noStrike" dirty="0">
                        <a:solidFill>
                          <a:srgbClr val="000000"/>
                        </a:solidFill>
                        <a:effectLst/>
                        <a:latin typeface="+mn-ea"/>
                        <a:ea typeface="+mn-ea"/>
                      </a:endParaRPr>
                    </a:p>
                  </a:txBody>
                  <a:tcPr marL="6700" marR="6700" marT="67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球磨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人吉市、錦町、あさぎり町、多良木町、湯前町、水上村、相良村、五木村、山江村、球磨村</a:t>
                      </a:r>
                      <a:endParaRPr lang="ja-JP"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rowSpan="2">
                  <a:txBody>
                    <a:bodyPr/>
                    <a:lstStyle/>
                    <a:p>
                      <a:pPr algn="l" fontAlgn="ctr"/>
                      <a:r>
                        <a:rPr lang="ja-JP" altLang="en-US" sz="1150" u="none" strike="noStrike" dirty="0">
                          <a:effectLst/>
                        </a:rPr>
                        <a:t>鹿児島県</a:t>
                      </a:r>
                      <a:endParaRPr lang="ja-JP" altLang="en-US" sz="1150" b="0" i="0" u="none" strike="noStrike" dirty="0">
                        <a:solidFill>
                          <a:srgbClr val="000000"/>
                        </a:solidFill>
                        <a:effectLst/>
                        <a:latin typeface="+mn-ea"/>
                        <a:ea typeface="+mn-ea"/>
                      </a:endParaRPr>
                    </a:p>
                  </a:txBody>
                  <a:tcPr marL="6700" marR="6700" marT="67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熊毛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1150" u="none" strike="noStrike" dirty="0">
                          <a:effectLst/>
                        </a:rPr>
                        <a:t>西之表市、熊毛郡（中種子町、南種子町、屋久島町）</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7599">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rPr>
                        <a:t>奄美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1150" u="none" strike="noStrike" dirty="0">
                          <a:effectLst/>
                        </a:rPr>
                        <a:t>奄美市、大島郡（大和村、宇検村、瀬戸内町、籠郷町、喜界町、徳之島町、天城町、伊仙町、和泊町、知名町、与論町）</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rowSpan="2">
                  <a:txBody>
                    <a:bodyPr/>
                    <a:lstStyle/>
                    <a:p>
                      <a:pPr algn="l" fontAlgn="ctr"/>
                      <a:r>
                        <a:rPr lang="ja-JP" altLang="en-US" sz="1150" u="none" strike="noStrike" dirty="0">
                          <a:effectLst/>
                        </a:rPr>
                        <a:t>沖縄県   </a:t>
                      </a:r>
                      <a:endParaRPr lang="ja-JP" altLang="en-US" sz="1150" b="0" i="0" u="none" strike="noStrike" dirty="0">
                        <a:solidFill>
                          <a:srgbClr val="000000"/>
                        </a:solidFill>
                        <a:effectLst/>
                        <a:latin typeface="+mn-ea"/>
                        <a:ea typeface="+mn-ea"/>
                      </a:endParaRPr>
                    </a:p>
                  </a:txBody>
                  <a:tcPr marL="6700" marR="6700" marT="67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50" u="none" strike="noStrike" dirty="0">
                          <a:effectLst/>
                        </a:rPr>
                        <a:t>宮古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1150" u="none" strike="noStrike" dirty="0">
                          <a:effectLst/>
                        </a:rPr>
                        <a:t>宮古島市、多良間村</a:t>
                      </a:r>
                      <a:endParaRPr lang="zh-TW"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6872">
                <a:tc vMerge="1">
                  <a:txBody>
                    <a:bodyPr/>
                    <a:lstStyle/>
                    <a:p>
                      <a:pPr algn="l" fontAlgn="ctr"/>
                      <a:endParaRPr lang="ja-JP" altLang="en-US" sz="1000" b="0" i="0" u="none" strike="noStrike" dirty="0">
                        <a:solidFill>
                          <a:srgbClr val="000000"/>
                        </a:solidFill>
                        <a:effectLst/>
                        <a:latin typeface="+mn-ea"/>
                        <a:ea typeface="+mn-ea"/>
                      </a:endParaRPr>
                    </a:p>
                  </a:txBody>
                  <a:tcPr marL="6700" marR="6700" marT="6700" marB="0" anchor="ctr"/>
                </a:tc>
                <a:tc>
                  <a:txBody>
                    <a:bodyPr/>
                    <a:lstStyle/>
                    <a:p>
                      <a:pPr algn="l" fontAlgn="ctr"/>
                      <a:r>
                        <a:rPr lang="ja-JP" altLang="en-US" sz="1150" u="none" strike="noStrike" dirty="0">
                          <a:effectLst/>
                        </a:rPr>
                        <a:t>八重山      </a:t>
                      </a:r>
                      <a:endParaRPr lang="ja-JP" altLang="en-US" sz="1150" b="0" i="0" u="none" strike="noStrike" dirty="0">
                        <a:solidFill>
                          <a:srgbClr val="000000"/>
                        </a:solidFill>
                        <a:effectLst/>
                        <a:latin typeface="+mn-ea"/>
                        <a:ea typeface="+mn-ea"/>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150" u="none" strike="noStrike" dirty="0">
                          <a:effectLst/>
                        </a:rPr>
                        <a:t>石垣市、竹富町、与那国町</a:t>
                      </a:r>
                      <a:endParaRPr lang="zh-CN" altLang="en-US" sz="11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700" marR="6700" marT="67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2293728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切り取った四角形 6"/>
          <p:cNvSpPr/>
          <p:nvPr/>
        </p:nvSpPr>
        <p:spPr>
          <a:xfrm>
            <a:off x="251520" y="836712"/>
            <a:ext cx="8640960" cy="5904656"/>
          </a:xfrm>
          <a:prstGeom prst="snip2DiagRect">
            <a:avLst>
              <a:gd name="adj1" fmla="val 0"/>
              <a:gd name="adj2" fmla="val 1018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角丸四角形 1"/>
          <p:cNvSpPr/>
          <p:nvPr/>
        </p:nvSpPr>
        <p:spPr>
          <a:xfrm>
            <a:off x="256360" y="100833"/>
            <a:ext cx="8640960" cy="879895"/>
          </a:xfrm>
          <a:prstGeom prst="roundRect">
            <a:avLst>
              <a:gd name="adj" fmla="val 2774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dirty="0"/>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92</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827584" y="1700808"/>
            <a:ext cx="7920880" cy="3024336"/>
          </a:xfrm>
          <a:prstGeom prst="rect">
            <a:avLst/>
          </a:prstGeom>
          <a:solidFill>
            <a:srgbClr val="FFFFCC"/>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467544" y="100833"/>
            <a:ext cx="8208912" cy="6757167"/>
          </a:xfrm>
          <a:noFill/>
          <a:ln>
            <a:noFill/>
          </a:ln>
        </p:spPr>
        <p:style>
          <a:lnRef idx="1">
            <a:schemeClr val="accent3"/>
          </a:lnRef>
          <a:fillRef idx="2">
            <a:schemeClr val="accent3"/>
          </a:fillRef>
          <a:effectRef idx="1">
            <a:schemeClr val="accent3"/>
          </a:effectRef>
          <a:fontRef idx="minor">
            <a:schemeClr val="dk1"/>
          </a:fontRef>
        </p:style>
        <p:txBody>
          <a:bodyPr>
            <a:normAutofit/>
          </a:bodyPr>
          <a:lstStyle/>
          <a:p>
            <a:pPr marL="265113" indent="-265113">
              <a:spcBef>
                <a:spcPts val="600"/>
              </a:spcBef>
              <a:buNone/>
            </a:pP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◆医療を提供しているが、</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265113" indent="-265113">
              <a:spcBef>
                <a:spcPts val="0"/>
              </a:spcBef>
              <a:buNone/>
            </a:pPr>
            <a:r>
              <a:rPr lang="ja-JP" altLang="en-US" sz="2400" dirty="0">
                <a:solidFill>
                  <a:srgbClr val="0000FF"/>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医療資源の少ない地域に配慮した評価</a:t>
            </a:r>
            <a:endParaRPr lang="en-US" altLang="ja-JP" sz="2400" dirty="0" smtClean="0">
              <a:solidFill>
                <a:srgbClr val="0000FF"/>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２．チーム医療等に関する専従要件等の緩和を行う。</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栄養サポートチーム加算</a:t>
            </a:r>
            <a:r>
              <a:rPr lang="ja-JP" altLang="en-US" sz="2200" dirty="0">
                <a:solidFill>
                  <a:srgbClr val="0000FF"/>
                </a:solidFill>
                <a:latin typeface="HG丸ｺﾞｼｯｸM-PRO" panose="020F0600000000000000" pitchFamily="50" charset="-128"/>
                <a:ea typeface="HG丸ｺﾞｼｯｸM-PRO" panose="020F0600000000000000" pitchFamily="50" charset="-128"/>
              </a:rPr>
              <a:t>（特定</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地域）</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１００点</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緩和ケア</a:t>
            </a:r>
            <a:r>
              <a:rPr lang="ja-JP" altLang="en-US" sz="2200" dirty="0">
                <a:solidFill>
                  <a:schemeClr val="tx1"/>
                </a:solidFill>
                <a:latin typeface="HG丸ｺﾞｼｯｸM-PRO" panose="020F0600000000000000" pitchFamily="50" charset="-128"/>
                <a:ea typeface="HG丸ｺﾞｼｯｸM-PRO" panose="020F0600000000000000" pitchFamily="50" charset="-128"/>
              </a:rPr>
              <a:t>診療</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加算</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（特定地域）</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２００点</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（新）</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外来緩和ケア管理料</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（特定地域）　</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１５０点</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（新）</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糖尿病透析予防指導管理料</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（特定地域）</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１７５点</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（新）</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褥瘡ハイリスク患者ケア加算</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（特定地域）</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２５０点</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（新）</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退院調整加算</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（特定地域）</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
            </a:r>
            <a:b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b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　　　＜例＞（一般病棟１４日以内の場合）　１７０点　等</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800" dirty="0">
              <a:solidFill>
                <a:schemeClr val="tx1"/>
              </a:solidFill>
              <a:latin typeface="HG丸ｺﾞｼｯｸM-PRO" panose="020F0600000000000000" pitchFamily="50" charset="-128"/>
              <a:ea typeface="HG丸ｺﾞｼｯｸM-PRO" panose="020F0600000000000000" pitchFamily="50" charset="-128"/>
            </a:endParaRPr>
          </a:p>
          <a:p>
            <a:pPr marL="1073150" indent="-627063">
              <a:spcBef>
                <a:spcPts val="600"/>
              </a:spcBef>
              <a:buNone/>
            </a:pP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［施設基準］</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1073150" indent="-627063">
              <a:spcBef>
                <a:spcPts val="600"/>
              </a:spcBef>
              <a:buNone/>
            </a:pPr>
            <a:r>
              <a:rPr lang="ja-JP" altLang="en-US" sz="2200" dirty="0">
                <a:solidFill>
                  <a:schemeClr val="tx1"/>
                </a:solidFill>
                <a:latin typeface="HG丸ｺﾞｼｯｸM-PRO" panose="020F0600000000000000" pitchFamily="50" charset="-128"/>
                <a:ea typeface="HG丸ｺﾞｼｯｸM-PRO" panose="020F0600000000000000" pitchFamily="50" charset="-128"/>
              </a:rPr>
              <a:t>　</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①　</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専従、専任、常勤を緩和</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する。</a:t>
            </a:r>
            <a:r>
              <a:rPr lang="en-US" altLang="ja-JP" sz="22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22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（ただし、医師は常勤とする。）</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1073150" indent="-627063">
              <a:spcBef>
                <a:spcPts val="600"/>
              </a:spcBef>
              <a:buNone/>
            </a:pPr>
            <a:r>
              <a:rPr lang="ja-JP" altLang="en-US" sz="2200" dirty="0">
                <a:solidFill>
                  <a:schemeClr val="tx1"/>
                </a:solidFill>
                <a:latin typeface="HG丸ｺﾞｼｯｸM-PRO" panose="020F0600000000000000" pitchFamily="50" charset="-128"/>
                <a:ea typeface="HG丸ｺﾞｼｯｸM-PRO" panose="020F0600000000000000" pitchFamily="50" charset="-128"/>
              </a:rPr>
              <a:t>　</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②　</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専任チームの設置を緩和</a:t>
            </a:r>
            <a:r>
              <a:rPr lang="ja-JP" altLang="en-US" sz="2200" dirty="0" smtClean="0">
                <a:solidFill>
                  <a:schemeClr val="tx1"/>
                </a:solidFill>
                <a:latin typeface="HG丸ｺﾞｼｯｸM-PRO" panose="020F0600000000000000" pitchFamily="50" charset="-128"/>
                <a:ea typeface="HG丸ｺﾞｼｯｸM-PRO" panose="020F0600000000000000" pitchFamily="50" charset="-128"/>
              </a:rPr>
              <a:t>し、指導等を行った場合に算定可とする。</a:t>
            </a:r>
            <a:endParaRPr lang="en-US" altLang="ja-JP" sz="2200" dirty="0" smtClean="0">
              <a:solidFill>
                <a:schemeClr val="tx1"/>
              </a:solidFill>
              <a:latin typeface="HG丸ｺﾞｼｯｸM-PRO" panose="020F0600000000000000" pitchFamily="50" charset="-128"/>
              <a:ea typeface="HG丸ｺﾞｼｯｸM-PRO" panose="020F0600000000000000" pitchFamily="50" charset="-128"/>
            </a:endParaRPr>
          </a:p>
          <a:p>
            <a:pPr marL="265113" indent="-265113">
              <a:spcBef>
                <a:spcPts val="600"/>
              </a:spcBef>
              <a:buNone/>
            </a:pPr>
            <a:endParaRPr lang="en-US" altLang="ja-JP" sz="22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9866701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6256" y="647076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93</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2"/>
          <p:cNvSpPr/>
          <p:nvPr/>
        </p:nvSpPr>
        <p:spPr>
          <a:xfrm>
            <a:off x="107504" y="1340768"/>
            <a:ext cx="8640960" cy="252028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5" name="タイトル 1"/>
          <p:cNvSpPr txBox="1">
            <a:spLocks/>
          </p:cNvSpPr>
          <p:nvPr/>
        </p:nvSpPr>
        <p:spPr>
          <a:xfrm>
            <a:off x="457200" y="1412776"/>
            <a:ext cx="7859216" cy="2592288"/>
          </a:xfrm>
          <a:prstGeom prst="flowChartAlternateProcess">
            <a:avLst/>
          </a:prstGeom>
          <a:noFill/>
          <a:ln w="28575">
            <a:noFill/>
          </a:ln>
          <a:effectLst>
            <a:outerShdw blurRad="50800" dist="38100" algn="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1200"/>
              </a:spcBef>
            </a:pPr>
            <a:r>
              <a:rPr lang="en-US" altLang="ja-JP" sz="3200" smtClean="0">
                <a:solidFill>
                  <a:srgbClr val="002060"/>
                </a:solidFill>
                <a:latin typeface="+mj-ea"/>
              </a:rPr>
              <a:t>【</a:t>
            </a:r>
            <a:r>
              <a:rPr lang="ja-JP" altLang="en-US" sz="3200" smtClean="0">
                <a:solidFill>
                  <a:srgbClr val="002060"/>
                </a:solidFill>
                <a:latin typeface="+mj-ea"/>
              </a:rPr>
              <a:t>基本診療料</a:t>
            </a:r>
            <a:r>
              <a:rPr lang="en-US" altLang="ja-JP" sz="3200" smtClean="0">
                <a:solidFill>
                  <a:srgbClr val="002060"/>
                </a:solidFill>
                <a:latin typeface="+mj-ea"/>
              </a:rPr>
              <a:t>】</a:t>
            </a:r>
            <a:br>
              <a:rPr lang="en-US" altLang="ja-JP" sz="3200" smtClean="0">
                <a:solidFill>
                  <a:srgbClr val="002060"/>
                </a:solidFill>
                <a:latin typeface="+mj-ea"/>
              </a:rPr>
            </a:br>
            <a:r>
              <a:rPr lang="ja-JP" altLang="en-US" sz="4800" u="sng" smtClean="0">
                <a:solidFill>
                  <a:srgbClr val="002060"/>
                </a:solidFill>
                <a:latin typeface="+mj-ea"/>
              </a:rPr>
              <a:t>第２部　入 院 料 等</a:t>
            </a:r>
            <a:r>
              <a:rPr lang="en-US" altLang="ja-JP" sz="4800" u="sng" smtClean="0">
                <a:solidFill>
                  <a:srgbClr val="002060"/>
                </a:solidFill>
                <a:latin typeface="+mj-ea"/>
              </a:rPr>
              <a:t/>
            </a:r>
            <a:br>
              <a:rPr lang="en-US" altLang="ja-JP" sz="4800" u="sng" smtClean="0">
                <a:solidFill>
                  <a:srgbClr val="002060"/>
                </a:solidFill>
                <a:latin typeface="+mj-ea"/>
              </a:rPr>
            </a:br>
            <a:r>
              <a:rPr lang="ja-JP" altLang="en-US" sz="4800" smtClean="0">
                <a:solidFill>
                  <a:srgbClr val="002060"/>
                </a:solidFill>
                <a:latin typeface="+mj-ea"/>
              </a:rPr>
              <a:t>　</a:t>
            </a:r>
            <a:r>
              <a:rPr lang="ja-JP" altLang="en-US" smtClean="0">
                <a:solidFill>
                  <a:srgbClr val="0070C0"/>
                </a:solidFill>
                <a:latin typeface="+mj-ea"/>
              </a:rPr>
              <a:t>第４節　短期滞在手術基本料</a:t>
            </a:r>
            <a:endParaRPr lang="ja-JP" altLang="en-US" dirty="0">
              <a:solidFill>
                <a:srgbClr val="0070C0"/>
              </a:solidFill>
              <a:latin typeface="+mj-ea"/>
            </a:endParaRPr>
          </a:p>
        </p:txBody>
      </p:sp>
    </p:spTree>
    <p:extLst>
      <p:ext uri="{BB962C8B-B14F-4D97-AF65-F5344CB8AC3E}">
        <p14:creationId xmlns:p14="http://schemas.microsoft.com/office/powerpoint/2010/main" val="385426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94</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251520" y="1412776"/>
            <a:ext cx="8640960" cy="4320480"/>
          </a:xfrm>
          <a:prstGeom prst="roundRect">
            <a:avLst>
              <a:gd name="adj" fmla="val 99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0" name="角丸四角形 9"/>
          <p:cNvSpPr/>
          <p:nvPr/>
        </p:nvSpPr>
        <p:spPr>
          <a:xfrm>
            <a:off x="251520" y="476672"/>
            <a:ext cx="7416824" cy="720080"/>
          </a:xfrm>
          <a:prstGeom prst="roundRect">
            <a:avLst/>
          </a:prstGeom>
          <a:solidFill>
            <a:srgbClr val="FF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620688"/>
            <a:ext cx="8424936" cy="6120680"/>
          </a:xfrm>
        </p:spPr>
        <p:txBody>
          <a:bodyPr>
            <a:normAutofit/>
          </a:bodyPr>
          <a:lstStyle/>
          <a:p>
            <a:pPr marL="0" indent="0">
              <a:spcBef>
                <a:spcPts val="600"/>
              </a:spcBef>
              <a:buNone/>
            </a:pPr>
            <a:r>
              <a:rPr lang="ja-JP" altLang="en-US" sz="2400" dirty="0" smtClean="0">
                <a:latin typeface="HG丸ｺﾞｼｯｸM-PRO" panose="020F0600000000000000" pitchFamily="50" charset="-128"/>
                <a:ea typeface="HG丸ｺﾞｼｯｸM-PRO" panose="020F0600000000000000" pitchFamily="50" charset="-128"/>
              </a:rPr>
              <a:t>Ａ</a:t>
            </a:r>
            <a:r>
              <a:rPr lang="en-US" altLang="ja-JP" sz="2400" dirty="0" smtClean="0">
                <a:latin typeface="HG丸ｺﾞｼｯｸM-PRO" panose="020F0600000000000000" pitchFamily="50" charset="-128"/>
                <a:ea typeface="HG丸ｺﾞｼｯｸM-PRO" panose="020F0600000000000000" pitchFamily="50" charset="-128"/>
              </a:rPr>
              <a:t>400</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短期滞在手術</a:t>
            </a:r>
            <a:r>
              <a:rPr lang="ja-JP" altLang="en-US" sz="2400" u="heavy" dirty="0" smtClean="0">
                <a:solidFill>
                  <a:srgbClr val="FF0000"/>
                </a:solidFill>
                <a:uFill>
                  <a:solidFill>
                    <a:srgbClr val="0000FF"/>
                  </a:solidFill>
                </a:uFill>
                <a:latin typeface="HG丸ｺﾞｼｯｸM-PRO" panose="020F0600000000000000" pitchFamily="50" charset="-128"/>
                <a:ea typeface="HG丸ｺﾞｼｯｸM-PRO" panose="020F0600000000000000" pitchFamily="50" charset="-128"/>
              </a:rPr>
              <a:t>等</a:t>
            </a:r>
            <a:r>
              <a:rPr lang="ja-JP" altLang="en-US" sz="2400" dirty="0" smtClean="0">
                <a:latin typeface="HG丸ｺﾞｼｯｸM-PRO" panose="020F0600000000000000" pitchFamily="50" charset="-128"/>
                <a:ea typeface="HG丸ｺﾞｼｯｸM-PRO" panose="020F0600000000000000" pitchFamily="50" charset="-128"/>
              </a:rPr>
              <a:t>基本料</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2000" dirty="0" smtClean="0">
                <a:solidFill>
                  <a:srgbClr val="0000FF"/>
                </a:solidFill>
                <a:latin typeface="HG丸ｺﾞｼｯｸM-PRO" panose="020F0600000000000000" pitchFamily="50" charset="-128"/>
                <a:ea typeface="HG丸ｺﾞｼｯｸM-PRO" panose="020F0600000000000000" pitchFamily="50" charset="-128"/>
              </a:rPr>
              <a:t>名称変更</a:t>
            </a:r>
            <a:r>
              <a:rPr lang="en-US" altLang="ja-JP" sz="20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000" u="sng" dirty="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200" dirty="0">
                <a:latin typeface="HG丸ｺﾞｼｯｸM-PRO" panose="020F0600000000000000" pitchFamily="50" charset="-128"/>
                <a:ea typeface="HG丸ｺﾞｼｯｸM-PRO" panose="020F0600000000000000" pitchFamily="50" charset="-128"/>
              </a:rPr>
              <a:t>　１　</a:t>
            </a:r>
            <a:r>
              <a:rPr lang="ja-JP" altLang="en-US" sz="2200" dirty="0" smtClean="0">
                <a:latin typeface="HG丸ｺﾞｼｯｸM-PRO" panose="020F0600000000000000" pitchFamily="50" charset="-128"/>
                <a:ea typeface="HG丸ｺﾞｼｯｸM-PRO" panose="020F0600000000000000" pitchFamily="50" charset="-128"/>
              </a:rPr>
              <a:t>短期滞在手術</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等</a:t>
            </a:r>
            <a:r>
              <a:rPr lang="ja-JP" altLang="en-US" sz="2200" dirty="0" smtClean="0">
                <a:latin typeface="HG丸ｺﾞｼｯｸM-PRO" panose="020F0600000000000000" pitchFamily="50" charset="-128"/>
                <a:ea typeface="HG丸ｺﾞｼｯｸM-PRO" panose="020F0600000000000000" pitchFamily="50" charset="-128"/>
              </a:rPr>
              <a:t>基本料１（日帰りの場合）</a:t>
            </a:r>
            <a:endParaRPr lang="en-US" altLang="ja-JP" sz="2200" dirty="0">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２</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８００点</a:t>
            </a:r>
            <a:r>
              <a:rPr lang="ja-JP" altLang="en-US" sz="2200" dirty="0">
                <a:solidFill>
                  <a:srgbClr val="FF0000"/>
                </a:solidFill>
                <a:latin typeface="HG丸ｺﾞｼｯｸM-PRO" panose="020F0600000000000000" pitchFamily="50" charset="-128"/>
                <a:ea typeface="HG丸ｺﾞｼｯｸM-PRO" panose="020F0600000000000000" pitchFamily="50" charset="-128"/>
              </a:rPr>
              <a:t>　→　２</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８５６点</a:t>
            </a:r>
            <a:r>
              <a:rPr lang="ja-JP" altLang="en-US" sz="2200" dirty="0">
                <a:solidFill>
                  <a:srgbClr val="0000FF"/>
                </a:solidFill>
                <a:latin typeface="HG丸ｺﾞｼｯｸM-PRO" panose="020F0600000000000000" pitchFamily="50" charset="-128"/>
                <a:ea typeface="HG丸ｺﾞｼｯｸM-PRO" panose="020F0600000000000000" pitchFamily="50" charset="-128"/>
              </a:rPr>
              <a:t>（</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+56</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200" dirty="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２</a:t>
            </a: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短期滞在手術</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等</a:t>
            </a:r>
            <a:r>
              <a:rPr lang="ja-JP" altLang="en-US" sz="2200" dirty="0" smtClean="0">
                <a:latin typeface="HG丸ｺﾞｼｯｸM-PRO" panose="020F0600000000000000" pitchFamily="50" charset="-128"/>
                <a:ea typeface="HG丸ｺﾞｼｯｸM-PRO" panose="020F0600000000000000" pitchFamily="50" charset="-128"/>
              </a:rPr>
              <a:t>基本料２（１泊２日の場合）</a:t>
            </a:r>
            <a:endParaRPr lang="en-US" altLang="ja-JP" sz="2200" dirty="0">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４</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８２２点</a:t>
            </a:r>
            <a:r>
              <a:rPr lang="ja-JP" altLang="en-US" sz="2200" dirty="0">
                <a:solidFill>
                  <a:srgbClr val="FF0000"/>
                </a:solidFill>
                <a:latin typeface="HG丸ｺﾞｼｯｸM-PRO" panose="020F0600000000000000" pitchFamily="50" charset="-128"/>
                <a:ea typeface="HG丸ｺﾞｼｯｸM-PRO" panose="020F0600000000000000" pitchFamily="50" charset="-128"/>
              </a:rPr>
              <a:t>　→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４</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a:solidFill>
                  <a:srgbClr val="FF0000"/>
                </a:solidFill>
                <a:latin typeface="HG丸ｺﾞｼｯｸM-PRO" panose="020F0600000000000000" pitchFamily="50" charset="-128"/>
                <a:ea typeface="HG丸ｺﾞｼｯｸM-PRO" panose="020F0600000000000000" pitchFamily="50" charset="-128"/>
              </a:rPr>
              <a:t>９１８</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200" dirty="0">
                <a:solidFill>
                  <a:srgbClr val="0000FF"/>
                </a:solidFill>
                <a:latin typeface="HG丸ｺﾞｼｯｸM-PRO" panose="020F0600000000000000" pitchFamily="50" charset="-128"/>
                <a:ea typeface="HG丸ｺﾞｼｯｸM-PRO" panose="020F0600000000000000" pitchFamily="50" charset="-128"/>
              </a:rPr>
              <a:t>（</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+96</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a:t>
            </a:r>
            <a:endParaRPr lang="en-US" altLang="ja-JP" sz="2200" dirty="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◆生活療養を受ける場合</a:t>
            </a:r>
            <a:r>
              <a:rPr lang="en-US" altLang="ja-JP" sz="2200" dirty="0">
                <a:latin typeface="HG丸ｺﾞｼｯｸM-PRO" panose="020F0600000000000000" pitchFamily="50" charset="-128"/>
                <a:ea typeface="HG丸ｺﾞｼｯｸM-PRO" panose="020F0600000000000000" pitchFamily="50" charset="-128"/>
              </a:rPr>
              <a:t/>
            </a:r>
            <a:br>
              <a:rPr lang="en-US" altLang="ja-JP" sz="2200" dirty="0">
                <a:latin typeface="HG丸ｺﾞｼｯｸM-PRO" panose="020F0600000000000000" pitchFamily="50" charset="-128"/>
                <a:ea typeface="HG丸ｺﾞｼｯｸM-PRO" panose="020F0600000000000000" pitchFamily="50" charset="-128"/>
              </a:rPr>
            </a:b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４</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a:solidFill>
                  <a:srgbClr val="FF0000"/>
                </a:solidFill>
                <a:latin typeface="HG丸ｺﾞｼｯｸM-PRO" panose="020F0600000000000000" pitchFamily="50" charset="-128"/>
                <a:ea typeface="HG丸ｺﾞｼｯｸM-PRO" panose="020F0600000000000000" pitchFamily="50" charset="-128"/>
              </a:rPr>
              <a:t>７９４</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200" dirty="0">
                <a:solidFill>
                  <a:srgbClr val="FF0000"/>
                </a:solidFill>
                <a:latin typeface="HG丸ｺﾞｼｯｸM-PRO" panose="020F0600000000000000" pitchFamily="50" charset="-128"/>
                <a:ea typeface="HG丸ｺﾞｼｯｸM-PRO" panose="020F0600000000000000" pitchFamily="50" charset="-128"/>
              </a:rPr>
              <a:t>　→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４</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a:solidFill>
                  <a:srgbClr val="FF0000"/>
                </a:solidFill>
                <a:latin typeface="HG丸ｺﾞｼｯｸM-PRO" panose="020F0600000000000000" pitchFamily="50" charset="-128"/>
                <a:ea typeface="HG丸ｺﾞｼｯｸM-PRO" panose="020F0600000000000000" pitchFamily="50" charset="-128"/>
              </a:rPr>
              <a:t>８９０</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点</a:t>
            </a:r>
            <a:r>
              <a:rPr lang="ja-JP" altLang="en-US" sz="2200" dirty="0">
                <a:solidFill>
                  <a:srgbClr val="0000FF"/>
                </a:solidFill>
                <a:latin typeface="HG丸ｺﾞｼｯｸM-PRO" panose="020F0600000000000000" pitchFamily="50" charset="-128"/>
                <a:ea typeface="HG丸ｺﾞｼｯｸM-PRO" panose="020F0600000000000000" pitchFamily="50" charset="-128"/>
              </a:rPr>
              <a:t>（</a:t>
            </a:r>
            <a:r>
              <a:rPr lang="en-US" altLang="ja-JP" sz="2200" dirty="0" smtClean="0">
                <a:solidFill>
                  <a:srgbClr val="0000FF"/>
                </a:solidFill>
                <a:latin typeface="HG丸ｺﾞｼｯｸM-PRO" panose="020F0600000000000000" pitchFamily="50" charset="-128"/>
                <a:ea typeface="HG丸ｺﾞｼｯｸM-PRO" panose="020F0600000000000000" pitchFamily="50" charset="-128"/>
              </a:rPr>
              <a:t>+96</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 </a:t>
            </a:r>
            <a:endParaRPr lang="en-US" altLang="ja-JP" sz="2200" dirty="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３</a:t>
            </a:r>
            <a:r>
              <a:rPr lang="ja-JP" altLang="en-US" sz="2200" dirty="0">
                <a:latin typeface="HG丸ｺﾞｼｯｸM-PRO" panose="020F0600000000000000" pitchFamily="50" charset="-128"/>
                <a:ea typeface="HG丸ｺﾞｼｯｸM-PRO" panose="020F0600000000000000" pitchFamily="50" charset="-128"/>
              </a:rPr>
              <a:t>　短期滞在手術</a:t>
            </a:r>
            <a:r>
              <a:rPr lang="ja-JP" altLang="en-US" sz="2200" dirty="0">
                <a:solidFill>
                  <a:srgbClr val="FF0000"/>
                </a:solidFill>
                <a:latin typeface="HG丸ｺﾞｼｯｸM-PRO" panose="020F0600000000000000" pitchFamily="50" charset="-128"/>
                <a:ea typeface="HG丸ｺﾞｼｯｸM-PRO" panose="020F0600000000000000" pitchFamily="50" charset="-128"/>
              </a:rPr>
              <a:t>等</a:t>
            </a:r>
            <a:r>
              <a:rPr lang="ja-JP" altLang="en-US" sz="2200" dirty="0" smtClean="0">
                <a:latin typeface="HG丸ｺﾞｼｯｸM-PRO" panose="020F0600000000000000" pitchFamily="50" charset="-128"/>
                <a:ea typeface="HG丸ｺﾞｼｯｸM-PRO" panose="020F0600000000000000" pitchFamily="50" charset="-128"/>
              </a:rPr>
              <a:t>基本料３（４泊５日までの</a:t>
            </a:r>
            <a:r>
              <a:rPr lang="ja-JP" altLang="en-US" sz="2200" dirty="0">
                <a:latin typeface="HG丸ｺﾞｼｯｸM-PRO" panose="020F0600000000000000" pitchFamily="50" charset="-128"/>
                <a:ea typeface="HG丸ｺﾞｼｯｸM-PRO" panose="020F0600000000000000" pitchFamily="50" charset="-128"/>
              </a:rPr>
              <a:t>場合</a:t>
            </a:r>
            <a:r>
              <a:rPr lang="ja-JP" altLang="en-US" sz="2200" dirty="0" smtClean="0">
                <a:latin typeface="HG丸ｺﾞｼｯｸM-PRO" panose="020F0600000000000000" pitchFamily="50" charset="-128"/>
                <a:ea typeface="HG丸ｺﾞｼｯｸM-PRO" panose="020F0600000000000000" pitchFamily="50" charset="-128"/>
              </a:rPr>
              <a:t>）</a:t>
            </a:r>
            <a:r>
              <a:rPr lang="en-US" altLang="ja-JP" sz="2200" dirty="0" smtClean="0">
                <a:latin typeface="HG丸ｺﾞｼｯｸM-PRO" panose="020F0600000000000000" pitchFamily="50" charset="-128"/>
                <a:ea typeface="HG丸ｺﾞｼｯｸM-PRO" panose="020F0600000000000000" pitchFamily="50" charset="-128"/>
              </a:rPr>
              <a:t/>
            </a:r>
            <a:br>
              <a:rPr lang="en-US" altLang="ja-JP" sz="2200" dirty="0" smtClean="0">
                <a:latin typeface="HG丸ｺﾞｼｯｸM-PRO" panose="020F0600000000000000" pitchFamily="50" charset="-128"/>
                <a:ea typeface="HG丸ｺﾞｼｯｸM-PRO" panose="020F0600000000000000" pitchFamily="50" charset="-128"/>
              </a:rPr>
            </a:br>
            <a:r>
              <a:rPr lang="ja-JP" altLang="en-US" sz="2200" dirty="0" smtClean="0">
                <a:latin typeface="HG丸ｺﾞｼｯｸM-PRO" panose="020F0600000000000000" pitchFamily="50" charset="-128"/>
                <a:ea typeface="HG丸ｺﾞｼｯｸM-PRO" panose="020F0600000000000000" pitchFamily="50" charset="-128"/>
              </a:rPr>
              <a:t>　</a:t>
            </a:r>
            <a:r>
              <a:rPr lang="ja-JP" altLang="en-US" sz="2200" dirty="0">
                <a:solidFill>
                  <a:srgbClr val="FF0000"/>
                </a:solidFill>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　　　　　　　　　　５</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７０３点　→　（次ページ参照）</a:t>
            </a:r>
            <a:endParaRPr lang="en-US" altLang="ja-JP" sz="22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spcBef>
                <a:spcPts val="600"/>
              </a:spcBef>
              <a:buNone/>
            </a:pPr>
            <a:r>
              <a:rPr lang="ja-JP" altLang="en-US" sz="2200" dirty="0">
                <a:latin typeface="HG丸ｺﾞｼｯｸM-PRO" panose="020F0600000000000000" pitchFamily="50" charset="-128"/>
                <a:ea typeface="HG丸ｺﾞｼｯｸM-PRO" panose="020F0600000000000000" pitchFamily="50" charset="-128"/>
              </a:rPr>
              <a:t>　　◆生活療養を受ける場合</a:t>
            </a:r>
            <a:r>
              <a:rPr lang="en-US" altLang="ja-JP" sz="2200" dirty="0">
                <a:latin typeface="HG丸ｺﾞｼｯｸM-PRO" panose="020F0600000000000000" pitchFamily="50" charset="-128"/>
                <a:ea typeface="HG丸ｺﾞｼｯｸM-PRO" panose="020F0600000000000000" pitchFamily="50" charset="-128"/>
              </a:rPr>
              <a:t/>
            </a:r>
            <a:br>
              <a:rPr lang="en-US" altLang="ja-JP" sz="2200" dirty="0">
                <a:latin typeface="HG丸ｺﾞｼｯｸM-PRO" panose="020F0600000000000000" pitchFamily="50" charset="-128"/>
                <a:ea typeface="HG丸ｺﾞｼｯｸM-PRO" panose="020F0600000000000000" pitchFamily="50" charset="-128"/>
              </a:rPr>
            </a:b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５</a:t>
            </a:r>
            <a:r>
              <a:rPr lang="en-US" altLang="ja-JP" sz="2200"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６３３点</a:t>
            </a:r>
            <a:r>
              <a:rPr lang="ja-JP" altLang="en-US" sz="2200" dirty="0">
                <a:solidFill>
                  <a:srgbClr val="FF0000"/>
                </a:solidFill>
                <a:latin typeface="HG丸ｺﾞｼｯｸM-PRO" panose="020F0600000000000000" pitchFamily="50" charset="-128"/>
                <a:ea typeface="HG丸ｺﾞｼｯｸM-PRO" panose="020F0600000000000000" pitchFamily="50" charset="-128"/>
              </a:rPr>
              <a:t>　→　</a:t>
            </a:r>
            <a:r>
              <a:rPr lang="ja-JP" altLang="en-US" sz="2200" dirty="0" smtClean="0">
                <a:solidFill>
                  <a:srgbClr val="FF0000"/>
                </a:solidFill>
                <a:latin typeface="HG丸ｺﾞｼｯｸM-PRO" panose="020F0600000000000000" pitchFamily="50" charset="-128"/>
                <a:ea typeface="HG丸ｺﾞｼｯｸM-PRO" panose="020F0600000000000000" pitchFamily="50" charset="-128"/>
              </a:rPr>
              <a:t>（次ページ参照）</a:t>
            </a:r>
            <a:r>
              <a:rPr lang="ja-JP" altLang="en-US" sz="2200" dirty="0" smtClean="0">
                <a:solidFill>
                  <a:srgbClr val="0000FF"/>
                </a:solidFill>
                <a:latin typeface="HG丸ｺﾞｼｯｸM-PRO" panose="020F0600000000000000" pitchFamily="50" charset="-128"/>
                <a:ea typeface="HG丸ｺﾞｼｯｸM-PRO" panose="020F0600000000000000" pitchFamily="50" charset="-128"/>
              </a:rPr>
              <a:t> </a:t>
            </a:r>
            <a:endParaRPr lang="en-US" altLang="ja-JP" sz="2200" dirty="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200" dirty="0">
              <a:solidFill>
                <a:srgbClr val="0000FF"/>
              </a:solidFill>
              <a:latin typeface="HG丸ｺﾞｼｯｸM-PRO" panose="020F0600000000000000" pitchFamily="50" charset="-128"/>
              <a:ea typeface="HG丸ｺﾞｼｯｸM-PRO" panose="020F0600000000000000" pitchFamily="50" charset="-128"/>
            </a:endParaRPr>
          </a:p>
          <a:p>
            <a:pPr marL="0" indent="0">
              <a:spcBef>
                <a:spcPts val="0"/>
              </a:spcBef>
              <a:buNone/>
            </a:pPr>
            <a:r>
              <a:rPr lang="ja-JP" altLang="en-US" sz="2000" dirty="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　　</a:t>
            </a:r>
            <a:r>
              <a:rPr lang="ja-JP" altLang="en-US" sz="2000"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　　</a:t>
            </a:r>
            <a:endParaRPr lang="en-US" altLang="ja-JP" sz="2000"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endParaRPr>
          </a:p>
          <a:p>
            <a:pPr marL="1169988" indent="0">
              <a:spcBef>
                <a:spcPts val="0"/>
              </a:spcBef>
              <a:buNone/>
            </a:pPr>
            <a:r>
              <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kumimoji="1" lang="ja-JP" altLang="en-US" sz="2000" u="sng" dirty="0" smtClean="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endParaRPr kumimoji="1" lang="ja-JP" altLang="en-US" sz="2000" u="sng" dirty="0">
              <a:uFill>
                <a:solidFill>
                  <a:srgbClr val="0000FF"/>
                </a:solidFill>
              </a:u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717286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対角する 2 つの角を切り取った四角形 7"/>
          <p:cNvSpPr/>
          <p:nvPr/>
        </p:nvSpPr>
        <p:spPr>
          <a:xfrm>
            <a:off x="251520" y="368660"/>
            <a:ext cx="8640960" cy="6372708"/>
          </a:xfrm>
          <a:prstGeom prst="snip2DiagRect">
            <a:avLst>
              <a:gd name="adj1" fmla="val 0"/>
              <a:gd name="adj2" fmla="val 918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95</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251520" y="44624"/>
            <a:ext cx="8640960" cy="576064"/>
          </a:xfrm>
          <a:prstGeom prst="roundRect">
            <a:avLst>
              <a:gd name="adj" fmla="val 2655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188640"/>
            <a:ext cx="8424936" cy="6669360"/>
          </a:xfrm>
        </p:spPr>
        <p:txBody>
          <a:bodyPr>
            <a:normAutofit fontScale="92500" lnSpcReduction="10000"/>
          </a:bodyPr>
          <a:lstStyle/>
          <a:p>
            <a:pPr marL="0" indent="0">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３</a:t>
            </a:r>
            <a:r>
              <a:rPr lang="ja-JP" altLang="en-US" sz="2200" dirty="0">
                <a:latin typeface="HG丸ｺﾞｼｯｸM-PRO" panose="020F0600000000000000" pitchFamily="50" charset="-128"/>
                <a:ea typeface="HG丸ｺﾞｼｯｸM-PRO" panose="020F0600000000000000" pitchFamily="50" charset="-128"/>
              </a:rPr>
              <a:t>　短期滞在手術</a:t>
            </a:r>
            <a:r>
              <a:rPr lang="ja-JP" altLang="en-US" sz="2200" dirty="0">
                <a:solidFill>
                  <a:srgbClr val="FF0000"/>
                </a:solidFill>
                <a:latin typeface="HG丸ｺﾞｼｯｸM-PRO" panose="020F0600000000000000" pitchFamily="50" charset="-128"/>
                <a:ea typeface="HG丸ｺﾞｼｯｸM-PRO" panose="020F0600000000000000" pitchFamily="50" charset="-128"/>
              </a:rPr>
              <a:t>等</a:t>
            </a:r>
            <a:r>
              <a:rPr lang="ja-JP" altLang="en-US" sz="2200" dirty="0" smtClean="0">
                <a:latin typeface="HG丸ｺﾞｼｯｸM-PRO" panose="020F0600000000000000" pitchFamily="50" charset="-128"/>
                <a:ea typeface="HG丸ｺﾞｼｯｸM-PRO" panose="020F0600000000000000" pitchFamily="50" charset="-128"/>
              </a:rPr>
              <a:t>基本料３（４泊５日までの</a:t>
            </a:r>
            <a:r>
              <a:rPr lang="ja-JP" altLang="en-US" sz="2200" dirty="0">
                <a:latin typeface="HG丸ｺﾞｼｯｸM-PRO" panose="020F0600000000000000" pitchFamily="50" charset="-128"/>
                <a:ea typeface="HG丸ｺﾞｼｯｸM-PRO" panose="020F0600000000000000" pitchFamily="50" charset="-128"/>
              </a:rPr>
              <a:t>場合</a:t>
            </a:r>
            <a:r>
              <a:rPr lang="ja-JP" altLang="en-US" sz="2200" dirty="0" smtClean="0">
                <a:latin typeface="HG丸ｺﾞｼｯｸM-PRO" panose="020F0600000000000000" pitchFamily="50" charset="-128"/>
                <a:ea typeface="HG丸ｺﾞｼｯｸM-PRO" panose="020F0600000000000000" pitchFamily="50" charset="-128"/>
              </a:rPr>
              <a:t>）</a:t>
            </a:r>
            <a:r>
              <a:rPr lang="en-US" altLang="ja-JP" sz="19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1900" dirty="0" smtClean="0">
                <a:solidFill>
                  <a:srgbClr val="0000FF"/>
                </a:solidFill>
                <a:latin typeface="HG丸ｺﾞｼｯｸM-PRO" panose="020F0600000000000000" pitchFamily="50" charset="-128"/>
                <a:ea typeface="HG丸ｺﾞｼｯｸM-PRO" panose="020F0600000000000000" pitchFamily="50" charset="-128"/>
              </a:rPr>
              <a:t>診療所は除く</a:t>
            </a:r>
            <a:r>
              <a:rPr lang="en-US" altLang="ja-JP" sz="2200" dirty="0" smtClean="0">
                <a:latin typeface="HG丸ｺﾞｼｯｸM-PRO" panose="020F0600000000000000" pitchFamily="50" charset="-128"/>
                <a:ea typeface="HG丸ｺﾞｼｯｸM-PRO" panose="020F0600000000000000" pitchFamily="50" charset="-128"/>
              </a:rPr>
              <a:t/>
            </a:r>
            <a:br>
              <a:rPr lang="en-US" altLang="ja-JP" sz="2200" dirty="0" smtClean="0">
                <a:latin typeface="HG丸ｺﾞｼｯｸM-PRO" panose="020F0600000000000000" pitchFamily="50" charset="-128"/>
                <a:ea typeface="HG丸ｺﾞｼｯｸM-PRO" panose="020F0600000000000000" pitchFamily="50" charset="-128"/>
              </a:rPr>
            </a:br>
            <a:endParaRPr lang="en-US" altLang="ja-JP" sz="1300" dirty="0" smtClean="0">
              <a:latin typeface="HG丸ｺﾞｼｯｸM-PRO" panose="020F0600000000000000" pitchFamily="50" charset="-128"/>
              <a:ea typeface="HG丸ｺﾞｼｯｸM-PRO" panose="020F0600000000000000" pitchFamily="50" charset="-128"/>
            </a:endParaRPr>
          </a:p>
          <a:p>
            <a:pPr marL="180975" indent="-180975">
              <a:spcBef>
                <a:spcPts val="600"/>
              </a:spcBef>
              <a:buNone/>
            </a:pPr>
            <a:r>
              <a:rPr kumimoji="1" lang="ja-JP" altLang="en-US" sz="1700" dirty="0" smtClean="0">
                <a:uFill>
                  <a:solidFill>
                    <a:srgbClr val="0000FF"/>
                  </a:solidFill>
                </a:uFill>
                <a:latin typeface="HG丸ｺﾞｼｯｸM-PRO" panose="020F0600000000000000" pitchFamily="50" charset="-128"/>
                <a:ea typeface="HG丸ｺﾞｼｯｸM-PRO" panose="020F0600000000000000" pitchFamily="50" charset="-128"/>
              </a:rPr>
              <a:t>◆</a:t>
            </a:r>
            <a:r>
              <a:rPr kumimoji="1" lang="ja-JP" altLang="en-US" sz="1700" u="sng"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対象手術の拡大</a:t>
            </a:r>
            <a:r>
              <a:rPr kumimoji="1" lang="ja-JP" altLang="en-US" sz="1700" dirty="0" smtClean="0">
                <a:uFill>
                  <a:solidFill>
                    <a:srgbClr val="0000FF"/>
                  </a:solidFill>
                </a:uFill>
                <a:latin typeface="HG丸ｺﾞｼｯｸM-PRO" panose="020F0600000000000000" pitchFamily="50" charset="-128"/>
                <a:ea typeface="HG丸ｺﾞｼｯｸM-PRO" panose="020F0600000000000000" pitchFamily="50" charset="-128"/>
              </a:rPr>
              <a:t>とともに、</a:t>
            </a:r>
            <a:r>
              <a:rPr kumimoji="1" lang="ja-JP" altLang="en-US" sz="1700" u="sng"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一部の検査についても対象</a:t>
            </a:r>
            <a:r>
              <a:rPr kumimoji="1" lang="ja-JP" altLang="en-US" sz="1700" dirty="0" smtClean="0">
                <a:uFill>
                  <a:solidFill>
                    <a:srgbClr val="0000FF"/>
                  </a:solidFill>
                </a:uFill>
                <a:latin typeface="HG丸ｺﾞｼｯｸM-PRO" panose="020F0600000000000000" pitchFamily="50" charset="-128"/>
                <a:ea typeface="HG丸ｺﾞｼｯｸM-PRO" panose="020F0600000000000000" pitchFamily="50" charset="-128"/>
              </a:rPr>
              <a:t>とする。また、</a:t>
            </a:r>
            <a:r>
              <a:rPr kumimoji="1" lang="ja-JP" altLang="en-US" sz="1700" u="sng" dirty="0" smtClean="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包括範囲を全診療行為</a:t>
            </a:r>
            <a:r>
              <a:rPr kumimoji="1" lang="ja-JP" altLang="en-US" sz="1700" dirty="0" smtClean="0">
                <a:uFill>
                  <a:solidFill>
                    <a:srgbClr val="0000FF"/>
                  </a:solidFill>
                </a:uFill>
                <a:latin typeface="HG丸ｺﾞｼｯｸM-PRO" panose="020F0600000000000000" pitchFamily="50" charset="-128"/>
                <a:ea typeface="HG丸ｺﾞｼｯｸM-PRO" panose="020F0600000000000000" pitchFamily="50" charset="-128"/>
              </a:rPr>
              <a:t>とし、該当する手術、</a:t>
            </a:r>
            <a:r>
              <a:rPr kumimoji="1" lang="ja-JP" altLang="en-US" sz="1700"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検査を入院５日目までに実施する患者</a:t>
            </a:r>
            <a:r>
              <a:rPr kumimoji="1" lang="ja-JP" altLang="en-US" sz="1700" dirty="0" smtClean="0">
                <a:uFill>
                  <a:solidFill>
                    <a:srgbClr val="0000FF"/>
                  </a:solidFill>
                </a:uFill>
                <a:latin typeface="HG丸ｺﾞｼｯｸM-PRO" panose="020F0600000000000000" pitchFamily="50" charset="-128"/>
                <a:ea typeface="HG丸ｺﾞｼｯｸM-PRO" panose="020F0600000000000000" pitchFamily="50" charset="-128"/>
              </a:rPr>
              <a:t>については、他に手術を実施した患者を除き、</a:t>
            </a:r>
            <a:r>
              <a:rPr kumimoji="1" lang="ja-JP" altLang="en-US" sz="1700" u="sng" dirty="0" smtClean="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短期滞在手術等基本料を算定する</a:t>
            </a:r>
            <a:r>
              <a:rPr kumimoji="1" lang="ja-JP" altLang="en-US" sz="1700" dirty="0" smtClean="0">
                <a:uFill>
                  <a:solidFill>
                    <a:srgbClr val="0000FF"/>
                  </a:solidFill>
                </a:uFill>
                <a:latin typeface="HG丸ｺﾞｼｯｸM-PRO" panose="020F0600000000000000" pitchFamily="50" charset="-128"/>
                <a:ea typeface="HG丸ｺﾞｼｯｸM-PRO" panose="020F0600000000000000" pitchFamily="50" charset="-128"/>
              </a:rPr>
              <a:t>こととする。</a:t>
            </a:r>
            <a:endParaRPr lang="en-US" altLang="ja-JP" sz="20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1701800" indent="0">
              <a:spcBef>
                <a:spcPts val="600"/>
              </a:spcBef>
              <a:buNone/>
            </a:pPr>
            <a:endParaRPr lang="en-US" altLang="ja-JP" sz="20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lgn="ctr">
              <a:spcBef>
                <a:spcPts val="0"/>
              </a:spcBef>
              <a:buNone/>
            </a:pPr>
            <a:endParaRPr lang="en-US" altLang="ja-JP" sz="16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lgn="ctr">
              <a:spcBef>
                <a:spcPts val="600"/>
              </a:spcBef>
              <a:buNone/>
            </a:pPr>
            <a:r>
              <a:rPr kumimoji="1" lang="en-US" altLang="ja-JP" sz="17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kumimoji="1" lang="ja-JP" altLang="en-US" sz="1700" u="sng" dirty="0" smtClean="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endParaRPr kumimoji="1" lang="ja-JP" altLang="en-US" sz="1700" u="sng" dirty="0">
              <a:uFill>
                <a:solidFill>
                  <a:srgbClr val="0000FF"/>
                </a:solidFill>
              </a:uFill>
              <a:latin typeface="HG丸ｺﾞｼｯｸM-PRO" panose="020F0600000000000000" pitchFamily="50" charset="-128"/>
              <a:ea typeface="HG丸ｺﾞｼｯｸM-PRO" panose="020F06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436662218"/>
              </p:ext>
            </p:extLst>
          </p:nvPr>
        </p:nvGraphicFramePr>
        <p:xfrm>
          <a:off x="395536" y="1484784"/>
          <a:ext cx="4032448" cy="4815840"/>
        </p:xfrm>
        <a:graphic>
          <a:graphicData uri="http://schemas.openxmlformats.org/drawingml/2006/table">
            <a:tbl>
              <a:tblPr firstRow="1" bandRow="1">
                <a:tableStyleId>{8A107856-5554-42FB-B03E-39F5DBC370BA}</a:tableStyleId>
              </a:tblPr>
              <a:tblGrid>
                <a:gridCol w="4032448"/>
              </a:tblGrid>
              <a:tr h="944880">
                <a:tc>
                  <a:txBody>
                    <a:bodyPr/>
                    <a:lstStyle/>
                    <a:p>
                      <a:pPr marL="180975" indent="-180975"/>
                      <a:r>
                        <a:rPr kumimoji="1" lang="ja-JP" altLang="en-US" sz="1400" b="0" dirty="0" smtClean="0">
                          <a:latin typeface="HG丸ｺﾞｼｯｸM-PRO" panose="020F0600000000000000" pitchFamily="50" charset="-128"/>
                          <a:ea typeface="HG丸ｺﾞｼｯｸM-PRO" panose="020F0600000000000000" pitchFamily="50" charset="-128"/>
                        </a:rPr>
                        <a:t>イ　Ｄ</a:t>
                      </a:r>
                      <a:r>
                        <a:rPr kumimoji="1" lang="en-US" altLang="ja-JP" sz="1400" b="0" dirty="0" smtClean="0">
                          <a:latin typeface="HG丸ｺﾞｼｯｸM-PRO" panose="020F0600000000000000" pitchFamily="50" charset="-128"/>
                          <a:ea typeface="HG丸ｺﾞｼｯｸM-PRO" panose="020F0600000000000000" pitchFamily="50" charset="-128"/>
                        </a:rPr>
                        <a:t>237</a:t>
                      </a:r>
                      <a:r>
                        <a:rPr kumimoji="1" lang="ja-JP" altLang="en-US" sz="1400" b="0" dirty="0" smtClean="0">
                          <a:latin typeface="HG丸ｺﾞｼｯｸM-PRO" panose="020F0600000000000000" pitchFamily="50" charset="-128"/>
                          <a:ea typeface="HG丸ｺﾞｼｯｸM-PRO" panose="020F0600000000000000" pitchFamily="50" charset="-128"/>
                        </a:rPr>
                        <a:t>　終夜睡眠ポリグラフィー</a:t>
                      </a:r>
                      <a:r>
                        <a:rPr kumimoji="1" lang="en-US" altLang="ja-JP" sz="1400" b="0" dirty="0" smtClean="0">
                          <a:latin typeface="HG丸ｺﾞｼｯｸM-PRO" panose="020F0600000000000000" pitchFamily="50" charset="-128"/>
                          <a:ea typeface="HG丸ｺﾞｼｯｸM-PRO" panose="020F0600000000000000" pitchFamily="50" charset="-128"/>
                        </a:rPr>
                        <a:t/>
                      </a:r>
                      <a:br>
                        <a:rPr kumimoji="1" lang="en-US" altLang="ja-JP" sz="1400" b="0" dirty="0" smtClean="0">
                          <a:latin typeface="HG丸ｺﾞｼｯｸM-PRO" panose="020F0600000000000000" pitchFamily="50" charset="-128"/>
                          <a:ea typeface="HG丸ｺﾞｼｯｸM-PRO" panose="020F0600000000000000" pitchFamily="50" charset="-128"/>
                        </a:rPr>
                      </a:br>
                      <a:r>
                        <a:rPr kumimoji="1" lang="ja-JP" altLang="en-US" sz="1400" b="0" dirty="0" smtClean="0">
                          <a:latin typeface="HG丸ｺﾞｼｯｸM-PRO" panose="020F0600000000000000" pitchFamily="50" charset="-128"/>
                          <a:ea typeface="HG丸ｺﾞｼｯｸM-PRO" panose="020F0600000000000000" pitchFamily="50" charset="-128"/>
                        </a:rPr>
                        <a:t>１　携帯用装置を使用した場合 </a:t>
                      </a:r>
                      <a:r>
                        <a:rPr kumimoji="1" lang="en-US" altLang="ja-JP" sz="1400" b="0" dirty="0" smtClean="0">
                          <a:latin typeface="HG丸ｺﾞｼｯｸM-PRO" panose="020F0600000000000000" pitchFamily="50" charset="-128"/>
                          <a:ea typeface="HG丸ｺﾞｼｯｸM-PRO" panose="020F0600000000000000" pitchFamily="50" charset="-128"/>
                        </a:rPr>
                        <a:t/>
                      </a:r>
                      <a:br>
                        <a:rPr kumimoji="1" lang="en-US" altLang="ja-JP" sz="1400" b="0" dirty="0" smtClean="0">
                          <a:latin typeface="HG丸ｺﾞｼｯｸM-PRO" panose="020F0600000000000000" pitchFamily="50" charset="-128"/>
                          <a:ea typeface="HG丸ｺﾞｼｯｸM-PRO" panose="020F0600000000000000" pitchFamily="50" charset="-128"/>
                        </a:rPr>
                      </a:br>
                      <a:r>
                        <a:rPr kumimoji="1" lang="ja-JP" altLang="en-US" sz="1400" b="0" dirty="0" smtClean="0">
                          <a:latin typeface="HG丸ｺﾞｼｯｸM-PRO" panose="020F0600000000000000" pitchFamily="50" charset="-128"/>
                          <a:ea typeface="HG丸ｺﾞｼｯｸM-PRO" panose="020F0600000000000000" pitchFamily="50" charset="-128"/>
                        </a:rPr>
                        <a:t>　　　　　　　　　　　</a:t>
                      </a:r>
                      <a:r>
                        <a:rPr kumimoji="1" lang="ja-JP" altLang="en-US" sz="1400" b="0" baseline="0" dirty="0" smtClean="0">
                          <a:latin typeface="HG丸ｺﾞｼｯｸM-PRO" panose="020F0600000000000000" pitchFamily="50" charset="-128"/>
                          <a:ea typeface="HG丸ｺﾞｼｯｸM-PRO" panose="020F0600000000000000" pitchFamily="50" charset="-128"/>
                        </a:rPr>
                        <a:t> </a:t>
                      </a:r>
                      <a:r>
                        <a:rPr kumimoji="1" lang="en-US" altLang="ja-JP" sz="1400" b="0" dirty="0" smtClean="0">
                          <a:latin typeface="HG丸ｺﾞｼｯｸM-PRO" panose="020F0600000000000000" pitchFamily="50" charset="-128"/>
                          <a:ea typeface="HG丸ｺﾞｼｯｸM-PRO" panose="020F0600000000000000" pitchFamily="50" charset="-128"/>
                        </a:rPr>
                        <a:t>16,773</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114</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en-US" altLang="ja-JP" sz="1400" b="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400" b="0" dirty="0" smtClean="0">
                          <a:latin typeface="HG丸ｺﾞｼｯｸM-PRO" panose="020F0600000000000000" pitchFamily="50" charset="-128"/>
                          <a:ea typeface="HG丸ｺﾞｼｯｸM-PRO" panose="020F0600000000000000" pitchFamily="50" charset="-128"/>
                        </a:rPr>
                        <a:t>◆生活療養を受ける場合 　</a:t>
                      </a:r>
                      <a:r>
                        <a:rPr kumimoji="1" lang="en-US" altLang="ja-JP" sz="1400" b="0" dirty="0" smtClean="0">
                          <a:latin typeface="HG丸ｺﾞｼｯｸM-PRO" panose="020F0600000000000000" pitchFamily="50" charset="-128"/>
                          <a:ea typeface="HG丸ｺﾞｼｯｸM-PRO" panose="020F0600000000000000" pitchFamily="50" charset="-128"/>
                        </a:rPr>
                        <a:t>16,702</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113</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ja-JP" altLang="en-US" sz="1400" b="0" dirty="0">
                        <a:latin typeface="HG丸ｺﾞｼｯｸM-PRO" panose="020F0600000000000000" pitchFamily="50" charset="-128"/>
                        <a:ea typeface="HG丸ｺﾞｼｯｸM-PRO" panose="020F0600000000000000" pitchFamily="50" charset="-128"/>
                      </a:endParaRPr>
                    </a:p>
                  </a:txBody>
                  <a:tcPr/>
                </a:tc>
              </a:tr>
              <a:tr h="370840">
                <a:tc>
                  <a:txBody>
                    <a:bodyPr/>
                    <a:lstStyle/>
                    <a:p>
                      <a:pPr marL="361950" indent="-361950"/>
                      <a:r>
                        <a:rPr kumimoji="1" lang="ja-JP" altLang="en-US" sz="1400" b="0" dirty="0" smtClean="0">
                          <a:latin typeface="HG丸ｺﾞｼｯｸM-PRO" panose="020F0600000000000000" pitchFamily="50" charset="-128"/>
                          <a:ea typeface="HG丸ｺﾞｼｯｸM-PRO" panose="020F0600000000000000" pitchFamily="50" charset="-128"/>
                        </a:rPr>
                        <a:t>ロ　Ｄ</a:t>
                      </a:r>
                      <a:r>
                        <a:rPr kumimoji="1" lang="en-US" altLang="ja-JP" sz="1400" b="0" dirty="0" smtClean="0">
                          <a:latin typeface="HG丸ｺﾞｼｯｸM-PRO" panose="020F0600000000000000" pitchFamily="50" charset="-128"/>
                          <a:ea typeface="HG丸ｺﾞｼｯｸM-PRO" panose="020F0600000000000000" pitchFamily="50" charset="-128"/>
                        </a:rPr>
                        <a:t>237</a:t>
                      </a:r>
                      <a:r>
                        <a:rPr kumimoji="1" lang="ja-JP" altLang="en-US" sz="1400" b="0" dirty="0" smtClean="0">
                          <a:latin typeface="HG丸ｺﾞｼｯｸM-PRO" panose="020F0600000000000000" pitchFamily="50" charset="-128"/>
                          <a:ea typeface="HG丸ｺﾞｼｯｸM-PRO" panose="020F0600000000000000" pitchFamily="50" charset="-128"/>
                        </a:rPr>
                        <a:t>　終夜睡眠ポリグラフィー</a:t>
                      </a:r>
                      <a:endParaRPr kumimoji="1" lang="en-US" altLang="ja-JP" sz="1400" b="0" dirty="0" smtClean="0">
                        <a:latin typeface="HG丸ｺﾞｼｯｸM-PRO" panose="020F0600000000000000" pitchFamily="50" charset="-128"/>
                        <a:ea typeface="HG丸ｺﾞｼｯｸM-PRO" panose="020F0600000000000000" pitchFamily="50" charset="-128"/>
                      </a:endParaRPr>
                    </a:p>
                    <a:p>
                      <a:pPr marL="361950" indent="-361950"/>
                      <a:r>
                        <a:rPr kumimoji="1" lang="ja-JP" altLang="en-US" sz="1400" b="0" dirty="0" smtClean="0">
                          <a:latin typeface="HG丸ｺﾞｼｯｸM-PRO" panose="020F0600000000000000" pitchFamily="50" charset="-128"/>
                          <a:ea typeface="HG丸ｺﾞｼｯｸM-PRO" panose="020F0600000000000000" pitchFamily="50" charset="-128"/>
                        </a:rPr>
                        <a:t>　２　多点感圧センサーを有する睡眠評価装置を使用した場合　　　 </a:t>
                      </a:r>
                      <a:r>
                        <a:rPr kumimoji="1" lang="ja-JP" altLang="en-US" sz="1400" b="0" baseline="0" dirty="0" smtClean="0">
                          <a:latin typeface="HG丸ｺﾞｼｯｸM-PRO" panose="020F0600000000000000" pitchFamily="50" charset="-128"/>
                          <a:ea typeface="HG丸ｺﾞｼｯｸM-PRO" panose="020F0600000000000000" pitchFamily="50" charset="-128"/>
                        </a:rPr>
                        <a:t>  </a:t>
                      </a:r>
                      <a:r>
                        <a:rPr kumimoji="1" lang="en-US" altLang="ja-JP" sz="1400" b="0" dirty="0" smtClean="0">
                          <a:latin typeface="HG丸ｺﾞｼｯｸM-PRO" panose="020F0600000000000000" pitchFamily="50" charset="-128"/>
                          <a:ea typeface="HG丸ｺﾞｼｯｸM-PRO" panose="020F0600000000000000" pitchFamily="50" charset="-128"/>
                        </a:rPr>
                        <a:t>9,383</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114</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en-US" altLang="ja-JP" sz="1400" b="0" dirty="0" smtClean="0">
                        <a:latin typeface="HG丸ｺﾞｼｯｸM-PRO" panose="020F0600000000000000" pitchFamily="50" charset="-128"/>
                        <a:ea typeface="HG丸ｺﾞｼｯｸM-PRO" panose="020F0600000000000000" pitchFamily="50" charset="-128"/>
                      </a:endParaRPr>
                    </a:p>
                    <a:p>
                      <a:pPr marL="361950" indent="-361950"/>
                      <a:r>
                        <a:rPr kumimoji="1" lang="ja-JP" altLang="en-US" sz="1400" b="0" dirty="0" smtClean="0">
                          <a:latin typeface="HG丸ｺﾞｼｯｸM-PRO" panose="020F0600000000000000" pitchFamily="50" charset="-128"/>
                          <a:ea typeface="HG丸ｺﾞｼｯｸM-PRO" panose="020F0600000000000000" pitchFamily="50" charset="-128"/>
                        </a:rPr>
                        <a:t>◆生活療養を受ける場合　　</a:t>
                      </a:r>
                      <a:r>
                        <a:rPr kumimoji="1" lang="en-US" altLang="ja-JP" sz="1400" b="0" dirty="0" smtClean="0">
                          <a:latin typeface="HG丸ｺﾞｼｯｸM-PRO" panose="020F0600000000000000" pitchFamily="50" charset="-128"/>
                          <a:ea typeface="HG丸ｺﾞｼｯｸM-PRO" panose="020F0600000000000000" pitchFamily="50" charset="-128"/>
                        </a:rPr>
                        <a:t>9,312</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113</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ja-JP" altLang="en-US" sz="1400" b="0" dirty="0">
                        <a:latin typeface="HG丸ｺﾞｼｯｸM-PRO" panose="020F0600000000000000" pitchFamily="50" charset="-128"/>
                        <a:ea typeface="HG丸ｺﾞｼｯｸM-PRO" panose="020F0600000000000000" pitchFamily="50" charset="-128"/>
                      </a:endParaRPr>
                    </a:p>
                  </a:txBody>
                  <a:tcPr/>
                </a:tc>
              </a:tr>
              <a:tr h="370840">
                <a:tc>
                  <a:txBody>
                    <a:bodyPr/>
                    <a:lstStyle/>
                    <a:p>
                      <a:pPr marL="180975" indent="-180975"/>
                      <a:r>
                        <a:rPr kumimoji="1" lang="ja-JP" altLang="en-US" sz="1400" b="0" dirty="0" smtClean="0">
                          <a:latin typeface="HG丸ｺﾞｼｯｸM-PRO" panose="020F0600000000000000" pitchFamily="50" charset="-128"/>
                          <a:ea typeface="HG丸ｺﾞｼｯｸM-PRO" panose="020F0600000000000000" pitchFamily="50" charset="-128"/>
                        </a:rPr>
                        <a:t>ハ　Ｄ</a:t>
                      </a:r>
                      <a:r>
                        <a:rPr kumimoji="1" lang="en-US" altLang="ja-JP" sz="1400" b="0" dirty="0" smtClean="0">
                          <a:latin typeface="HG丸ｺﾞｼｯｸM-PRO" panose="020F0600000000000000" pitchFamily="50" charset="-128"/>
                          <a:ea typeface="HG丸ｺﾞｼｯｸM-PRO" panose="020F0600000000000000" pitchFamily="50" charset="-128"/>
                        </a:rPr>
                        <a:t>237</a:t>
                      </a:r>
                      <a:r>
                        <a:rPr kumimoji="1" lang="ja-JP" altLang="en-US" sz="1400" b="0" dirty="0" smtClean="0">
                          <a:latin typeface="HG丸ｺﾞｼｯｸM-PRO" panose="020F0600000000000000" pitchFamily="50" charset="-128"/>
                          <a:ea typeface="HG丸ｺﾞｼｯｸM-PRO" panose="020F0600000000000000" pitchFamily="50" charset="-128"/>
                        </a:rPr>
                        <a:t>　終夜睡眠ポリグラフィー</a:t>
                      </a:r>
                      <a:endParaRPr kumimoji="1" lang="en-US" altLang="ja-JP" sz="1400" b="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400" b="0" dirty="0" smtClean="0">
                          <a:latin typeface="HG丸ｺﾞｼｯｸM-PRO" panose="020F0600000000000000" pitchFamily="50" charset="-128"/>
                          <a:ea typeface="HG丸ｺﾞｼｯｸM-PRO" panose="020F0600000000000000" pitchFamily="50" charset="-128"/>
                        </a:rPr>
                        <a:t>　３　</a:t>
                      </a:r>
                      <a:r>
                        <a:rPr kumimoji="1" lang="en-US" altLang="ja-JP" sz="1400" b="0" dirty="0" smtClean="0">
                          <a:latin typeface="HG丸ｺﾞｼｯｸM-PRO" panose="020F0600000000000000" pitchFamily="50" charset="-128"/>
                          <a:ea typeface="HG丸ｺﾞｼｯｸM-PRO" panose="020F0600000000000000" pitchFamily="50" charset="-128"/>
                        </a:rPr>
                        <a:t>1</a:t>
                      </a:r>
                      <a:r>
                        <a:rPr kumimoji="1" lang="ja-JP" altLang="en-US" sz="1400" b="0" dirty="0" smtClean="0">
                          <a:latin typeface="HG丸ｺﾞｼｯｸM-PRO" panose="020F0600000000000000" pitchFamily="50" charset="-128"/>
                          <a:ea typeface="HG丸ｺﾞｼｯｸM-PRO" panose="020F0600000000000000" pitchFamily="50" charset="-128"/>
                        </a:rPr>
                        <a:t>及び</a:t>
                      </a:r>
                      <a:r>
                        <a:rPr kumimoji="1" lang="en-US" altLang="ja-JP" sz="1400" b="0" dirty="0" smtClean="0">
                          <a:latin typeface="HG丸ｺﾞｼｯｸM-PRO" panose="020F0600000000000000" pitchFamily="50" charset="-128"/>
                          <a:ea typeface="HG丸ｺﾞｼｯｸM-PRO" panose="020F0600000000000000" pitchFamily="50" charset="-128"/>
                        </a:rPr>
                        <a:t>2</a:t>
                      </a:r>
                      <a:r>
                        <a:rPr kumimoji="1" lang="ja-JP" altLang="en-US" sz="1400" b="0" dirty="0" smtClean="0">
                          <a:latin typeface="HG丸ｺﾞｼｯｸM-PRO" panose="020F0600000000000000" pitchFamily="50" charset="-128"/>
                          <a:ea typeface="HG丸ｺﾞｼｯｸM-PRO" panose="020F0600000000000000" pitchFamily="50" charset="-128"/>
                        </a:rPr>
                        <a:t>以外の場合　  </a:t>
                      </a:r>
                      <a:r>
                        <a:rPr kumimoji="1" lang="en-US" altLang="ja-JP" sz="1400" b="0" dirty="0" smtClean="0">
                          <a:latin typeface="HG丸ｺﾞｼｯｸM-PRO" panose="020F0600000000000000" pitchFamily="50" charset="-128"/>
                          <a:ea typeface="HG丸ｺﾞｼｯｸM-PRO" panose="020F0600000000000000" pitchFamily="50" charset="-128"/>
                        </a:rPr>
                        <a:t>9,638</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114</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en-US" altLang="ja-JP" sz="1400" b="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400" b="0" dirty="0" smtClean="0">
                          <a:latin typeface="HG丸ｺﾞｼｯｸM-PRO" panose="020F0600000000000000" pitchFamily="50" charset="-128"/>
                          <a:ea typeface="HG丸ｺﾞｼｯｸM-PRO" panose="020F0600000000000000" pitchFamily="50" charset="-128"/>
                        </a:rPr>
                        <a:t>◆生活療養を受ける場合　　</a:t>
                      </a:r>
                      <a:r>
                        <a:rPr kumimoji="1" lang="en-US" altLang="ja-JP" sz="1400" b="0" dirty="0" smtClean="0">
                          <a:latin typeface="HG丸ｺﾞｼｯｸM-PRO" panose="020F0600000000000000" pitchFamily="50" charset="-128"/>
                          <a:ea typeface="HG丸ｺﾞｼｯｸM-PRO" panose="020F0600000000000000" pitchFamily="50" charset="-128"/>
                        </a:rPr>
                        <a:t>9,567</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113</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ja-JP" altLang="en-US" sz="1400" b="0" dirty="0">
                        <a:latin typeface="HG丸ｺﾞｼｯｸM-PRO" panose="020F0600000000000000" pitchFamily="50" charset="-128"/>
                        <a:ea typeface="HG丸ｺﾞｼｯｸM-PRO" panose="020F0600000000000000" pitchFamily="50" charset="-128"/>
                      </a:endParaRPr>
                    </a:p>
                  </a:txBody>
                  <a:tcPr/>
                </a:tc>
              </a:tr>
              <a:tr h="370840">
                <a:tc>
                  <a:txBody>
                    <a:bodyPr/>
                    <a:lstStyle/>
                    <a:p>
                      <a:pPr marL="180975" indent="-180975"/>
                      <a:r>
                        <a:rPr kumimoji="1" lang="ja-JP" altLang="en-US" sz="1400" b="0" dirty="0" smtClean="0">
                          <a:latin typeface="HG丸ｺﾞｼｯｸM-PRO" panose="020F0600000000000000" pitchFamily="50" charset="-128"/>
                          <a:ea typeface="HG丸ｺﾞｼｯｸM-PRO" panose="020F0600000000000000" pitchFamily="50" charset="-128"/>
                        </a:rPr>
                        <a:t>ニ　Ｄ</a:t>
                      </a:r>
                      <a:r>
                        <a:rPr kumimoji="1" lang="en-US" altLang="ja-JP" sz="1400" b="0" dirty="0" smtClean="0">
                          <a:latin typeface="HG丸ｺﾞｼｯｸM-PRO" panose="020F0600000000000000" pitchFamily="50" charset="-128"/>
                          <a:ea typeface="HG丸ｺﾞｼｯｸM-PRO" panose="020F0600000000000000" pitchFamily="50" charset="-128"/>
                        </a:rPr>
                        <a:t>291-2</a:t>
                      </a:r>
                      <a:r>
                        <a:rPr kumimoji="1" lang="ja-JP" altLang="en-US" sz="1400" b="0" dirty="0" smtClean="0">
                          <a:latin typeface="HG丸ｺﾞｼｯｸM-PRO" panose="020F0600000000000000" pitchFamily="50" charset="-128"/>
                          <a:ea typeface="HG丸ｺﾞｼｯｸM-PRO" panose="020F0600000000000000" pitchFamily="50" charset="-128"/>
                        </a:rPr>
                        <a:t>　小児アレルギー負荷検査</a:t>
                      </a:r>
                      <a:endParaRPr kumimoji="1" lang="en-US" altLang="ja-JP" sz="1400" b="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400" b="0" dirty="0" smtClean="0">
                          <a:latin typeface="HG丸ｺﾞｼｯｸM-PRO" panose="020F0600000000000000" pitchFamily="50" charset="-128"/>
                          <a:ea typeface="HG丸ｺﾞｼｯｸM-PRO" panose="020F0600000000000000" pitchFamily="50" charset="-128"/>
                        </a:rPr>
                        <a:t>　　　　　　　　　　　　　</a:t>
                      </a:r>
                      <a:r>
                        <a:rPr kumimoji="1" lang="en-US" altLang="ja-JP" sz="1400" b="0" dirty="0" smtClean="0">
                          <a:latin typeface="HG丸ｺﾞｼｯｸM-PRO" panose="020F0600000000000000" pitchFamily="50" charset="-128"/>
                          <a:ea typeface="HG丸ｺﾞｼｯｸM-PRO" panose="020F0600000000000000" pitchFamily="50" charset="-128"/>
                        </a:rPr>
                        <a:t>6,130</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114</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en-US" altLang="ja-JP" sz="1400" b="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400" b="0" dirty="0" smtClean="0">
                          <a:latin typeface="HG丸ｺﾞｼｯｸM-PRO" panose="020F0600000000000000" pitchFamily="50" charset="-128"/>
                          <a:ea typeface="HG丸ｺﾞｼｯｸM-PRO" panose="020F0600000000000000" pitchFamily="50" charset="-128"/>
                        </a:rPr>
                        <a:t>◆生活療養を受ける場合　　</a:t>
                      </a:r>
                      <a:r>
                        <a:rPr kumimoji="1" lang="en-US" altLang="ja-JP" sz="1400" b="0" dirty="0" smtClean="0">
                          <a:latin typeface="HG丸ｺﾞｼｯｸM-PRO" panose="020F0600000000000000" pitchFamily="50" charset="-128"/>
                          <a:ea typeface="HG丸ｺﾞｼｯｸM-PRO" panose="020F0600000000000000" pitchFamily="50" charset="-128"/>
                        </a:rPr>
                        <a:t>6,059</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113</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ja-JP" altLang="en-US" sz="1400" b="0" dirty="0">
                        <a:latin typeface="HG丸ｺﾞｼｯｸM-PRO" panose="020F0600000000000000" pitchFamily="50" charset="-128"/>
                        <a:ea typeface="HG丸ｺﾞｼｯｸM-PRO" panose="020F0600000000000000" pitchFamily="50" charset="-128"/>
                      </a:endParaRPr>
                    </a:p>
                  </a:txBody>
                  <a:tcPr/>
                </a:tc>
              </a:tr>
              <a:tr h="370840">
                <a:tc>
                  <a:txBody>
                    <a:bodyPr/>
                    <a:lstStyle/>
                    <a:p>
                      <a:pPr marL="180975" indent="-180975"/>
                      <a:r>
                        <a:rPr kumimoji="1" lang="ja-JP" altLang="en-US" sz="1400" b="0" dirty="0" smtClean="0">
                          <a:latin typeface="HG丸ｺﾞｼｯｸM-PRO" panose="020F0600000000000000" pitchFamily="50" charset="-128"/>
                          <a:ea typeface="HG丸ｺﾞｼｯｸM-PRO" panose="020F0600000000000000" pitchFamily="50" charset="-128"/>
                        </a:rPr>
                        <a:t>ホ　Ｄ</a:t>
                      </a:r>
                      <a:r>
                        <a:rPr kumimoji="1" lang="en-US" altLang="ja-JP" sz="1400" b="0" dirty="0" smtClean="0">
                          <a:latin typeface="HG丸ｺﾞｼｯｸM-PRO" panose="020F0600000000000000" pitchFamily="50" charset="-128"/>
                          <a:ea typeface="HG丸ｺﾞｼｯｸM-PRO" panose="020F0600000000000000" pitchFamily="50" charset="-128"/>
                        </a:rPr>
                        <a:t>413</a:t>
                      </a:r>
                      <a:r>
                        <a:rPr kumimoji="1" lang="ja-JP" altLang="en-US" sz="1400" b="0" dirty="0" smtClean="0">
                          <a:latin typeface="HG丸ｺﾞｼｯｸM-PRO" panose="020F0600000000000000" pitchFamily="50" charset="-128"/>
                          <a:ea typeface="HG丸ｺﾞｼｯｸM-PRO" panose="020F0600000000000000" pitchFamily="50" charset="-128"/>
                        </a:rPr>
                        <a:t>　前立腺針生検法</a:t>
                      </a:r>
                      <a:endParaRPr kumimoji="1" lang="en-US" altLang="ja-JP" sz="1400" b="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400" b="0" dirty="0" smtClean="0">
                          <a:latin typeface="HG丸ｺﾞｼｯｸM-PRO" panose="020F0600000000000000" pitchFamily="50" charset="-128"/>
                          <a:ea typeface="HG丸ｺﾞｼｯｸM-PRO" panose="020F0600000000000000" pitchFamily="50" charset="-128"/>
                        </a:rPr>
                        <a:t>　　　　　　　　　　　　 </a:t>
                      </a:r>
                      <a:r>
                        <a:rPr kumimoji="1" lang="en-US" altLang="ja-JP" sz="1400" b="0" dirty="0" smtClean="0">
                          <a:latin typeface="HG丸ｺﾞｼｯｸM-PRO" panose="020F0600000000000000" pitchFamily="50" charset="-128"/>
                          <a:ea typeface="HG丸ｺﾞｼｯｸM-PRO" panose="020F0600000000000000" pitchFamily="50" charset="-128"/>
                        </a:rPr>
                        <a:t>11,737</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114</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en-US" altLang="ja-JP" sz="1400" b="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400" b="0" dirty="0" smtClean="0">
                          <a:latin typeface="HG丸ｺﾞｼｯｸM-PRO" panose="020F0600000000000000" pitchFamily="50" charset="-128"/>
                          <a:ea typeface="HG丸ｺﾞｼｯｸM-PRO" panose="020F0600000000000000" pitchFamily="50" charset="-128"/>
                        </a:rPr>
                        <a:t>◆生活療養を受ける場合　 </a:t>
                      </a:r>
                      <a:r>
                        <a:rPr kumimoji="1" lang="en-US" altLang="ja-JP" sz="1400" b="0" dirty="0" smtClean="0">
                          <a:latin typeface="HG丸ｺﾞｼｯｸM-PRO" panose="020F0600000000000000" pitchFamily="50" charset="-128"/>
                          <a:ea typeface="HG丸ｺﾞｼｯｸM-PRO" panose="020F0600000000000000" pitchFamily="50" charset="-128"/>
                        </a:rPr>
                        <a:t>11,666</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113</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ja-JP" altLang="en-US" sz="1400" b="0" dirty="0">
                        <a:latin typeface="HG丸ｺﾞｼｯｸM-PRO" panose="020F0600000000000000" pitchFamily="50" charset="-128"/>
                        <a:ea typeface="HG丸ｺﾞｼｯｸM-PRO" panose="020F0600000000000000" pitchFamily="50" charset="-128"/>
                      </a:endParaRPr>
                    </a:p>
                  </a:txBody>
                  <a:tcPr/>
                </a:tc>
              </a:tr>
              <a:tr h="370840">
                <a:tc>
                  <a:txBody>
                    <a:bodyPr/>
                    <a:lstStyle/>
                    <a:p>
                      <a:pPr marL="180975" indent="-180975"/>
                      <a:r>
                        <a:rPr kumimoji="1" lang="ja-JP" altLang="en-US" sz="1400" b="0" dirty="0" err="1" smtClean="0">
                          <a:latin typeface="HG丸ｺﾞｼｯｸM-PRO" panose="020F0600000000000000" pitchFamily="50" charset="-128"/>
                          <a:ea typeface="HG丸ｺﾞｼｯｸM-PRO" panose="020F0600000000000000" pitchFamily="50" charset="-128"/>
                        </a:rPr>
                        <a:t>ヘ</a:t>
                      </a:r>
                      <a:r>
                        <a:rPr kumimoji="1" lang="ja-JP" altLang="en-US" sz="1400" b="0" dirty="0" smtClean="0">
                          <a:latin typeface="HG丸ｺﾞｼｯｸM-PRO" panose="020F0600000000000000" pitchFamily="50" charset="-128"/>
                          <a:ea typeface="HG丸ｺﾞｼｯｸM-PRO" panose="020F0600000000000000" pitchFamily="50" charset="-128"/>
                        </a:rPr>
                        <a:t>　Ｋ</a:t>
                      </a:r>
                      <a:r>
                        <a:rPr kumimoji="1" lang="en-US" altLang="ja-JP" sz="1400" b="0" dirty="0" smtClean="0">
                          <a:latin typeface="HG丸ｺﾞｼｯｸM-PRO" panose="020F0600000000000000" pitchFamily="50" charset="-128"/>
                          <a:ea typeface="HG丸ｺﾞｼｯｸM-PRO" panose="020F0600000000000000" pitchFamily="50" charset="-128"/>
                        </a:rPr>
                        <a:t>008</a:t>
                      </a:r>
                      <a:r>
                        <a:rPr kumimoji="1" lang="ja-JP" altLang="en-US" sz="1400" b="0" dirty="0" smtClean="0">
                          <a:latin typeface="HG丸ｺﾞｼｯｸM-PRO" panose="020F0600000000000000" pitchFamily="50" charset="-128"/>
                          <a:ea typeface="HG丸ｺﾞｼｯｸM-PRO" panose="020F0600000000000000" pitchFamily="50" charset="-128"/>
                        </a:rPr>
                        <a:t>　腋臭症手術</a:t>
                      </a:r>
                      <a:r>
                        <a:rPr kumimoji="1" lang="en-US" altLang="ja-JP" sz="1400" b="0" dirty="0" smtClean="0">
                          <a:latin typeface="HG丸ｺﾞｼｯｸM-PRO" panose="020F0600000000000000" pitchFamily="50" charset="-128"/>
                          <a:ea typeface="HG丸ｺﾞｼｯｸM-PRO" panose="020F0600000000000000" pitchFamily="50" charset="-128"/>
                        </a:rPr>
                        <a:t/>
                      </a:r>
                      <a:br>
                        <a:rPr kumimoji="1" lang="en-US" altLang="ja-JP" sz="1400" b="0" dirty="0" smtClean="0">
                          <a:latin typeface="HG丸ｺﾞｼｯｸM-PRO" panose="020F0600000000000000" pitchFamily="50" charset="-128"/>
                          <a:ea typeface="HG丸ｺﾞｼｯｸM-PRO" panose="020F0600000000000000" pitchFamily="50" charset="-128"/>
                        </a:rPr>
                      </a:br>
                      <a:r>
                        <a:rPr kumimoji="1" lang="ja-JP" altLang="en-US" sz="1400" b="0" dirty="0" smtClean="0">
                          <a:latin typeface="HG丸ｺﾞｼｯｸM-PRO" panose="020F0600000000000000" pitchFamily="50" charset="-128"/>
                          <a:ea typeface="HG丸ｺﾞｼｯｸM-PRO" panose="020F0600000000000000" pitchFamily="50" charset="-128"/>
                        </a:rPr>
                        <a:t>２　皮膚有毛部切除術　 </a:t>
                      </a:r>
                      <a:r>
                        <a:rPr kumimoji="1" lang="en-US" altLang="ja-JP" sz="1400" b="0" dirty="0" smtClean="0">
                          <a:latin typeface="HG丸ｺﾞｼｯｸM-PRO" panose="020F0600000000000000" pitchFamily="50" charset="-128"/>
                          <a:ea typeface="HG丸ｺﾞｼｯｸM-PRO" panose="020F0600000000000000" pitchFamily="50" charset="-128"/>
                        </a:rPr>
                        <a:t>17,485</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114</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en-US" altLang="ja-JP" sz="1400" b="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400" b="0" dirty="0" smtClean="0">
                          <a:latin typeface="HG丸ｺﾞｼｯｸM-PRO" panose="020F0600000000000000" pitchFamily="50" charset="-128"/>
                          <a:ea typeface="HG丸ｺﾞｼｯｸM-PRO" panose="020F0600000000000000" pitchFamily="50" charset="-128"/>
                        </a:rPr>
                        <a:t>◆生活療養を受ける場合　 </a:t>
                      </a:r>
                      <a:r>
                        <a:rPr kumimoji="1" lang="en-US" altLang="ja-JP" sz="1400" b="0" dirty="0" smtClean="0">
                          <a:latin typeface="HG丸ｺﾞｼｯｸM-PRO" panose="020F0600000000000000" pitchFamily="50" charset="-128"/>
                          <a:ea typeface="HG丸ｺﾞｼｯｸM-PRO" panose="020F0600000000000000" pitchFamily="50" charset="-128"/>
                        </a:rPr>
                        <a:t>17,414</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113</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ja-JP" altLang="en-US" sz="1400" b="0" dirty="0">
                        <a:latin typeface="HG丸ｺﾞｼｯｸM-PRO" panose="020F0600000000000000" pitchFamily="50" charset="-128"/>
                        <a:ea typeface="HG丸ｺﾞｼｯｸM-PRO" panose="020F0600000000000000" pitchFamily="50" charset="-128"/>
                      </a:endParaRPr>
                    </a:p>
                  </a:txBody>
                  <a:tcP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676584647"/>
              </p:ext>
            </p:extLst>
          </p:nvPr>
        </p:nvGraphicFramePr>
        <p:xfrm>
          <a:off x="4716016" y="1484784"/>
          <a:ext cx="4032448" cy="4815840"/>
        </p:xfrm>
        <a:graphic>
          <a:graphicData uri="http://schemas.openxmlformats.org/drawingml/2006/table">
            <a:tbl>
              <a:tblPr firstRow="1" bandRow="1">
                <a:tableStyleId>{8A107856-5554-42FB-B03E-39F5DBC370BA}</a:tableStyleId>
              </a:tblPr>
              <a:tblGrid>
                <a:gridCol w="4032448"/>
              </a:tblGrid>
              <a:tr h="370840">
                <a:tc>
                  <a:txBody>
                    <a:bodyPr/>
                    <a:lstStyle/>
                    <a:p>
                      <a:pPr marL="180975" indent="-180975"/>
                      <a:r>
                        <a:rPr kumimoji="1" lang="ja-JP" altLang="en-US" sz="1400" b="0" dirty="0" smtClean="0">
                          <a:latin typeface="HG丸ｺﾞｼｯｸM-PRO" panose="020F0600000000000000" pitchFamily="50" charset="-128"/>
                          <a:ea typeface="HG丸ｺﾞｼｯｸM-PRO" panose="020F0600000000000000" pitchFamily="50" charset="-128"/>
                        </a:rPr>
                        <a:t>ト　Ｋ</a:t>
                      </a:r>
                      <a:r>
                        <a:rPr kumimoji="1" lang="en-US" altLang="ja-JP" sz="1400" b="0" dirty="0" smtClean="0">
                          <a:latin typeface="HG丸ｺﾞｼｯｸM-PRO" panose="020F0600000000000000" pitchFamily="50" charset="-128"/>
                          <a:ea typeface="HG丸ｺﾞｼｯｸM-PRO" panose="020F0600000000000000" pitchFamily="50" charset="-128"/>
                        </a:rPr>
                        <a:t>093-2</a:t>
                      </a:r>
                      <a:r>
                        <a:rPr kumimoji="1" lang="ja-JP" altLang="en-US" sz="1400" b="0" dirty="0" smtClean="0">
                          <a:latin typeface="HG丸ｺﾞｼｯｸM-PRO" panose="020F0600000000000000" pitchFamily="50" charset="-128"/>
                          <a:ea typeface="HG丸ｺﾞｼｯｸM-PRO" panose="020F0600000000000000" pitchFamily="50" charset="-128"/>
                        </a:rPr>
                        <a:t>　関節鏡下手根管開放手術</a:t>
                      </a:r>
                      <a:endParaRPr kumimoji="1" lang="en-US" altLang="ja-JP" sz="1400" b="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400" b="0" dirty="0" smtClean="0">
                          <a:latin typeface="HG丸ｺﾞｼｯｸM-PRO" panose="020F0600000000000000" pitchFamily="50" charset="-128"/>
                          <a:ea typeface="HG丸ｺﾞｼｯｸM-PRO" panose="020F0600000000000000" pitchFamily="50" charset="-128"/>
                        </a:rPr>
                        <a:t>　　　　　　　　　　　　 </a:t>
                      </a:r>
                      <a:r>
                        <a:rPr kumimoji="1" lang="en-US" altLang="ja-JP" sz="1400" b="0" dirty="0" smtClean="0">
                          <a:latin typeface="HG丸ｺﾞｼｯｸM-PRO" panose="020F0600000000000000" pitchFamily="50" charset="-128"/>
                          <a:ea typeface="HG丸ｺﾞｼｯｸM-PRO" panose="020F0600000000000000" pitchFamily="50" charset="-128"/>
                        </a:rPr>
                        <a:t>20,326</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114</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en-US" altLang="ja-JP" sz="1400" b="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400" b="0" dirty="0" smtClean="0">
                          <a:latin typeface="HG丸ｺﾞｼｯｸM-PRO" panose="020F0600000000000000" pitchFamily="50" charset="-128"/>
                          <a:ea typeface="HG丸ｺﾞｼｯｸM-PRO" panose="020F0600000000000000" pitchFamily="50" charset="-128"/>
                        </a:rPr>
                        <a:t>◆生活療養を受ける場合　 </a:t>
                      </a:r>
                      <a:r>
                        <a:rPr kumimoji="1" lang="en-US" altLang="ja-JP" sz="1400" b="0" dirty="0" smtClean="0">
                          <a:latin typeface="HG丸ｺﾞｼｯｸM-PRO" panose="020F0600000000000000" pitchFamily="50" charset="-128"/>
                          <a:ea typeface="HG丸ｺﾞｼｯｸM-PRO" panose="020F0600000000000000" pitchFamily="50" charset="-128"/>
                        </a:rPr>
                        <a:t>20,255</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113</a:t>
                      </a:r>
                      <a:r>
                        <a:rPr kumimoji="1" lang="ja-JP" altLang="en-US" sz="1400" b="0" dirty="0" smtClean="0">
                          <a:latin typeface="HG丸ｺﾞｼｯｸM-PRO" panose="020F0600000000000000" pitchFamily="50" charset="-128"/>
                          <a:ea typeface="HG丸ｺﾞｼｯｸM-PRO" panose="020F0600000000000000" pitchFamily="50" charset="-128"/>
                        </a:rPr>
                        <a:t>）</a:t>
                      </a:r>
                    </a:p>
                  </a:txBody>
                  <a:tcPr/>
                </a:tc>
              </a:tr>
              <a:tr h="370840">
                <a:tc>
                  <a:txBody>
                    <a:bodyPr/>
                    <a:lstStyle/>
                    <a:p>
                      <a:r>
                        <a:rPr kumimoji="1" lang="ja-JP" altLang="en-US" sz="1400" b="0" dirty="0" smtClean="0">
                          <a:latin typeface="HG丸ｺﾞｼｯｸM-PRO" panose="020F0600000000000000" pitchFamily="50" charset="-128"/>
                          <a:ea typeface="HG丸ｺﾞｼｯｸM-PRO" panose="020F0600000000000000" pitchFamily="50" charset="-128"/>
                        </a:rPr>
                        <a:t>チ　Ｋ</a:t>
                      </a:r>
                      <a:r>
                        <a:rPr kumimoji="1" lang="en-US" altLang="ja-JP" sz="1400" b="0" dirty="0" smtClean="0">
                          <a:latin typeface="HG丸ｺﾞｼｯｸM-PRO" panose="020F0600000000000000" pitchFamily="50" charset="-128"/>
                          <a:ea typeface="HG丸ｺﾞｼｯｸM-PRO" panose="020F0600000000000000" pitchFamily="50" charset="-128"/>
                        </a:rPr>
                        <a:t>196-2</a:t>
                      </a:r>
                      <a:r>
                        <a:rPr kumimoji="1" lang="ja-JP" altLang="en-US" sz="1400" b="0" dirty="0" smtClean="0">
                          <a:latin typeface="HG丸ｺﾞｼｯｸM-PRO" panose="020F0600000000000000" pitchFamily="50" charset="-128"/>
                          <a:ea typeface="HG丸ｺﾞｼｯｸM-PRO" panose="020F0600000000000000" pitchFamily="50" charset="-128"/>
                        </a:rPr>
                        <a:t>　胸腔鏡下交感神経節切除術</a:t>
                      </a:r>
                      <a:r>
                        <a:rPr kumimoji="1" lang="en-US" altLang="ja-JP" sz="1400" b="0" dirty="0" smtClean="0">
                          <a:latin typeface="HG丸ｺﾞｼｯｸM-PRO" panose="020F0600000000000000" pitchFamily="50" charset="-128"/>
                          <a:ea typeface="HG丸ｺﾞｼｯｸM-PRO" panose="020F0600000000000000" pitchFamily="50" charset="-128"/>
                        </a:rPr>
                        <a:t/>
                      </a:r>
                      <a:br>
                        <a:rPr kumimoji="1" lang="en-US" altLang="ja-JP" sz="1400" b="0" dirty="0" smtClean="0">
                          <a:latin typeface="HG丸ｺﾞｼｯｸM-PRO" panose="020F0600000000000000" pitchFamily="50" charset="-128"/>
                          <a:ea typeface="HG丸ｺﾞｼｯｸM-PRO" panose="020F0600000000000000" pitchFamily="50" charset="-128"/>
                        </a:rPr>
                      </a:br>
                      <a:r>
                        <a:rPr kumimoji="1" lang="ja-JP" altLang="en-US" sz="1400" b="0" dirty="0" smtClean="0">
                          <a:latin typeface="HG丸ｺﾞｼｯｸM-PRO" panose="020F0600000000000000" pitchFamily="50" charset="-128"/>
                          <a:ea typeface="HG丸ｺﾞｼｯｸM-PRO" panose="020F0600000000000000" pitchFamily="50" charset="-128"/>
                        </a:rPr>
                        <a:t>　（両側）　　　　　　　</a:t>
                      </a:r>
                      <a:r>
                        <a:rPr kumimoji="1" lang="ja-JP" altLang="en-US" sz="1400" b="0" baseline="0" dirty="0" smtClean="0">
                          <a:latin typeface="HG丸ｺﾞｼｯｸM-PRO" panose="020F0600000000000000" pitchFamily="50" charset="-128"/>
                          <a:ea typeface="HG丸ｺﾞｼｯｸM-PRO" panose="020F0600000000000000" pitchFamily="50" charset="-128"/>
                        </a:rPr>
                        <a:t> </a:t>
                      </a:r>
                      <a:r>
                        <a:rPr kumimoji="1" lang="en-US" altLang="ja-JP" sz="1400" b="0" dirty="0" smtClean="0">
                          <a:latin typeface="HG丸ｺﾞｼｯｸM-PRO" panose="020F0600000000000000" pitchFamily="50" charset="-128"/>
                          <a:ea typeface="HG丸ｺﾞｼｯｸM-PRO" panose="020F0600000000000000" pitchFamily="50" charset="-128"/>
                        </a:rPr>
                        <a:t>43,479</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114</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en-US" altLang="ja-JP" sz="1400" b="0" dirty="0" smtClean="0">
                        <a:latin typeface="HG丸ｺﾞｼｯｸM-PRO" panose="020F0600000000000000" pitchFamily="50" charset="-128"/>
                        <a:ea typeface="HG丸ｺﾞｼｯｸM-PRO" panose="020F0600000000000000" pitchFamily="50" charset="-128"/>
                      </a:endParaRPr>
                    </a:p>
                    <a:p>
                      <a:r>
                        <a:rPr kumimoji="1" lang="ja-JP" altLang="en-US" sz="1400" b="0" dirty="0" smtClean="0">
                          <a:latin typeface="HG丸ｺﾞｼｯｸM-PRO" panose="020F0600000000000000" pitchFamily="50" charset="-128"/>
                          <a:ea typeface="HG丸ｺﾞｼｯｸM-PRO" panose="020F0600000000000000" pitchFamily="50" charset="-128"/>
                        </a:rPr>
                        <a:t>◆生活療養を受ける場合　 </a:t>
                      </a:r>
                      <a:r>
                        <a:rPr kumimoji="1" lang="en-US" altLang="ja-JP" sz="1400" b="0" dirty="0" smtClean="0">
                          <a:latin typeface="HG丸ｺﾞｼｯｸM-PRO" panose="020F0600000000000000" pitchFamily="50" charset="-128"/>
                          <a:ea typeface="HG丸ｺﾞｼｯｸM-PRO" panose="020F0600000000000000" pitchFamily="50" charset="-128"/>
                        </a:rPr>
                        <a:t>43,408</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113</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ja-JP" altLang="en-US" sz="1400" b="0" dirty="0">
                        <a:latin typeface="HG丸ｺﾞｼｯｸM-PRO" panose="020F0600000000000000" pitchFamily="50" charset="-128"/>
                        <a:ea typeface="HG丸ｺﾞｼｯｸM-PRO" panose="020F0600000000000000" pitchFamily="50" charset="-128"/>
                      </a:endParaRPr>
                    </a:p>
                  </a:txBody>
                  <a:tcPr/>
                </a:tc>
              </a:tr>
              <a:tr h="370840">
                <a:tc>
                  <a:txBody>
                    <a:bodyPr/>
                    <a:lstStyle/>
                    <a:p>
                      <a:r>
                        <a:rPr kumimoji="1" lang="ja-JP" altLang="en-US" sz="1400" b="0" dirty="0" smtClean="0">
                          <a:latin typeface="HG丸ｺﾞｼｯｸM-PRO" panose="020F0600000000000000" pitchFamily="50" charset="-128"/>
                          <a:ea typeface="HG丸ｺﾞｼｯｸM-PRO" panose="020F0600000000000000" pitchFamily="50" charset="-128"/>
                        </a:rPr>
                        <a:t>リ　Ｋ</a:t>
                      </a:r>
                      <a:r>
                        <a:rPr kumimoji="1" lang="en-US" altLang="ja-JP" sz="1400" b="0" dirty="0" smtClean="0">
                          <a:latin typeface="HG丸ｺﾞｼｯｸM-PRO" panose="020F0600000000000000" pitchFamily="50" charset="-128"/>
                          <a:ea typeface="HG丸ｺﾞｼｯｸM-PRO" panose="020F0600000000000000" pitchFamily="50" charset="-128"/>
                        </a:rPr>
                        <a:t>282</a:t>
                      </a:r>
                      <a:r>
                        <a:rPr kumimoji="1" lang="ja-JP" altLang="en-US" sz="1400" b="0" dirty="0" smtClean="0">
                          <a:latin typeface="HG丸ｺﾞｼｯｸM-PRO" panose="020F0600000000000000" pitchFamily="50" charset="-128"/>
                          <a:ea typeface="HG丸ｺﾞｼｯｸM-PRO" panose="020F0600000000000000" pitchFamily="50" charset="-128"/>
                        </a:rPr>
                        <a:t>　水晶体再建術</a:t>
                      </a:r>
                      <a:endParaRPr kumimoji="1" lang="en-US" altLang="ja-JP" sz="1400" b="0" dirty="0" smtClean="0">
                        <a:latin typeface="HG丸ｺﾞｼｯｸM-PRO" panose="020F0600000000000000" pitchFamily="50" charset="-128"/>
                        <a:ea typeface="HG丸ｺﾞｼｯｸM-PRO" panose="020F0600000000000000" pitchFamily="50" charset="-128"/>
                      </a:endParaRPr>
                    </a:p>
                    <a:p>
                      <a:r>
                        <a:rPr kumimoji="1" lang="ja-JP" altLang="en-US" sz="1400" b="0" dirty="0" smtClean="0">
                          <a:latin typeface="HG丸ｺﾞｼｯｸM-PRO" panose="020F0600000000000000" pitchFamily="50" charset="-128"/>
                          <a:ea typeface="HG丸ｺﾞｼｯｸM-PRO" panose="020F0600000000000000" pitchFamily="50" charset="-128"/>
                        </a:rPr>
                        <a:t>　１　眼内レンズを挿入する場合</a:t>
                      </a:r>
                      <a:endParaRPr kumimoji="1" lang="en-US" altLang="ja-JP" sz="1400" b="0" dirty="0" smtClean="0">
                        <a:latin typeface="HG丸ｺﾞｼｯｸM-PRO" panose="020F0600000000000000" pitchFamily="50" charset="-128"/>
                        <a:ea typeface="HG丸ｺﾞｼｯｸM-PRO" panose="020F0600000000000000" pitchFamily="50" charset="-128"/>
                      </a:endParaRPr>
                    </a:p>
                    <a:p>
                      <a:r>
                        <a:rPr kumimoji="1" lang="ja-JP" altLang="en-US" sz="1400" b="0" dirty="0" smtClean="0">
                          <a:latin typeface="HG丸ｺﾞｼｯｸM-PRO" panose="020F0600000000000000" pitchFamily="50" charset="-128"/>
                          <a:ea typeface="HG丸ｺﾞｼｯｸM-PRO" panose="020F0600000000000000" pitchFamily="50" charset="-128"/>
                        </a:rPr>
                        <a:t>　　ロ　その他のもの　　 </a:t>
                      </a:r>
                      <a:r>
                        <a:rPr kumimoji="1" lang="en-US" altLang="ja-JP" sz="1400" b="0" dirty="0" smtClean="0">
                          <a:latin typeface="HG丸ｺﾞｼｯｸM-PRO" panose="020F0600000000000000" pitchFamily="50" charset="-128"/>
                          <a:ea typeface="HG丸ｺﾞｼｯｸM-PRO" panose="020F0600000000000000" pitchFamily="50" charset="-128"/>
                        </a:rPr>
                        <a:t>27,093</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114</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en-US" altLang="ja-JP" sz="1400" b="0" dirty="0" smtClean="0">
                        <a:latin typeface="HG丸ｺﾞｼｯｸM-PRO" panose="020F0600000000000000" pitchFamily="50" charset="-128"/>
                        <a:ea typeface="HG丸ｺﾞｼｯｸM-PRO" panose="020F0600000000000000" pitchFamily="50" charset="-128"/>
                      </a:endParaRPr>
                    </a:p>
                    <a:p>
                      <a:r>
                        <a:rPr kumimoji="1" lang="ja-JP" altLang="en-US" sz="1400" b="0" dirty="0" smtClean="0">
                          <a:latin typeface="HG丸ｺﾞｼｯｸM-PRO" panose="020F0600000000000000" pitchFamily="50" charset="-128"/>
                          <a:ea typeface="HG丸ｺﾞｼｯｸM-PRO" panose="020F0600000000000000" pitchFamily="50" charset="-128"/>
                        </a:rPr>
                        <a:t>◆生活療養を受ける場合 　</a:t>
                      </a:r>
                      <a:r>
                        <a:rPr kumimoji="1" lang="en-US" altLang="ja-JP" sz="1400" b="0" dirty="0" smtClean="0">
                          <a:latin typeface="HG丸ｺﾞｼｯｸM-PRO" panose="020F0600000000000000" pitchFamily="50" charset="-128"/>
                          <a:ea typeface="HG丸ｺﾞｼｯｸM-PRO" panose="020F0600000000000000" pitchFamily="50" charset="-128"/>
                        </a:rPr>
                        <a:t>27,022</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113</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ja-JP" altLang="en-US" sz="1400" b="0" dirty="0">
                        <a:latin typeface="HG丸ｺﾞｼｯｸM-PRO" panose="020F0600000000000000" pitchFamily="50" charset="-128"/>
                        <a:ea typeface="HG丸ｺﾞｼｯｸM-PRO" panose="020F0600000000000000" pitchFamily="50" charset="-128"/>
                      </a:endParaRPr>
                    </a:p>
                  </a:txBody>
                  <a:tcPr/>
                </a:tc>
              </a:tr>
              <a:tr h="370840">
                <a:tc>
                  <a:txBody>
                    <a:bodyPr/>
                    <a:lstStyle/>
                    <a:p>
                      <a:pPr marL="180975" indent="-180975"/>
                      <a:r>
                        <a:rPr kumimoji="1" lang="ja-JP" altLang="en-US" sz="1400" b="0" dirty="0" smtClean="0">
                          <a:latin typeface="HG丸ｺﾞｼｯｸM-PRO" panose="020F0600000000000000" pitchFamily="50" charset="-128"/>
                          <a:ea typeface="HG丸ｺﾞｼｯｸM-PRO" panose="020F0600000000000000" pitchFamily="50" charset="-128"/>
                        </a:rPr>
                        <a:t>ヌ　Ｋ</a:t>
                      </a:r>
                      <a:r>
                        <a:rPr kumimoji="1" lang="en-US" altLang="ja-JP" sz="1400" b="0" dirty="0" smtClean="0">
                          <a:latin typeface="HG丸ｺﾞｼｯｸM-PRO" panose="020F0600000000000000" pitchFamily="50" charset="-128"/>
                          <a:ea typeface="HG丸ｺﾞｼｯｸM-PRO" panose="020F0600000000000000" pitchFamily="50" charset="-128"/>
                        </a:rPr>
                        <a:t>282</a:t>
                      </a:r>
                      <a:r>
                        <a:rPr kumimoji="1" lang="ja-JP" altLang="en-US" sz="1400" b="0" dirty="0" smtClean="0">
                          <a:latin typeface="HG丸ｺﾞｼｯｸM-PRO" panose="020F0600000000000000" pitchFamily="50" charset="-128"/>
                          <a:ea typeface="HG丸ｺﾞｼｯｸM-PRO" panose="020F0600000000000000" pitchFamily="50" charset="-128"/>
                        </a:rPr>
                        <a:t>　水晶体再建術</a:t>
                      </a:r>
                      <a:endParaRPr kumimoji="1" lang="en-US" altLang="ja-JP" sz="1400" b="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400" b="0" dirty="0" smtClean="0">
                          <a:latin typeface="HG丸ｺﾞｼｯｸM-PRO" panose="020F0600000000000000" pitchFamily="50" charset="-128"/>
                          <a:ea typeface="HG丸ｺﾞｼｯｸM-PRO" panose="020F0600000000000000" pitchFamily="50" charset="-128"/>
                        </a:rPr>
                        <a:t>　２　眼内レンズを挿入しない場合</a:t>
                      </a:r>
                      <a:endParaRPr kumimoji="1" lang="en-US" altLang="ja-JP" sz="1400" b="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400" b="0" dirty="0" smtClean="0">
                          <a:latin typeface="HG丸ｺﾞｼｯｸM-PRO" panose="020F0600000000000000" pitchFamily="50" charset="-128"/>
                          <a:ea typeface="HG丸ｺﾞｼｯｸM-PRO" panose="020F0600000000000000" pitchFamily="50" charset="-128"/>
                        </a:rPr>
                        <a:t>　　　　　　　　　　　　</a:t>
                      </a:r>
                      <a:r>
                        <a:rPr kumimoji="1" lang="ja-JP" altLang="en-US" sz="1400" b="0" baseline="0" dirty="0" smtClean="0">
                          <a:latin typeface="HG丸ｺﾞｼｯｸM-PRO" panose="020F0600000000000000" pitchFamily="50" charset="-128"/>
                          <a:ea typeface="HG丸ｺﾞｼｯｸM-PRO" panose="020F0600000000000000" pitchFamily="50" charset="-128"/>
                        </a:rPr>
                        <a:t> </a:t>
                      </a:r>
                      <a:r>
                        <a:rPr kumimoji="1" lang="en-US" altLang="ja-JP" sz="1400" b="0" dirty="0" smtClean="0">
                          <a:latin typeface="HG丸ｺﾞｼｯｸM-PRO" panose="020F0600000000000000" pitchFamily="50" charset="-128"/>
                          <a:ea typeface="HG丸ｺﾞｼｯｸM-PRO" panose="020F0600000000000000" pitchFamily="50" charset="-128"/>
                        </a:rPr>
                        <a:t>21,632</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114</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en-US" altLang="ja-JP" sz="1400" b="0" dirty="0" smtClean="0">
                        <a:latin typeface="HG丸ｺﾞｼｯｸM-PRO" panose="020F0600000000000000" pitchFamily="50" charset="-128"/>
                        <a:ea typeface="HG丸ｺﾞｼｯｸM-PRO" panose="020F0600000000000000" pitchFamily="50" charset="-128"/>
                      </a:endParaRPr>
                    </a:p>
                    <a:p>
                      <a:pPr marL="180975" indent="-180975"/>
                      <a:r>
                        <a:rPr kumimoji="1" lang="ja-JP" altLang="en-US" sz="1400" b="0" dirty="0" smtClean="0">
                          <a:latin typeface="HG丸ｺﾞｼｯｸM-PRO" panose="020F0600000000000000" pitchFamily="50" charset="-128"/>
                          <a:ea typeface="HG丸ｺﾞｼｯｸM-PRO" panose="020F0600000000000000" pitchFamily="50" charset="-128"/>
                        </a:rPr>
                        <a:t>◆生活療養を受ける場合　 </a:t>
                      </a:r>
                      <a:r>
                        <a:rPr kumimoji="1" lang="en-US" altLang="ja-JP" sz="1400" b="0" dirty="0" smtClean="0">
                          <a:latin typeface="HG丸ｺﾞｼｯｸM-PRO" panose="020F0600000000000000" pitchFamily="50" charset="-128"/>
                          <a:ea typeface="HG丸ｺﾞｼｯｸM-PRO" panose="020F0600000000000000" pitchFamily="50" charset="-128"/>
                        </a:rPr>
                        <a:t>21,561</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113</a:t>
                      </a:r>
                      <a:r>
                        <a:rPr kumimoji="1" lang="ja-JP" altLang="en-US" sz="1400" b="0" dirty="0" smtClean="0">
                          <a:latin typeface="HG丸ｺﾞｼｯｸM-PRO" panose="020F0600000000000000" pitchFamily="50" charset="-128"/>
                          <a:ea typeface="HG丸ｺﾞｼｯｸM-PRO" panose="020F0600000000000000" pitchFamily="50" charset="-128"/>
                        </a:rPr>
                        <a:t>）　　　　</a:t>
                      </a:r>
                      <a:endParaRPr kumimoji="1" lang="ja-JP" altLang="en-US" sz="1400" b="0" dirty="0">
                        <a:latin typeface="HG丸ｺﾞｼｯｸM-PRO" panose="020F0600000000000000" pitchFamily="50" charset="-128"/>
                        <a:ea typeface="HG丸ｺﾞｼｯｸM-PRO" panose="020F0600000000000000" pitchFamily="50" charset="-128"/>
                      </a:endParaRPr>
                    </a:p>
                  </a:txBody>
                  <a:tcPr/>
                </a:tc>
              </a:tr>
              <a:tr h="370840">
                <a:tc>
                  <a:txBody>
                    <a:bodyPr/>
                    <a:lstStyle/>
                    <a:p>
                      <a:r>
                        <a:rPr kumimoji="1" lang="ja-JP" altLang="en-US" sz="1400" b="0" dirty="0" smtClean="0">
                          <a:latin typeface="HG丸ｺﾞｼｯｸM-PRO" panose="020F0600000000000000" pitchFamily="50" charset="-128"/>
                          <a:ea typeface="HG丸ｺﾞｼｯｸM-PRO" panose="020F0600000000000000" pitchFamily="50" charset="-128"/>
                        </a:rPr>
                        <a:t>ル　Ｋ</a:t>
                      </a:r>
                      <a:r>
                        <a:rPr kumimoji="1" lang="en-US" altLang="ja-JP" sz="1400" b="0" dirty="0" smtClean="0">
                          <a:latin typeface="HG丸ｺﾞｼｯｸM-PRO" panose="020F0600000000000000" pitchFamily="50" charset="-128"/>
                          <a:ea typeface="HG丸ｺﾞｼｯｸM-PRO" panose="020F0600000000000000" pitchFamily="50" charset="-128"/>
                        </a:rPr>
                        <a:t>474</a:t>
                      </a:r>
                      <a:r>
                        <a:rPr kumimoji="1" lang="ja-JP" altLang="en-US" sz="1400" b="0" dirty="0" smtClean="0">
                          <a:latin typeface="HG丸ｺﾞｼｯｸM-PRO" panose="020F0600000000000000" pitchFamily="50" charset="-128"/>
                          <a:ea typeface="HG丸ｺﾞｼｯｸM-PRO" panose="020F0600000000000000" pitchFamily="50" charset="-128"/>
                        </a:rPr>
                        <a:t>　乳腺腫瘍摘出術</a:t>
                      </a:r>
                      <a:endParaRPr kumimoji="1" lang="en-US" altLang="ja-JP" sz="1400" b="0" dirty="0" smtClean="0">
                        <a:latin typeface="HG丸ｺﾞｼｯｸM-PRO" panose="020F0600000000000000" pitchFamily="50" charset="-128"/>
                        <a:ea typeface="HG丸ｺﾞｼｯｸM-PRO" panose="020F0600000000000000" pitchFamily="50" charset="-128"/>
                      </a:endParaRPr>
                    </a:p>
                    <a:p>
                      <a:r>
                        <a:rPr kumimoji="1" lang="ja-JP" altLang="en-US" sz="1400" b="0" dirty="0" smtClean="0">
                          <a:latin typeface="HG丸ｺﾞｼｯｸM-PRO" panose="020F0600000000000000" pitchFamily="50" charset="-128"/>
                          <a:ea typeface="HG丸ｺﾞｼｯｸM-PRO" panose="020F0600000000000000" pitchFamily="50" charset="-128"/>
                        </a:rPr>
                        <a:t>　１　長径</a:t>
                      </a:r>
                      <a:r>
                        <a:rPr kumimoji="1" lang="en-US" altLang="ja-JP" sz="1400" b="0" dirty="0" smtClean="0">
                          <a:latin typeface="HG丸ｺﾞｼｯｸM-PRO" panose="020F0600000000000000" pitchFamily="50" charset="-128"/>
                          <a:ea typeface="HG丸ｺﾞｼｯｸM-PRO" panose="020F0600000000000000" pitchFamily="50" charset="-128"/>
                        </a:rPr>
                        <a:t>5cm</a:t>
                      </a:r>
                      <a:r>
                        <a:rPr kumimoji="1" lang="ja-JP" altLang="en-US" sz="1400" b="0" dirty="0" smtClean="0">
                          <a:latin typeface="HG丸ｺﾞｼｯｸM-PRO" panose="020F0600000000000000" pitchFamily="50" charset="-128"/>
                          <a:ea typeface="HG丸ｺﾞｼｯｸM-PRO" panose="020F0600000000000000" pitchFamily="50" charset="-128"/>
                        </a:rPr>
                        <a:t>未満　　　</a:t>
                      </a:r>
                      <a:r>
                        <a:rPr kumimoji="1" lang="en-US" altLang="ja-JP" sz="1400" b="0" dirty="0" smtClean="0">
                          <a:latin typeface="HG丸ｺﾞｼｯｸM-PRO" panose="020F0600000000000000" pitchFamily="50" charset="-128"/>
                          <a:ea typeface="HG丸ｺﾞｼｯｸM-PRO" panose="020F0600000000000000" pitchFamily="50" charset="-128"/>
                        </a:rPr>
                        <a:t>20,112</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114</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en-US" altLang="ja-JP" sz="1400" b="0" dirty="0" smtClean="0">
                        <a:latin typeface="HG丸ｺﾞｼｯｸM-PRO" panose="020F0600000000000000" pitchFamily="50" charset="-128"/>
                        <a:ea typeface="HG丸ｺﾞｼｯｸM-PRO" panose="020F0600000000000000" pitchFamily="50" charset="-128"/>
                      </a:endParaRPr>
                    </a:p>
                    <a:p>
                      <a:r>
                        <a:rPr kumimoji="1" lang="ja-JP" altLang="en-US" sz="1400" b="0" dirty="0" smtClean="0">
                          <a:latin typeface="HG丸ｺﾞｼｯｸM-PRO" panose="020F0600000000000000" pitchFamily="50" charset="-128"/>
                          <a:ea typeface="HG丸ｺﾞｼｯｸM-PRO" panose="020F0600000000000000" pitchFamily="50" charset="-128"/>
                        </a:rPr>
                        <a:t>◆生活療養を受ける場合　 </a:t>
                      </a:r>
                      <a:r>
                        <a:rPr kumimoji="1" lang="en-US" altLang="ja-JP" sz="1400" b="0" dirty="0" smtClean="0">
                          <a:latin typeface="HG丸ｺﾞｼｯｸM-PRO" panose="020F0600000000000000" pitchFamily="50" charset="-128"/>
                          <a:ea typeface="HG丸ｺﾞｼｯｸM-PRO" panose="020F0600000000000000" pitchFamily="50" charset="-128"/>
                        </a:rPr>
                        <a:t>20,041</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113</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ja-JP" altLang="en-US" sz="1400" b="0" dirty="0">
                        <a:latin typeface="HG丸ｺﾞｼｯｸM-PRO" panose="020F0600000000000000" pitchFamily="50" charset="-128"/>
                        <a:ea typeface="HG丸ｺﾞｼｯｸM-PRO" panose="020F0600000000000000" pitchFamily="50" charset="-128"/>
                      </a:endParaRPr>
                    </a:p>
                  </a:txBody>
                  <a:tcPr/>
                </a:tc>
              </a:tr>
              <a:tr h="370840">
                <a:tc>
                  <a:txBody>
                    <a:bodyPr/>
                    <a:lstStyle/>
                    <a:p>
                      <a:r>
                        <a:rPr kumimoji="1" lang="ja-JP" altLang="en-US" sz="1400" b="0" dirty="0" smtClean="0">
                          <a:latin typeface="HG丸ｺﾞｼｯｸM-PRO" panose="020F0600000000000000" pitchFamily="50" charset="-128"/>
                          <a:ea typeface="HG丸ｺﾞｼｯｸM-PRO" panose="020F0600000000000000" pitchFamily="50" charset="-128"/>
                        </a:rPr>
                        <a:t>ヲ　</a:t>
                      </a:r>
                      <a:r>
                        <a:rPr kumimoji="1" lang="en-US" altLang="ja-JP" sz="1400" b="0" dirty="0" smtClean="0">
                          <a:latin typeface="HG丸ｺﾞｼｯｸM-PRO" panose="020F0600000000000000" pitchFamily="50" charset="-128"/>
                          <a:ea typeface="HG丸ｺﾞｼｯｸM-PRO" panose="020F0600000000000000" pitchFamily="50" charset="-128"/>
                        </a:rPr>
                        <a:t>K617</a:t>
                      </a:r>
                      <a:r>
                        <a:rPr kumimoji="1" lang="ja-JP" altLang="en-US" sz="1400" b="0" dirty="0" smtClean="0">
                          <a:latin typeface="HG丸ｺﾞｼｯｸM-PRO" panose="020F0600000000000000" pitchFamily="50" charset="-128"/>
                          <a:ea typeface="HG丸ｺﾞｼｯｸM-PRO" panose="020F0600000000000000" pitchFamily="50" charset="-128"/>
                        </a:rPr>
                        <a:t>　下肢静脈瘤手術</a:t>
                      </a:r>
                      <a:endParaRPr kumimoji="1" lang="en-US" altLang="ja-JP" sz="1400" b="0" dirty="0" smtClean="0">
                        <a:latin typeface="HG丸ｺﾞｼｯｸM-PRO" panose="020F0600000000000000" pitchFamily="50" charset="-128"/>
                        <a:ea typeface="HG丸ｺﾞｼｯｸM-PRO" panose="020F0600000000000000" pitchFamily="50" charset="-128"/>
                      </a:endParaRPr>
                    </a:p>
                    <a:p>
                      <a:r>
                        <a:rPr kumimoji="1" lang="ja-JP" altLang="en-US" sz="1400" b="0" dirty="0" smtClean="0">
                          <a:latin typeface="HG丸ｺﾞｼｯｸM-PRO" panose="020F0600000000000000" pitchFamily="50" charset="-128"/>
                          <a:ea typeface="HG丸ｺﾞｼｯｸM-PRO" panose="020F0600000000000000" pitchFamily="50" charset="-128"/>
                        </a:rPr>
                        <a:t>　１　抜去切除術　　　　 </a:t>
                      </a:r>
                      <a:r>
                        <a:rPr kumimoji="1" lang="en-US" altLang="ja-JP" sz="1400" b="0" dirty="0" smtClean="0">
                          <a:latin typeface="HG丸ｺﾞｼｯｸM-PRO" panose="020F0600000000000000" pitchFamily="50" charset="-128"/>
                          <a:ea typeface="HG丸ｺﾞｼｯｸM-PRO" panose="020F0600000000000000" pitchFamily="50" charset="-128"/>
                        </a:rPr>
                        <a:t>27,311</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114</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en-US" altLang="ja-JP" sz="1400" b="0" dirty="0" smtClean="0">
                        <a:latin typeface="HG丸ｺﾞｼｯｸM-PRO" panose="020F0600000000000000" pitchFamily="50" charset="-128"/>
                        <a:ea typeface="HG丸ｺﾞｼｯｸM-PRO" panose="020F0600000000000000" pitchFamily="50" charset="-128"/>
                      </a:endParaRPr>
                    </a:p>
                    <a:p>
                      <a:r>
                        <a:rPr kumimoji="1" lang="ja-JP" altLang="en-US" sz="1400" b="0" dirty="0" smtClean="0">
                          <a:latin typeface="HG丸ｺﾞｼｯｸM-PRO" panose="020F0600000000000000" pitchFamily="50" charset="-128"/>
                          <a:ea typeface="HG丸ｺﾞｼｯｸM-PRO" panose="020F0600000000000000" pitchFamily="50" charset="-128"/>
                        </a:rPr>
                        <a:t>◆生活療養を受ける場合　 </a:t>
                      </a:r>
                      <a:r>
                        <a:rPr kumimoji="1" lang="en-US" altLang="ja-JP" sz="1400" b="0" dirty="0" smtClean="0">
                          <a:latin typeface="HG丸ｺﾞｼｯｸM-PRO" panose="020F0600000000000000" pitchFamily="50" charset="-128"/>
                          <a:ea typeface="HG丸ｺﾞｼｯｸM-PRO" panose="020F0600000000000000" pitchFamily="50" charset="-128"/>
                        </a:rPr>
                        <a:t>27,240</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113</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ja-JP" altLang="en-US" sz="1400" b="0" dirty="0">
                        <a:latin typeface="HG丸ｺﾞｼｯｸM-PRO" panose="020F0600000000000000" pitchFamily="50" charset="-128"/>
                        <a:ea typeface="HG丸ｺﾞｼｯｸM-PRO" panose="020F0600000000000000" pitchFamily="50" charset="-128"/>
                      </a:endParaRPr>
                    </a:p>
                  </a:txBody>
                  <a:tcPr/>
                </a:tc>
              </a:tr>
            </a:tbl>
          </a:graphicData>
        </a:graphic>
      </p:graphicFrame>
    </p:spTree>
    <p:extLst>
      <p:ext uri="{BB962C8B-B14F-4D97-AF65-F5344CB8AC3E}">
        <p14:creationId xmlns:p14="http://schemas.microsoft.com/office/powerpoint/2010/main" val="77138044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対角する 2 つの角を切り取った四角形 7"/>
          <p:cNvSpPr/>
          <p:nvPr/>
        </p:nvSpPr>
        <p:spPr>
          <a:xfrm>
            <a:off x="251520" y="548680"/>
            <a:ext cx="8640960" cy="6192688"/>
          </a:xfrm>
          <a:prstGeom prst="snip2DiagRect">
            <a:avLst>
              <a:gd name="adj1" fmla="val 0"/>
              <a:gd name="adj2" fmla="val 769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96</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251520" y="188640"/>
            <a:ext cx="8640960" cy="648072"/>
          </a:xfrm>
          <a:prstGeom prst="roundRect">
            <a:avLst>
              <a:gd name="adj" fmla="val 2655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95536" y="332656"/>
            <a:ext cx="8424936" cy="6525344"/>
          </a:xfrm>
        </p:spPr>
        <p:txBody>
          <a:bodyPr>
            <a:normAutofit fontScale="92500" lnSpcReduction="10000"/>
          </a:bodyPr>
          <a:lstStyle/>
          <a:p>
            <a:pPr marL="0" indent="0">
              <a:spcBef>
                <a:spcPts val="600"/>
              </a:spcBef>
              <a:buNone/>
            </a:pPr>
            <a:r>
              <a:rPr lang="ja-JP" altLang="en-US" sz="2200" dirty="0" smtClean="0">
                <a:latin typeface="HG丸ｺﾞｼｯｸM-PRO" panose="020F0600000000000000" pitchFamily="50" charset="-128"/>
                <a:ea typeface="HG丸ｺﾞｼｯｸM-PRO" panose="020F0600000000000000" pitchFamily="50" charset="-128"/>
              </a:rPr>
              <a:t>３</a:t>
            </a:r>
            <a:r>
              <a:rPr lang="ja-JP" altLang="en-US" sz="2200" dirty="0">
                <a:latin typeface="HG丸ｺﾞｼｯｸM-PRO" panose="020F0600000000000000" pitchFamily="50" charset="-128"/>
                <a:ea typeface="HG丸ｺﾞｼｯｸM-PRO" panose="020F0600000000000000" pitchFamily="50" charset="-128"/>
              </a:rPr>
              <a:t>　短期滞在手術</a:t>
            </a:r>
            <a:r>
              <a:rPr lang="ja-JP" altLang="en-US" sz="2200" dirty="0">
                <a:solidFill>
                  <a:srgbClr val="FF0000"/>
                </a:solidFill>
                <a:latin typeface="HG丸ｺﾞｼｯｸM-PRO" panose="020F0600000000000000" pitchFamily="50" charset="-128"/>
                <a:ea typeface="HG丸ｺﾞｼｯｸM-PRO" panose="020F0600000000000000" pitchFamily="50" charset="-128"/>
              </a:rPr>
              <a:t>等</a:t>
            </a:r>
            <a:r>
              <a:rPr lang="ja-JP" altLang="en-US" sz="2200" dirty="0" smtClean="0">
                <a:latin typeface="HG丸ｺﾞｼｯｸM-PRO" panose="020F0600000000000000" pitchFamily="50" charset="-128"/>
                <a:ea typeface="HG丸ｺﾞｼｯｸM-PRO" panose="020F0600000000000000" pitchFamily="50" charset="-128"/>
              </a:rPr>
              <a:t>基本料３（４泊５日までの</a:t>
            </a:r>
            <a:r>
              <a:rPr lang="ja-JP" altLang="en-US" sz="2200" dirty="0">
                <a:latin typeface="HG丸ｺﾞｼｯｸM-PRO" panose="020F0600000000000000" pitchFamily="50" charset="-128"/>
                <a:ea typeface="HG丸ｺﾞｼｯｸM-PRO" panose="020F0600000000000000" pitchFamily="50" charset="-128"/>
              </a:rPr>
              <a:t>場合</a:t>
            </a:r>
            <a:r>
              <a:rPr lang="ja-JP" altLang="en-US" sz="2200" dirty="0" smtClean="0">
                <a:latin typeface="HG丸ｺﾞｼｯｸM-PRO" panose="020F0600000000000000" pitchFamily="50" charset="-128"/>
                <a:ea typeface="HG丸ｺﾞｼｯｸM-PRO" panose="020F0600000000000000" pitchFamily="50" charset="-128"/>
              </a:rPr>
              <a:t>）</a:t>
            </a:r>
            <a:r>
              <a:rPr lang="en-US" altLang="ja-JP" sz="1900" dirty="0" smtClean="0">
                <a:solidFill>
                  <a:srgbClr val="0000FF"/>
                </a:solidFill>
                <a:latin typeface="HG丸ｺﾞｼｯｸM-PRO" panose="020F0600000000000000" pitchFamily="50" charset="-128"/>
                <a:ea typeface="HG丸ｺﾞｼｯｸM-PRO" panose="020F0600000000000000" pitchFamily="50" charset="-128"/>
              </a:rPr>
              <a:t>※</a:t>
            </a:r>
            <a:r>
              <a:rPr lang="ja-JP" altLang="en-US" sz="1900" dirty="0" smtClean="0">
                <a:solidFill>
                  <a:srgbClr val="0000FF"/>
                </a:solidFill>
                <a:latin typeface="HG丸ｺﾞｼｯｸM-PRO" panose="020F0600000000000000" pitchFamily="50" charset="-128"/>
                <a:ea typeface="HG丸ｺﾞｼｯｸM-PRO" panose="020F0600000000000000" pitchFamily="50" charset="-128"/>
              </a:rPr>
              <a:t>診療所は除く</a:t>
            </a:r>
            <a:r>
              <a:rPr lang="en-US" altLang="ja-JP" sz="1900" dirty="0" smtClean="0">
                <a:latin typeface="HG丸ｺﾞｼｯｸM-PRO" panose="020F0600000000000000" pitchFamily="50" charset="-128"/>
                <a:ea typeface="HG丸ｺﾞｼｯｸM-PRO" panose="020F0600000000000000" pitchFamily="50" charset="-128"/>
              </a:rPr>
              <a:t/>
            </a:r>
            <a:br>
              <a:rPr lang="en-US" altLang="ja-JP" sz="1900" dirty="0" smtClean="0">
                <a:latin typeface="HG丸ｺﾞｼｯｸM-PRO" panose="020F0600000000000000" pitchFamily="50" charset="-128"/>
                <a:ea typeface="HG丸ｺﾞｼｯｸM-PRO" panose="020F0600000000000000" pitchFamily="50" charset="-128"/>
              </a:rPr>
            </a:br>
            <a:endParaRPr lang="en-US" altLang="ja-JP" sz="2200" dirty="0" smtClean="0">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lang="en-US" altLang="ja-JP" sz="2000" u="sng" dirty="0">
              <a:uFill>
                <a:solidFill>
                  <a:srgbClr val="0000FF"/>
                </a:solidFill>
              </a:uFill>
              <a:latin typeface="HG丸ｺﾞｼｯｸM-PRO" panose="020F0600000000000000" pitchFamily="50" charset="-128"/>
              <a:ea typeface="HG丸ｺﾞｼｯｸM-PRO" panose="020F0600000000000000" pitchFamily="50" charset="-128"/>
            </a:endParaRPr>
          </a:p>
          <a:p>
            <a:pPr marL="0" indent="0">
              <a:spcBef>
                <a:spcPts val="600"/>
              </a:spcBef>
              <a:buNone/>
            </a:pPr>
            <a:endParaRPr kumimoji="1" lang="en-US" altLang="ja-JP" sz="2000" u="sng" dirty="0" smtClean="0">
              <a:uFill>
                <a:solidFill>
                  <a:srgbClr val="0000FF"/>
                </a:solidFill>
              </a:uFill>
              <a:latin typeface="HG丸ｺﾞｼｯｸM-PRO" panose="020F0600000000000000" pitchFamily="50" charset="-128"/>
              <a:ea typeface="HG丸ｺﾞｼｯｸM-PRO" panose="020F0600000000000000" pitchFamily="50" charset="-128"/>
            </a:endParaRPr>
          </a:p>
          <a:p>
            <a:pPr marL="265113" indent="-179388">
              <a:spcBef>
                <a:spcPts val="1800"/>
              </a:spcBef>
              <a:buNone/>
            </a:pPr>
            <a:r>
              <a:rPr lang="ja-JP" altLang="en-US" sz="1500"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●短期滞在手術等基本料３のみを算定した患者については、平均在院日数の計算対象から除く。なお、</a:t>
            </a:r>
            <a:r>
              <a:rPr lang="en-US" altLang="ja-JP" sz="1500"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6</a:t>
            </a:r>
            <a:r>
              <a:rPr lang="ja-JP" altLang="en-US" sz="1500" dirty="0" smtClean="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rPr>
              <a:t>日目以降も入院している場合については、入院日から起算して平均在院日数の計算対象に含める。</a:t>
            </a:r>
            <a:endParaRPr lang="en-US" altLang="ja-JP" sz="2000" u="sng" dirty="0">
              <a:solidFill>
                <a:srgbClr val="0000FF"/>
              </a:solidFill>
              <a:uFill>
                <a:solidFill>
                  <a:srgbClr val="0000FF"/>
                </a:solidFill>
              </a:uFill>
              <a:latin typeface="HG丸ｺﾞｼｯｸM-PRO" panose="020F0600000000000000" pitchFamily="50" charset="-128"/>
              <a:ea typeface="HG丸ｺﾞｼｯｸM-PRO" panose="020F0600000000000000" pitchFamily="50" charset="-128"/>
            </a:endParaRPr>
          </a:p>
          <a:p>
            <a:pPr marL="0" indent="0" algn="ctr">
              <a:spcBef>
                <a:spcPts val="1200"/>
              </a:spcBef>
              <a:buNone/>
            </a:pPr>
            <a:r>
              <a:rPr kumimoji="1" lang="en-US" altLang="ja-JP" sz="1600" u="sng" dirty="0" smtClean="0">
                <a:uFill>
                  <a:solidFill>
                    <a:srgbClr val="0000FF"/>
                  </a:solidFill>
                </a:uFill>
                <a:latin typeface="HG丸ｺﾞｼｯｸM-PRO" panose="020F0600000000000000" pitchFamily="50" charset="-128"/>
                <a:ea typeface="HG丸ｺﾞｼｯｸM-PRO" panose="020F0600000000000000" pitchFamily="50" charset="-128"/>
              </a:rPr>
              <a:t>※</a:t>
            </a:r>
            <a:r>
              <a:rPr kumimoji="1" lang="ja-JP" altLang="en-US" sz="1600" u="sng" dirty="0" smtClean="0">
                <a:uFill>
                  <a:solidFill>
                    <a:srgbClr val="0000FF"/>
                  </a:solidFill>
                </a:uFill>
                <a:latin typeface="HG丸ｺﾞｼｯｸM-PRO" panose="020F0600000000000000" pitchFamily="50" charset="-128"/>
                <a:ea typeface="HG丸ｺﾞｼｯｸM-PRO" panose="020F0600000000000000" pitchFamily="50" charset="-128"/>
              </a:rPr>
              <a:t>（　）内は消費税率８％への引き上げ対応分</a:t>
            </a:r>
            <a:endParaRPr kumimoji="1" lang="ja-JP" altLang="en-US" sz="1600" u="sng" dirty="0">
              <a:uFill>
                <a:solidFill>
                  <a:srgbClr val="0000FF"/>
                </a:solidFill>
              </a:uFill>
              <a:latin typeface="HG丸ｺﾞｼｯｸM-PRO" panose="020F0600000000000000" pitchFamily="50" charset="-128"/>
              <a:ea typeface="HG丸ｺﾞｼｯｸM-PRO" panose="020F06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222914454"/>
              </p:ext>
            </p:extLst>
          </p:nvPr>
        </p:nvGraphicFramePr>
        <p:xfrm>
          <a:off x="395536" y="980728"/>
          <a:ext cx="4032448" cy="4815840"/>
        </p:xfrm>
        <a:graphic>
          <a:graphicData uri="http://schemas.openxmlformats.org/drawingml/2006/table">
            <a:tbl>
              <a:tblPr firstRow="1" bandRow="1">
                <a:tableStyleId>{8A107856-5554-42FB-B03E-39F5DBC370BA}</a:tableStyleId>
              </a:tblPr>
              <a:tblGrid>
                <a:gridCol w="4032448"/>
              </a:tblGrid>
              <a:tr h="370840">
                <a:tc>
                  <a:txBody>
                    <a:bodyPr/>
                    <a:lstStyle/>
                    <a:p>
                      <a:r>
                        <a:rPr kumimoji="1" lang="ja-JP" altLang="en-US" sz="1400" b="0" dirty="0" smtClean="0">
                          <a:latin typeface="HG丸ｺﾞｼｯｸM-PRO" panose="020F0600000000000000" pitchFamily="50" charset="-128"/>
                          <a:ea typeface="HG丸ｺﾞｼｯｸM-PRO" panose="020F0600000000000000" pitchFamily="50" charset="-128"/>
                        </a:rPr>
                        <a:t>ワ　</a:t>
                      </a:r>
                      <a:r>
                        <a:rPr kumimoji="1" lang="en-US" altLang="ja-JP" sz="1400" b="0" dirty="0" smtClean="0">
                          <a:latin typeface="HG丸ｺﾞｼｯｸM-PRO" panose="020F0600000000000000" pitchFamily="50" charset="-128"/>
                          <a:ea typeface="HG丸ｺﾞｼｯｸM-PRO" panose="020F0600000000000000" pitchFamily="50" charset="-128"/>
                        </a:rPr>
                        <a:t>K617</a:t>
                      </a:r>
                      <a:r>
                        <a:rPr kumimoji="1" lang="ja-JP" altLang="en-US" sz="1400" b="0" dirty="0" smtClean="0">
                          <a:latin typeface="HG丸ｺﾞｼｯｸM-PRO" panose="020F0600000000000000" pitchFamily="50" charset="-128"/>
                          <a:ea typeface="HG丸ｺﾞｼｯｸM-PRO" panose="020F0600000000000000" pitchFamily="50" charset="-128"/>
                        </a:rPr>
                        <a:t>　下肢静脈瘤手術</a:t>
                      </a:r>
                      <a:endParaRPr kumimoji="1" lang="en-US" altLang="ja-JP" sz="1400" b="0" dirty="0" smtClean="0">
                        <a:latin typeface="HG丸ｺﾞｼｯｸM-PRO" panose="020F0600000000000000" pitchFamily="50" charset="-128"/>
                        <a:ea typeface="HG丸ｺﾞｼｯｸM-PRO" panose="020F0600000000000000" pitchFamily="50" charset="-128"/>
                      </a:endParaRPr>
                    </a:p>
                    <a:p>
                      <a:r>
                        <a:rPr kumimoji="1" lang="ja-JP" altLang="en-US" sz="1400" b="0" dirty="0" smtClean="0">
                          <a:latin typeface="HG丸ｺﾞｼｯｸM-PRO" panose="020F0600000000000000" pitchFamily="50" charset="-128"/>
                          <a:ea typeface="HG丸ｺﾞｼｯｸM-PRO" panose="020F0600000000000000" pitchFamily="50" charset="-128"/>
                        </a:rPr>
                        <a:t>　２　硬化療法（一連）　　</a:t>
                      </a:r>
                      <a:r>
                        <a:rPr kumimoji="1" lang="en-US" altLang="ja-JP" sz="1400" b="0" dirty="0" smtClean="0">
                          <a:latin typeface="HG丸ｺﾞｼｯｸM-PRO" panose="020F0600000000000000" pitchFamily="50" charset="-128"/>
                          <a:ea typeface="HG丸ｺﾞｼｯｸM-PRO" panose="020F0600000000000000" pitchFamily="50" charset="-128"/>
                        </a:rPr>
                        <a:t>9,850</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114</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en-US" altLang="ja-JP" sz="1400" b="0" dirty="0" smtClean="0">
                        <a:latin typeface="HG丸ｺﾞｼｯｸM-PRO" panose="020F0600000000000000" pitchFamily="50" charset="-128"/>
                        <a:ea typeface="HG丸ｺﾞｼｯｸM-PRO" panose="020F0600000000000000" pitchFamily="50" charset="-128"/>
                      </a:endParaRPr>
                    </a:p>
                    <a:p>
                      <a:r>
                        <a:rPr kumimoji="1" lang="ja-JP" altLang="en-US" sz="1400" b="0" dirty="0" smtClean="0">
                          <a:latin typeface="HG丸ｺﾞｼｯｸM-PRO" panose="020F0600000000000000" pitchFamily="50" charset="-128"/>
                          <a:ea typeface="HG丸ｺﾞｼｯｸM-PRO" panose="020F0600000000000000" pitchFamily="50" charset="-128"/>
                        </a:rPr>
                        <a:t>◆生活療養を受ける場合　　</a:t>
                      </a:r>
                      <a:r>
                        <a:rPr kumimoji="1" lang="en-US" altLang="ja-JP" sz="1400" b="0" dirty="0" smtClean="0">
                          <a:latin typeface="HG丸ｺﾞｼｯｸM-PRO" panose="020F0600000000000000" pitchFamily="50" charset="-128"/>
                          <a:ea typeface="HG丸ｺﾞｼｯｸM-PRO" panose="020F0600000000000000" pitchFamily="50" charset="-128"/>
                        </a:rPr>
                        <a:t>9,779</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113</a:t>
                      </a:r>
                      <a:r>
                        <a:rPr kumimoji="1" lang="ja-JP" altLang="en-US" sz="1400" b="0" dirty="0" smtClean="0">
                          <a:latin typeface="HG丸ｺﾞｼｯｸM-PRO" panose="020F0600000000000000" pitchFamily="50" charset="-128"/>
                          <a:ea typeface="HG丸ｺﾞｼｯｸM-PRO" panose="020F0600000000000000" pitchFamily="50" charset="-128"/>
                        </a:rPr>
                        <a:t>）</a:t>
                      </a:r>
                    </a:p>
                  </a:txBody>
                  <a:tcPr/>
                </a:tc>
              </a:tr>
              <a:tr h="370840">
                <a:tc>
                  <a:txBody>
                    <a:bodyPr/>
                    <a:lstStyle/>
                    <a:p>
                      <a:r>
                        <a:rPr kumimoji="1" lang="ja-JP" altLang="en-US" sz="1400" b="0" dirty="0" smtClean="0">
                          <a:latin typeface="HG丸ｺﾞｼｯｸM-PRO" panose="020F0600000000000000" pitchFamily="50" charset="-128"/>
                          <a:ea typeface="HG丸ｺﾞｼｯｸM-PRO" panose="020F0600000000000000" pitchFamily="50" charset="-128"/>
                        </a:rPr>
                        <a:t>カ　</a:t>
                      </a:r>
                      <a:r>
                        <a:rPr kumimoji="1" lang="en-US" altLang="ja-JP" sz="1400" b="0" dirty="0" smtClean="0">
                          <a:latin typeface="HG丸ｺﾞｼｯｸM-PRO" panose="020F0600000000000000" pitchFamily="50" charset="-128"/>
                          <a:ea typeface="HG丸ｺﾞｼｯｸM-PRO" panose="020F0600000000000000" pitchFamily="50" charset="-128"/>
                        </a:rPr>
                        <a:t>K617</a:t>
                      </a:r>
                      <a:r>
                        <a:rPr kumimoji="1" lang="ja-JP" altLang="en-US" sz="1400" b="0" dirty="0" smtClean="0">
                          <a:latin typeface="HG丸ｺﾞｼｯｸM-PRO" panose="020F0600000000000000" pitchFamily="50" charset="-128"/>
                          <a:ea typeface="HG丸ｺﾞｼｯｸM-PRO" panose="020F0600000000000000" pitchFamily="50" charset="-128"/>
                        </a:rPr>
                        <a:t>　下肢静脈瘤手術</a:t>
                      </a:r>
                      <a:endParaRPr kumimoji="1" lang="en-US" altLang="ja-JP" sz="1400" b="0" dirty="0" smtClean="0">
                        <a:latin typeface="HG丸ｺﾞｼｯｸM-PRO" panose="020F0600000000000000" pitchFamily="50" charset="-128"/>
                        <a:ea typeface="HG丸ｺﾞｼｯｸM-PRO" panose="020F0600000000000000" pitchFamily="50" charset="-128"/>
                      </a:endParaRPr>
                    </a:p>
                    <a:p>
                      <a:r>
                        <a:rPr kumimoji="1" lang="ja-JP" altLang="en-US" sz="1400" b="0" dirty="0" smtClean="0">
                          <a:latin typeface="HG丸ｺﾞｼｯｸM-PRO" panose="020F0600000000000000" pitchFamily="50" charset="-128"/>
                          <a:ea typeface="HG丸ｺﾞｼｯｸM-PRO" panose="020F0600000000000000" pitchFamily="50" charset="-128"/>
                        </a:rPr>
                        <a:t>　３　高位結紮術　　　　 </a:t>
                      </a:r>
                      <a:r>
                        <a:rPr kumimoji="1" lang="en-US" altLang="ja-JP" sz="1400" b="0" dirty="0" smtClean="0">
                          <a:latin typeface="HG丸ｺﾞｼｯｸM-PRO" panose="020F0600000000000000" pitchFamily="50" charset="-128"/>
                          <a:ea typeface="HG丸ｺﾞｼｯｸM-PRO" panose="020F0600000000000000" pitchFamily="50" charset="-128"/>
                        </a:rPr>
                        <a:t>12,371</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114</a:t>
                      </a:r>
                      <a:r>
                        <a:rPr kumimoji="1" lang="ja-JP" altLang="en-US" sz="1400" b="0" dirty="0" smtClean="0">
                          <a:latin typeface="HG丸ｺﾞｼｯｸM-PRO" panose="020F0600000000000000" pitchFamily="50" charset="-128"/>
                          <a:ea typeface="HG丸ｺﾞｼｯｸM-PRO" panose="020F0600000000000000" pitchFamily="50" charset="-128"/>
                        </a:rPr>
                        <a:t>）</a:t>
                      </a:r>
                      <a:endParaRPr kumimoji="1" lang="en-US" altLang="ja-JP" sz="1400" b="0" dirty="0" smtClean="0">
                        <a:latin typeface="HG丸ｺﾞｼｯｸM-PRO" panose="020F0600000000000000" pitchFamily="50" charset="-128"/>
                        <a:ea typeface="HG丸ｺﾞｼｯｸM-PRO" panose="020F0600000000000000" pitchFamily="50" charset="-128"/>
                      </a:endParaRPr>
                    </a:p>
                    <a:p>
                      <a:r>
                        <a:rPr kumimoji="1" lang="ja-JP" altLang="en-US" sz="1400" b="0" dirty="0" smtClean="0">
                          <a:latin typeface="HG丸ｺﾞｼｯｸM-PRO" panose="020F0600000000000000" pitchFamily="50" charset="-128"/>
                          <a:ea typeface="HG丸ｺﾞｼｯｸM-PRO" panose="020F0600000000000000" pitchFamily="50" charset="-128"/>
                        </a:rPr>
                        <a:t>◆生活療養を受ける場合　 </a:t>
                      </a:r>
                      <a:r>
                        <a:rPr kumimoji="1" lang="en-US" altLang="ja-JP" sz="1400" b="0" dirty="0" smtClean="0">
                          <a:latin typeface="HG丸ｺﾞｼｯｸM-PRO" panose="020F0600000000000000" pitchFamily="50" charset="-128"/>
                          <a:ea typeface="HG丸ｺﾞｼｯｸM-PRO" panose="020F0600000000000000" pitchFamily="50" charset="-128"/>
                        </a:rPr>
                        <a:t>12,300</a:t>
                      </a:r>
                      <a:r>
                        <a:rPr kumimoji="1" lang="ja-JP" altLang="en-US" sz="1400" b="0" dirty="0" smtClean="0">
                          <a:latin typeface="HG丸ｺﾞｼｯｸM-PRO" panose="020F0600000000000000" pitchFamily="50" charset="-128"/>
                          <a:ea typeface="HG丸ｺﾞｼｯｸM-PRO" panose="020F0600000000000000" pitchFamily="50" charset="-128"/>
                        </a:rPr>
                        <a:t>点（</a:t>
                      </a:r>
                      <a:r>
                        <a:rPr kumimoji="1" lang="en-US" altLang="ja-JP" sz="1400" b="0" dirty="0" smtClean="0">
                          <a:latin typeface="HG丸ｺﾞｼｯｸM-PRO" panose="020F0600000000000000" pitchFamily="50" charset="-128"/>
                          <a:ea typeface="HG丸ｺﾞｼｯｸM-PRO" panose="020F0600000000000000" pitchFamily="50" charset="-128"/>
                        </a:rPr>
                        <a:t>113</a:t>
                      </a:r>
                      <a:r>
                        <a:rPr kumimoji="1" lang="ja-JP" altLang="en-US" sz="1400" b="0" dirty="0" smtClean="0">
                          <a:latin typeface="HG丸ｺﾞｼｯｸM-PRO" panose="020F0600000000000000" pitchFamily="50" charset="-128"/>
                          <a:ea typeface="HG丸ｺﾞｼｯｸM-PRO" panose="020F0600000000000000" pitchFamily="50" charset="-128"/>
                        </a:rPr>
                        <a:t>）</a:t>
                      </a:r>
                    </a:p>
                  </a:txBody>
                  <a:tcPr/>
                </a:tc>
              </a:tr>
              <a:tr h="370840">
                <a:tc>
                  <a:txBody>
                    <a:bodyPr/>
                    <a:lstStyle/>
                    <a:p>
                      <a:pPr marL="180975" indent="-180975"/>
                      <a:r>
                        <a:rPr lang="ja-JP" altLang="en-US" sz="1400" b="0" dirty="0" smtClean="0">
                          <a:latin typeface="HG丸ｺﾞｼｯｸM-PRO" panose="020F0600000000000000" pitchFamily="50" charset="-128"/>
                          <a:ea typeface="HG丸ｺﾞｼｯｸM-PRO" panose="020F0600000000000000" pitchFamily="50" charset="-128"/>
                        </a:rPr>
                        <a:t>ヨ　</a:t>
                      </a:r>
                      <a:r>
                        <a:rPr lang="en-US" altLang="ja-JP" sz="1400" b="0" dirty="0" smtClean="0">
                          <a:latin typeface="HG丸ｺﾞｼｯｸM-PRO" panose="020F0600000000000000" pitchFamily="50" charset="-128"/>
                          <a:ea typeface="HG丸ｺﾞｼｯｸM-PRO" panose="020F0600000000000000" pitchFamily="50" charset="-128"/>
                        </a:rPr>
                        <a:t>K633</a:t>
                      </a:r>
                      <a:r>
                        <a:rPr lang="ja-JP" altLang="en-US" sz="1400" b="0" dirty="0" smtClean="0">
                          <a:latin typeface="HG丸ｺﾞｼｯｸM-PRO" panose="020F0600000000000000" pitchFamily="50" charset="-128"/>
                          <a:ea typeface="HG丸ｺﾞｼｯｸM-PRO" panose="020F0600000000000000" pitchFamily="50" charset="-128"/>
                        </a:rPr>
                        <a:t>　ヘルニア手術　５　鼠径ヘルニア（</a:t>
                      </a:r>
                      <a:r>
                        <a:rPr lang="en-US" altLang="ja-JP" sz="1400" b="0" dirty="0" smtClean="0">
                          <a:latin typeface="HG丸ｺﾞｼｯｸM-PRO" panose="020F0600000000000000" pitchFamily="50" charset="-128"/>
                          <a:ea typeface="HG丸ｺﾞｼｯｸM-PRO" panose="020F0600000000000000" pitchFamily="50" charset="-128"/>
                        </a:rPr>
                        <a:t>15</a:t>
                      </a:r>
                      <a:r>
                        <a:rPr lang="ja-JP" altLang="en-US" sz="1400" b="0" dirty="0" smtClean="0">
                          <a:latin typeface="HG丸ｺﾞｼｯｸM-PRO" panose="020F0600000000000000" pitchFamily="50" charset="-128"/>
                          <a:ea typeface="HG丸ｺﾞｼｯｸM-PRO" panose="020F0600000000000000" pitchFamily="50" charset="-128"/>
                        </a:rPr>
                        <a:t>歳未満に限る）　　</a:t>
                      </a:r>
                      <a:r>
                        <a:rPr lang="en-US" altLang="ja-JP" sz="1400" b="0" dirty="0" smtClean="0">
                          <a:latin typeface="HG丸ｺﾞｼｯｸM-PRO" panose="020F0600000000000000" pitchFamily="50" charset="-128"/>
                          <a:ea typeface="HG丸ｺﾞｼｯｸM-PRO" panose="020F0600000000000000" pitchFamily="50" charset="-128"/>
                        </a:rPr>
                        <a:t>29,093</a:t>
                      </a:r>
                      <a:r>
                        <a:rPr lang="ja-JP" altLang="en-US" sz="1400" b="0" dirty="0" smtClean="0">
                          <a:latin typeface="HG丸ｺﾞｼｯｸM-PRO" panose="020F0600000000000000" pitchFamily="50" charset="-128"/>
                          <a:ea typeface="HG丸ｺﾞｼｯｸM-PRO" panose="020F0600000000000000" pitchFamily="50" charset="-128"/>
                        </a:rPr>
                        <a:t>点（</a:t>
                      </a:r>
                      <a:r>
                        <a:rPr lang="en-US" altLang="ja-JP" sz="1400" b="0" dirty="0" smtClean="0">
                          <a:latin typeface="HG丸ｺﾞｼｯｸM-PRO" panose="020F0600000000000000" pitchFamily="50" charset="-128"/>
                          <a:ea typeface="HG丸ｺﾞｼｯｸM-PRO" panose="020F0600000000000000" pitchFamily="50" charset="-128"/>
                        </a:rPr>
                        <a:t>114</a:t>
                      </a:r>
                      <a:r>
                        <a:rPr lang="ja-JP" altLang="en-US" sz="1400" b="0" dirty="0" smtClean="0">
                          <a:latin typeface="HG丸ｺﾞｼｯｸM-PRO" panose="020F0600000000000000" pitchFamily="50" charset="-128"/>
                          <a:ea typeface="HG丸ｺﾞｼｯｸM-PRO" panose="020F0600000000000000" pitchFamily="50" charset="-128"/>
                        </a:rPr>
                        <a:t>）</a:t>
                      </a:r>
                      <a:endParaRPr lang="en-US" altLang="ja-JP" sz="1400" b="0" dirty="0" smtClean="0">
                        <a:latin typeface="HG丸ｺﾞｼｯｸM-PRO" panose="020F0600000000000000" pitchFamily="50" charset="-128"/>
                        <a:ea typeface="HG丸ｺﾞｼｯｸM-PRO" panose="020F0600000000000000" pitchFamily="50" charset="-128"/>
                      </a:endParaRPr>
                    </a:p>
                    <a:p>
                      <a:pPr marL="180975" indent="-180975"/>
                      <a:r>
                        <a:rPr lang="ja-JP" altLang="en-US" sz="1400" b="0" dirty="0" smtClean="0">
                          <a:latin typeface="HG丸ｺﾞｼｯｸM-PRO" panose="020F0600000000000000" pitchFamily="50" charset="-128"/>
                          <a:ea typeface="HG丸ｺﾞｼｯｸM-PRO" panose="020F0600000000000000" pitchFamily="50" charset="-128"/>
                        </a:rPr>
                        <a:t>◆生活療養を受ける場合　 </a:t>
                      </a:r>
                      <a:r>
                        <a:rPr lang="en-US" altLang="ja-JP" sz="1400" b="0" dirty="0" smtClean="0">
                          <a:latin typeface="HG丸ｺﾞｼｯｸM-PRO" panose="020F0600000000000000" pitchFamily="50" charset="-128"/>
                          <a:ea typeface="HG丸ｺﾞｼｯｸM-PRO" panose="020F0600000000000000" pitchFamily="50" charset="-128"/>
                        </a:rPr>
                        <a:t>29,022</a:t>
                      </a:r>
                      <a:r>
                        <a:rPr lang="ja-JP" altLang="en-US" sz="1400" b="0" dirty="0" smtClean="0">
                          <a:latin typeface="HG丸ｺﾞｼｯｸM-PRO" panose="020F0600000000000000" pitchFamily="50" charset="-128"/>
                          <a:ea typeface="HG丸ｺﾞｼｯｸM-PRO" panose="020F0600000000000000" pitchFamily="50" charset="-128"/>
                        </a:rPr>
                        <a:t>点（</a:t>
                      </a:r>
                      <a:r>
                        <a:rPr lang="en-US" altLang="ja-JP" sz="1400" b="0" dirty="0" smtClean="0">
                          <a:latin typeface="HG丸ｺﾞｼｯｸM-PRO" panose="020F0600000000000000" pitchFamily="50" charset="-128"/>
                          <a:ea typeface="HG丸ｺﾞｼｯｸM-PRO" panose="020F0600000000000000" pitchFamily="50" charset="-128"/>
                        </a:rPr>
                        <a:t>113</a:t>
                      </a:r>
                      <a:r>
                        <a:rPr lang="ja-JP" altLang="en-US" sz="1400" b="0" dirty="0" smtClean="0">
                          <a:latin typeface="HG丸ｺﾞｼｯｸM-PRO" panose="020F0600000000000000" pitchFamily="50" charset="-128"/>
                          <a:ea typeface="HG丸ｺﾞｼｯｸM-PRO" panose="020F0600000000000000" pitchFamily="50" charset="-128"/>
                        </a:rPr>
                        <a:t>）</a:t>
                      </a:r>
                      <a:endParaRPr lang="ja-JP" altLang="en-US" sz="1400" b="0" dirty="0">
                        <a:latin typeface="HG丸ｺﾞｼｯｸM-PRO" panose="020F0600000000000000" pitchFamily="50" charset="-128"/>
                        <a:ea typeface="HG丸ｺﾞｼｯｸM-PRO" panose="020F0600000000000000" pitchFamily="50" charset="-128"/>
                      </a:endParaRPr>
                    </a:p>
                  </a:txBody>
                  <a:tcPr/>
                </a:tc>
              </a:tr>
              <a:tr h="370840">
                <a:tc>
                  <a:txBody>
                    <a:bodyPr/>
                    <a:lstStyle/>
                    <a:p>
                      <a:pPr marL="180975" indent="-180975"/>
                      <a:r>
                        <a:rPr lang="ja-JP" altLang="en-US" sz="1400" b="0" dirty="0" smtClean="0">
                          <a:latin typeface="HG丸ｺﾞｼｯｸM-PRO" panose="020F0600000000000000" pitchFamily="50" charset="-128"/>
                          <a:ea typeface="HG丸ｺﾞｼｯｸM-PRO" panose="020F0600000000000000" pitchFamily="50" charset="-128"/>
                        </a:rPr>
                        <a:t>タ　</a:t>
                      </a:r>
                      <a:r>
                        <a:rPr lang="en-US" altLang="ja-JP" sz="1400" b="0" dirty="0" smtClean="0">
                          <a:latin typeface="HG丸ｺﾞｼｯｸM-PRO" panose="020F0600000000000000" pitchFamily="50" charset="-128"/>
                          <a:ea typeface="HG丸ｺﾞｼｯｸM-PRO" panose="020F0600000000000000" pitchFamily="50" charset="-128"/>
                        </a:rPr>
                        <a:t>K633</a:t>
                      </a:r>
                      <a:r>
                        <a:rPr lang="ja-JP" altLang="en-US" sz="1400" b="0" dirty="0" smtClean="0">
                          <a:latin typeface="HG丸ｺﾞｼｯｸM-PRO" panose="020F0600000000000000" pitchFamily="50" charset="-128"/>
                          <a:ea typeface="HG丸ｺﾞｼｯｸM-PRO" panose="020F0600000000000000" pitchFamily="50" charset="-128"/>
                        </a:rPr>
                        <a:t>　ヘルニア手術　５　鼠径ヘルニア（</a:t>
                      </a:r>
                      <a:r>
                        <a:rPr lang="en-US" altLang="ja-JP" sz="1400" b="0" dirty="0" smtClean="0">
                          <a:latin typeface="HG丸ｺﾞｼｯｸM-PRO" panose="020F0600000000000000" pitchFamily="50" charset="-128"/>
                          <a:ea typeface="HG丸ｺﾞｼｯｸM-PRO" panose="020F0600000000000000" pitchFamily="50" charset="-128"/>
                        </a:rPr>
                        <a:t>15</a:t>
                      </a:r>
                      <a:r>
                        <a:rPr lang="ja-JP" altLang="en-US" sz="1400" b="0" dirty="0" smtClean="0">
                          <a:latin typeface="HG丸ｺﾞｼｯｸM-PRO" panose="020F0600000000000000" pitchFamily="50" charset="-128"/>
                          <a:ea typeface="HG丸ｺﾞｼｯｸM-PRO" panose="020F0600000000000000" pitchFamily="50" charset="-128"/>
                        </a:rPr>
                        <a:t>歳以上に限る）　　</a:t>
                      </a:r>
                      <a:r>
                        <a:rPr lang="en-US" altLang="ja-JP" sz="1400" b="0" dirty="0" smtClean="0">
                          <a:latin typeface="HG丸ｺﾞｼｯｸM-PRO" panose="020F0600000000000000" pitchFamily="50" charset="-128"/>
                          <a:ea typeface="HG丸ｺﾞｼｯｸM-PRO" panose="020F0600000000000000" pitchFamily="50" charset="-128"/>
                        </a:rPr>
                        <a:t>24,805</a:t>
                      </a:r>
                      <a:r>
                        <a:rPr lang="ja-JP" altLang="en-US" sz="1400" b="0" dirty="0" smtClean="0">
                          <a:latin typeface="HG丸ｺﾞｼｯｸM-PRO" panose="020F0600000000000000" pitchFamily="50" charset="-128"/>
                          <a:ea typeface="HG丸ｺﾞｼｯｸM-PRO" panose="020F0600000000000000" pitchFamily="50" charset="-128"/>
                        </a:rPr>
                        <a:t>点（</a:t>
                      </a:r>
                      <a:r>
                        <a:rPr lang="en-US" altLang="ja-JP" sz="1400" b="0" dirty="0" smtClean="0">
                          <a:latin typeface="HG丸ｺﾞｼｯｸM-PRO" panose="020F0600000000000000" pitchFamily="50" charset="-128"/>
                          <a:ea typeface="HG丸ｺﾞｼｯｸM-PRO" panose="020F0600000000000000" pitchFamily="50" charset="-128"/>
                        </a:rPr>
                        <a:t>114</a:t>
                      </a:r>
                      <a:r>
                        <a:rPr lang="ja-JP" altLang="en-US" sz="1400" b="0" dirty="0" smtClean="0">
                          <a:latin typeface="HG丸ｺﾞｼｯｸM-PRO" panose="020F0600000000000000" pitchFamily="50" charset="-128"/>
                          <a:ea typeface="HG丸ｺﾞｼｯｸM-PRO" panose="020F0600000000000000" pitchFamily="50" charset="-128"/>
                        </a:rPr>
                        <a:t>）</a:t>
                      </a:r>
                      <a:endParaRPr lang="en-US" altLang="ja-JP" sz="1400" b="0" dirty="0" smtClean="0">
                        <a:latin typeface="HG丸ｺﾞｼｯｸM-PRO" panose="020F0600000000000000" pitchFamily="50" charset="-128"/>
                        <a:ea typeface="HG丸ｺﾞｼｯｸM-PRO" panose="020F0600000000000000" pitchFamily="50" charset="-128"/>
                      </a:endParaRPr>
                    </a:p>
                    <a:p>
                      <a:pPr marL="180975" indent="-180975"/>
                      <a:r>
                        <a:rPr lang="ja-JP" altLang="en-US" sz="1400" b="0" dirty="0" smtClean="0">
                          <a:latin typeface="HG丸ｺﾞｼｯｸM-PRO" panose="020F0600000000000000" pitchFamily="50" charset="-128"/>
                          <a:ea typeface="HG丸ｺﾞｼｯｸM-PRO" panose="020F0600000000000000" pitchFamily="50" charset="-128"/>
                        </a:rPr>
                        <a:t>◆生活療養を受ける場合　 </a:t>
                      </a:r>
                      <a:r>
                        <a:rPr lang="en-US" altLang="ja-JP" sz="1400" b="0" dirty="0" smtClean="0">
                          <a:latin typeface="HG丸ｺﾞｼｯｸM-PRO" panose="020F0600000000000000" pitchFamily="50" charset="-128"/>
                          <a:ea typeface="HG丸ｺﾞｼｯｸM-PRO" panose="020F0600000000000000" pitchFamily="50" charset="-128"/>
                        </a:rPr>
                        <a:t>24,734</a:t>
                      </a:r>
                      <a:r>
                        <a:rPr lang="ja-JP" altLang="en-US" sz="1400" b="0" dirty="0" smtClean="0">
                          <a:latin typeface="HG丸ｺﾞｼｯｸM-PRO" panose="020F0600000000000000" pitchFamily="50" charset="-128"/>
                          <a:ea typeface="HG丸ｺﾞｼｯｸM-PRO" panose="020F0600000000000000" pitchFamily="50" charset="-128"/>
                        </a:rPr>
                        <a:t>点（</a:t>
                      </a:r>
                      <a:r>
                        <a:rPr lang="en-US" altLang="ja-JP" sz="1400" b="0" dirty="0" smtClean="0">
                          <a:latin typeface="HG丸ｺﾞｼｯｸM-PRO" panose="020F0600000000000000" pitchFamily="50" charset="-128"/>
                          <a:ea typeface="HG丸ｺﾞｼｯｸM-PRO" panose="020F0600000000000000" pitchFamily="50" charset="-128"/>
                        </a:rPr>
                        <a:t>113</a:t>
                      </a:r>
                      <a:r>
                        <a:rPr lang="ja-JP" altLang="en-US" sz="1400" b="0" dirty="0" smtClean="0">
                          <a:latin typeface="HG丸ｺﾞｼｯｸM-PRO" panose="020F0600000000000000" pitchFamily="50" charset="-128"/>
                          <a:ea typeface="HG丸ｺﾞｼｯｸM-PRO" panose="020F0600000000000000" pitchFamily="50" charset="-128"/>
                        </a:rPr>
                        <a:t>）</a:t>
                      </a:r>
                      <a:endParaRPr lang="ja-JP" altLang="en-US" sz="1400" b="0" dirty="0">
                        <a:latin typeface="HG丸ｺﾞｼｯｸM-PRO" panose="020F0600000000000000" pitchFamily="50" charset="-128"/>
                        <a:ea typeface="HG丸ｺﾞｼｯｸM-PRO" panose="020F0600000000000000" pitchFamily="50" charset="-128"/>
                      </a:endParaRPr>
                    </a:p>
                  </a:txBody>
                  <a:tcPr/>
                </a:tc>
              </a:tr>
              <a:tr h="370840">
                <a:tc>
                  <a:txBody>
                    <a:bodyPr/>
                    <a:lstStyle/>
                    <a:p>
                      <a:pPr marL="180975" indent="-180975"/>
                      <a:r>
                        <a:rPr lang="ja-JP" altLang="en-US" sz="1400" b="0" dirty="0" smtClean="0">
                          <a:latin typeface="HG丸ｺﾞｼｯｸM-PRO" panose="020F0600000000000000" pitchFamily="50" charset="-128"/>
                          <a:ea typeface="HG丸ｺﾞｼｯｸM-PRO" panose="020F0600000000000000" pitchFamily="50" charset="-128"/>
                        </a:rPr>
                        <a:t>レ　</a:t>
                      </a:r>
                      <a:r>
                        <a:rPr lang="en-US" altLang="ja-JP" sz="1400" b="0" dirty="0" smtClean="0">
                          <a:latin typeface="HG丸ｺﾞｼｯｸM-PRO" panose="020F0600000000000000" pitchFamily="50" charset="-128"/>
                          <a:ea typeface="HG丸ｺﾞｼｯｸM-PRO" panose="020F0600000000000000" pitchFamily="50" charset="-128"/>
                        </a:rPr>
                        <a:t>K634</a:t>
                      </a:r>
                      <a:r>
                        <a:rPr lang="ja-JP" altLang="en-US" sz="1400" b="0" dirty="0" smtClean="0">
                          <a:latin typeface="HG丸ｺﾞｼｯｸM-PRO" panose="020F0600000000000000" pitchFamily="50" charset="-128"/>
                          <a:ea typeface="HG丸ｺﾞｼｯｸM-PRO" panose="020F0600000000000000" pitchFamily="50" charset="-128"/>
                        </a:rPr>
                        <a:t>　腹腔鏡下鼠径ヘルニア手術</a:t>
                      </a:r>
                      <a:r>
                        <a:rPr lang="en-US" altLang="ja-JP" sz="1400" b="0" dirty="0" smtClean="0">
                          <a:latin typeface="HG丸ｺﾞｼｯｸM-PRO" panose="020F0600000000000000" pitchFamily="50" charset="-128"/>
                          <a:ea typeface="HG丸ｺﾞｼｯｸM-PRO" panose="020F0600000000000000" pitchFamily="50" charset="-128"/>
                        </a:rPr>
                        <a:t/>
                      </a:r>
                      <a:br>
                        <a:rPr lang="en-US" altLang="ja-JP" sz="1400" b="0" dirty="0" smtClean="0">
                          <a:latin typeface="HG丸ｺﾞｼｯｸM-PRO" panose="020F0600000000000000" pitchFamily="50" charset="-128"/>
                          <a:ea typeface="HG丸ｺﾞｼｯｸM-PRO" panose="020F0600000000000000" pitchFamily="50" charset="-128"/>
                        </a:rPr>
                      </a:br>
                      <a:r>
                        <a:rPr lang="ja-JP" altLang="en-US" sz="1400" b="0" dirty="0" smtClean="0">
                          <a:latin typeface="HG丸ｺﾞｼｯｸM-PRO" panose="020F0600000000000000" pitchFamily="50" charset="-128"/>
                          <a:ea typeface="HG丸ｺﾞｼｯｸM-PRO" panose="020F0600000000000000" pitchFamily="50" charset="-128"/>
                        </a:rPr>
                        <a:t>（両側）（</a:t>
                      </a:r>
                      <a:r>
                        <a:rPr lang="en-US" altLang="ja-JP" sz="1400" b="0" dirty="0" smtClean="0">
                          <a:latin typeface="HG丸ｺﾞｼｯｸM-PRO" panose="020F0600000000000000" pitchFamily="50" charset="-128"/>
                          <a:ea typeface="HG丸ｺﾞｼｯｸM-PRO" panose="020F0600000000000000" pitchFamily="50" charset="-128"/>
                        </a:rPr>
                        <a:t>15</a:t>
                      </a:r>
                      <a:r>
                        <a:rPr lang="ja-JP" altLang="en-US" sz="1400" b="0" dirty="0" smtClean="0">
                          <a:latin typeface="HG丸ｺﾞｼｯｸM-PRO" panose="020F0600000000000000" pitchFamily="50" charset="-128"/>
                          <a:ea typeface="HG丸ｺﾞｼｯｸM-PRO" panose="020F0600000000000000" pitchFamily="50" charset="-128"/>
                        </a:rPr>
                        <a:t>歳未満に限る）</a:t>
                      </a:r>
                      <a:endParaRPr lang="en-US" altLang="ja-JP" sz="1400" b="0" dirty="0" smtClean="0">
                        <a:latin typeface="HG丸ｺﾞｼｯｸM-PRO" panose="020F0600000000000000" pitchFamily="50" charset="-128"/>
                        <a:ea typeface="HG丸ｺﾞｼｯｸM-PRO" panose="020F0600000000000000" pitchFamily="50" charset="-128"/>
                      </a:endParaRPr>
                    </a:p>
                    <a:p>
                      <a:pPr marL="180975" indent="-180975"/>
                      <a:r>
                        <a:rPr lang="ja-JP" altLang="en-US" sz="1400" b="0" dirty="0" smtClean="0">
                          <a:latin typeface="HG丸ｺﾞｼｯｸM-PRO" panose="020F0600000000000000" pitchFamily="50" charset="-128"/>
                          <a:ea typeface="HG丸ｺﾞｼｯｸM-PRO" panose="020F0600000000000000" pitchFamily="50" charset="-128"/>
                        </a:rPr>
                        <a:t>　　　　　　　　　　　　 </a:t>
                      </a:r>
                      <a:r>
                        <a:rPr lang="en-US" altLang="ja-JP" sz="1400" b="0" dirty="0" smtClean="0">
                          <a:latin typeface="HG丸ｺﾞｼｯｸM-PRO" panose="020F0600000000000000" pitchFamily="50" charset="-128"/>
                          <a:ea typeface="HG丸ｺﾞｼｯｸM-PRO" panose="020F0600000000000000" pitchFamily="50" charset="-128"/>
                        </a:rPr>
                        <a:t>56,183</a:t>
                      </a:r>
                      <a:r>
                        <a:rPr lang="ja-JP" altLang="en-US" sz="1400" b="0" dirty="0" smtClean="0">
                          <a:latin typeface="HG丸ｺﾞｼｯｸM-PRO" panose="020F0600000000000000" pitchFamily="50" charset="-128"/>
                          <a:ea typeface="HG丸ｺﾞｼｯｸM-PRO" panose="020F0600000000000000" pitchFamily="50" charset="-128"/>
                        </a:rPr>
                        <a:t>点（</a:t>
                      </a:r>
                      <a:r>
                        <a:rPr lang="en-US" altLang="ja-JP" sz="1400" b="0" dirty="0" smtClean="0">
                          <a:latin typeface="HG丸ｺﾞｼｯｸM-PRO" panose="020F0600000000000000" pitchFamily="50" charset="-128"/>
                          <a:ea typeface="HG丸ｺﾞｼｯｸM-PRO" panose="020F0600000000000000" pitchFamily="50" charset="-128"/>
                        </a:rPr>
                        <a:t>114</a:t>
                      </a:r>
                      <a:r>
                        <a:rPr lang="ja-JP" altLang="en-US" sz="1400" b="0" dirty="0" smtClean="0">
                          <a:latin typeface="HG丸ｺﾞｼｯｸM-PRO" panose="020F0600000000000000" pitchFamily="50" charset="-128"/>
                          <a:ea typeface="HG丸ｺﾞｼｯｸM-PRO" panose="020F0600000000000000" pitchFamily="50" charset="-128"/>
                        </a:rPr>
                        <a:t>）</a:t>
                      </a:r>
                      <a:endParaRPr lang="en-US" altLang="ja-JP" sz="1400" b="0" dirty="0" smtClean="0">
                        <a:latin typeface="HG丸ｺﾞｼｯｸM-PRO" panose="020F0600000000000000" pitchFamily="50" charset="-128"/>
                        <a:ea typeface="HG丸ｺﾞｼｯｸM-PRO" panose="020F0600000000000000" pitchFamily="50" charset="-128"/>
                      </a:endParaRPr>
                    </a:p>
                    <a:p>
                      <a:pPr marL="180975" indent="-180975"/>
                      <a:r>
                        <a:rPr lang="ja-JP" altLang="en-US" sz="1400" b="0" dirty="0" smtClean="0">
                          <a:latin typeface="HG丸ｺﾞｼｯｸM-PRO" panose="020F0600000000000000" pitchFamily="50" charset="-128"/>
                          <a:ea typeface="HG丸ｺﾞｼｯｸM-PRO" panose="020F0600000000000000" pitchFamily="50" charset="-128"/>
                        </a:rPr>
                        <a:t>◆生活療養を受ける場合　 </a:t>
                      </a:r>
                      <a:r>
                        <a:rPr lang="en-US" altLang="ja-JP" sz="1400" b="0" dirty="0" smtClean="0">
                          <a:latin typeface="HG丸ｺﾞｼｯｸM-PRO" panose="020F0600000000000000" pitchFamily="50" charset="-128"/>
                          <a:ea typeface="HG丸ｺﾞｼｯｸM-PRO" panose="020F0600000000000000" pitchFamily="50" charset="-128"/>
                        </a:rPr>
                        <a:t>56,112</a:t>
                      </a:r>
                      <a:r>
                        <a:rPr lang="ja-JP" altLang="en-US" sz="1400" b="0" dirty="0" smtClean="0">
                          <a:latin typeface="HG丸ｺﾞｼｯｸM-PRO" panose="020F0600000000000000" pitchFamily="50" charset="-128"/>
                          <a:ea typeface="HG丸ｺﾞｼｯｸM-PRO" panose="020F0600000000000000" pitchFamily="50" charset="-128"/>
                        </a:rPr>
                        <a:t>点（</a:t>
                      </a:r>
                      <a:r>
                        <a:rPr lang="en-US" altLang="ja-JP" sz="1400" b="0" dirty="0" smtClean="0">
                          <a:latin typeface="HG丸ｺﾞｼｯｸM-PRO" panose="020F0600000000000000" pitchFamily="50" charset="-128"/>
                          <a:ea typeface="HG丸ｺﾞｼｯｸM-PRO" panose="020F0600000000000000" pitchFamily="50" charset="-128"/>
                        </a:rPr>
                        <a:t>113</a:t>
                      </a:r>
                      <a:r>
                        <a:rPr lang="ja-JP" altLang="en-US" sz="1400" b="0" dirty="0" smtClean="0">
                          <a:latin typeface="HG丸ｺﾞｼｯｸM-PRO" panose="020F0600000000000000" pitchFamily="50" charset="-128"/>
                          <a:ea typeface="HG丸ｺﾞｼｯｸM-PRO" panose="020F0600000000000000" pitchFamily="50" charset="-128"/>
                        </a:rPr>
                        <a:t>）</a:t>
                      </a:r>
                      <a:endParaRPr lang="ja-JP" altLang="en-US" sz="1400" b="0" dirty="0">
                        <a:latin typeface="HG丸ｺﾞｼｯｸM-PRO" panose="020F0600000000000000" pitchFamily="50" charset="-128"/>
                        <a:ea typeface="HG丸ｺﾞｼｯｸM-PRO" panose="020F0600000000000000" pitchFamily="50" charset="-128"/>
                      </a:endParaRPr>
                    </a:p>
                  </a:txBody>
                  <a:tcPr/>
                </a:tc>
              </a:tr>
              <a:tr h="370840">
                <a:tc>
                  <a:txBody>
                    <a:bodyPr/>
                    <a:lstStyle/>
                    <a:p>
                      <a:r>
                        <a:rPr lang="ja-JP" altLang="en-US" sz="1400" b="0" dirty="0" smtClean="0">
                          <a:latin typeface="HG丸ｺﾞｼｯｸM-PRO" panose="020F0600000000000000" pitchFamily="50" charset="-128"/>
                          <a:ea typeface="HG丸ｺﾞｼｯｸM-PRO" panose="020F0600000000000000" pitchFamily="50" charset="-128"/>
                        </a:rPr>
                        <a:t>ソ　</a:t>
                      </a:r>
                      <a:r>
                        <a:rPr lang="en-US" altLang="ja-JP" sz="1400" b="0" dirty="0" smtClean="0">
                          <a:latin typeface="HG丸ｺﾞｼｯｸM-PRO" panose="020F0600000000000000" pitchFamily="50" charset="-128"/>
                          <a:ea typeface="HG丸ｺﾞｼｯｸM-PRO" panose="020F0600000000000000" pitchFamily="50" charset="-128"/>
                        </a:rPr>
                        <a:t>K634</a:t>
                      </a:r>
                      <a:r>
                        <a:rPr lang="ja-JP" altLang="en-US" sz="1400" b="0" dirty="0" smtClean="0">
                          <a:latin typeface="HG丸ｺﾞｼｯｸM-PRO" panose="020F0600000000000000" pitchFamily="50" charset="-128"/>
                          <a:ea typeface="HG丸ｺﾞｼｯｸM-PRO" panose="020F0600000000000000" pitchFamily="50" charset="-128"/>
                        </a:rPr>
                        <a:t>　腹腔鏡下鼠径ヘルニア手術</a:t>
                      </a:r>
                      <a:endParaRPr lang="en-US" altLang="ja-JP" sz="1400" b="0" dirty="0" smtClean="0">
                        <a:latin typeface="HG丸ｺﾞｼｯｸM-PRO" panose="020F0600000000000000" pitchFamily="50" charset="-128"/>
                        <a:ea typeface="HG丸ｺﾞｼｯｸM-PRO" panose="020F0600000000000000" pitchFamily="50" charset="-128"/>
                      </a:endParaRPr>
                    </a:p>
                    <a:p>
                      <a:r>
                        <a:rPr lang="ja-JP" altLang="en-US" sz="1400" b="0" dirty="0" smtClean="0">
                          <a:latin typeface="HG丸ｺﾞｼｯｸM-PRO" panose="020F0600000000000000" pitchFamily="50" charset="-128"/>
                          <a:ea typeface="HG丸ｺﾞｼｯｸM-PRO" panose="020F0600000000000000" pitchFamily="50" charset="-128"/>
                        </a:rPr>
                        <a:t>　（両側）（</a:t>
                      </a:r>
                      <a:r>
                        <a:rPr lang="en-US" altLang="ja-JP" sz="1400" b="0" dirty="0" smtClean="0">
                          <a:latin typeface="HG丸ｺﾞｼｯｸM-PRO" panose="020F0600000000000000" pitchFamily="50" charset="-128"/>
                          <a:ea typeface="HG丸ｺﾞｼｯｸM-PRO" panose="020F0600000000000000" pitchFamily="50" charset="-128"/>
                        </a:rPr>
                        <a:t>15</a:t>
                      </a:r>
                      <a:r>
                        <a:rPr lang="ja-JP" altLang="en-US" sz="1400" b="0" dirty="0" smtClean="0">
                          <a:latin typeface="HG丸ｺﾞｼｯｸM-PRO" panose="020F0600000000000000" pitchFamily="50" charset="-128"/>
                          <a:ea typeface="HG丸ｺﾞｼｯｸM-PRO" panose="020F0600000000000000" pitchFamily="50" charset="-128"/>
                        </a:rPr>
                        <a:t>歳以上に限る）</a:t>
                      </a:r>
                      <a:endParaRPr lang="en-US" altLang="ja-JP" sz="1400" b="0" dirty="0" smtClean="0">
                        <a:latin typeface="HG丸ｺﾞｼｯｸM-PRO" panose="020F0600000000000000" pitchFamily="50" charset="-128"/>
                        <a:ea typeface="HG丸ｺﾞｼｯｸM-PRO" panose="020F0600000000000000" pitchFamily="50" charset="-128"/>
                      </a:endParaRPr>
                    </a:p>
                    <a:p>
                      <a:r>
                        <a:rPr lang="ja-JP" altLang="en-US" sz="1400" b="0" dirty="0" smtClean="0">
                          <a:latin typeface="HG丸ｺﾞｼｯｸM-PRO" panose="020F0600000000000000" pitchFamily="50" charset="-128"/>
                          <a:ea typeface="HG丸ｺﾞｼｯｸM-PRO" panose="020F0600000000000000" pitchFamily="50" charset="-128"/>
                        </a:rPr>
                        <a:t>　　　　　　　　　　　　 </a:t>
                      </a:r>
                      <a:r>
                        <a:rPr lang="en-US" altLang="ja-JP" sz="1400" b="0" dirty="0" smtClean="0">
                          <a:latin typeface="HG丸ｺﾞｼｯｸM-PRO" panose="020F0600000000000000" pitchFamily="50" charset="-128"/>
                          <a:ea typeface="HG丸ｺﾞｼｯｸM-PRO" panose="020F0600000000000000" pitchFamily="50" charset="-128"/>
                        </a:rPr>
                        <a:t>51,480</a:t>
                      </a:r>
                      <a:r>
                        <a:rPr lang="ja-JP" altLang="en-US" sz="1400" b="0" dirty="0" smtClean="0">
                          <a:latin typeface="HG丸ｺﾞｼｯｸM-PRO" panose="020F0600000000000000" pitchFamily="50" charset="-128"/>
                          <a:ea typeface="HG丸ｺﾞｼｯｸM-PRO" panose="020F0600000000000000" pitchFamily="50" charset="-128"/>
                        </a:rPr>
                        <a:t>点（</a:t>
                      </a:r>
                      <a:r>
                        <a:rPr lang="en-US" altLang="ja-JP" sz="1400" b="0" dirty="0" smtClean="0">
                          <a:latin typeface="HG丸ｺﾞｼｯｸM-PRO" panose="020F0600000000000000" pitchFamily="50" charset="-128"/>
                          <a:ea typeface="HG丸ｺﾞｼｯｸM-PRO" panose="020F0600000000000000" pitchFamily="50" charset="-128"/>
                        </a:rPr>
                        <a:t>114</a:t>
                      </a:r>
                      <a:r>
                        <a:rPr lang="ja-JP" altLang="en-US" sz="1400" b="0" dirty="0" smtClean="0">
                          <a:latin typeface="HG丸ｺﾞｼｯｸM-PRO" panose="020F0600000000000000" pitchFamily="50" charset="-128"/>
                          <a:ea typeface="HG丸ｺﾞｼｯｸM-PRO" panose="020F0600000000000000" pitchFamily="50" charset="-128"/>
                        </a:rPr>
                        <a:t>）</a:t>
                      </a:r>
                      <a:endParaRPr lang="en-US" altLang="ja-JP" sz="1400" b="0" dirty="0" smtClean="0">
                        <a:latin typeface="HG丸ｺﾞｼｯｸM-PRO" panose="020F0600000000000000" pitchFamily="50" charset="-128"/>
                        <a:ea typeface="HG丸ｺﾞｼｯｸM-PRO" panose="020F0600000000000000" pitchFamily="50" charset="-128"/>
                      </a:endParaRPr>
                    </a:p>
                    <a:p>
                      <a:r>
                        <a:rPr lang="ja-JP" altLang="en-US" sz="1400" b="0" dirty="0" smtClean="0">
                          <a:latin typeface="HG丸ｺﾞｼｯｸM-PRO" panose="020F0600000000000000" pitchFamily="50" charset="-128"/>
                          <a:ea typeface="HG丸ｺﾞｼｯｸM-PRO" panose="020F0600000000000000" pitchFamily="50" charset="-128"/>
                        </a:rPr>
                        <a:t>◆生活療養を受ける場合　 </a:t>
                      </a:r>
                      <a:r>
                        <a:rPr lang="en-US" altLang="ja-JP" sz="1400" b="0" dirty="0" smtClean="0">
                          <a:latin typeface="HG丸ｺﾞｼｯｸM-PRO" panose="020F0600000000000000" pitchFamily="50" charset="-128"/>
                          <a:ea typeface="HG丸ｺﾞｼｯｸM-PRO" panose="020F0600000000000000" pitchFamily="50" charset="-128"/>
                        </a:rPr>
                        <a:t>51,409</a:t>
                      </a:r>
                      <a:r>
                        <a:rPr lang="ja-JP" altLang="en-US" sz="1400" b="0" dirty="0" smtClean="0">
                          <a:latin typeface="HG丸ｺﾞｼｯｸM-PRO" panose="020F0600000000000000" pitchFamily="50" charset="-128"/>
                          <a:ea typeface="HG丸ｺﾞｼｯｸM-PRO" panose="020F0600000000000000" pitchFamily="50" charset="-128"/>
                        </a:rPr>
                        <a:t>点（</a:t>
                      </a:r>
                      <a:r>
                        <a:rPr lang="en-US" altLang="ja-JP" sz="1400" b="0" dirty="0" smtClean="0">
                          <a:latin typeface="HG丸ｺﾞｼｯｸM-PRO" panose="020F0600000000000000" pitchFamily="50" charset="-128"/>
                          <a:ea typeface="HG丸ｺﾞｼｯｸM-PRO" panose="020F0600000000000000" pitchFamily="50" charset="-128"/>
                        </a:rPr>
                        <a:t>113</a:t>
                      </a:r>
                      <a:r>
                        <a:rPr lang="ja-JP" altLang="en-US" sz="1400" b="0" dirty="0" smtClean="0">
                          <a:latin typeface="HG丸ｺﾞｼｯｸM-PRO" panose="020F0600000000000000" pitchFamily="50" charset="-128"/>
                          <a:ea typeface="HG丸ｺﾞｼｯｸM-PRO" panose="020F0600000000000000" pitchFamily="50" charset="-128"/>
                        </a:rPr>
                        <a:t>）</a:t>
                      </a:r>
                      <a:endParaRPr lang="ja-JP" altLang="en-US" sz="1400" b="0" dirty="0">
                        <a:latin typeface="HG丸ｺﾞｼｯｸM-PRO" panose="020F0600000000000000" pitchFamily="50" charset="-128"/>
                        <a:ea typeface="HG丸ｺﾞｼｯｸM-PRO" panose="020F0600000000000000" pitchFamily="50" charset="-128"/>
                      </a:endParaRPr>
                    </a:p>
                  </a:txBody>
                  <a:tcP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674212651"/>
              </p:ext>
            </p:extLst>
          </p:nvPr>
        </p:nvGraphicFramePr>
        <p:xfrm>
          <a:off x="4716016" y="980728"/>
          <a:ext cx="4032448" cy="4297680"/>
        </p:xfrm>
        <a:graphic>
          <a:graphicData uri="http://schemas.openxmlformats.org/drawingml/2006/table">
            <a:tbl>
              <a:tblPr firstRow="1" bandRow="1">
                <a:tableStyleId>{8A107856-5554-42FB-B03E-39F5DBC370BA}</a:tableStyleId>
              </a:tblPr>
              <a:tblGrid>
                <a:gridCol w="4032448"/>
              </a:tblGrid>
              <a:tr h="370840">
                <a:tc>
                  <a:txBody>
                    <a:bodyPr/>
                    <a:lstStyle/>
                    <a:p>
                      <a:pPr marL="180975" indent="-180975"/>
                      <a:r>
                        <a:rPr lang="ja-JP" altLang="en-US" sz="1400" b="0" dirty="0" smtClean="0">
                          <a:latin typeface="HG丸ｺﾞｼｯｸM-PRO" panose="020F0600000000000000" pitchFamily="50" charset="-128"/>
                          <a:ea typeface="HG丸ｺﾞｼｯｸM-PRO" panose="020F0600000000000000" pitchFamily="50" charset="-128"/>
                        </a:rPr>
                        <a:t>ツ　</a:t>
                      </a:r>
                      <a:r>
                        <a:rPr lang="en-US" altLang="ja-JP" sz="1400" b="0" dirty="0" smtClean="0">
                          <a:latin typeface="HG丸ｺﾞｼｯｸM-PRO" panose="020F0600000000000000" pitchFamily="50" charset="-128"/>
                          <a:ea typeface="HG丸ｺﾞｼｯｸM-PRO" panose="020F0600000000000000" pitchFamily="50" charset="-128"/>
                        </a:rPr>
                        <a:t>K721</a:t>
                      </a:r>
                      <a:r>
                        <a:rPr lang="ja-JP" altLang="en-US" sz="1400" b="0" dirty="0" smtClean="0">
                          <a:latin typeface="HG丸ｺﾞｼｯｸM-PRO" panose="020F0600000000000000" pitchFamily="50" charset="-128"/>
                          <a:ea typeface="HG丸ｺﾞｼｯｸM-PRO" panose="020F0600000000000000" pitchFamily="50" charset="-128"/>
                        </a:rPr>
                        <a:t>　内視鏡的結腸ポリープ・粘膜</a:t>
                      </a:r>
                      <a:r>
                        <a:rPr lang="en-US" altLang="ja-JP" sz="1400" b="0" dirty="0" smtClean="0">
                          <a:latin typeface="HG丸ｺﾞｼｯｸM-PRO" panose="020F0600000000000000" pitchFamily="50" charset="-128"/>
                          <a:ea typeface="HG丸ｺﾞｼｯｸM-PRO" panose="020F0600000000000000" pitchFamily="50" charset="-128"/>
                        </a:rPr>
                        <a:t/>
                      </a:r>
                      <a:br>
                        <a:rPr lang="en-US" altLang="ja-JP" sz="1400" b="0" dirty="0" smtClean="0">
                          <a:latin typeface="HG丸ｺﾞｼｯｸM-PRO" panose="020F0600000000000000" pitchFamily="50" charset="-128"/>
                          <a:ea typeface="HG丸ｺﾞｼｯｸM-PRO" panose="020F0600000000000000" pitchFamily="50" charset="-128"/>
                        </a:rPr>
                      </a:br>
                      <a:r>
                        <a:rPr lang="ja-JP" altLang="en-US" sz="1400" b="0" dirty="0" smtClean="0">
                          <a:latin typeface="HG丸ｺﾞｼｯｸM-PRO" panose="020F0600000000000000" pitchFamily="50" charset="-128"/>
                          <a:ea typeface="HG丸ｺﾞｼｯｸM-PRO" panose="020F0600000000000000" pitchFamily="50" charset="-128"/>
                        </a:rPr>
                        <a:t>切除術　１　長径２</a:t>
                      </a:r>
                      <a:r>
                        <a:rPr lang="en-US" altLang="ja-JP" sz="1400" b="0" dirty="0" smtClean="0">
                          <a:latin typeface="HG丸ｺﾞｼｯｸM-PRO" panose="020F0600000000000000" pitchFamily="50" charset="-128"/>
                          <a:ea typeface="HG丸ｺﾞｼｯｸM-PRO" panose="020F0600000000000000" pitchFamily="50" charset="-128"/>
                        </a:rPr>
                        <a:t>cm</a:t>
                      </a:r>
                      <a:r>
                        <a:rPr lang="ja-JP" altLang="en-US" sz="1400" b="0" dirty="0" smtClean="0">
                          <a:latin typeface="HG丸ｺﾞｼｯｸM-PRO" panose="020F0600000000000000" pitchFamily="50" charset="-128"/>
                          <a:ea typeface="HG丸ｺﾞｼｯｸM-PRO" panose="020F0600000000000000" pitchFamily="50" charset="-128"/>
                        </a:rPr>
                        <a:t>未満</a:t>
                      </a:r>
                      <a:r>
                        <a:rPr lang="ja-JP" altLang="en-US" sz="1400" b="0" baseline="0" dirty="0" smtClean="0">
                          <a:latin typeface="HG丸ｺﾞｼｯｸM-PRO" panose="020F0600000000000000" pitchFamily="50" charset="-128"/>
                          <a:ea typeface="HG丸ｺﾞｼｯｸM-PRO" panose="020F0600000000000000" pitchFamily="50" charset="-128"/>
                        </a:rPr>
                        <a:t> </a:t>
                      </a:r>
                      <a:endParaRPr lang="en-US" altLang="ja-JP" sz="1400" b="0" baseline="0" dirty="0" smtClean="0">
                        <a:latin typeface="HG丸ｺﾞｼｯｸM-PRO" panose="020F0600000000000000" pitchFamily="50" charset="-128"/>
                        <a:ea typeface="HG丸ｺﾞｼｯｸM-PRO" panose="020F0600000000000000" pitchFamily="50" charset="-128"/>
                      </a:endParaRPr>
                    </a:p>
                    <a:p>
                      <a:pPr marL="180975" indent="-180975"/>
                      <a:r>
                        <a:rPr lang="ja-JP" altLang="en-US" sz="1400" b="0" baseline="0" dirty="0" smtClean="0">
                          <a:latin typeface="HG丸ｺﾞｼｯｸM-PRO" panose="020F0600000000000000" pitchFamily="50" charset="-128"/>
                          <a:ea typeface="HG丸ｺﾞｼｯｸM-PRO" panose="020F0600000000000000" pitchFamily="50" charset="-128"/>
                        </a:rPr>
                        <a:t>　　　　　　　　　　　　 </a:t>
                      </a:r>
                      <a:r>
                        <a:rPr lang="en-US" altLang="ja-JP" sz="1400" b="0" dirty="0" smtClean="0">
                          <a:latin typeface="HG丸ｺﾞｼｯｸM-PRO" panose="020F0600000000000000" pitchFamily="50" charset="-128"/>
                          <a:ea typeface="HG丸ｺﾞｼｯｸM-PRO" panose="020F0600000000000000" pitchFamily="50" charset="-128"/>
                        </a:rPr>
                        <a:t>14,661</a:t>
                      </a:r>
                      <a:r>
                        <a:rPr lang="ja-JP" altLang="en-US" sz="1400" b="0" dirty="0" smtClean="0">
                          <a:latin typeface="HG丸ｺﾞｼｯｸM-PRO" panose="020F0600000000000000" pitchFamily="50" charset="-128"/>
                          <a:ea typeface="HG丸ｺﾞｼｯｸM-PRO" panose="020F0600000000000000" pitchFamily="50" charset="-128"/>
                        </a:rPr>
                        <a:t>点（</a:t>
                      </a:r>
                      <a:r>
                        <a:rPr lang="en-US" altLang="ja-JP" sz="1400" b="0" dirty="0" smtClean="0">
                          <a:latin typeface="HG丸ｺﾞｼｯｸM-PRO" panose="020F0600000000000000" pitchFamily="50" charset="-128"/>
                          <a:ea typeface="HG丸ｺﾞｼｯｸM-PRO" panose="020F0600000000000000" pitchFamily="50" charset="-128"/>
                        </a:rPr>
                        <a:t>114</a:t>
                      </a:r>
                      <a:r>
                        <a:rPr lang="ja-JP" altLang="en-US" sz="1400" b="0" dirty="0" smtClean="0">
                          <a:latin typeface="HG丸ｺﾞｼｯｸM-PRO" panose="020F0600000000000000" pitchFamily="50" charset="-128"/>
                          <a:ea typeface="HG丸ｺﾞｼｯｸM-PRO" panose="020F0600000000000000" pitchFamily="50" charset="-128"/>
                        </a:rPr>
                        <a:t>）</a:t>
                      </a:r>
                      <a:endParaRPr lang="en-US" altLang="ja-JP" sz="1400" b="0" dirty="0" smtClean="0">
                        <a:latin typeface="HG丸ｺﾞｼｯｸM-PRO" panose="020F0600000000000000" pitchFamily="50" charset="-128"/>
                        <a:ea typeface="HG丸ｺﾞｼｯｸM-PRO" panose="020F0600000000000000" pitchFamily="50" charset="-128"/>
                      </a:endParaRPr>
                    </a:p>
                    <a:p>
                      <a:pPr marL="180975" indent="-180975"/>
                      <a:r>
                        <a:rPr lang="ja-JP" altLang="en-US" sz="1400" b="0" dirty="0" smtClean="0">
                          <a:latin typeface="HG丸ｺﾞｼｯｸM-PRO" panose="020F0600000000000000" pitchFamily="50" charset="-128"/>
                          <a:ea typeface="HG丸ｺﾞｼｯｸM-PRO" panose="020F0600000000000000" pitchFamily="50" charset="-128"/>
                        </a:rPr>
                        <a:t>◆生活療養を受ける場合　 </a:t>
                      </a:r>
                      <a:r>
                        <a:rPr lang="en-US" altLang="ja-JP" sz="1400" b="0" dirty="0" smtClean="0">
                          <a:latin typeface="HG丸ｺﾞｼｯｸM-PRO" panose="020F0600000000000000" pitchFamily="50" charset="-128"/>
                          <a:ea typeface="HG丸ｺﾞｼｯｸM-PRO" panose="020F0600000000000000" pitchFamily="50" charset="-128"/>
                        </a:rPr>
                        <a:t>14,590</a:t>
                      </a:r>
                      <a:r>
                        <a:rPr lang="ja-JP" altLang="en-US" sz="1400" b="0" dirty="0" smtClean="0">
                          <a:latin typeface="HG丸ｺﾞｼｯｸM-PRO" panose="020F0600000000000000" pitchFamily="50" charset="-128"/>
                          <a:ea typeface="HG丸ｺﾞｼｯｸM-PRO" panose="020F0600000000000000" pitchFamily="50" charset="-128"/>
                        </a:rPr>
                        <a:t>点（</a:t>
                      </a:r>
                      <a:r>
                        <a:rPr lang="en-US" altLang="ja-JP" sz="1400" b="0" dirty="0" smtClean="0">
                          <a:latin typeface="HG丸ｺﾞｼｯｸM-PRO" panose="020F0600000000000000" pitchFamily="50" charset="-128"/>
                          <a:ea typeface="HG丸ｺﾞｼｯｸM-PRO" panose="020F0600000000000000" pitchFamily="50" charset="-128"/>
                        </a:rPr>
                        <a:t>113</a:t>
                      </a:r>
                      <a:r>
                        <a:rPr lang="ja-JP" altLang="en-US" sz="1400" b="0" dirty="0" smtClean="0">
                          <a:latin typeface="HG丸ｺﾞｼｯｸM-PRO" panose="020F0600000000000000" pitchFamily="50" charset="-128"/>
                          <a:ea typeface="HG丸ｺﾞｼｯｸM-PRO" panose="020F0600000000000000" pitchFamily="50" charset="-128"/>
                        </a:rPr>
                        <a:t>）</a:t>
                      </a:r>
                    </a:p>
                  </a:txBody>
                  <a:tcPr/>
                </a:tc>
              </a:tr>
              <a:tr h="370840">
                <a:tc>
                  <a:txBody>
                    <a:bodyPr/>
                    <a:lstStyle/>
                    <a:p>
                      <a:pPr marL="180975" indent="-180975"/>
                      <a:r>
                        <a:rPr lang="ja-JP" altLang="en-US" sz="1400" b="0" dirty="0" smtClean="0">
                          <a:latin typeface="HG丸ｺﾞｼｯｸM-PRO" panose="020F0600000000000000" pitchFamily="50" charset="-128"/>
                          <a:ea typeface="HG丸ｺﾞｼｯｸM-PRO" panose="020F0600000000000000" pitchFamily="50" charset="-128"/>
                        </a:rPr>
                        <a:t>ネ　</a:t>
                      </a:r>
                      <a:r>
                        <a:rPr lang="en-US" altLang="ja-JP" sz="1400" b="0" dirty="0" smtClean="0">
                          <a:latin typeface="HG丸ｺﾞｼｯｸM-PRO" panose="020F0600000000000000" pitchFamily="50" charset="-128"/>
                          <a:ea typeface="HG丸ｺﾞｼｯｸM-PRO" panose="020F0600000000000000" pitchFamily="50" charset="-128"/>
                        </a:rPr>
                        <a:t>K721</a:t>
                      </a:r>
                      <a:r>
                        <a:rPr lang="ja-JP" altLang="en-US" sz="1400" b="0" dirty="0" smtClean="0">
                          <a:latin typeface="HG丸ｺﾞｼｯｸM-PRO" panose="020F0600000000000000" pitchFamily="50" charset="-128"/>
                          <a:ea typeface="HG丸ｺﾞｼｯｸM-PRO" panose="020F0600000000000000" pitchFamily="50" charset="-128"/>
                        </a:rPr>
                        <a:t>　内視鏡的結腸ポリープ・粘膜</a:t>
                      </a:r>
                      <a:r>
                        <a:rPr lang="en-US" altLang="ja-JP" sz="1400" b="0" dirty="0" smtClean="0">
                          <a:latin typeface="HG丸ｺﾞｼｯｸM-PRO" panose="020F0600000000000000" pitchFamily="50" charset="-128"/>
                          <a:ea typeface="HG丸ｺﾞｼｯｸM-PRO" panose="020F0600000000000000" pitchFamily="50" charset="-128"/>
                        </a:rPr>
                        <a:t/>
                      </a:r>
                      <a:br>
                        <a:rPr lang="en-US" altLang="ja-JP" sz="1400" b="0" dirty="0" smtClean="0">
                          <a:latin typeface="HG丸ｺﾞｼｯｸM-PRO" panose="020F0600000000000000" pitchFamily="50" charset="-128"/>
                          <a:ea typeface="HG丸ｺﾞｼｯｸM-PRO" panose="020F0600000000000000" pitchFamily="50" charset="-128"/>
                        </a:rPr>
                      </a:br>
                      <a:r>
                        <a:rPr lang="ja-JP" altLang="en-US" sz="1400" b="0" dirty="0" smtClean="0">
                          <a:latin typeface="HG丸ｺﾞｼｯｸM-PRO" panose="020F0600000000000000" pitchFamily="50" charset="-128"/>
                          <a:ea typeface="HG丸ｺﾞｼｯｸM-PRO" panose="020F0600000000000000" pitchFamily="50" charset="-128"/>
                        </a:rPr>
                        <a:t>切除術　２　長径２</a:t>
                      </a:r>
                      <a:r>
                        <a:rPr lang="en-US" altLang="ja-JP" sz="1400" b="0" dirty="0" smtClean="0">
                          <a:latin typeface="HG丸ｺﾞｼｯｸM-PRO" panose="020F0600000000000000" pitchFamily="50" charset="-128"/>
                          <a:ea typeface="HG丸ｺﾞｼｯｸM-PRO" panose="020F0600000000000000" pitchFamily="50" charset="-128"/>
                        </a:rPr>
                        <a:t>cm</a:t>
                      </a:r>
                      <a:r>
                        <a:rPr lang="ja-JP" altLang="en-US" sz="1400" b="0" dirty="0" smtClean="0">
                          <a:latin typeface="HG丸ｺﾞｼｯｸM-PRO" panose="020F0600000000000000" pitchFamily="50" charset="-128"/>
                          <a:ea typeface="HG丸ｺﾞｼｯｸM-PRO" panose="020F0600000000000000" pitchFamily="50" charset="-128"/>
                        </a:rPr>
                        <a:t>以上</a:t>
                      </a:r>
                      <a:r>
                        <a:rPr lang="ja-JP" altLang="en-US" sz="1400" b="0" baseline="0" dirty="0" smtClean="0">
                          <a:latin typeface="HG丸ｺﾞｼｯｸM-PRO" panose="020F0600000000000000" pitchFamily="50" charset="-128"/>
                          <a:ea typeface="HG丸ｺﾞｼｯｸM-PRO" panose="020F0600000000000000" pitchFamily="50" charset="-128"/>
                        </a:rPr>
                        <a:t> </a:t>
                      </a:r>
                      <a:endParaRPr lang="en-US" altLang="ja-JP" sz="1400" b="0" baseline="0" dirty="0" smtClean="0">
                        <a:latin typeface="HG丸ｺﾞｼｯｸM-PRO" panose="020F0600000000000000" pitchFamily="50" charset="-128"/>
                        <a:ea typeface="HG丸ｺﾞｼｯｸM-PRO" panose="020F0600000000000000" pitchFamily="50" charset="-128"/>
                      </a:endParaRPr>
                    </a:p>
                    <a:p>
                      <a:pPr marL="180975" indent="-180975"/>
                      <a:r>
                        <a:rPr lang="ja-JP" altLang="en-US" sz="1400" b="0" baseline="0" dirty="0" smtClean="0">
                          <a:latin typeface="HG丸ｺﾞｼｯｸM-PRO" panose="020F0600000000000000" pitchFamily="50" charset="-128"/>
                          <a:ea typeface="HG丸ｺﾞｼｯｸM-PRO" panose="020F0600000000000000" pitchFamily="50" charset="-128"/>
                        </a:rPr>
                        <a:t>　　　　　　　　　　　　 </a:t>
                      </a:r>
                      <a:r>
                        <a:rPr lang="en-US" altLang="ja-JP" sz="1400" b="0" baseline="0" dirty="0" smtClean="0">
                          <a:latin typeface="HG丸ｺﾞｼｯｸM-PRO" panose="020F0600000000000000" pitchFamily="50" charset="-128"/>
                          <a:ea typeface="HG丸ｺﾞｼｯｸM-PRO" panose="020F0600000000000000" pitchFamily="50" charset="-128"/>
                        </a:rPr>
                        <a:t>18,932</a:t>
                      </a:r>
                      <a:r>
                        <a:rPr lang="ja-JP" altLang="en-US" sz="1400" b="0" dirty="0" smtClean="0">
                          <a:latin typeface="HG丸ｺﾞｼｯｸM-PRO" panose="020F0600000000000000" pitchFamily="50" charset="-128"/>
                          <a:ea typeface="HG丸ｺﾞｼｯｸM-PRO" panose="020F0600000000000000" pitchFamily="50" charset="-128"/>
                        </a:rPr>
                        <a:t>点（</a:t>
                      </a:r>
                      <a:r>
                        <a:rPr lang="en-US" altLang="ja-JP" sz="1400" b="0" dirty="0" smtClean="0">
                          <a:latin typeface="HG丸ｺﾞｼｯｸM-PRO" panose="020F0600000000000000" pitchFamily="50" charset="-128"/>
                          <a:ea typeface="HG丸ｺﾞｼｯｸM-PRO" panose="020F0600000000000000" pitchFamily="50" charset="-128"/>
                        </a:rPr>
                        <a:t>114</a:t>
                      </a:r>
                      <a:r>
                        <a:rPr lang="ja-JP" altLang="en-US" sz="1400" b="0" dirty="0" smtClean="0">
                          <a:latin typeface="HG丸ｺﾞｼｯｸM-PRO" panose="020F0600000000000000" pitchFamily="50" charset="-128"/>
                          <a:ea typeface="HG丸ｺﾞｼｯｸM-PRO" panose="020F0600000000000000" pitchFamily="50" charset="-128"/>
                        </a:rPr>
                        <a:t>）</a:t>
                      </a:r>
                      <a:endParaRPr lang="en-US" altLang="ja-JP" sz="1400" b="0" dirty="0" smtClean="0">
                        <a:latin typeface="HG丸ｺﾞｼｯｸM-PRO" panose="020F0600000000000000" pitchFamily="50" charset="-128"/>
                        <a:ea typeface="HG丸ｺﾞｼｯｸM-PRO" panose="020F0600000000000000" pitchFamily="50" charset="-128"/>
                      </a:endParaRPr>
                    </a:p>
                    <a:p>
                      <a:pPr marL="180975" indent="-180975"/>
                      <a:r>
                        <a:rPr lang="ja-JP" altLang="en-US" sz="1400" b="0" dirty="0" smtClean="0">
                          <a:latin typeface="HG丸ｺﾞｼｯｸM-PRO" panose="020F0600000000000000" pitchFamily="50" charset="-128"/>
                          <a:ea typeface="HG丸ｺﾞｼｯｸM-PRO" panose="020F0600000000000000" pitchFamily="50" charset="-128"/>
                        </a:rPr>
                        <a:t>◆生活療養を受ける場合　 </a:t>
                      </a:r>
                      <a:r>
                        <a:rPr lang="en-US" altLang="ja-JP" sz="1400" b="0" dirty="0" smtClean="0">
                          <a:latin typeface="HG丸ｺﾞｼｯｸM-PRO" panose="020F0600000000000000" pitchFamily="50" charset="-128"/>
                          <a:ea typeface="HG丸ｺﾞｼｯｸM-PRO" panose="020F0600000000000000" pitchFamily="50" charset="-128"/>
                        </a:rPr>
                        <a:t>18,861</a:t>
                      </a:r>
                      <a:r>
                        <a:rPr lang="ja-JP" altLang="en-US" sz="1400" b="0" dirty="0" smtClean="0">
                          <a:latin typeface="HG丸ｺﾞｼｯｸM-PRO" panose="020F0600000000000000" pitchFamily="50" charset="-128"/>
                          <a:ea typeface="HG丸ｺﾞｼｯｸM-PRO" panose="020F0600000000000000" pitchFamily="50" charset="-128"/>
                        </a:rPr>
                        <a:t>点（</a:t>
                      </a:r>
                      <a:r>
                        <a:rPr lang="en-US" altLang="ja-JP" sz="1400" b="0" dirty="0" smtClean="0">
                          <a:latin typeface="HG丸ｺﾞｼｯｸM-PRO" panose="020F0600000000000000" pitchFamily="50" charset="-128"/>
                          <a:ea typeface="HG丸ｺﾞｼｯｸM-PRO" panose="020F0600000000000000" pitchFamily="50" charset="-128"/>
                        </a:rPr>
                        <a:t>113</a:t>
                      </a:r>
                      <a:r>
                        <a:rPr lang="ja-JP" altLang="en-US" sz="1400" b="0" dirty="0" smtClean="0">
                          <a:latin typeface="HG丸ｺﾞｼｯｸM-PRO" panose="020F0600000000000000" pitchFamily="50" charset="-128"/>
                          <a:ea typeface="HG丸ｺﾞｼｯｸM-PRO" panose="020F0600000000000000" pitchFamily="50" charset="-128"/>
                        </a:rPr>
                        <a:t>）</a:t>
                      </a:r>
                      <a:endParaRPr lang="ja-JP" altLang="en-US" sz="1400" b="0" dirty="0">
                        <a:latin typeface="HG丸ｺﾞｼｯｸM-PRO" panose="020F0600000000000000" pitchFamily="50" charset="-128"/>
                        <a:ea typeface="HG丸ｺﾞｼｯｸM-PRO" panose="020F0600000000000000" pitchFamily="50" charset="-128"/>
                      </a:endParaRPr>
                    </a:p>
                  </a:txBody>
                  <a:tcPr/>
                </a:tc>
              </a:tr>
              <a:tr h="370840">
                <a:tc>
                  <a:txBody>
                    <a:bodyPr/>
                    <a:lstStyle/>
                    <a:p>
                      <a:r>
                        <a:rPr lang="ja-JP" altLang="en-US" sz="1400" b="0" dirty="0" smtClean="0">
                          <a:latin typeface="HG丸ｺﾞｼｯｸM-PRO" panose="020F0600000000000000" pitchFamily="50" charset="-128"/>
                          <a:ea typeface="HG丸ｺﾞｼｯｸM-PRO" panose="020F0600000000000000" pitchFamily="50" charset="-128"/>
                        </a:rPr>
                        <a:t>ナ　</a:t>
                      </a:r>
                      <a:r>
                        <a:rPr lang="en-US" altLang="ja-JP" sz="1400" b="0" dirty="0" smtClean="0">
                          <a:latin typeface="HG丸ｺﾞｼｯｸM-PRO" panose="020F0600000000000000" pitchFamily="50" charset="-128"/>
                          <a:ea typeface="HG丸ｺﾞｼｯｸM-PRO" panose="020F0600000000000000" pitchFamily="50" charset="-128"/>
                        </a:rPr>
                        <a:t>K743</a:t>
                      </a:r>
                      <a:r>
                        <a:rPr lang="ja-JP" altLang="en-US" sz="1400" b="0" dirty="0" smtClean="0">
                          <a:latin typeface="HG丸ｺﾞｼｯｸM-PRO" panose="020F0600000000000000" pitchFamily="50" charset="-128"/>
                          <a:ea typeface="HG丸ｺﾞｼｯｸM-PRO" panose="020F0600000000000000" pitchFamily="50" charset="-128"/>
                        </a:rPr>
                        <a:t>　痔核手術（</a:t>
                      </a:r>
                      <a:r>
                        <a:rPr lang="ja-JP" altLang="en-US" sz="1400" b="0" u="sng" dirty="0" smtClean="0">
                          <a:latin typeface="HG丸ｺﾞｼｯｸM-PRO" panose="020F0600000000000000" pitchFamily="50" charset="-128"/>
                          <a:ea typeface="HG丸ｺﾞｼｯｸM-PRO" panose="020F0600000000000000" pitchFamily="50" charset="-128"/>
                        </a:rPr>
                        <a:t>脱肛を含む</a:t>
                      </a:r>
                      <a:r>
                        <a:rPr lang="ja-JP" altLang="en-US" sz="1400" b="0" dirty="0" smtClean="0">
                          <a:latin typeface="HG丸ｺﾞｼｯｸM-PRO" panose="020F0600000000000000" pitchFamily="50" charset="-128"/>
                          <a:ea typeface="HG丸ｺﾞｼｯｸM-PRO" panose="020F0600000000000000" pitchFamily="50" charset="-128"/>
                        </a:rPr>
                        <a:t>）</a:t>
                      </a:r>
                      <a:endParaRPr lang="en-US" altLang="ja-JP" sz="1400" b="0" dirty="0" smtClean="0">
                        <a:latin typeface="HG丸ｺﾞｼｯｸM-PRO" panose="020F0600000000000000" pitchFamily="50" charset="-128"/>
                        <a:ea typeface="HG丸ｺﾞｼｯｸM-PRO" panose="020F0600000000000000" pitchFamily="50" charset="-128"/>
                      </a:endParaRPr>
                    </a:p>
                    <a:p>
                      <a:r>
                        <a:rPr lang="ja-JP" altLang="en-US" sz="1400" b="0" dirty="0" smtClean="0">
                          <a:latin typeface="HG丸ｺﾞｼｯｸM-PRO" panose="020F0600000000000000" pitchFamily="50" charset="-128"/>
                          <a:ea typeface="HG丸ｺﾞｼｯｸM-PRO" panose="020F0600000000000000" pitchFamily="50" charset="-128"/>
                        </a:rPr>
                        <a:t>　２　硬化療法（四段階注射法によるもの）</a:t>
                      </a:r>
                      <a:endParaRPr lang="en-US" altLang="ja-JP" sz="1400" b="0" dirty="0" smtClean="0">
                        <a:latin typeface="HG丸ｺﾞｼｯｸM-PRO" panose="020F0600000000000000" pitchFamily="50" charset="-128"/>
                        <a:ea typeface="HG丸ｺﾞｼｯｸM-PRO" panose="020F0600000000000000" pitchFamily="50" charset="-128"/>
                      </a:endParaRPr>
                    </a:p>
                    <a:p>
                      <a:r>
                        <a:rPr lang="ja-JP" altLang="en-US" sz="1400" b="0" dirty="0" smtClean="0">
                          <a:latin typeface="HG丸ｺﾞｼｯｸM-PRO" panose="020F0600000000000000" pitchFamily="50" charset="-128"/>
                          <a:ea typeface="HG丸ｺﾞｼｯｸM-PRO" panose="020F0600000000000000" pitchFamily="50" charset="-128"/>
                        </a:rPr>
                        <a:t>　　　　　　　　　　　　</a:t>
                      </a:r>
                      <a:r>
                        <a:rPr lang="ja-JP" altLang="en-US" sz="1400" b="0" baseline="0" dirty="0" smtClean="0">
                          <a:latin typeface="HG丸ｺﾞｼｯｸM-PRO" panose="020F0600000000000000" pitchFamily="50" charset="-128"/>
                          <a:ea typeface="HG丸ｺﾞｼｯｸM-PRO" panose="020F0600000000000000" pitchFamily="50" charset="-128"/>
                        </a:rPr>
                        <a:t> </a:t>
                      </a:r>
                      <a:r>
                        <a:rPr lang="en-US" altLang="ja-JP" sz="1400" b="0" baseline="0" dirty="0" smtClean="0">
                          <a:latin typeface="HG丸ｺﾞｼｯｸM-PRO" panose="020F0600000000000000" pitchFamily="50" charset="-128"/>
                          <a:ea typeface="HG丸ｺﾞｼｯｸM-PRO" panose="020F0600000000000000" pitchFamily="50" charset="-128"/>
                        </a:rPr>
                        <a:t>13,410</a:t>
                      </a:r>
                      <a:r>
                        <a:rPr lang="ja-JP" altLang="en-US" sz="1400" b="0" baseline="0" dirty="0" smtClean="0">
                          <a:latin typeface="HG丸ｺﾞｼｯｸM-PRO" panose="020F0600000000000000" pitchFamily="50" charset="-128"/>
                          <a:ea typeface="HG丸ｺﾞｼｯｸM-PRO" panose="020F0600000000000000" pitchFamily="50" charset="-128"/>
                        </a:rPr>
                        <a:t>点（</a:t>
                      </a:r>
                      <a:r>
                        <a:rPr lang="en-US" altLang="ja-JP" sz="1400" b="0" baseline="0" dirty="0" smtClean="0">
                          <a:latin typeface="HG丸ｺﾞｼｯｸM-PRO" panose="020F0600000000000000" pitchFamily="50" charset="-128"/>
                          <a:ea typeface="HG丸ｺﾞｼｯｸM-PRO" panose="020F0600000000000000" pitchFamily="50" charset="-128"/>
                        </a:rPr>
                        <a:t>114</a:t>
                      </a:r>
                      <a:r>
                        <a:rPr lang="ja-JP" altLang="en-US" sz="1400" b="0" baseline="0" dirty="0" smtClean="0">
                          <a:latin typeface="HG丸ｺﾞｼｯｸM-PRO" panose="020F0600000000000000" pitchFamily="50" charset="-128"/>
                          <a:ea typeface="HG丸ｺﾞｼｯｸM-PRO" panose="020F0600000000000000" pitchFamily="50" charset="-128"/>
                        </a:rPr>
                        <a:t>）</a:t>
                      </a:r>
                      <a:endParaRPr lang="en-US" altLang="ja-JP" sz="1400" b="0" baseline="0" dirty="0" smtClean="0">
                        <a:latin typeface="HG丸ｺﾞｼｯｸM-PRO" panose="020F0600000000000000" pitchFamily="50" charset="-128"/>
                        <a:ea typeface="HG丸ｺﾞｼｯｸM-PRO" panose="020F0600000000000000" pitchFamily="50" charset="-128"/>
                      </a:endParaRPr>
                    </a:p>
                    <a:p>
                      <a:r>
                        <a:rPr lang="ja-JP" altLang="en-US" sz="1400" b="0" baseline="0" dirty="0" smtClean="0">
                          <a:latin typeface="HG丸ｺﾞｼｯｸM-PRO" panose="020F0600000000000000" pitchFamily="50" charset="-128"/>
                          <a:ea typeface="HG丸ｺﾞｼｯｸM-PRO" panose="020F0600000000000000" pitchFamily="50" charset="-128"/>
                        </a:rPr>
                        <a:t>◆生活療養を受ける場合　 </a:t>
                      </a:r>
                      <a:r>
                        <a:rPr lang="en-US" altLang="ja-JP" sz="1400" b="0" baseline="0" dirty="0" smtClean="0">
                          <a:latin typeface="HG丸ｺﾞｼｯｸM-PRO" panose="020F0600000000000000" pitchFamily="50" charset="-128"/>
                          <a:ea typeface="HG丸ｺﾞｼｯｸM-PRO" panose="020F0600000000000000" pitchFamily="50" charset="-128"/>
                        </a:rPr>
                        <a:t>13,339</a:t>
                      </a:r>
                      <a:r>
                        <a:rPr lang="ja-JP" altLang="en-US" sz="1400" b="0" baseline="0" dirty="0" smtClean="0">
                          <a:latin typeface="HG丸ｺﾞｼｯｸM-PRO" panose="020F0600000000000000" pitchFamily="50" charset="-128"/>
                          <a:ea typeface="HG丸ｺﾞｼｯｸM-PRO" panose="020F0600000000000000" pitchFamily="50" charset="-128"/>
                        </a:rPr>
                        <a:t>点（</a:t>
                      </a:r>
                      <a:r>
                        <a:rPr lang="en-US" altLang="ja-JP" sz="1400" b="0" baseline="0" dirty="0" smtClean="0">
                          <a:latin typeface="HG丸ｺﾞｼｯｸM-PRO" panose="020F0600000000000000" pitchFamily="50" charset="-128"/>
                          <a:ea typeface="HG丸ｺﾞｼｯｸM-PRO" panose="020F0600000000000000" pitchFamily="50" charset="-128"/>
                        </a:rPr>
                        <a:t>113</a:t>
                      </a:r>
                      <a:r>
                        <a:rPr lang="ja-JP" altLang="en-US" sz="1400" b="0" baseline="0" dirty="0" smtClean="0">
                          <a:latin typeface="HG丸ｺﾞｼｯｸM-PRO" panose="020F0600000000000000" pitchFamily="50" charset="-128"/>
                          <a:ea typeface="HG丸ｺﾞｼｯｸM-PRO" panose="020F0600000000000000" pitchFamily="50" charset="-128"/>
                        </a:rPr>
                        <a:t>）</a:t>
                      </a:r>
                      <a:endParaRPr lang="ja-JP" altLang="en-US" sz="1400" b="0" dirty="0">
                        <a:latin typeface="HG丸ｺﾞｼｯｸM-PRO" panose="020F0600000000000000" pitchFamily="50" charset="-128"/>
                        <a:ea typeface="HG丸ｺﾞｼｯｸM-PRO" panose="020F0600000000000000" pitchFamily="50" charset="-128"/>
                      </a:endParaRPr>
                    </a:p>
                  </a:txBody>
                  <a:tcPr/>
                </a:tc>
              </a:tr>
              <a:tr h="370840">
                <a:tc>
                  <a:txBody>
                    <a:bodyPr/>
                    <a:lstStyle/>
                    <a:p>
                      <a:r>
                        <a:rPr lang="ja-JP" altLang="en-US" sz="1400" b="0" dirty="0" smtClean="0">
                          <a:latin typeface="HG丸ｺﾞｼｯｸM-PRO" panose="020F0600000000000000" pitchFamily="50" charset="-128"/>
                          <a:ea typeface="HG丸ｺﾞｼｯｸM-PRO" panose="020F0600000000000000" pitchFamily="50" charset="-128"/>
                        </a:rPr>
                        <a:t>ラ　</a:t>
                      </a:r>
                      <a:r>
                        <a:rPr lang="en-US" altLang="ja-JP" sz="1400" b="0" dirty="0" smtClean="0">
                          <a:latin typeface="HG丸ｺﾞｼｯｸM-PRO" panose="020F0600000000000000" pitchFamily="50" charset="-128"/>
                          <a:ea typeface="HG丸ｺﾞｼｯｸM-PRO" panose="020F0600000000000000" pitchFamily="50" charset="-128"/>
                        </a:rPr>
                        <a:t>K867</a:t>
                      </a:r>
                      <a:r>
                        <a:rPr lang="ja-JP" altLang="en-US" sz="1400" b="0" dirty="0" smtClean="0">
                          <a:latin typeface="HG丸ｺﾞｼｯｸM-PRO" panose="020F0600000000000000" pitchFamily="50" charset="-128"/>
                          <a:ea typeface="HG丸ｺﾞｼｯｸM-PRO" panose="020F0600000000000000" pitchFamily="50" charset="-128"/>
                        </a:rPr>
                        <a:t>　子宮頸部（腟部）切除術</a:t>
                      </a:r>
                      <a:endParaRPr lang="en-US" altLang="ja-JP" sz="1400" b="0" dirty="0" smtClean="0">
                        <a:latin typeface="HG丸ｺﾞｼｯｸM-PRO" panose="020F0600000000000000" pitchFamily="50" charset="-128"/>
                        <a:ea typeface="HG丸ｺﾞｼｯｸM-PRO" panose="020F0600000000000000" pitchFamily="50" charset="-128"/>
                      </a:endParaRPr>
                    </a:p>
                    <a:p>
                      <a:r>
                        <a:rPr lang="en-US" altLang="ja-JP" sz="1400" b="0" dirty="0" smtClean="0">
                          <a:latin typeface="HG丸ｺﾞｼｯｸM-PRO" panose="020F0600000000000000" pitchFamily="50" charset="-128"/>
                          <a:ea typeface="HG丸ｺﾞｼｯｸM-PRO" panose="020F0600000000000000" pitchFamily="50" charset="-128"/>
                        </a:rPr>
                        <a:t> </a:t>
                      </a:r>
                      <a:r>
                        <a:rPr lang="ja-JP" altLang="en-US" sz="1400" b="0" dirty="0" smtClean="0">
                          <a:latin typeface="HG丸ｺﾞｼｯｸM-PRO" panose="020F0600000000000000" pitchFamily="50" charset="-128"/>
                          <a:ea typeface="HG丸ｺﾞｼｯｸM-PRO" panose="020F0600000000000000" pitchFamily="50" charset="-128"/>
                        </a:rPr>
                        <a:t>　　　　　　　　　　　　</a:t>
                      </a:r>
                      <a:r>
                        <a:rPr lang="en-US" altLang="ja-JP" sz="1400" b="0" dirty="0" smtClean="0">
                          <a:latin typeface="HG丸ｺﾞｼｯｸM-PRO" panose="020F0600000000000000" pitchFamily="50" charset="-128"/>
                          <a:ea typeface="HG丸ｺﾞｼｯｸM-PRO" panose="020F0600000000000000" pitchFamily="50" charset="-128"/>
                        </a:rPr>
                        <a:t>18,400</a:t>
                      </a:r>
                      <a:r>
                        <a:rPr lang="ja-JP" altLang="en-US" sz="1400" b="0" dirty="0" smtClean="0">
                          <a:latin typeface="HG丸ｺﾞｼｯｸM-PRO" panose="020F0600000000000000" pitchFamily="50" charset="-128"/>
                          <a:ea typeface="HG丸ｺﾞｼｯｸM-PRO" panose="020F0600000000000000" pitchFamily="50" charset="-128"/>
                        </a:rPr>
                        <a:t>点（</a:t>
                      </a:r>
                      <a:r>
                        <a:rPr lang="en-US" altLang="ja-JP" sz="1400" b="0" dirty="0" smtClean="0">
                          <a:latin typeface="HG丸ｺﾞｼｯｸM-PRO" panose="020F0600000000000000" pitchFamily="50" charset="-128"/>
                          <a:ea typeface="HG丸ｺﾞｼｯｸM-PRO" panose="020F0600000000000000" pitchFamily="50" charset="-128"/>
                        </a:rPr>
                        <a:t>114</a:t>
                      </a:r>
                      <a:r>
                        <a:rPr lang="ja-JP" altLang="en-US" sz="1400" b="0" dirty="0" smtClean="0">
                          <a:latin typeface="HG丸ｺﾞｼｯｸM-PRO" panose="020F0600000000000000" pitchFamily="50" charset="-128"/>
                          <a:ea typeface="HG丸ｺﾞｼｯｸM-PRO" panose="020F0600000000000000" pitchFamily="50" charset="-128"/>
                        </a:rPr>
                        <a:t>）</a:t>
                      </a:r>
                      <a:endParaRPr lang="en-US" altLang="ja-JP" sz="1400" b="0" dirty="0" smtClean="0">
                        <a:latin typeface="HG丸ｺﾞｼｯｸM-PRO" panose="020F0600000000000000" pitchFamily="50" charset="-128"/>
                        <a:ea typeface="HG丸ｺﾞｼｯｸM-PRO" panose="020F0600000000000000" pitchFamily="50" charset="-128"/>
                      </a:endParaRPr>
                    </a:p>
                    <a:p>
                      <a:r>
                        <a:rPr lang="ja-JP" altLang="en-US" sz="1400" b="0" dirty="0" smtClean="0">
                          <a:latin typeface="HG丸ｺﾞｼｯｸM-PRO" panose="020F0600000000000000" pitchFamily="50" charset="-128"/>
                          <a:ea typeface="HG丸ｺﾞｼｯｸM-PRO" panose="020F0600000000000000" pitchFamily="50" charset="-128"/>
                        </a:rPr>
                        <a:t>◆生活療養を受ける場合 　</a:t>
                      </a:r>
                      <a:r>
                        <a:rPr lang="en-US" altLang="ja-JP" sz="1400" b="0" dirty="0" smtClean="0">
                          <a:latin typeface="HG丸ｺﾞｼｯｸM-PRO" panose="020F0600000000000000" pitchFamily="50" charset="-128"/>
                          <a:ea typeface="HG丸ｺﾞｼｯｸM-PRO" panose="020F0600000000000000" pitchFamily="50" charset="-128"/>
                        </a:rPr>
                        <a:t>18,329</a:t>
                      </a:r>
                      <a:r>
                        <a:rPr lang="ja-JP" altLang="en-US" sz="1400" b="0" dirty="0" smtClean="0">
                          <a:latin typeface="HG丸ｺﾞｼｯｸM-PRO" panose="020F0600000000000000" pitchFamily="50" charset="-128"/>
                          <a:ea typeface="HG丸ｺﾞｼｯｸM-PRO" panose="020F0600000000000000" pitchFamily="50" charset="-128"/>
                        </a:rPr>
                        <a:t>点（</a:t>
                      </a:r>
                      <a:r>
                        <a:rPr lang="en-US" altLang="ja-JP" sz="1400" b="0" dirty="0" smtClean="0">
                          <a:latin typeface="HG丸ｺﾞｼｯｸM-PRO" panose="020F0600000000000000" pitchFamily="50" charset="-128"/>
                          <a:ea typeface="HG丸ｺﾞｼｯｸM-PRO" panose="020F0600000000000000" pitchFamily="50" charset="-128"/>
                        </a:rPr>
                        <a:t>113</a:t>
                      </a:r>
                      <a:r>
                        <a:rPr lang="ja-JP" altLang="en-US" sz="1400" b="0" dirty="0" smtClean="0">
                          <a:latin typeface="HG丸ｺﾞｼｯｸM-PRO" panose="020F0600000000000000" pitchFamily="50" charset="-128"/>
                          <a:ea typeface="HG丸ｺﾞｼｯｸM-PRO" panose="020F0600000000000000" pitchFamily="50" charset="-128"/>
                        </a:rPr>
                        <a:t>）</a:t>
                      </a:r>
                      <a:endParaRPr lang="ja-JP" altLang="en-US" sz="1400" b="0" dirty="0">
                        <a:latin typeface="HG丸ｺﾞｼｯｸM-PRO" panose="020F0600000000000000" pitchFamily="50" charset="-128"/>
                        <a:ea typeface="HG丸ｺﾞｼｯｸM-PRO" panose="020F0600000000000000" pitchFamily="50" charset="-128"/>
                      </a:endParaRPr>
                    </a:p>
                  </a:txBody>
                  <a:tcPr/>
                </a:tc>
              </a:tr>
              <a:tr h="370840">
                <a:tc>
                  <a:txBody>
                    <a:bodyPr/>
                    <a:lstStyle/>
                    <a:p>
                      <a:r>
                        <a:rPr lang="ja-JP" altLang="en-US" sz="1400" b="0" dirty="0" smtClean="0">
                          <a:latin typeface="HG丸ｺﾞｼｯｸM-PRO" panose="020F0600000000000000" pitchFamily="50" charset="-128"/>
                          <a:ea typeface="HG丸ｺﾞｼｯｸM-PRO" panose="020F0600000000000000" pitchFamily="50" charset="-128"/>
                        </a:rPr>
                        <a:t>ム　</a:t>
                      </a:r>
                      <a:r>
                        <a:rPr lang="en-US" altLang="ja-JP" sz="1400" b="0" dirty="0" smtClean="0">
                          <a:latin typeface="HG丸ｺﾞｼｯｸM-PRO" panose="020F0600000000000000" pitchFamily="50" charset="-128"/>
                          <a:ea typeface="HG丸ｺﾞｼｯｸM-PRO" panose="020F0600000000000000" pitchFamily="50" charset="-128"/>
                        </a:rPr>
                        <a:t>K873</a:t>
                      </a:r>
                      <a:r>
                        <a:rPr lang="ja-JP" altLang="en-US" sz="1400" b="0" dirty="0" smtClean="0">
                          <a:latin typeface="HG丸ｺﾞｼｯｸM-PRO" panose="020F0600000000000000" pitchFamily="50" charset="-128"/>
                          <a:ea typeface="HG丸ｺﾞｼｯｸM-PRO" panose="020F0600000000000000" pitchFamily="50" charset="-128"/>
                        </a:rPr>
                        <a:t>　子宮鏡下子宮筋腫摘出術</a:t>
                      </a:r>
                      <a:endParaRPr lang="en-US" altLang="ja-JP" sz="1400" b="0" dirty="0" smtClean="0">
                        <a:latin typeface="HG丸ｺﾞｼｯｸM-PRO" panose="020F0600000000000000" pitchFamily="50" charset="-128"/>
                        <a:ea typeface="HG丸ｺﾞｼｯｸM-PRO" panose="020F0600000000000000" pitchFamily="50" charset="-128"/>
                      </a:endParaRPr>
                    </a:p>
                    <a:p>
                      <a:r>
                        <a:rPr lang="en-US" altLang="ja-JP" sz="1400" b="0" dirty="0" smtClean="0">
                          <a:latin typeface="HG丸ｺﾞｼｯｸM-PRO" panose="020F0600000000000000" pitchFamily="50" charset="-128"/>
                          <a:ea typeface="HG丸ｺﾞｼｯｸM-PRO" panose="020F0600000000000000" pitchFamily="50" charset="-128"/>
                        </a:rPr>
                        <a:t> </a:t>
                      </a:r>
                      <a:r>
                        <a:rPr lang="ja-JP" altLang="en-US" sz="1400" b="0" dirty="0" smtClean="0">
                          <a:latin typeface="HG丸ｺﾞｼｯｸM-PRO" panose="020F0600000000000000" pitchFamily="50" charset="-128"/>
                          <a:ea typeface="HG丸ｺﾞｼｯｸM-PRO" panose="020F0600000000000000" pitchFamily="50" charset="-128"/>
                        </a:rPr>
                        <a:t>　　　　　　　　　　　　</a:t>
                      </a:r>
                      <a:r>
                        <a:rPr lang="en-US" altLang="ja-JP" sz="1400" b="0" dirty="0" smtClean="0">
                          <a:latin typeface="HG丸ｺﾞｼｯｸM-PRO" panose="020F0600000000000000" pitchFamily="50" charset="-128"/>
                          <a:ea typeface="HG丸ｺﾞｼｯｸM-PRO" panose="020F0600000000000000" pitchFamily="50" charset="-128"/>
                        </a:rPr>
                        <a:t>35,524</a:t>
                      </a:r>
                      <a:r>
                        <a:rPr lang="ja-JP" altLang="en-US" sz="1400" b="0" dirty="0" smtClean="0">
                          <a:latin typeface="HG丸ｺﾞｼｯｸM-PRO" panose="020F0600000000000000" pitchFamily="50" charset="-128"/>
                          <a:ea typeface="HG丸ｺﾞｼｯｸM-PRO" panose="020F0600000000000000" pitchFamily="50" charset="-128"/>
                        </a:rPr>
                        <a:t>点（</a:t>
                      </a:r>
                      <a:r>
                        <a:rPr lang="en-US" altLang="ja-JP" sz="1400" b="0" dirty="0" smtClean="0">
                          <a:latin typeface="HG丸ｺﾞｼｯｸM-PRO" panose="020F0600000000000000" pitchFamily="50" charset="-128"/>
                          <a:ea typeface="HG丸ｺﾞｼｯｸM-PRO" panose="020F0600000000000000" pitchFamily="50" charset="-128"/>
                        </a:rPr>
                        <a:t>114</a:t>
                      </a:r>
                      <a:r>
                        <a:rPr lang="ja-JP" altLang="en-US" sz="1400" b="0" dirty="0" smtClean="0">
                          <a:latin typeface="HG丸ｺﾞｼｯｸM-PRO" panose="020F0600000000000000" pitchFamily="50" charset="-128"/>
                          <a:ea typeface="HG丸ｺﾞｼｯｸM-PRO" panose="020F0600000000000000" pitchFamily="50" charset="-128"/>
                        </a:rPr>
                        <a:t>）</a:t>
                      </a:r>
                      <a:endParaRPr lang="en-US" altLang="ja-JP" sz="1400" b="0" dirty="0" smtClean="0">
                        <a:latin typeface="HG丸ｺﾞｼｯｸM-PRO" panose="020F0600000000000000" pitchFamily="50" charset="-128"/>
                        <a:ea typeface="HG丸ｺﾞｼｯｸM-PRO" panose="020F0600000000000000" pitchFamily="50" charset="-128"/>
                      </a:endParaRPr>
                    </a:p>
                    <a:p>
                      <a:r>
                        <a:rPr lang="ja-JP" altLang="en-US" sz="1400" b="0" dirty="0" smtClean="0">
                          <a:latin typeface="HG丸ｺﾞｼｯｸM-PRO" panose="020F0600000000000000" pitchFamily="50" charset="-128"/>
                          <a:ea typeface="HG丸ｺﾞｼｯｸM-PRO" panose="020F0600000000000000" pitchFamily="50" charset="-128"/>
                        </a:rPr>
                        <a:t>◆生活療養を受ける場合　 </a:t>
                      </a:r>
                      <a:r>
                        <a:rPr lang="en-US" altLang="ja-JP" sz="1400" b="0" dirty="0" smtClean="0">
                          <a:latin typeface="HG丸ｺﾞｼｯｸM-PRO" panose="020F0600000000000000" pitchFamily="50" charset="-128"/>
                          <a:ea typeface="HG丸ｺﾞｼｯｸM-PRO" panose="020F0600000000000000" pitchFamily="50" charset="-128"/>
                        </a:rPr>
                        <a:t>35,453</a:t>
                      </a:r>
                      <a:r>
                        <a:rPr lang="ja-JP" altLang="en-US" sz="1400" b="0" dirty="0" smtClean="0">
                          <a:latin typeface="HG丸ｺﾞｼｯｸM-PRO" panose="020F0600000000000000" pitchFamily="50" charset="-128"/>
                          <a:ea typeface="HG丸ｺﾞｼｯｸM-PRO" panose="020F0600000000000000" pitchFamily="50" charset="-128"/>
                        </a:rPr>
                        <a:t>点（</a:t>
                      </a:r>
                      <a:r>
                        <a:rPr lang="en-US" altLang="ja-JP" sz="1400" b="0" dirty="0" smtClean="0">
                          <a:latin typeface="HG丸ｺﾞｼｯｸM-PRO" panose="020F0600000000000000" pitchFamily="50" charset="-128"/>
                          <a:ea typeface="HG丸ｺﾞｼｯｸM-PRO" panose="020F0600000000000000" pitchFamily="50" charset="-128"/>
                        </a:rPr>
                        <a:t>113</a:t>
                      </a:r>
                      <a:r>
                        <a:rPr lang="ja-JP" altLang="en-US" sz="1400" b="0" dirty="0" smtClean="0">
                          <a:latin typeface="HG丸ｺﾞｼｯｸM-PRO" panose="020F0600000000000000" pitchFamily="50" charset="-128"/>
                          <a:ea typeface="HG丸ｺﾞｼｯｸM-PRO" panose="020F0600000000000000" pitchFamily="50" charset="-128"/>
                        </a:rPr>
                        <a:t>）</a:t>
                      </a:r>
                      <a:endParaRPr lang="ja-JP" altLang="en-US" sz="1400" b="0" dirty="0">
                        <a:latin typeface="HG丸ｺﾞｼｯｸM-PRO" panose="020F0600000000000000" pitchFamily="50" charset="-128"/>
                        <a:ea typeface="HG丸ｺﾞｼｯｸM-PRO" panose="020F0600000000000000" pitchFamily="50" charset="-128"/>
                      </a:endParaRPr>
                    </a:p>
                  </a:txBody>
                  <a:tcPr/>
                </a:tc>
              </a:tr>
            </a:tbl>
          </a:graphicData>
        </a:graphic>
      </p:graphicFrame>
    </p:spTree>
    <p:extLst>
      <p:ext uri="{BB962C8B-B14F-4D97-AF65-F5344CB8AC3E}">
        <p14:creationId xmlns:p14="http://schemas.microsoft.com/office/powerpoint/2010/main" val="139511238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6256" y="6470766"/>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97</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2"/>
          <p:cNvSpPr/>
          <p:nvPr/>
        </p:nvSpPr>
        <p:spPr>
          <a:xfrm>
            <a:off x="107504" y="1340768"/>
            <a:ext cx="8208912" cy="18002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5" name="タイトル 1"/>
          <p:cNvSpPr txBox="1">
            <a:spLocks/>
          </p:cNvSpPr>
          <p:nvPr/>
        </p:nvSpPr>
        <p:spPr>
          <a:xfrm>
            <a:off x="457200" y="1412776"/>
            <a:ext cx="7643192" cy="1575048"/>
          </a:xfrm>
          <a:prstGeom prst="flowChartAlternateProcess">
            <a:avLst/>
          </a:prstGeom>
          <a:noFill/>
          <a:ln w="28575">
            <a:noFill/>
          </a:ln>
          <a:effectLst>
            <a:outerShdw blurRad="50800" dist="38100" algn="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smtClean="0">
                <a:solidFill>
                  <a:srgbClr val="002060"/>
                </a:solidFill>
                <a:latin typeface="+mj-ea"/>
              </a:rPr>
              <a:t>【</a:t>
            </a:r>
            <a:r>
              <a:rPr lang="ja-JP" altLang="en-US" sz="3200" smtClean="0">
                <a:solidFill>
                  <a:srgbClr val="002060"/>
                </a:solidFill>
                <a:latin typeface="+mj-ea"/>
              </a:rPr>
              <a:t>第２章　特掲診療料</a:t>
            </a:r>
            <a:r>
              <a:rPr lang="en-US" altLang="ja-JP" sz="3200" smtClean="0">
                <a:solidFill>
                  <a:srgbClr val="002060"/>
                </a:solidFill>
                <a:latin typeface="+mj-ea"/>
              </a:rPr>
              <a:t>】</a:t>
            </a:r>
            <a:br>
              <a:rPr lang="en-US" altLang="ja-JP" sz="3200" smtClean="0">
                <a:solidFill>
                  <a:srgbClr val="002060"/>
                </a:solidFill>
                <a:latin typeface="+mj-ea"/>
              </a:rPr>
            </a:br>
            <a:r>
              <a:rPr lang="ja-JP" altLang="en-US" sz="4800" u="sng" smtClean="0">
                <a:solidFill>
                  <a:srgbClr val="002060"/>
                </a:solidFill>
                <a:latin typeface="+mj-ea"/>
              </a:rPr>
              <a:t>第１部　医 学 管 理 等</a:t>
            </a:r>
            <a:endParaRPr lang="ja-JP" altLang="en-US" sz="4800" u="sng" dirty="0">
              <a:solidFill>
                <a:srgbClr val="002060"/>
              </a:solidFill>
              <a:latin typeface="+mj-ea"/>
            </a:endParaRPr>
          </a:p>
        </p:txBody>
      </p:sp>
    </p:spTree>
    <p:extLst>
      <p:ext uri="{BB962C8B-B14F-4D97-AF65-F5344CB8AC3E}">
        <p14:creationId xmlns:p14="http://schemas.microsoft.com/office/powerpoint/2010/main" val="3854269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323528" y="2204864"/>
            <a:ext cx="8496944" cy="4392488"/>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 5"/>
          <p:cNvSpPr/>
          <p:nvPr/>
        </p:nvSpPr>
        <p:spPr>
          <a:xfrm>
            <a:off x="323528" y="620688"/>
            <a:ext cx="8496944" cy="20162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5536" y="836712"/>
            <a:ext cx="8352928" cy="5904656"/>
          </a:xfrm>
        </p:spPr>
        <p:txBody>
          <a:bodyPr>
            <a:normAutofit/>
          </a:bodyPr>
          <a:lstStyle/>
          <a:p>
            <a:pPr marL="0" indent="0">
              <a:buNone/>
            </a:pPr>
            <a:r>
              <a:rPr kumimoji="1" lang="en-US" altLang="ja-JP" sz="3000" dirty="0" smtClean="0">
                <a:latin typeface="HG丸ｺﾞｼｯｸM-PRO" panose="020F0600000000000000" pitchFamily="50" charset="-128"/>
                <a:ea typeface="HG丸ｺﾞｼｯｸM-PRO" panose="020F0600000000000000" pitchFamily="50" charset="-128"/>
              </a:rPr>
              <a:t>B001</a:t>
            </a:r>
            <a:r>
              <a:rPr lang="ja-JP" altLang="en-US" sz="3000" dirty="0">
                <a:latin typeface="HG丸ｺﾞｼｯｸM-PRO" panose="020F0600000000000000" pitchFamily="50" charset="-128"/>
                <a:ea typeface="HG丸ｺﾞｼｯｸM-PRO" panose="020F0600000000000000" pitchFamily="50" charset="-128"/>
              </a:rPr>
              <a:t> </a:t>
            </a:r>
            <a:r>
              <a:rPr lang="ja-JP" altLang="en-US" sz="3000" dirty="0" smtClean="0">
                <a:latin typeface="HG丸ｺﾞｼｯｸM-PRO" panose="020F0600000000000000" pitchFamily="50" charset="-128"/>
                <a:ea typeface="HG丸ｺﾞｼｯｸM-PRO" panose="020F0600000000000000" pitchFamily="50" charset="-128"/>
              </a:rPr>
              <a:t> </a:t>
            </a:r>
            <a:r>
              <a:rPr kumimoji="1" lang="en-US" altLang="ja-JP" sz="3000" dirty="0" smtClean="0">
                <a:latin typeface="HG丸ｺﾞｼｯｸM-PRO" panose="020F0600000000000000" pitchFamily="50" charset="-128"/>
                <a:ea typeface="HG丸ｺﾞｼｯｸM-PRO" panose="020F0600000000000000" pitchFamily="50" charset="-128"/>
              </a:rPr>
              <a:t>10</a:t>
            </a:r>
            <a:r>
              <a:rPr kumimoji="1" lang="ja-JP" altLang="en-US" sz="3000" dirty="0" smtClean="0">
                <a:latin typeface="HG丸ｺﾞｼｯｸM-PRO" panose="020F0600000000000000" pitchFamily="50" charset="-128"/>
                <a:ea typeface="HG丸ｺﾞｼｯｸM-PRO" panose="020F0600000000000000" pitchFamily="50" charset="-128"/>
              </a:rPr>
              <a:t>  入院栄養食事指導料（週</a:t>
            </a:r>
            <a:r>
              <a:rPr kumimoji="1" lang="en-US" altLang="ja-JP" sz="3000" dirty="0" smtClean="0">
                <a:latin typeface="HG丸ｺﾞｼｯｸM-PRO" panose="020F0600000000000000" pitchFamily="50" charset="-128"/>
                <a:ea typeface="HG丸ｺﾞｼｯｸM-PRO" panose="020F0600000000000000" pitchFamily="50" charset="-128"/>
              </a:rPr>
              <a:t>1</a:t>
            </a:r>
            <a:r>
              <a:rPr kumimoji="1" lang="ja-JP" altLang="en-US" sz="3000" dirty="0" smtClean="0">
                <a:latin typeface="HG丸ｺﾞｼｯｸM-PRO" panose="020F0600000000000000" pitchFamily="50" charset="-128"/>
                <a:ea typeface="HG丸ｺﾞｼｯｸM-PRO" panose="020F0600000000000000" pitchFamily="50" charset="-128"/>
              </a:rPr>
              <a:t>回）</a:t>
            </a:r>
            <a:endParaRPr kumimoji="1" lang="en-US" altLang="ja-JP" sz="3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000" dirty="0">
                <a:latin typeface="HG丸ｺﾞｼｯｸM-PRO" panose="020F0600000000000000" pitchFamily="50" charset="-128"/>
                <a:ea typeface="HG丸ｺﾞｼｯｸM-PRO" panose="020F0600000000000000" pitchFamily="50" charset="-128"/>
              </a:rPr>
              <a:t>　</a:t>
            </a:r>
            <a:r>
              <a:rPr lang="ja-JP" altLang="en-US" sz="3000" dirty="0" smtClean="0">
                <a:latin typeface="HG丸ｺﾞｼｯｸM-PRO" panose="020F0600000000000000" pitchFamily="50" charset="-128"/>
                <a:ea typeface="HG丸ｺﾞｼｯｸM-PRO" panose="020F0600000000000000" pitchFamily="50" charset="-128"/>
              </a:rPr>
              <a:t>イ  入院栄養食事指導料１  　１３０点</a:t>
            </a:r>
            <a:endParaRPr lang="en-US" altLang="ja-JP" sz="30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3000" dirty="0">
                <a:solidFill>
                  <a:srgbClr val="0000FF"/>
                </a:solidFill>
                <a:latin typeface="HG丸ｺﾞｼｯｸM-PRO" panose="020F0600000000000000" pitchFamily="50" charset="-128"/>
                <a:ea typeface="HG丸ｺﾞｼｯｸM-PRO" panose="020F0600000000000000" pitchFamily="50" charset="-128"/>
              </a:rPr>
              <a:t>　</a:t>
            </a:r>
            <a:r>
              <a:rPr kumimoji="1" lang="ja-JP" altLang="en-US" sz="3000" dirty="0" smtClean="0">
                <a:solidFill>
                  <a:srgbClr val="FF0000"/>
                </a:solidFill>
                <a:latin typeface="HG丸ｺﾞｼｯｸM-PRO" panose="020F0600000000000000" pitchFamily="50" charset="-128"/>
                <a:ea typeface="HG丸ｺﾞｼｯｸM-PRO" panose="020F0600000000000000" pitchFamily="50" charset="-128"/>
              </a:rPr>
              <a:t>ロ  入院栄養食事指導料２  　１２５点（新）</a:t>
            </a:r>
            <a:endParaRPr kumimoji="1" lang="en-US" altLang="ja-JP" sz="30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kumimoji="1" lang="en-US" altLang="ja-JP" sz="1400" dirty="0" smtClean="0">
              <a:solidFill>
                <a:srgbClr val="0000FF"/>
              </a:solidFill>
              <a:latin typeface="HG丸ｺﾞｼｯｸM-PRO" panose="020F0600000000000000" pitchFamily="50" charset="-128"/>
              <a:ea typeface="HG丸ｺﾞｼｯｸM-PRO" panose="020F0600000000000000" pitchFamily="50" charset="-128"/>
            </a:endParaRPr>
          </a:p>
          <a:p>
            <a:pPr marL="0" indent="0">
              <a:buNone/>
            </a:pP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算定要件</a:t>
            </a:r>
            <a:r>
              <a:rPr lang="en-US" altLang="ja-JP" sz="2400" dirty="0" smtClean="0">
                <a:latin typeface="HG丸ｺﾞｼｯｸM-PRO" panose="020F0600000000000000" pitchFamily="50" charset="-128"/>
                <a:ea typeface="HG丸ｺﾞｼｯｸM-PRO" panose="020F0600000000000000" pitchFamily="50" charset="-128"/>
              </a:rPr>
              <a:t>】</a:t>
            </a: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　入院</a:t>
            </a:r>
            <a:r>
              <a:rPr lang="ja-JP" altLang="en-US" sz="2400" dirty="0">
                <a:latin typeface="HG丸ｺﾞｼｯｸM-PRO" panose="020F0600000000000000" pitchFamily="50" charset="-128"/>
                <a:ea typeface="HG丸ｺﾞｼｯｸM-PRO" panose="020F0600000000000000" pitchFamily="50" charset="-128"/>
              </a:rPr>
              <a:t>栄養食事指導料</a:t>
            </a:r>
            <a:r>
              <a:rPr lang="ja-JP" altLang="en-US" sz="2400" dirty="0" smtClean="0">
                <a:latin typeface="HG丸ｺﾞｼｯｸM-PRO" panose="020F0600000000000000" pitchFamily="50" charset="-128"/>
                <a:ea typeface="HG丸ｺﾞｼｯｸM-PRO" panose="020F0600000000000000" pitchFamily="50" charset="-128"/>
              </a:rPr>
              <a:t>２</a:t>
            </a:r>
            <a:endParaRPr lang="en-US" altLang="ja-JP" sz="2400" dirty="0" smtClean="0">
              <a:latin typeface="HG丸ｺﾞｼｯｸM-PRO" panose="020F0600000000000000" pitchFamily="50" charset="-128"/>
              <a:ea typeface="HG丸ｺﾞｼｯｸM-PRO" panose="020F0600000000000000" pitchFamily="50" charset="-128"/>
            </a:endParaRPr>
          </a:p>
          <a:p>
            <a:pPr marL="542925" indent="-276225">
              <a:buNone/>
            </a:pPr>
            <a:r>
              <a:rPr lang="ja-JP" altLang="en-US" sz="2400" dirty="0" smtClean="0">
                <a:latin typeface="HG丸ｺﾞｼｯｸM-PRO" panose="020F0600000000000000" pitchFamily="50" charset="-128"/>
                <a:ea typeface="HG丸ｺﾞｼｯｸM-PRO" panose="020F0600000000000000" pitchFamily="50" charset="-128"/>
              </a:rPr>
              <a:t>①　</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診療所において、</a:t>
            </a:r>
            <a:r>
              <a:rPr lang="ja-JP" altLang="en-US" sz="2400" dirty="0" smtClean="0">
                <a:latin typeface="HG丸ｺﾞｼｯｸM-PRO" panose="020F0600000000000000" pitchFamily="50" charset="-128"/>
                <a:ea typeface="HG丸ｺﾞｼｯｸM-PRO" panose="020F0600000000000000" pitchFamily="50" charset="-128"/>
              </a:rPr>
              <a:t>入院中の患者であって、特別食を医師が必要と認めたものに対し、</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当該保険医療機関以外</a:t>
            </a:r>
            <a:r>
              <a:rPr lang="ja-JP" altLang="en-US" sz="2400" dirty="0" smtClean="0">
                <a:solidFill>
                  <a:srgbClr val="0000FF"/>
                </a:solidFill>
                <a:latin typeface="HG丸ｺﾞｼｯｸM-PRO" panose="020F0600000000000000" pitchFamily="50" charset="-128"/>
                <a:ea typeface="HG丸ｺﾞｼｯｸM-PRO" panose="020F0600000000000000" pitchFamily="50" charset="-128"/>
              </a:rPr>
              <a:t>の管理栄養士</a:t>
            </a:r>
            <a:r>
              <a:rPr lang="ja-JP" altLang="en-US" sz="2400" dirty="0" smtClean="0">
                <a:latin typeface="HG丸ｺﾞｼｯｸM-PRO" panose="020F0600000000000000" pitchFamily="50" charset="-128"/>
                <a:ea typeface="HG丸ｺﾞｼｯｸM-PRO" panose="020F0600000000000000" pitchFamily="50" charset="-128"/>
              </a:rPr>
              <a:t>が医師の指示に基づき対面で必要な栄養指導を行った場合に算定する。</a:t>
            </a:r>
            <a:endParaRPr lang="en-US" altLang="ja-JP" sz="2400" dirty="0" smtClean="0">
              <a:latin typeface="HG丸ｺﾞｼｯｸM-PRO" panose="020F0600000000000000" pitchFamily="50" charset="-128"/>
              <a:ea typeface="HG丸ｺﾞｼｯｸM-PRO" panose="020F0600000000000000" pitchFamily="50" charset="-128"/>
            </a:endParaRPr>
          </a:p>
          <a:p>
            <a:pPr marL="542925" indent="-276225">
              <a:buNone/>
            </a:pPr>
            <a:r>
              <a:rPr kumimoji="1" lang="ja-JP" altLang="en-US" sz="2400" dirty="0" smtClean="0">
                <a:latin typeface="HG丸ｺﾞｼｯｸM-PRO" panose="020F0600000000000000" pitchFamily="50" charset="-128"/>
                <a:ea typeface="HG丸ｺﾞｼｯｸM-PRO" panose="020F0600000000000000" pitchFamily="50" charset="-128"/>
              </a:rPr>
              <a:t>②　</a:t>
            </a: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常勤の管理栄養士を配置している場合は</a:t>
            </a:r>
            <a:r>
              <a:rPr kumimoji="1" lang="ja-JP" altLang="en-US" sz="2400" dirty="0" smtClean="0">
                <a:latin typeface="HG丸ｺﾞｼｯｸM-PRO" panose="020F0600000000000000" pitchFamily="50" charset="-128"/>
                <a:ea typeface="HG丸ｺﾞｼｯｸM-PRO" panose="020F0600000000000000" pitchFamily="50" charset="-128"/>
              </a:rPr>
              <a:t>、栄養管理実施加算を算定し、入院栄養食事指導料を</a:t>
            </a: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算定することは出来ない。</a:t>
            </a:r>
            <a:endParaRPr kumimoji="1" lang="ja-JP" altLang="en-US" sz="24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98</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3526622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対角する 2 つの角を切り取った四角形 1"/>
          <p:cNvSpPr/>
          <p:nvPr/>
        </p:nvSpPr>
        <p:spPr>
          <a:xfrm>
            <a:off x="251520" y="2708920"/>
            <a:ext cx="8496944" cy="3816424"/>
          </a:xfrm>
          <a:prstGeom prst="snip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 5"/>
          <p:cNvSpPr/>
          <p:nvPr/>
        </p:nvSpPr>
        <p:spPr>
          <a:xfrm>
            <a:off x="251520" y="332656"/>
            <a:ext cx="8496944" cy="2880320"/>
          </a:xfrm>
          <a:prstGeom prst="roundRect">
            <a:avLst>
              <a:gd name="adj" fmla="val 1149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395536" y="548680"/>
            <a:ext cx="8352928" cy="6192688"/>
          </a:xfrm>
        </p:spPr>
        <p:txBody>
          <a:bodyPr>
            <a:normAutofit/>
          </a:bodyPr>
          <a:lstStyle/>
          <a:p>
            <a:pPr marL="0" indent="0">
              <a:buNone/>
            </a:pPr>
            <a:r>
              <a:rPr kumimoji="1" lang="en-US" altLang="ja-JP" sz="2800" dirty="0" smtClean="0">
                <a:latin typeface="HG丸ｺﾞｼｯｸM-PRO" panose="020F0600000000000000" pitchFamily="50" charset="-128"/>
                <a:ea typeface="HG丸ｺﾞｼｯｸM-PRO" panose="020F0600000000000000" pitchFamily="50" charset="-128"/>
              </a:rPr>
              <a:t>B001</a:t>
            </a:r>
            <a:r>
              <a:rPr kumimoji="1" lang="ja-JP" altLang="en-US" sz="2800" dirty="0" smtClean="0">
                <a:latin typeface="HG丸ｺﾞｼｯｸM-PRO" panose="020F0600000000000000" pitchFamily="50" charset="-128"/>
                <a:ea typeface="HG丸ｺﾞｼｯｸM-PRO" panose="020F0600000000000000" pitchFamily="50" charset="-128"/>
              </a:rPr>
              <a:t>　</a:t>
            </a:r>
            <a:r>
              <a:rPr kumimoji="1" lang="en-US" altLang="ja-JP" sz="2800" dirty="0" smtClean="0">
                <a:latin typeface="HG丸ｺﾞｼｯｸM-PRO" panose="020F0600000000000000" pitchFamily="50" charset="-128"/>
                <a:ea typeface="HG丸ｺﾞｼｯｸM-PRO" panose="020F0600000000000000" pitchFamily="50" charset="-128"/>
              </a:rPr>
              <a:t>12</a:t>
            </a:r>
            <a:r>
              <a:rPr kumimoji="1" lang="ja-JP" altLang="en-US" sz="2800" dirty="0" smtClean="0">
                <a:latin typeface="HG丸ｺﾞｼｯｸM-PRO" panose="020F0600000000000000" pitchFamily="50" charset="-128"/>
                <a:ea typeface="HG丸ｺﾞｼｯｸM-PRO" panose="020F0600000000000000" pitchFamily="50" charset="-128"/>
              </a:rPr>
              <a:t>　心臓ペースメーカー指導管理料</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イ　遠隔ﾓﾆﾀﾘﾝｸﾞよる場合　　   ５５０点</a:t>
            </a: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2800" dirty="0">
                <a:latin typeface="HG丸ｺﾞｼｯｸM-PRO" panose="020F0600000000000000" pitchFamily="50" charset="-128"/>
                <a:ea typeface="HG丸ｺﾞｼｯｸM-PRO" panose="020F0600000000000000" pitchFamily="50" charset="-128"/>
              </a:rPr>
              <a:t>　</a:t>
            </a: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ロ　着用型自動除細動器による場合</a:t>
            </a:r>
            <a:endPar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800" dirty="0">
                <a:solidFill>
                  <a:srgbClr val="FF0000"/>
                </a:solidFill>
                <a:latin typeface="HG丸ｺﾞｼｯｸM-PRO" panose="020F0600000000000000" pitchFamily="50" charset="-128"/>
                <a:ea typeface="HG丸ｺﾞｼｯｸM-PRO" panose="020F0600000000000000" pitchFamily="50" charset="-128"/>
              </a:rPr>
              <a:t>　</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　　　　　　　　　　　　　</a:t>
            </a: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　  ３６０点（新）</a:t>
            </a:r>
            <a:endParaRPr kumimoji="1" lang="en-US" altLang="ja-JP" sz="28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ハ　イ又はロ以外の場合　　　  ３６０点</a:t>
            </a: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1400" dirty="0">
              <a:latin typeface="HG丸ｺﾞｼｯｸM-PRO" panose="020F0600000000000000" pitchFamily="50" charset="-128"/>
              <a:ea typeface="HG丸ｺﾞｼｯｸM-PRO" panose="020F0600000000000000" pitchFamily="50" charset="-128"/>
            </a:endParaRPr>
          </a:p>
          <a:p>
            <a:pPr marL="0" indent="0">
              <a:buNone/>
            </a:pP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注の加算</a:t>
            </a:r>
            <a:r>
              <a:rPr lang="en-US" altLang="ja-JP" sz="2400" dirty="0" smtClean="0">
                <a:latin typeface="HG丸ｺﾞｼｯｸM-PRO" panose="020F0600000000000000" pitchFamily="50" charset="-128"/>
                <a:ea typeface="HG丸ｺﾞｼｯｸM-PRO" panose="020F0600000000000000" pitchFamily="50" charset="-128"/>
              </a:rPr>
              <a:t>】</a:t>
            </a:r>
          </a:p>
          <a:p>
            <a:pPr marL="361950" indent="-361950">
              <a:buNone/>
            </a:pPr>
            <a:r>
              <a:rPr kumimoji="1"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　施設基準の届出を行っている医療機関において、当該患者</a:t>
            </a: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（ロを算定する場合に限る）</a:t>
            </a:r>
            <a:r>
              <a:rPr kumimoji="1" lang="ja-JP" altLang="en-US" sz="2400" dirty="0" smtClean="0">
                <a:latin typeface="HG丸ｺﾞｼｯｸM-PRO" panose="020F0600000000000000" pitchFamily="50" charset="-128"/>
                <a:ea typeface="HG丸ｺﾞｼｯｸM-PRO" panose="020F0600000000000000" pitchFamily="50" charset="-128"/>
              </a:rPr>
              <a:t>に対して、植込型除細動器の適応の可否が確定するまでの期間等に使用する場合に限り、初回算定日の属する月から起算して</a:t>
            </a: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３か月を限度</a:t>
            </a:r>
            <a:r>
              <a:rPr kumimoji="1" lang="ja-JP" altLang="en-US" sz="2400" dirty="0" smtClean="0">
                <a:latin typeface="HG丸ｺﾞｼｯｸM-PRO" panose="020F0600000000000000" pitchFamily="50" charset="-128"/>
                <a:ea typeface="HG丸ｺﾞｼｯｸM-PRO" panose="020F0600000000000000" pitchFamily="50" charset="-128"/>
              </a:rPr>
              <a:t>として、月１回に限り、</a:t>
            </a: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植込型除細動器移行期加算として、２３</a:t>
            </a:r>
            <a:r>
              <a:rPr kumimoji="1" lang="en-US" altLang="ja-JP" sz="2400" dirty="0" smtClean="0">
                <a:solidFill>
                  <a:srgbClr val="0000FF"/>
                </a:solidFill>
                <a:latin typeface="HG丸ｺﾞｼｯｸM-PRO" panose="020F0600000000000000" pitchFamily="50" charset="-128"/>
                <a:ea typeface="HG丸ｺﾞｼｯｸM-PRO" panose="020F0600000000000000" pitchFamily="50" charset="-128"/>
              </a:rPr>
              <a:t>,</a:t>
            </a:r>
            <a:r>
              <a:rPr kumimoji="1" lang="ja-JP" altLang="en-US" sz="2400" dirty="0" smtClean="0">
                <a:solidFill>
                  <a:srgbClr val="0000FF"/>
                </a:solidFill>
                <a:latin typeface="HG丸ｺﾞｼｯｸM-PRO" panose="020F0600000000000000" pitchFamily="50" charset="-128"/>
                <a:ea typeface="HG丸ｺﾞｼｯｸM-PRO" panose="020F0600000000000000" pitchFamily="50" charset="-128"/>
              </a:rPr>
              <a:t>８３０点を所定点数に加算</a:t>
            </a:r>
            <a:r>
              <a:rPr kumimoji="1" lang="ja-JP" altLang="en-US" sz="2400" dirty="0" smtClean="0">
                <a:latin typeface="HG丸ｺﾞｼｯｸM-PRO" panose="020F0600000000000000" pitchFamily="50" charset="-128"/>
                <a:ea typeface="HG丸ｺﾞｼｯｸM-PRO" panose="020F0600000000000000" pitchFamily="50" charset="-128"/>
              </a:rPr>
              <a:t>する。</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a:xfrm>
            <a:off x="6876256" y="6464072"/>
            <a:ext cx="2133600" cy="365125"/>
          </a:xfrm>
        </p:spPr>
        <p:txBody>
          <a:bodyPr/>
          <a:lstStyle/>
          <a:p>
            <a:fld id="{4475CF25-C892-45B0-9DA5-4799EFE48217}" type="slidenum">
              <a:rPr kumimoji="1" lang="ja-JP" altLang="en-US" sz="1400" smtClean="0">
                <a:latin typeface="メイリオ" panose="020B0604030504040204" pitchFamily="50" charset="-128"/>
                <a:ea typeface="メイリオ" panose="020B0604030504040204" pitchFamily="50" charset="-128"/>
                <a:cs typeface="メイリオ" panose="020B0604030504040204" pitchFamily="50" charset="-128"/>
              </a:rPr>
              <a:t>99</a:t>
            </a:fld>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40518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8697</TotalTime>
  <Words>10499</Words>
  <Application>Microsoft Office PowerPoint</Application>
  <PresentationFormat>画面に合わせる (4:3)</PresentationFormat>
  <Paragraphs>5306</Paragraphs>
  <Slides>276</Slides>
  <Notes>4</Notes>
  <HiddenSlides>0</HiddenSlides>
  <MMClips>0</MMClips>
  <ScaleCrop>false</ScaleCrop>
  <HeadingPairs>
    <vt:vector size="4" baseType="variant">
      <vt:variant>
        <vt:lpstr>テーマ</vt:lpstr>
      </vt:variant>
      <vt:variant>
        <vt:i4>1</vt:i4>
      </vt:variant>
      <vt:variant>
        <vt:lpstr>スライド タイトル</vt:lpstr>
      </vt:variant>
      <vt:variant>
        <vt:i4>276</vt:i4>
      </vt:variant>
    </vt:vector>
  </HeadingPairs>
  <TitlesOfParts>
    <vt:vector size="277" baseType="lpstr">
      <vt:lpstr>Office ​​テーマ</vt:lpstr>
      <vt:lpstr>《都道府県医師会 社会保険担当理事連絡協議会》 平成２６年度診療報酬改定について 〔具体的改定項目〕</vt:lpstr>
      <vt:lpstr>【具体的改定項目】</vt:lpstr>
      <vt:lpstr>PowerPoint プレゼンテーション</vt:lpstr>
      <vt:lpstr>初　診　料</vt:lpstr>
      <vt:lpstr>再診料・外来診療料</vt:lpstr>
      <vt:lpstr>大病院の紹介率・逆紹介率</vt:lpstr>
      <vt:lpstr>◆妥結率が低い保険医療機関の適正化</vt:lpstr>
      <vt:lpstr>主治医機能の評価（出来高評価）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有床診療所入院基本料の見直し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主治医機能の評価（包括評価）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主治医機能の評価について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【第２章　特掲診療料】 第９部　処　　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【第２章　特掲診療料】 第１０部　手　　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【第２章　特掲診療料】 第１１部　麻　　酔</vt:lpstr>
      <vt:lpstr>PowerPoint プレゼンテーション</vt:lpstr>
      <vt:lpstr>PowerPoint プレゼンテーション</vt:lpstr>
      <vt:lpstr>PowerPoint プレゼンテーション</vt:lpstr>
      <vt:lpstr>PowerPoint プレゼンテーション</vt:lpstr>
      <vt:lpstr>【第２章　特掲診療料】 第１２部　放射線治療</vt:lpstr>
      <vt:lpstr>PowerPoint プレゼンテーション</vt:lpstr>
      <vt:lpstr>PowerPoint プレゼンテーション</vt:lpstr>
      <vt:lpstr>PowerPoint プレゼンテーション</vt:lpstr>
      <vt:lpstr>【第２章　特掲診療料】 第１３部　病 理 診 断</vt:lpstr>
      <vt:lpstr>PowerPoint プレゼンテーション</vt:lpstr>
      <vt:lpstr>PowerPoint プレゼンテーション</vt:lpstr>
      <vt:lpstr>PowerPoint プレゼンテーション</vt:lpstr>
      <vt:lpstr>保険医療機関及び 保険医療養担当規則　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【具体的改定項目】</dc:title>
  <dc:creator>日医</dc:creator>
  <cp:lastModifiedBy>日医</cp:lastModifiedBy>
  <cp:revision>551</cp:revision>
  <cp:lastPrinted>2014-03-04T06:51:59Z</cp:lastPrinted>
  <dcterms:created xsi:type="dcterms:W3CDTF">2014-02-06T00:58:24Z</dcterms:created>
  <dcterms:modified xsi:type="dcterms:W3CDTF">2014-03-06T10:05:25Z</dcterms:modified>
</cp:coreProperties>
</file>